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388" r:id="rId5"/>
    <p:sldId id="384" r:id="rId6"/>
    <p:sldId id="386" r:id="rId7"/>
    <p:sldId id="387" r:id="rId8"/>
    <p:sldId id="391" r:id="rId9"/>
    <p:sldId id="390" r:id="rId10"/>
    <p:sldId id="369" r:id="rId11"/>
    <p:sldId id="404" r:id="rId12"/>
    <p:sldId id="382" r:id="rId13"/>
    <p:sldId id="377" r:id="rId14"/>
    <p:sldId id="359" r:id="rId15"/>
    <p:sldId id="360" r:id="rId16"/>
    <p:sldId id="365" r:id="rId17"/>
    <p:sldId id="370" r:id="rId18"/>
    <p:sldId id="394" r:id="rId19"/>
    <p:sldId id="380" r:id="rId20"/>
    <p:sldId id="385" r:id="rId21"/>
    <p:sldId id="389" r:id="rId22"/>
    <p:sldId id="392" r:id="rId23"/>
    <p:sldId id="395" r:id="rId24"/>
    <p:sldId id="393" r:id="rId25"/>
    <p:sldId id="381" r:id="rId26"/>
    <p:sldId id="401" r:id="rId27"/>
    <p:sldId id="402" r:id="rId28"/>
    <p:sldId id="376" r:id="rId29"/>
    <p:sldId id="373" r:id="rId30"/>
    <p:sldId id="398" r:id="rId31"/>
    <p:sldId id="399" r:id="rId32"/>
    <p:sldId id="400" r:id="rId33"/>
    <p:sldId id="397" r:id="rId34"/>
    <p:sldId id="379" r:id="rId35"/>
    <p:sldId id="403" r:id="rId36"/>
    <p:sldId id="366" r:id="rId37"/>
    <p:sldId id="347" r:id="rId38"/>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765">
          <p15:clr>
            <a:srgbClr val="A4A3A4"/>
          </p15:clr>
        </p15:guide>
        <p15:guide id="2" pos="386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Flacks" initials="KCF" lastIdx="64" clrIdx="0"/>
  <p:cmAuthor id="2" name="Theresa Chavez" initials="TC"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26522"/>
    <a:srgbClr val="812990"/>
    <a:srgbClr val="00AAB5"/>
    <a:srgbClr val="73E1E7"/>
    <a:srgbClr val="D6F6F8"/>
    <a:srgbClr val="7E8186"/>
    <a:srgbClr val="B5400B"/>
    <a:srgbClr val="D56509"/>
    <a:srgbClr val="779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6" autoAdjust="0"/>
    <p:restoredTop sz="88018" autoAdjust="0"/>
  </p:normalViewPr>
  <p:slideViewPr>
    <p:cSldViewPr snapToGrid="0" snapToObjects="1">
      <p:cViewPr varScale="1">
        <p:scale>
          <a:sx n="60" d="100"/>
          <a:sy n="60" d="100"/>
        </p:scale>
        <p:origin x="-984" y="-77"/>
      </p:cViewPr>
      <p:guideLst>
        <p:guide orient="horz" pos="2765"/>
        <p:guide pos="3865"/>
      </p:guideLst>
    </p:cSldViewPr>
  </p:slideViewPr>
  <p:notesTextViewPr>
    <p:cViewPr>
      <p:scale>
        <a:sx n="1" d="1"/>
        <a:sy n="1" d="1"/>
      </p:scale>
      <p:origin x="0" y="0"/>
    </p:cViewPr>
  </p:notesTextViewPr>
  <p:sorterViewPr>
    <p:cViewPr>
      <p:scale>
        <a:sx n="90" d="100"/>
        <a:sy n="90" d="100"/>
      </p:scale>
      <p:origin x="0" y="0"/>
    </p:cViewPr>
  </p:sorterViewPr>
  <p:notesViewPr>
    <p:cSldViewPr snapToGrid="0" snapToObjects="1">
      <p:cViewPr>
        <p:scale>
          <a:sx n="190" d="100"/>
          <a:sy n="190" d="100"/>
        </p:scale>
        <p:origin x="-58" y="322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69714C-38BF-488D-B85D-DE3E34275D5A}" type="datetimeFigureOut">
              <a:rPr lang="en-US" smtClean="0"/>
              <a:t>10/8/2014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FFC423-1AC4-4084-8965-F8006F9D6E59}" type="slidenum">
              <a:rPr lang="en-US" smtClean="0"/>
              <a:t>‹#›</a:t>
            </a:fld>
            <a:endParaRPr lang="en-US"/>
          </a:p>
        </p:txBody>
      </p:sp>
    </p:spTree>
    <p:extLst>
      <p:ext uri="{BB962C8B-B14F-4D97-AF65-F5344CB8AC3E}">
        <p14:creationId xmlns:p14="http://schemas.microsoft.com/office/powerpoint/2010/main" val="3128987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9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900">
                <a:latin typeface="+mn-lt"/>
                <a:cs typeface="+mn-cs"/>
              </a:defRPr>
            </a:lvl1pPr>
          </a:lstStyle>
          <a:p>
            <a:pPr>
              <a:defRPr/>
            </a:pPr>
            <a:fld id="{06941549-B102-4116-9294-E977E250BBEB}" type="datetimeFigureOut">
              <a:rPr lang="en-US"/>
              <a:pPr>
                <a:defRPr/>
              </a:pPr>
              <a:t>10/8/2014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365125" y="4365625"/>
            <a:ext cx="612775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9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900">
                <a:latin typeface="Arial" panose="020B0604020202020204" pitchFamily="34" charset="0"/>
              </a:defRPr>
            </a:lvl1pPr>
          </a:lstStyle>
          <a:p>
            <a:fld id="{BEEB4111-990A-4C17-B2DE-5266AEF108F9}" type="slidenum">
              <a:rPr lang="en-US"/>
              <a:pPr/>
              <a:t>‹#›</a:t>
            </a:fld>
            <a:endParaRPr lang="en-US"/>
          </a:p>
        </p:txBody>
      </p:sp>
    </p:spTree>
    <p:extLst>
      <p:ext uri="{BB962C8B-B14F-4D97-AF65-F5344CB8AC3E}">
        <p14:creationId xmlns:p14="http://schemas.microsoft.com/office/powerpoint/2010/main" val="885438689"/>
      </p:ext>
    </p:extLst>
  </p:cSld>
  <p:clrMap bg1="lt1" tx1="dk1" bg2="lt2" tx2="dk2" accent1="accent1" accent2="accent2" accent3="accent3" accent4="accent4" accent5="accent5" accent6="accent6" hlink="hlink" folHlink="folHlink"/>
  <p:notesStyle>
    <a:lvl1pPr marL="115888" indent="-115888" algn="l" rtl="0" eaLnBrk="0" fontAlgn="base" hangingPunct="0">
      <a:spcBef>
        <a:spcPct val="30000"/>
      </a:spcBef>
      <a:spcAft>
        <a:spcPct val="0"/>
      </a:spcAft>
      <a:buFont typeface="Wingdings 3" panose="05040102010807070707" pitchFamily="18" charset="2"/>
      <a:buChar char="}"/>
      <a:defRPr sz="1000" kern="1200">
        <a:solidFill>
          <a:schemeClr val="tx1"/>
        </a:solidFill>
        <a:latin typeface="+mn-lt"/>
        <a:ea typeface="+mn-ea"/>
        <a:cs typeface="+mn-cs"/>
      </a:defRPr>
    </a:lvl1pPr>
    <a:lvl2pPr marL="406400" indent="-171450"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2pPr>
    <a:lvl3pPr marL="573088" indent="-115888"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3pPr>
    <a:lvl4pPr marL="914400" algn="l" rtl="0" eaLnBrk="0" fontAlgn="base" hangingPunct="0">
      <a:spcBef>
        <a:spcPct val="30000"/>
      </a:spcBef>
      <a:spcAft>
        <a:spcPct val="0"/>
      </a:spcAft>
      <a:defRPr sz="1000" kern="1200">
        <a:solidFill>
          <a:schemeClr val="tx1"/>
        </a:solidFill>
        <a:latin typeface="+mn-lt"/>
        <a:ea typeface="+mn-ea"/>
        <a:cs typeface="+mn-cs"/>
      </a:defRPr>
    </a:lvl4pPr>
    <a:lvl5pPr marL="114935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2</a:t>
            </a:fld>
            <a:endParaRPr lang="en-US"/>
          </a:p>
        </p:txBody>
      </p:sp>
    </p:spTree>
    <p:extLst>
      <p:ext uri="{BB962C8B-B14F-4D97-AF65-F5344CB8AC3E}">
        <p14:creationId xmlns:p14="http://schemas.microsoft.com/office/powerpoint/2010/main" val="238778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13</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14</a:t>
            </a:fld>
            <a:endParaRPr lang="en-US"/>
          </a:p>
        </p:txBody>
      </p:sp>
    </p:spTree>
    <p:extLst>
      <p:ext uri="{BB962C8B-B14F-4D97-AF65-F5344CB8AC3E}">
        <p14:creationId xmlns:p14="http://schemas.microsoft.com/office/powerpoint/2010/main" val="1767844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15</a:t>
            </a:fld>
            <a:endParaRPr lang="en-US"/>
          </a:p>
        </p:txBody>
      </p:sp>
    </p:spTree>
    <p:extLst>
      <p:ext uri="{BB962C8B-B14F-4D97-AF65-F5344CB8AC3E}">
        <p14:creationId xmlns:p14="http://schemas.microsoft.com/office/powerpoint/2010/main" val="269765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16</a:t>
            </a:fld>
            <a:endParaRPr lang="en-US"/>
          </a:p>
        </p:txBody>
      </p:sp>
    </p:spTree>
    <p:extLst>
      <p:ext uri="{BB962C8B-B14F-4D97-AF65-F5344CB8AC3E}">
        <p14:creationId xmlns:p14="http://schemas.microsoft.com/office/powerpoint/2010/main" val="1107665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17</a:t>
            </a:fld>
            <a:endParaRPr lang="en-US"/>
          </a:p>
        </p:txBody>
      </p:sp>
    </p:spTree>
    <p:extLst>
      <p:ext uri="{BB962C8B-B14F-4D97-AF65-F5344CB8AC3E}">
        <p14:creationId xmlns:p14="http://schemas.microsoft.com/office/powerpoint/2010/main" val="110766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18</a:t>
            </a:fld>
            <a:endParaRPr lang="en-US"/>
          </a:p>
        </p:txBody>
      </p:sp>
    </p:spTree>
    <p:extLst>
      <p:ext uri="{BB962C8B-B14F-4D97-AF65-F5344CB8AC3E}">
        <p14:creationId xmlns:p14="http://schemas.microsoft.com/office/powerpoint/2010/main" val="1052340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19</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20</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21</a:t>
            </a:fld>
            <a:endParaRPr lang="en-US"/>
          </a:p>
        </p:txBody>
      </p:sp>
    </p:spTree>
    <p:extLst>
      <p:ext uri="{BB962C8B-B14F-4D97-AF65-F5344CB8AC3E}">
        <p14:creationId xmlns:p14="http://schemas.microsoft.com/office/powerpoint/2010/main" val="1767844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22</a:t>
            </a:fld>
            <a:endParaRPr lang="en-US"/>
          </a:p>
        </p:txBody>
      </p:sp>
    </p:spTree>
    <p:extLst>
      <p:ext uri="{BB962C8B-B14F-4D97-AF65-F5344CB8AC3E}">
        <p14:creationId xmlns:p14="http://schemas.microsoft.com/office/powerpoint/2010/main" val="90749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other areas we focus on that require a “professional graphics class” solution</a:t>
            </a:r>
          </a:p>
        </p:txBody>
      </p:sp>
      <p:sp>
        <p:nvSpPr>
          <p:cNvPr id="4" name="Slide Number Placeholder 3"/>
          <p:cNvSpPr>
            <a:spLocks noGrp="1"/>
          </p:cNvSpPr>
          <p:nvPr>
            <p:ph type="sldNum" sz="quarter" idx="10"/>
          </p:nvPr>
        </p:nvSpPr>
        <p:spPr/>
        <p:txBody>
          <a:bodyPr/>
          <a:lstStyle/>
          <a:p>
            <a:fld id="{A7F394B6-5007-487F-84A4-CA3F3F67C702}" type="slidenum">
              <a:rPr lang="en-US" smtClean="0"/>
              <a:pPr/>
              <a:t>5</a:t>
            </a:fld>
            <a:endParaRPr lang="en-US"/>
          </a:p>
        </p:txBody>
      </p:sp>
    </p:spTree>
    <p:extLst>
      <p:ext uri="{BB962C8B-B14F-4D97-AF65-F5344CB8AC3E}">
        <p14:creationId xmlns:p14="http://schemas.microsoft.com/office/powerpoint/2010/main" val="3295752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23</a:t>
            </a:fld>
            <a:endParaRPr lang="en-US"/>
          </a:p>
        </p:txBody>
      </p:sp>
    </p:spTree>
    <p:extLst>
      <p:ext uri="{BB962C8B-B14F-4D97-AF65-F5344CB8AC3E}">
        <p14:creationId xmlns:p14="http://schemas.microsoft.com/office/powerpoint/2010/main" val="2329422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24</a:t>
            </a:fld>
            <a:endParaRPr lang="en-US"/>
          </a:p>
        </p:txBody>
      </p:sp>
    </p:spTree>
    <p:extLst>
      <p:ext uri="{BB962C8B-B14F-4D97-AF65-F5344CB8AC3E}">
        <p14:creationId xmlns:p14="http://schemas.microsoft.com/office/powerpoint/2010/main" val="15404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25</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26</a:t>
            </a:fld>
            <a:endParaRPr lang="en-US"/>
          </a:p>
        </p:txBody>
      </p:sp>
    </p:spTree>
    <p:extLst>
      <p:ext uri="{BB962C8B-B14F-4D97-AF65-F5344CB8AC3E}">
        <p14:creationId xmlns:p14="http://schemas.microsoft.com/office/powerpoint/2010/main" val="176784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27</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28</a:t>
            </a:fld>
            <a:endParaRPr lang="en-US"/>
          </a:p>
        </p:txBody>
      </p:sp>
    </p:spTree>
    <p:extLst>
      <p:ext uri="{BB962C8B-B14F-4D97-AF65-F5344CB8AC3E}">
        <p14:creationId xmlns:p14="http://schemas.microsoft.com/office/powerpoint/2010/main" val="1767844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29</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30</a:t>
            </a:fld>
            <a:endParaRPr lang="en-US"/>
          </a:p>
        </p:txBody>
      </p:sp>
    </p:spTree>
    <p:extLst>
      <p:ext uri="{BB962C8B-B14F-4D97-AF65-F5344CB8AC3E}">
        <p14:creationId xmlns:p14="http://schemas.microsoft.com/office/powerpoint/2010/main" val="462669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31</a:t>
            </a:fld>
            <a:endParaRPr lang="en-US"/>
          </a:p>
        </p:txBody>
      </p:sp>
    </p:spTree>
    <p:extLst>
      <p:ext uri="{BB962C8B-B14F-4D97-AF65-F5344CB8AC3E}">
        <p14:creationId xmlns:p14="http://schemas.microsoft.com/office/powerpoint/2010/main" val="72355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6</a:t>
            </a:fld>
            <a:endParaRPr lang="en-US"/>
          </a:p>
        </p:txBody>
      </p:sp>
    </p:spTree>
    <p:extLst>
      <p:ext uri="{BB962C8B-B14F-4D97-AF65-F5344CB8AC3E}">
        <p14:creationId xmlns:p14="http://schemas.microsoft.com/office/powerpoint/2010/main" val="2086165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7</a:t>
            </a:fld>
            <a:endParaRPr lang="en-US"/>
          </a:p>
        </p:txBody>
      </p:sp>
    </p:spTree>
    <p:extLst>
      <p:ext uri="{BB962C8B-B14F-4D97-AF65-F5344CB8AC3E}">
        <p14:creationId xmlns:p14="http://schemas.microsoft.com/office/powerpoint/2010/main" val="26259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8</a:t>
            </a:fld>
            <a:endParaRPr lang="en-US"/>
          </a:p>
        </p:txBody>
      </p:sp>
    </p:spTree>
    <p:extLst>
      <p:ext uri="{BB962C8B-B14F-4D97-AF65-F5344CB8AC3E}">
        <p14:creationId xmlns:p14="http://schemas.microsoft.com/office/powerpoint/2010/main" val="1943151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9</a:t>
            </a:fld>
            <a:endParaRPr lang="en-US"/>
          </a:p>
        </p:txBody>
      </p:sp>
    </p:spTree>
    <p:extLst>
      <p:ext uri="{BB962C8B-B14F-4D97-AF65-F5344CB8AC3E}">
        <p14:creationId xmlns:p14="http://schemas.microsoft.com/office/powerpoint/2010/main" val="258829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indent="-115888"/>
            <a:r>
              <a:rPr lang="en-US" sz="1000" b="0" i="0" u="none" strike="noStrike" kern="1200" baseline="0" dirty="0" smtClean="0">
                <a:solidFill>
                  <a:schemeClr val="tx1"/>
                </a:solidFill>
                <a:latin typeface="+mn-lt"/>
                <a:ea typeface="+mn-ea"/>
                <a:cs typeface="+mn-cs"/>
              </a:rPr>
              <a:t>The University of Frankfurt selected AMD to create the SANAM Supercomputer, used for antiproton and ion research</a:t>
            </a:r>
          </a:p>
          <a:p>
            <a:pPr marL="115888" indent="-115888"/>
            <a:r>
              <a:rPr lang="en-US" sz="1000" b="0" i="0" u="none" strike="noStrike" kern="1200" baseline="0" dirty="0" smtClean="0">
                <a:solidFill>
                  <a:schemeClr val="tx1"/>
                </a:solidFill>
                <a:latin typeface="+mn-lt"/>
                <a:ea typeface="+mn-ea"/>
                <a:cs typeface="+mn-cs"/>
              </a:rPr>
              <a:t>A generic supercomputer delivering this performance without GPUs would run up an electricity bill of about 750,000 Euros per year, whereas the annual power cost for SANAM is expected to be about 250,000 Euros</a:t>
            </a: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10</a:t>
            </a:fld>
            <a:endParaRPr lang="en-US"/>
          </a:p>
        </p:txBody>
      </p:sp>
    </p:spTree>
    <p:extLst>
      <p:ext uri="{BB962C8B-B14F-4D97-AF65-F5344CB8AC3E}">
        <p14:creationId xmlns:p14="http://schemas.microsoft.com/office/powerpoint/2010/main" val="58159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EEB4111-990A-4C17-B2DE-5266AEF108F9}" type="slidenum">
              <a:rPr lang="en-US" smtClean="0"/>
              <a:pPr/>
              <a:t>11</a:t>
            </a:fld>
            <a:endParaRPr lang="en-US"/>
          </a:p>
        </p:txBody>
      </p:sp>
    </p:spTree>
    <p:extLst>
      <p:ext uri="{BB962C8B-B14F-4D97-AF65-F5344CB8AC3E}">
        <p14:creationId xmlns:p14="http://schemas.microsoft.com/office/powerpoint/2010/main" val="105234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12</a:t>
            </a:fld>
            <a:endParaRPr lang="en-US"/>
          </a:p>
        </p:txBody>
      </p:sp>
    </p:spTree>
    <p:extLst>
      <p:ext uri="{BB962C8B-B14F-4D97-AF65-F5344CB8AC3E}">
        <p14:creationId xmlns:p14="http://schemas.microsoft.com/office/powerpoint/2010/main" val="462669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6 Image">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97123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BL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260048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04247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02">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3585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lvl1pPr>
              <a:defRPr baseline="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13245" y="1381123"/>
            <a:ext cx="11338560" cy="493776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Tree>
    <p:extLst>
      <p:ext uri="{BB962C8B-B14F-4D97-AF65-F5344CB8AC3E}">
        <p14:creationId xmlns:p14="http://schemas.microsoft.com/office/powerpoint/2010/main" val="275900171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lvl1pPr>
              <a:defRPr baseline="0">
                <a:solidFill>
                  <a:schemeClr val="tx1"/>
                </a:solidFill>
              </a:defRPr>
            </a:lvl1pPr>
          </a:lstStyle>
          <a:p>
            <a:r>
              <a:rPr lang="en-US" smtClean="0"/>
              <a:t>Click to edit Master title style</a:t>
            </a:r>
            <a:endParaRPr lang="en-US" dirty="0"/>
          </a:p>
        </p:txBody>
      </p:sp>
      <p:sp>
        <p:nvSpPr>
          <p:cNvPr id="5"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Tree>
    <p:extLst>
      <p:ext uri="{BB962C8B-B14F-4D97-AF65-F5344CB8AC3E}">
        <p14:creationId xmlns:p14="http://schemas.microsoft.com/office/powerpoint/2010/main" val="302330419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50969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13245" y="1381123"/>
            <a:ext cx="5303520" cy="5029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Content Placeholder 5"/>
          <p:cNvSpPr>
            <a:spLocks noGrp="1"/>
          </p:cNvSpPr>
          <p:nvPr>
            <p:ph sz="quarter" idx="11"/>
          </p:nvPr>
        </p:nvSpPr>
        <p:spPr>
          <a:xfrm>
            <a:off x="6307138" y="1381123"/>
            <a:ext cx="5303520" cy="5029200"/>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671378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13245" y="1777919"/>
            <a:ext cx="5303520" cy="45720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Content Placeholder 5"/>
          <p:cNvSpPr>
            <a:spLocks noGrp="1"/>
          </p:cNvSpPr>
          <p:nvPr>
            <p:ph sz="quarter" idx="11"/>
          </p:nvPr>
        </p:nvSpPr>
        <p:spPr>
          <a:xfrm>
            <a:off x="6307138" y="1777919"/>
            <a:ext cx="5303520" cy="45720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6" name="Text Placeholder 2"/>
          <p:cNvSpPr>
            <a:spLocks noGrp="1"/>
          </p:cNvSpPr>
          <p:nvPr>
            <p:ph type="body" idx="12"/>
          </p:nvPr>
        </p:nvSpPr>
        <p:spPr>
          <a:xfrm>
            <a:off x="313245" y="1287463"/>
            <a:ext cx="5303520" cy="47909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4"/>
          <p:cNvSpPr>
            <a:spLocks noGrp="1"/>
          </p:cNvSpPr>
          <p:nvPr>
            <p:ph type="body" sz="quarter" idx="3"/>
          </p:nvPr>
        </p:nvSpPr>
        <p:spPr>
          <a:xfrm>
            <a:off x="6307138" y="1287463"/>
            <a:ext cx="5303520" cy="47909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363971276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a:p>
        </p:txBody>
      </p:sp>
      <p:sp>
        <p:nvSpPr>
          <p:cNvPr id="3" name="Content Placeholder 2"/>
          <p:cNvSpPr>
            <a:spLocks noGrp="1"/>
          </p:cNvSpPr>
          <p:nvPr>
            <p:ph idx="1"/>
          </p:nvPr>
        </p:nvSpPr>
        <p:spPr>
          <a:xfrm>
            <a:off x="4493172" y="1381123"/>
            <a:ext cx="7132320" cy="5029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Text Placeholder 3"/>
          <p:cNvSpPr>
            <a:spLocks noGrp="1"/>
          </p:cNvSpPr>
          <p:nvPr>
            <p:ph type="body" sz="half" idx="2"/>
          </p:nvPr>
        </p:nvSpPr>
        <p:spPr>
          <a:xfrm>
            <a:off x="313245" y="1381123"/>
            <a:ext cx="4010039" cy="50292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36889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lvl1pPr>
              <a:defRPr baseline="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13245" y="1381123"/>
            <a:ext cx="11338560" cy="493776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Tree>
    <p:extLst>
      <p:ext uri="{BB962C8B-B14F-4D97-AF65-F5344CB8AC3E}">
        <p14:creationId xmlns:p14="http://schemas.microsoft.com/office/powerpoint/2010/main" val="315887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388" y="277813"/>
            <a:ext cx="10423525" cy="474662"/>
          </a:xfrm>
          <a:prstGeom prst="rect">
            <a:avLst/>
          </a:prstGeom>
        </p:spPr>
        <p:txBody>
          <a:bodyPr vert="horz" lIns="0" tIns="45720" rIns="0" bIns="0" rtlCol="0" anchor="b" anchorCtr="0">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12738" y="1381125"/>
            <a:ext cx="11339512"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 name="TextBox 7"/>
          <p:cNvSpPr txBox="1"/>
          <p:nvPr/>
        </p:nvSpPr>
        <p:spPr>
          <a:xfrm>
            <a:off x="204788" y="6561138"/>
            <a:ext cx="150812" cy="236537"/>
          </a:xfrm>
          <a:prstGeom prst="rect">
            <a:avLst/>
          </a:prstGeom>
          <a:noFill/>
        </p:spPr>
        <p:txBody>
          <a:bodyPr wrap="none" lIns="0" tIns="41029" rIns="0" bIns="41029"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AF10A91F-5027-4BFE-A876-41B644D72D1A}" type="slidenum">
              <a:rPr lang="en-US" sz="1000"/>
              <a:pPr algn="r" eaLnBrk="1" hangingPunct="1"/>
              <a:t>‹#›</a:t>
            </a:fld>
            <a:endParaRPr lang="en-US" sz="1000"/>
          </a:p>
        </p:txBody>
      </p:sp>
      <p:pic>
        <p:nvPicPr>
          <p:cNvPr id="1029" name="Picture 6"/>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00109" y="6561033"/>
            <a:ext cx="3904915" cy="236748"/>
          </a:xfrm>
          <a:prstGeom prst="rect">
            <a:avLst/>
          </a:prstGeom>
          <a:noFill/>
        </p:spPr>
        <p:txBody>
          <a:bodyPr wrap="none" lIns="0" tIns="41029" rIns="0" bIns="41029" anchor="ctr">
            <a:spAutoFit/>
          </a:bodyPr>
          <a:lstStyle/>
          <a:p>
            <a:pPr algn="r" fontAlgn="auto">
              <a:spcBef>
                <a:spcPts val="0"/>
              </a:spcBef>
              <a:spcAft>
                <a:spcPts val="0"/>
              </a:spcAft>
              <a:defRPr/>
            </a:pPr>
            <a:r>
              <a:rPr lang="en-US" sz="1000" cap="all" dirty="0"/>
              <a:t>| </a:t>
            </a:r>
            <a:r>
              <a:rPr lang="en-US" sz="1000" cap="all" dirty="0" smtClean="0"/>
              <a:t> AMD</a:t>
            </a:r>
            <a:r>
              <a:rPr lang="en-US" sz="1000" cap="all" baseline="0" dirty="0" smtClean="0"/>
              <a:t> </a:t>
            </a:r>
            <a:r>
              <a:rPr lang="en-US" sz="1000" cap="all" baseline="0" dirty="0" err="1" smtClean="0"/>
              <a:t>FirePro</a:t>
            </a:r>
            <a:r>
              <a:rPr lang="en-US" sz="1000" cap="all" baseline="0" dirty="0" smtClean="0"/>
              <a:t>™ S-series Server </a:t>
            </a:r>
            <a:r>
              <a:rPr lang="en-US" sz="1000" cap="all" baseline="0" dirty="0" err="1" smtClean="0"/>
              <a:t>Gpus</a:t>
            </a:r>
            <a:r>
              <a:rPr lang="en-US" sz="1000" cap="all" baseline="0" dirty="0" smtClean="0"/>
              <a:t> for HPC</a:t>
            </a:r>
            <a:r>
              <a:rPr lang="en-US" sz="1000" cap="all" dirty="0" smtClean="0"/>
              <a:t>  |  </a:t>
            </a:r>
            <a:fld id="{F9649FD6-C0F2-4A33-9D42-84E368792D73}" type="datetime4">
              <a:rPr lang="en-US" sz="1000" cap="all"/>
              <a:pPr algn="r" fontAlgn="auto">
                <a:spcBef>
                  <a:spcPts val="0"/>
                </a:spcBef>
                <a:spcAft>
                  <a:spcPts val="0"/>
                </a:spcAft>
                <a:defRPr/>
              </a:pPr>
              <a:t>October 8, 2014</a:t>
            </a:fld>
            <a:r>
              <a:rPr lang="en-US" sz="1000" cap="all" dirty="0"/>
              <a:t>   </a:t>
            </a:r>
          </a:p>
        </p:txBody>
      </p:sp>
    </p:spTree>
  </p:cSld>
  <p:clrMap bg1="dk1" tx1="lt1" bg2="dk2" tx2="lt2" accent1="accent1" accent2="accent2" accent3="accent3" accent4="accent4" accent5="accent5" accent6="accent6" hlink="hlink" folHlink="folHlink"/>
  <p:sldLayoutIdLst>
    <p:sldLayoutId id="2147483723" r:id="rId1"/>
    <p:sldLayoutId id="2147483724" r:id="rId2"/>
    <p:sldLayoutId id="2147483717" r:id="rId3"/>
    <p:sldLayoutId id="2147483718" r:id="rId4"/>
    <p:sldLayoutId id="2147483719" r:id="rId5"/>
    <p:sldLayoutId id="2147483720" r:id="rId6"/>
    <p:sldLayoutId id="2147483721" r:id="rId7"/>
    <p:sldLayoutId id="2147483722" r:id="rId8"/>
    <p:sldLayoutId id="2147483730" r:id="rId9"/>
    <p:sldLayoutId id="2147483731" r:id="rId10"/>
    <p:sldLayoutId id="2147483732" r:id="rId11"/>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sz="2600" kern="1200" cap="all">
          <a:solidFill>
            <a:schemeClr val="tx1"/>
          </a:solidFill>
          <a:latin typeface="Calibri" pitchFamily="34" charset="0"/>
          <a:ea typeface="+mj-ea"/>
          <a:cs typeface="+mj-cs"/>
        </a:defRPr>
      </a:lvl1pPr>
      <a:lvl2pPr algn="l" rtl="0" eaLnBrk="0" fontAlgn="base" hangingPunct="0">
        <a:spcBef>
          <a:spcPct val="0"/>
        </a:spcBef>
        <a:spcAft>
          <a:spcPct val="0"/>
        </a:spcAft>
        <a:defRPr sz="2600">
          <a:solidFill>
            <a:schemeClr val="tx1"/>
          </a:solidFill>
          <a:latin typeface="Calibri" pitchFamily="34" charset="0"/>
        </a:defRPr>
      </a:lvl2pPr>
      <a:lvl3pPr algn="l" rtl="0" eaLnBrk="0" fontAlgn="base" hangingPunct="0">
        <a:spcBef>
          <a:spcPct val="0"/>
        </a:spcBef>
        <a:spcAft>
          <a:spcPct val="0"/>
        </a:spcAft>
        <a:defRPr sz="2600">
          <a:solidFill>
            <a:schemeClr val="tx1"/>
          </a:solidFill>
          <a:latin typeface="Calibri" pitchFamily="34" charset="0"/>
        </a:defRPr>
      </a:lvl3pPr>
      <a:lvl4pPr algn="l" rtl="0" eaLnBrk="0" fontAlgn="base" hangingPunct="0">
        <a:spcBef>
          <a:spcPct val="0"/>
        </a:spcBef>
        <a:spcAft>
          <a:spcPct val="0"/>
        </a:spcAft>
        <a:defRPr sz="2600">
          <a:solidFill>
            <a:schemeClr val="tx1"/>
          </a:solidFill>
          <a:latin typeface="Calibri" pitchFamily="34" charset="0"/>
        </a:defRPr>
      </a:lvl4pPr>
      <a:lvl5pPr algn="l" rtl="0" eaLnBrk="0" fontAlgn="base" hangingPunct="0">
        <a:spcBef>
          <a:spcPct val="0"/>
        </a:spcBef>
        <a:spcAft>
          <a:spcPct val="0"/>
        </a:spcAft>
        <a:defRPr sz="2600">
          <a:solidFill>
            <a:schemeClr val="tx1"/>
          </a:solidFill>
          <a:latin typeface="Calibri" pitchFamily="34" charset="0"/>
        </a:defRPr>
      </a:lvl5pPr>
      <a:lvl6pPr marL="457200" algn="l" rtl="0" fontAlgn="base">
        <a:spcBef>
          <a:spcPct val="0"/>
        </a:spcBef>
        <a:spcAft>
          <a:spcPct val="0"/>
        </a:spcAft>
        <a:defRPr sz="2600">
          <a:solidFill>
            <a:schemeClr val="tx1"/>
          </a:solidFill>
          <a:latin typeface="Calibri" pitchFamily="34" charset="0"/>
        </a:defRPr>
      </a:lvl6pPr>
      <a:lvl7pPr marL="914400" algn="l" rtl="0" fontAlgn="base">
        <a:spcBef>
          <a:spcPct val="0"/>
        </a:spcBef>
        <a:spcAft>
          <a:spcPct val="0"/>
        </a:spcAft>
        <a:defRPr sz="2600">
          <a:solidFill>
            <a:schemeClr val="tx1"/>
          </a:solidFill>
          <a:latin typeface="Calibri" pitchFamily="34" charset="0"/>
        </a:defRPr>
      </a:lvl7pPr>
      <a:lvl8pPr marL="1371600" algn="l" rtl="0" fontAlgn="base">
        <a:spcBef>
          <a:spcPct val="0"/>
        </a:spcBef>
        <a:spcAft>
          <a:spcPct val="0"/>
        </a:spcAft>
        <a:defRPr sz="2600">
          <a:solidFill>
            <a:schemeClr val="tx1"/>
          </a:solidFill>
          <a:latin typeface="Calibri" pitchFamily="34" charset="0"/>
        </a:defRPr>
      </a:lvl8pPr>
      <a:lvl9pPr marL="1828800" algn="l" rtl="0" fontAlgn="base">
        <a:spcBef>
          <a:spcPct val="0"/>
        </a:spcBef>
        <a:spcAft>
          <a:spcPct val="0"/>
        </a:spcAft>
        <a:defRPr sz="2600">
          <a:solidFill>
            <a:schemeClr val="tx1"/>
          </a:solidFill>
          <a:latin typeface="Calibri" pitchFamily="34" charset="0"/>
        </a:defRPr>
      </a:lvl9pPr>
    </p:titleStyle>
    <p:body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fireprographics.com/ws/resources/casestudies/resources/53681A%20AMD_FirePro_SANAM_CaseStudy%20FNL_A4.pdf" TargetMode="External"/><Relationship Id="rId5" Type="http://schemas.openxmlformats.org/officeDocument/2006/relationships/image" Target="../media/image26.png"/><Relationship Id="rId4" Type="http://schemas.openxmlformats.org/officeDocument/2006/relationships/hyperlink" Target="http://www.green500.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nvidia.com/object/tesla-servers.html"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amd.com/en-us/press-releases/Pages/worlds-most-powerful-2014aug06.asp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amd.com/en-us/press-releases/Pages/worlds-most-powerful-2014aug06.asp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amdfirepro.sharefile.com/d/s1bb768e402a4ea88" TargetMode="External"/><Relationship Id="rId3" Type="http://schemas.openxmlformats.org/officeDocument/2006/relationships/hyperlink" Target="https://amdfirepro.sharefile.com/d/s4daa48e814f48eab" TargetMode="External"/><Relationship Id="rId7" Type="http://schemas.openxmlformats.org/officeDocument/2006/relationships/hyperlink" Target="https://amdfirepro.sharefile.com/d/s9fd41570b1c475db" TargetMode="External"/><Relationship Id="rId12" Type="http://schemas.openxmlformats.org/officeDocument/2006/relationships/hyperlink" Target="https://amdfirepro.sharefile.com/d/s7e647d69dc14b8ea"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amdfirepro.sharefile.com/d/sa963f816b2c45709" TargetMode="External"/><Relationship Id="rId11" Type="http://schemas.openxmlformats.org/officeDocument/2006/relationships/hyperlink" Target="https://amdfirepro.sharefile.com/d/s9c88720c6ff4ca98" TargetMode="External"/><Relationship Id="rId5" Type="http://schemas.openxmlformats.org/officeDocument/2006/relationships/hyperlink" Target="https://amdfirepro.sharefile.com/d/sc7032283108425fa" TargetMode="External"/><Relationship Id="rId10" Type="http://schemas.openxmlformats.org/officeDocument/2006/relationships/hyperlink" Target="https://amdfirepro.sharefile.com/d/s9075f38465549bd9" TargetMode="External"/><Relationship Id="rId4" Type="http://schemas.openxmlformats.org/officeDocument/2006/relationships/hyperlink" Target="https://amdfirepro.sharefile.com/d/sefa1ae662da41938" TargetMode="External"/><Relationship Id="rId9" Type="http://schemas.openxmlformats.org/officeDocument/2006/relationships/hyperlink" Target="https://amdfirepro.sharefile.com/d/sca001a53a4d4424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nvidia.com/object/tesla-servers.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nvidia.com/object/tesla-servers.htm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nvidia.com/object/tesla-servers.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www.amd.com/en-us/products/graphics/workstation/firepro-remote-graphics/s9150" TargetMode="External"/><Relationship Id="rId3" Type="http://schemas.openxmlformats.org/officeDocument/2006/relationships/hyperlink" Target="http://community.amd.com/community/amd-blogs/amd-business/blog/2014/10/06/why-amd-gpus-are-right-for-the-data-center-a-closer-look-at-amd-firepro-s9100" TargetMode="External"/><Relationship Id="rId7" Type="http://schemas.openxmlformats.org/officeDocument/2006/relationships/hyperlink" Target="http://fireprographics.com/ws/tech/opencl/index.asp" TargetMode="External"/><Relationship Id="rId12" Type="http://schemas.openxmlformats.org/officeDocument/2006/relationships/hyperlink" Target="http://www.amd.com/en-us/products/graphics/workstation/firepro-remote-graphics/s10000" TargetMode="External"/><Relationship Id="rId2" Type="http://schemas.openxmlformats.org/officeDocument/2006/relationships/hyperlink" Target="http://www.amd.com/en-us/press-releases/Pages/worlds-most-powerful-2014aug06.aspx" TargetMode="External"/><Relationship Id="rId1" Type="http://schemas.openxmlformats.org/officeDocument/2006/relationships/slideLayout" Target="../slideLayouts/slideLayout3.xml"/><Relationship Id="rId6" Type="http://schemas.openxmlformats.org/officeDocument/2006/relationships/hyperlink" Target="http://fireprographics.com/ws/products/sseries/index.asp" TargetMode="External"/><Relationship Id="rId11" Type="http://schemas.openxmlformats.org/officeDocument/2006/relationships/hyperlink" Target="http://www.amd.com/en-us/products/graphics/workstation/firepro-remote-graphics/s9000" TargetMode="External"/><Relationship Id="rId5" Type="http://schemas.openxmlformats.org/officeDocument/2006/relationships/hyperlink" Target="http://fireprographics.com/gc/overview/overview/index.asp" TargetMode="External"/><Relationship Id="rId10" Type="http://schemas.openxmlformats.org/officeDocument/2006/relationships/hyperlink" Target="http://www.amd.com/en-us/products/graphics/workstation/firepro-remote-graphics/s9050" TargetMode="External"/><Relationship Id="rId4" Type="http://schemas.openxmlformats.org/officeDocument/2006/relationships/hyperlink" Target="http://fireprographics.com/gc/tech/stream/index.asp" TargetMode="External"/><Relationship Id="rId9" Type="http://schemas.openxmlformats.org/officeDocument/2006/relationships/hyperlink" Target="http://www.amd.com/en-us/products/graphics/workstation/firepro-remote-graphics/s910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hyperlink" Target="http://www.nvidia.com/object/tesla-servers.html"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hyperlink" Target="http://www.amd.com/en-us/solutions/professional/virtualization" TargetMode="External"/><Relationship Id="rId3" Type="http://schemas.openxmlformats.org/officeDocument/2006/relationships/hyperlink" Target="http://www.amd.com/en-us/solutions/professional/hpc" TargetMode="External"/><Relationship Id="rId7" Type="http://schemas.openxmlformats.org/officeDocument/2006/relationships/hyperlink" Target="http://www.amd.com/en-us/innovations/software-technologies/firepro-graphics/sky" TargetMode="External"/><Relationship Id="rId2" Type="http://schemas.openxmlformats.org/officeDocument/2006/relationships/hyperlink" Target="http://www.amd.com/en-us/innovations/software-technologies/firepro-graphics/stream" TargetMode="External"/><Relationship Id="rId1" Type="http://schemas.openxmlformats.org/officeDocument/2006/relationships/slideLayout" Target="../slideLayouts/slideLayout3.xml"/><Relationship Id="rId6" Type="http://schemas.openxmlformats.org/officeDocument/2006/relationships/hyperlink" Target="http://fireprographics.com/vdi/solutions/virtualized/" TargetMode="External"/><Relationship Id="rId5" Type="http://schemas.openxmlformats.org/officeDocument/2006/relationships/hyperlink" Target="http://fireprographics.com/vdi/tech/sky/index.asp" TargetMode="External"/><Relationship Id="rId4" Type="http://schemas.openxmlformats.org/officeDocument/2006/relationships/hyperlink" Target="http://www.amd.com/en-us/solutions/professional/hpc/openc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hyperlink" Target="http://www.top500.org/" TargetMode="External"/><Relationship Id="rId3" Type="http://schemas.openxmlformats.org/officeDocument/2006/relationships/image" Target="../media/image19.jpeg"/><Relationship Id="rId7" Type="http://schemas.openxmlformats.org/officeDocument/2006/relationships/hyperlink" Target="http://www.green500.org/"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www.hpcmagazine.eu/news/hpc-in-2014-the-major-trends-according-to-idc/"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a:xfrm>
            <a:off x="4467225" y="4708525"/>
            <a:ext cx="2973388" cy="2149475"/>
          </a:xfrm>
          <a:prstGeom prst="parallelogram">
            <a:avLst>
              <a:gd name="adj" fmla="val 99186"/>
            </a:avLst>
          </a:prstGeom>
          <a:solidFill>
            <a:srgbClr val="8129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3" name="Parallelogram 12"/>
          <p:cNvSpPr/>
          <p:nvPr/>
        </p:nvSpPr>
        <p:spPr>
          <a:xfrm>
            <a:off x="-15875" y="3336925"/>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 name="Right Triangle 3"/>
          <p:cNvSpPr/>
          <p:nvPr/>
        </p:nvSpPr>
        <p:spPr>
          <a:xfrm flipH="1">
            <a:off x="11491913" y="5404107"/>
            <a:ext cx="204787" cy="204787"/>
          </a:xfrm>
          <a:prstGeom prst="rtTriangle">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pic>
        <p:nvPicPr>
          <p:cNvPr id="5" name="Picture 1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15463" y="341313"/>
            <a:ext cx="22701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7534275" y="4462071"/>
            <a:ext cx="3905958" cy="1228655"/>
          </a:xfrm>
          <a:prstGeom prst="rect">
            <a:avLst/>
          </a:prstGeom>
        </p:spPr>
        <p:txBody>
          <a:bodyPr tIns="0" bIns="0" anchor="b"/>
          <a:lstStyle>
            <a:lvl1pPr algn="r" defTabSz="609493" rtl="0" eaLnBrk="1" latinLnBrk="0" hangingPunct="1">
              <a:spcBef>
                <a:spcPct val="0"/>
              </a:spcBef>
              <a:buNone/>
              <a:defRPr sz="2400" b="1" kern="1200" cap="all" baseline="0">
                <a:solidFill>
                  <a:schemeClr val="tx1"/>
                </a:solidFill>
                <a:latin typeface="+mj-lt"/>
                <a:ea typeface="+mj-ea"/>
                <a:cs typeface="+mj-cs"/>
              </a:defRPr>
            </a:lvl1pPr>
          </a:lstStyle>
          <a:p>
            <a:r>
              <a:rPr lang="en-US" dirty="0" smtClean="0"/>
              <a:t>AMD Professional Graphics</a:t>
            </a:r>
            <a:endParaRPr lang="en-US" dirty="0"/>
          </a:p>
        </p:txBody>
      </p:sp>
      <p:sp>
        <p:nvSpPr>
          <p:cNvPr id="7" name="Subtitle 2"/>
          <p:cNvSpPr txBox="1">
            <a:spLocks/>
          </p:cNvSpPr>
          <p:nvPr/>
        </p:nvSpPr>
        <p:spPr>
          <a:xfrm>
            <a:off x="6868233" y="5740169"/>
            <a:ext cx="4572000" cy="640080"/>
          </a:xfrm>
          <a:prstGeom prst="rect">
            <a:avLst/>
          </a:prstGeom>
        </p:spPr>
        <p:txBody>
          <a:bodyPr tIns="0" bIns="0">
            <a:noAutofit/>
          </a:bodyPr>
          <a:lstStyle>
            <a:lvl1pPr marL="0" indent="0" algn="r" defTabSz="609493" rtl="0" eaLnBrk="1" latinLnBrk="0" hangingPunct="1">
              <a:spcBef>
                <a:spcPts val="0"/>
              </a:spcBef>
              <a:spcAft>
                <a:spcPts val="0"/>
              </a:spcAft>
              <a:buFont typeface="Arial"/>
              <a:buNone/>
              <a:defRPr sz="1800" kern="1200" cap="all" baseline="0">
                <a:solidFill>
                  <a:schemeClr val="tx1"/>
                </a:solidFill>
                <a:latin typeface="+mn-lt"/>
                <a:ea typeface="+mn-ea"/>
                <a:cs typeface="+mn-cs"/>
              </a:defRPr>
            </a:lvl1pPr>
            <a:lvl2pPr marL="457200" indent="0" algn="ctr" defTabSz="609493" rtl="0" eaLnBrk="1" latinLnBrk="0" hangingPunct="1">
              <a:spcBef>
                <a:spcPct val="20000"/>
              </a:spcBef>
              <a:buFont typeface="Arial"/>
              <a:buNone/>
              <a:defRPr sz="3700" kern="1200">
                <a:solidFill>
                  <a:schemeClr val="tx1">
                    <a:tint val="75000"/>
                  </a:schemeClr>
                </a:solidFill>
                <a:latin typeface="+mn-lt"/>
                <a:ea typeface="+mn-ea"/>
                <a:cs typeface="+mn-cs"/>
              </a:defRPr>
            </a:lvl2pPr>
            <a:lvl3pPr marL="914400" indent="0" algn="ctr" defTabSz="609493" rtl="0" eaLnBrk="1" latinLnBrk="0" hangingPunct="1">
              <a:spcBef>
                <a:spcPct val="20000"/>
              </a:spcBef>
              <a:buFont typeface="Arial"/>
              <a:buNone/>
              <a:defRPr sz="3200" kern="1200">
                <a:solidFill>
                  <a:schemeClr val="tx1">
                    <a:tint val="75000"/>
                  </a:schemeClr>
                </a:solidFill>
                <a:latin typeface="+mn-lt"/>
                <a:ea typeface="+mn-ea"/>
                <a:cs typeface="+mn-cs"/>
              </a:defRPr>
            </a:lvl3pPr>
            <a:lvl4pPr marL="1371600"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4pPr>
            <a:lvl5pPr marL="1828800"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5pPr>
            <a:lvl6pPr marL="2286000"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6pPr>
            <a:lvl7pPr marL="2743200"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7pPr>
            <a:lvl8pPr marL="3200400"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8pPr>
            <a:lvl9pPr marL="3657600"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9pPr>
          </a:lstStyle>
          <a:p>
            <a:r>
              <a:rPr lang="en-US" dirty="0"/>
              <a:t>Updated </a:t>
            </a:r>
            <a:r>
              <a:rPr lang="en-US" dirty="0" err="1"/>
              <a:t>Amd</a:t>
            </a:r>
            <a:r>
              <a:rPr lang="en-US" dirty="0"/>
              <a:t> </a:t>
            </a:r>
            <a:r>
              <a:rPr lang="en-US" dirty="0" err="1"/>
              <a:t>fIREpRO</a:t>
            </a:r>
            <a:r>
              <a:rPr lang="en-US" dirty="0"/>
              <a:t>™ S-series</a:t>
            </a:r>
          </a:p>
          <a:p>
            <a:r>
              <a:rPr lang="en-US" dirty="0"/>
              <a:t>Server GPUs for HPC</a:t>
            </a:r>
          </a:p>
        </p:txBody>
      </p:sp>
      <p:pic>
        <p:nvPicPr>
          <p:cNvPr id="8" name="Picture 7" descr="server-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362" y="-465591"/>
            <a:ext cx="12188825" cy="4778829"/>
          </a:xfrm>
          <a:prstGeom prst="rect">
            <a:avLst/>
          </a:prstGeom>
        </p:spPr>
      </p:pic>
      <p:sp>
        <p:nvSpPr>
          <p:cNvPr id="9" name="Parallelogram 12"/>
          <p:cNvSpPr/>
          <p:nvPr/>
        </p:nvSpPr>
        <p:spPr>
          <a:xfrm>
            <a:off x="-15875" y="3336925"/>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397727526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p:cNvSpPr/>
          <p:nvPr/>
        </p:nvSpPr>
        <p:spPr>
          <a:xfrm flipH="1" flipV="1">
            <a:off x="-3519377" y="1875709"/>
            <a:ext cx="12153014" cy="4578253"/>
          </a:xfrm>
          <a:prstGeom prst="parallelogram">
            <a:avLst>
              <a:gd name="adj" fmla="val 99186"/>
            </a:avLst>
          </a:prstGeom>
          <a:solidFill>
            <a:schemeClr val="bg1">
              <a:lumMod val="75000"/>
              <a:lumOff val="25000"/>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dirty="0">
              <a:solidFill>
                <a:schemeClr val="bg1"/>
              </a:solidFill>
            </a:endParaRPr>
          </a:p>
        </p:txBody>
      </p:sp>
      <p:grpSp>
        <p:nvGrpSpPr>
          <p:cNvPr id="18" name="Group 17"/>
          <p:cNvGrpSpPr/>
          <p:nvPr/>
        </p:nvGrpSpPr>
        <p:grpSpPr>
          <a:xfrm>
            <a:off x="1084225" y="-644207"/>
            <a:ext cx="10005533" cy="2368452"/>
            <a:chOff x="1073592" y="-644207"/>
            <a:chExt cx="10005533" cy="2368452"/>
          </a:xfrm>
        </p:grpSpPr>
        <p:sp>
          <p:nvSpPr>
            <p:cNvPr id="19" name="Parallelogram 18"/>
            <p:cNvSpPr/>
            <p:nvPr/>
          </p:nvSpPr>
          <p:spPr>
            <a:xfrm flipH="1" flipV="1">
              <a:off x="1073592" y="-644207"/>
              <a:ext cx="10005533" cy="2368452"/>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a:cs typeface="Calibri"/>
              </a:endParaRPr>
            </a:p>
          </p:txBody>
        </p:sp>
        <p:sp>
          <p:nvSpPr>
            <p:cNvPr id="20" name="Title 1"/>
            <p:cNvSpPr txBox="1">
              <a:spLocks/>
            </p:cNvSpPr>
            <p:nvPr/>
          </p:nvSpPr>
          <p:spPr>
            <a:xfrm>
              <a:off x="2410520" y="308344"/>
              <a:ext cx="6733480" cy="1270382"/>
            </a:xfrm>
            <a:prstGeom prst="rect">
              <a:avLst/>
            </a:prstGeom>
          </p:spPr>
          <p:txBody>
            <a:bodyPr vert="horz" lIns="0" tIns="45720" rIns="0" bIns="0" rtlCol="0" anchor="b" anchorCtr="0">
              <a:noAutofit/>
            </a:bodyPr>
            <a:lstStyle>
              <a:lvl1pPr algn="l" rtl="0" eaLnBrk="0" fontAlgn="base" hangingPunct="0">
                <a:spcBef>
                  <a:spcPct val="0"/>
                </a:spcBef>
                <a:spcAft>
                  <a:spcPct val="0"/>
                </a:spcAft>
                <a:defRPr sz="2600" kern="1200" cap="all">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600">
                  <a:solidFill>
                    <a:schemeClr val="tx1"/>
                  </a:solidFill>
                  <a:latin typeface="Calibri" pitchFamily="34" charset="0"/>
                </a:defRPr>
              </a:lvl2pPr>
              <a:lvl3pPr algn="l" rtl="0" eaLnBrk="0" fontAlgn="base" hangingPunct="0">
                <a:spcBef>
                  <a:spcPct val="0"/>
                </a:spcBef>
                <a:spcAft>
                  <a:spcPct val="0"/>
                </a:spcAft>
                <a:defRPr sz="2600">
                  <a:solidFill>
                    <a:schemeClr val="tx1"/>
                  </a:solidFill>
                  <a:latin typeface="Calibri" pitchFamily="34" charset="0"/>
                </a:defRPr>
              </a:lvl3pPr>
              <a:lvl4pPr algn="l" rtl="0" eaLnBrk="0" fontAlgn="base" hangingPunct="0">
                <a:spcBef>
                  <a:spcPct val="0"/>
                </a:spcBef>
                <a:spcAft>
                  <a:spcPct val="0"/>
                </a:spcAft>
                <a:defRPr sz="2600">
                  <a:solidFill>
                    <a:schemeClr val="tx1"/>
                  </a:solidFill>
                  <a:latin typeface="Calibri" pitchFamily="34" charset="0"/>
                </a:defRPr>
              </a:lvl4pPr>
              <a:lvl5pPr algn="l" rtl="0" eaLnBrk="0" fontAlgn="base" hangingPunct="0">
                <a:spcBef>
                  <a:spcPct val="0"/>
                </a:spcBef>
                <a:spcAft>
                  <a:spcPct val="0"/>
                </a:spcAft>
                <a:defRPr sz="2600">
                  <a:solidFill>
                    <a:schemeClr val="tx1"/>
                  </a:solidFill>
                  <a:latin typeface="Calibri" pitchFamily="34" charset="0"/>
                </a:defRPr>
              </a:lvl5pPr>
              <a:lvl6pPr marL="457200" algn="l" rtl="0" fontAlgn="base">
                <a:spcBef>
                  <a:spcPct val="0"/>
                </a:spcBef>
                <a:spcAft>
                  <a:spcPct val="0"/>
                </a:spcAft>
                <a:defRPr sz="2600">
                  <a:solidFill>
                    <a:schemeClr val="tx1"/>
                  </a:solidFill>
                  <a:latin typeface="Calibri" pitchFamily="34" charset="0"/>
                </a:defRPr>
              </a:lvl6pPr>
              <a:lvl7pPr marL="914400" algn="l" rtl="0" fontAlgn="base">
                <a:spcBef>
                  <a:spcPct val="0"/>
                </a:spcBef>
                <a:spcAft>
                  <a:spcPct val="0"/>
                </a:spcAft>
                <a:defRPr sz="2600">
                  <a:solidFill>
                    <a:schemeClr val="tx1"/>
                  </a:solidFill>
                  <a:latin typeface="Calibri" pitchFamily="34" charset="0"/>
                </a:defRPr>
              </a:lvl7pPr>
              <a:lvl8pPr marL="1371600" algn="l" rtl="0" fontAlgn="base">
                <a:spcBef>
                  <a:spcPct val="0"/>
                </a:spcBef>
                <a:spcAft>
                  <a:spcPct val="0"/>
                </a:spcAft>
                <a:defRPr sz="2600">
                  <a:solidFill>
                    <a:schemeClr val="tx1"/>
                  </a:solidFill>
                  <a:latin typeface="Calibri" pitchFamily="34" charset="0"/>
                </a:defRPr>
              </a:lvl8pPr>
              <a:lvl9pPr marL="1828800" algn="l" rtl="0" fontAlgn="base">
                <a:spcBef>
                  <a:spcPct val="0"/>
                </a:spcBef>
                <a:spcAft>
                  <a:spcPct val="0"/>
                </a:spcAft>
                <a:defRPr sz="2600">
                  <a:solidFill>
                    <a:schemeClr val="tx1"/>
                  </a:solidFill>
                  <a:latin typeface="Calibri" pitchFamily="34" charset="0"/>
                </a:defRPr>
              </a:lvl9pPr>
            </a:lstStyle>
            <a:p>
              <a:r>
                <a:rPr lang="en-US" sz="3200" b="1" dirty="0" smtClean="0">
                  <a:latin typeface="Calibri"/>
                  <a:cs typeface="Calibri"/>
                </a:rPr>
                <a:t>The Power of AMD </a:t>
              </a:r>
              <a:r>
                <a:rPr lang="en-US" sz="3200" b="1" dirty="0" err="1" smtClean="0">
                  <a:latin typeface="Calibri"/>
                  <a:cs typeface="Calibri"/>
                </a:rPr>
                <a:t>FIrePRo</a:t>
              </a:r>
              <a:r>
                <a:rPr lang="en-US" sz="3200" b="1" dirty="0" smtClean="0">
                  <a:latin typeface="Calibri"/>
                  <a:cs typeface="Calibri"/>
                </a:rPr>
                <a:t>™ GPUs </a:t>
              </a:r>
              <a:r>
                <a:rPr lang="en-US" sz="3600" b="1" dirty="0" smtClean="0">
                  <a:latin typeface="Calibri"/>
                  <a:cs typeface="Calibri"/>
                </a:rPr>
                <a:t/>
              </a:r>
              <a:br>
                <a:rPr lang="en-US" sz="3600" b="1" dirty="0" smtClean="0">
                  <a:latin typeface="Calibri"/>
                  <a:cs typeface="Calibri"/>
                </a:rPr>
              </a:br>
              <a:r>
                <a:rPr lang="en-US" sz="1800" dirty="0">
                  <a:solidFill>
                    <a:schemeClr val="bg1"/>
                  </a:solidFill>
                  <a:latin typeface="Calibri"/>
                  <a:cs typeface="Calibri"/>
                </a:rPr>
                <a:t>SANAM SUPERCOMPUTER, University of Frankfurt</a:t>
              </a:r>
            </a:p>
          </p:txBody>
        </p:sp>
      </p:grpSp>
      <p:sp>
        <p:nvSpPr>
          <p:cNvPr id="22" name="Parallelogram 6"/>
          <p:cNvSpPr/>
          <p:nvPr/>
        </p:nvSpPr>
        <p:spPr>
          <a:xfrm>
            <a:off x="4329405" y="926156"/>
            <a:ext cx="8135866" cy="5538144"/>
          </a:xfrm>
          <a:custGeom>
            <a:avLst/>
            <a:gdLst/>
            <a:ahLst/>
            <a:cxnLst/>
            <a:rect l="l" t="t" r="r" b="b"/>
            <a:pathLst>
              <a:path w="8135866" h="5538144">
                <a:moveTo>
                  <a:pt x="5493064" y="0"/>
                </a:moveTo>
                <a:lnTo>
                  <a:pt x="6621473" y="0"/>
                </a:lnTo>
                <a:lnTo>
                  <a:pt x="7166946" y="0"/>
                </a:lnTo>
                <a:lnTo>
                  <a:pt x="8135866" y="0"/>
                </a:lnTo>
                <a:lnTo>
                  <a:pt x="8135866" y="5538144"/>
                </a:lnTo>
                <a:lnTo>
                  <a:pt x="7166946" y="5538144"/>
                </a:lnTo>
                <a:lnTo>
                  <a:pt x="1128409" y="5538144"/>
                </a:lnTo>
                <a:lnTo>
                  <a:pt x="0" y="5538144"/>
                </a:lnTo>
                <a:close/>
              </a:path>
            </a:pathLst>
          </a:custGeom>
          <a:blipFill>
            <a:blip r:embed="rId3"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dirty="0">
              <a:solidFill>
                <a:schemeClr val="bg1"/>
              </a:solidFill>
              <a:latin typeface="Calibri"/>
              <a:cs typeface="Calibri"/>
            </a:endParaRPr>
          </a:p>
        </p:txBody>
      </p:sp>
      <p:sp>
        <p:nvSpPr>
          <p:cNvPr id="26" name="Content Placeholder 2"/>
          <p:cNvSpPr>
            <a:spLocks noGrp="1"/>
          </p:cNvSpPr>
          <p:nvPr>
            <p:ph idx="1"/>
          </p:nvPr>
        </p:nvSpPr>
        <p:spPr>
          <a:xfrm>
            <a:off x="978195" y="2472889"/>
            <a:ext cx="6709145" cy="3289953"/>
          </a:xfrm>
        </p:spPr>
        <p:txBody>
          <a:bodyPr/>
          <a:lstStyle/>
          <a:p>
            <a:pPr>
              <a:spcBef>
                <a:spcPts val="300"/>
              </a:spcBef>
              <a:spcAft>
                <a:spcPts val="300"/>
              </a:spcAft>
              <a:buClr>
                <a:schemeClr val="bg2"/>
              </a:buClr>
            </a:pPr>
            <a:r>
              <a:rPr lang="en-US" sz="2400" dirty="0" smtClean="0">
                <a:latin typeface="Calibri"/>
                <a:cs typeface="Calibri"/>
              </a:rPr>
              <a:t>Frankfurt </a:t>
            </a:r>
            <a:r>
              <a:rPr lang="en-US" sz="2400" dirty="0">
                <a:latin typeface="Calibri"/>
                <a:cs typeface="Calibri"/>
              </a:rPr>
              <a:t>Institute for Advanced Studies</a:t>
            </a:r>
          </a:p>
          <a:p>
            <a:pPr>
              <a:spcBef>
                <a:spcPts val="300"/>
              </a:spcBef>
              <a:spcAft>
                <a:spcPts val="300"/>
              </a:spcAft>
              <a:buClr>
                <a:schemeClr val="bg2"/>
              </a:buClr>
            </a:pPr>
            <a:r>
              <a:rPr lang="en-US" sz="2400" dirty="0" smtClean="0">
                <a:latin typeface="Calibri"/>
                <a:cs typeface="Calibri"/>
              </a:rPr>
              <a:t>Uses 420 AMD FirePro</a:t>
            </a:r>
            <a:r>
              <a:rPr lang="en-US" sz="2400" dirty="0">
                <a:latin typeface="Calibri"/>
                <a:cs typeface="Calibri"/>
              </a:rPr>
              <a:t>™ S10000 server cards</a:t>
            </a:r>
          </a:p>
          <a:p>
            <a:pPr>
              <a:spcBef>
                <a:spcPts val="300"/>
              </a:spcBef>
              <a:spcAft>
                <a:spcPts val="300"/>
              </a:spcAft>
              <a:buClr>
                <a:schemeClr val="bg2"/>
              </a:buClr>
            </a:pPr>
            <a:r>
              <a:rPr lang="en-US" sz="2400" dirty="0" smtClean="0">
                <a:latin typeface="Calibri"/>
                <a:cs typeface="Calibri"/>
              </a:rPr>
              <a:t>Sustains </a:t>
            </a:r>
            <a:r>
              <a:rPr lang="en-US" sz="2400" dirty="0">
                <a:latin typeface="Calibri"/>
                <a:cs typeface="Calibri"/>
              </a:rPr>
              <a:t>up to </a:t>
            </a:r>
            <a:r>
              <a:rPr lang="en-US" sz="2400" dirty="0" smtClean="0">
                <a:latin typeface="Calibri"/>
                <a:cs typeface="Calibri"/>
              </a:rPr>
              <a:t>421 TFLOPS at 180kw</a:t>
            </a:r>
          </a:p>
          <a:p>
            <a:pPr>
              <a:spcBef>
                <a:spcPts val="300"/>
              </a:spcBef>
              <a:spcAft>
                <a:spcPts val="300"/>
              </a:spcAft>
              <a:buClr>
                <a:schemeClr val="bg2"/>
              </a:buClr>
            </a:pPr>
            <a:r>
              <a:rPr lang="en-US" sz="2400" dirty="0">
                <a:latin typeface="Calibri"/>
                <a:cs typeface="Calibri"/>
              </a:rPr>
              <a:t>#2 Rank on Green500™ List, Nov. 2012</a:t>
            </a:r>
          </a:p>
          <a:p>
            <a:pPr marL="0" indent="0">
              <a:spcBef>
                <a:spcPts val="300"/>
              </a:spcBef>
              <a:spcAft>
                <a:spcPts val="300"/>
              </a:spcAft>
              <a:buClr>
                <a:schemeClr val="bg2"/>
              </a:buClr>
              <a:buNone/>
            </a:pPr>
            <a:endParaRPr lang="en-US" dirty="0">
              <a:latin typeface="Calibri"/>
              <a:cs typeface="Calibri"/>
            </a:endParaRPr>
          </a:p>
        </p:txBody>
      </p:sp>
      <p:sp>
        <p:nvSpPr>
          <p:cNvPr id="27" name="Rectangle 26"/>
          <p:cNvSpPr/>
          <p:nvPr/>
        </p:nvSpPr>
        <p:spPr>
          <a:xfrm>
            <a:off x="595422" y="4347086"/>
            <a:ext cx="3923415" cy="1738938"/>
          </a:xfrm>
          <a:prstGeom prst="rect">
            <a:avLst/>
          </a:prstGeom>
        </p:spPr>
        <p:txBody>
          <a:bodyPr wrap="square" anchor="b" anchorCtr="0">
            <a:spAutoFit/>
          </a:bodyPr>
          <a:lstStyle/>
          <a:p>
            <a:r>
              <a:rPr lang="en-US" sz="1600" dirty="0" smtClean="0"/>
              <a:t>“…delivering this </a:t>
            </a:r>
            <a:r>
              <a:rPr lang="en-US" sz="1600" dirty="0"/>
              <a:t>performance without GPUs would </a:t>
            </a:r>
            <a:r>
              <a:rPr lang="en-US" sz="1600" dirty="0" smtClean="0"/>
              <a:t>run up </a:t>
            </a:r>
            <a:r>
              <a:rPr lang="en-US" sz="1600" dirty="0"/>
              <a:t>an electricity bill of about 750,000 </a:t>
            </a:r>
            <a:r>
              <a:rPr lang="en-US" sz="1600" dirty="0" smtClean="0"/>
              <a:t>Euros per </a:t>
            </a:r>
            <a:r>
              <a:rPr lang="en-US" sz="1600" dirty="0"/>
              <a:t>year, whereas the annual power </a:t>
            </a:r>
            <a:r>
              <a:rPr lang="en-US" sz="1600" dirty="0" smtClean="0"/>
              <a:t>cost for </a:t>
            </a:r>
            <a:r>
              <a:rPr lang="en-US" sz="1600" dirty="0"/>
              <a:t>SANAM is expected to be </a:t>
            </a:r>
            <a:r>
              <a:rPr lang="en-US" sz="1600" dirty="0" smtClean="0"/>
              <a:t>about 250,000 </a:t>
            </a:r>
            <a:r>
              <a:rPr lang="en-US" sz="1600" dirty="0"/>
              <a:t>Euros</a:t>
            </a:r>
            <a:r>
              <a:rPr lang="en-US" sz="1600" dirty="0" smtClean="0"/>
              <a:t>.”</a:t>
            </a:r>
          </a:p>
          <a:p>
            <a:endParaRPr lang="en-US" sz="1100" i="1" dirty="0">
              <a:latin typeface="Calibri"/>
              <a:cs typeface="Calibri"/>
            </a:endParaRPr>
          </a:p>
          <a:p>
            <a:r>
              <a:rPr lang="en-US" sz="1600" dirty="0" smtClean="0">
                <a:latin typeface="Calibri"/>
                <a:cs typeface="Calibri"/>
              </a:rPr>
              <a:t>Dr</a:t>
            </a:r>
            <a:r>
              <a:rPr lang="en-US" sz="1600" dirty="0">
                <a:latin typeface="Calibri"/>
                <a:cs typeface="Calibri"/>
              </a:rPr>
              <a:t>. Volker </a:t>
            </a:r>
            <a:r>
              <a:rPr lang="en-US" sz="1600" dirty="0" err="1">
                <a:latin typeface="Calibri"/>
                <a:cs typeface="Calibri"/>
              </a:rPr>
              <a:t>Lindenstruth</a:t>
            </a:r>
            <a:r>
              <a:rPr lang="en-US" sz="1600" dirty="0">
                <a:latin typeface="Calibri"/>
                <a:cs typeface="Calibri"/>
              </a:rPr>
              <a:t>, </a:t>
            </a:r>
            <a:r>
              <a:rPr lang="en-US" sz="1600" dirty="0" smtClean="0">
                <a:latin typeface="Calibri"/>
                <a:cs typeface="Calibri"/>
              </a:rPr>
              <a:t>Goethe University</a:t>
            </a:r>
            <a:endParaRPr lang="en-US" sz="1600" dirty="0">
              <a:latin typeface="Calibri"/>
              <a:cs typeface="Calibri"/>
            </a:endParaRPr>
          </a:p>
        </p:txBody>
      </p:sp>
      <p:sp>
        <p:nvSpPr>
          <p:cNvPr id="29" name="TextBox 28"/>
          <p:cNvSpPr txBox="1"/>
          <p:nvPr/>
        </p:nvSpPr>
        <p:spPr>
          <a:xfrm>
            <a:off x="10082329" y="6566264"/>
            <a:ext cx="1335622" cy="215444"/>
          </a:xfrm>
          <a:prstGeom prst="rect">
            <a:avLst/>
          </a:prstGeom>
          <a:noFill/>
        </p:spPr>
        <p:txBody>
          <a:bodyPr wrap="none" rtlCol="0">
            <a:spAutoFit/>
          </a:bodyPr>
          <a:lstStyle/>
          <a:p>
            <a:pPr>
              <a:spcAft>
                <a:spcPts val="600"/>
              </a:spcAft>
              <a:buClr>
                <a:schemeClr val="bg2"/>
              </a:buClr>
            </a:pPr>
            <a:r>
              <a:rPr lang="en-US" sz="800" dirty="0">
                <a:hlinkClick r:id="rId4"/>
              </a:rPr>
              <a:t>http://www.green500.org/</a:t>
            </a:r>
            <a:r>
              <a:rPr lang="en-US" sz="800" dirty="0"/>
              <a:t> </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96" y="174088"/>
            <a:ext cx="1005840" cy="853287"/>
          </a:xfrm>
          <a:prstGeom prst="rect">
            <a:avLst/>
          </a:prstGeom>
        </p:spPr>
      </p:pic>
      <p:sp>
        <p:nvSpPr>
          <p:cNvPr id="2" name="TextBox 1"/>
          <p:cNvSpPr txBox="1"/>
          <p:nvPr/>
        </p:nvSpPr>
        <p:spPr>
          <a:xfrm>
            <a:off x="4598135" y="6572211"/>
            <a:ext cx="5484194" cy="215444"/>
          </a:xfrm>
          <a:prstGeom prst="rect">
            <a:avLst/>
          </a:prstGeom>
          <a:noFill/>
        </p:spPr>
        <p:txBody>
          <a:bodyPr wrap="none" rtlCol="0">
            <a:spAutoFit/>
          </a:bodyPr>
          <a:lstStyle/>
          <a:p>
            <a:pPr>
              <a:spcAft>
                <a:spcPts val="600"/>
              </a:spcAft>
              <a:buClr>
                <a:schemeClr val="bg2"/>
              </a:buClr>
            </a:pPr>
            <a:r>
              <a:rPr lang="en-US" sz="800" dirty="0">
                <a:hlinkClick r:id="rId6"/>
              </a:rPr>
              <a:t>http://</a:t>
            </a:r>
            <a:r>
              <a:rPr lang="en-US" sz="800" dirty="0" smtClean="0">
                <a:hlinkClick r:id="rId6"/>
              </a:rPr>
              <a:t>fireprographics.com/ws/resources/casestudies/resources/53681A%20AMD_FirePro_SANAM_CaseStudy%20FNL_A4.pdf</a:t>
            </a:r>
            <a:r>
              <a:rPr lang="en-US" sz="800" dirty="0" smtClean="0"/>
              <a:t> </a:t>
            </a:r>
          </a:p>
        </p:txBody>
      </p:sp>
    </p:spTree>
    <p:extLst>
      <p:ext uri="{BB962C8B-B14F-4D97-AF65-F5344CB8AC3E}">
        <p14:creationId xmlns:p14="http://schemas.microsoft.com/office/powerpoint/2010/main" val="100269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16200000">
            <a:off x="5406120" y="-508712"/>
            <a:ext cx="1382934" cy="12188825"/>
          </a:xfrm>
          <a:prstGeom prst="rect">
            <a:avLst/>
          </a:prstGeom>
          <a:gradFill flip="none" rotWithShape="1">
            <a:gsLst>
              <a:gs pos="0">
                <a:schemeClr val="tx1">
                  <a:alpha val="30000"/>
                </a:schemeClr>
              </a:gs>
              <a:gs pos="16000">
                <a:schemeClr val="tx1">
                  <a:alpha val="20000"/>
                </a:schemeClr>
              </a:gs>
              <a:gs pos="76000">
                <a:schemeClr val="tx1">
                  <a:shade val="100000"/>
                  <a:satMod val="115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 name="Rectangle 6"/>
          <p:cNvSpPr/>
          <p:nvPr/>
        </p:nvSpPr>
        <p:spPr>
          <a:xfrm>
            <a:off x="5359400" y="5293314"/>
            <a:ext cx="6673647" cy="584775"/>
          </a:xfrm>
          <a:prstGeom prst="rect">
            <a:avLst/>
          </a:prstGeom>
        </p:spPr>
        <p:txBody>
          <a:bodyPr wrap="square">
            <a:spAutoFit/>
          </a:bodyPr>
          <a:lstStyle/>
          <a:p>
            <a:pPr algn="r">
              <a:spcAft>
                <a:spcPts val="600"/>
              </a:spcAft>
              <a:buClr>
                <a:schemeClr val="bg2"/>
              </a:buClr>
            </a:pPr>
            <a:r>
              <a:rPr lang="en-US" sz="3200" b="1" dirty="0" smtClean="0">
                <a:solidFill>
                  <a:schemeClr val="accent2"/>
                </a:solidFill>
                <a:effectLst>
                  <a:outerShdw blurRad="38100" dist="38100" dir="2700000" algn="tl">
                    <a:srgbClr val="000000">
                      <a:alpha val="43137"/>
                    </a:srgbClr>
                  </a:outerShdw>
                </a:effectLst>
                <a:latin typeface="+mj-lt"/>
              </a:rPr>
              <a:t>Unmatched </a:t>
            </a:r>
            <a:r>
              <a:rPr lang="en-US" sz="3200" dirty="0" smtClean="0">
                <a:effectLst>
                  <a:outerShdw blurRad="38100" dist="38100" dir="2700000" algn="tl">
                    <a:srgbClr val="000000">
                      <a:alpha val="43137"/>
                    </a:srgbClr>
                  </a:outerShdw>
                </a:effectLst>
                <a:latin typeface="+mj-lt"/>
              </a:rPr>
              <a:t>Performance</a:t>
            </a:r>
            <a:endParaRPr lang="en-US" sz="3200" b="1" dirty="0">
              <a:effectLst>
                <a:outerShdw blurRad="38100" dist="38100" dir="2700000" algn="tl">
                  <a:srgbClr val="000000">
                    <a:alpha val="43137"/>
                  </a:srgbClr>
                </a:outerShdw>
              </a:effectLst>
              <a:latin typeface="+mj-lt"/>
            </a:endParaRPr>
          </a:p>
        </p:txBody>
      </p:sp>
      <p:sp>
        <p:nvSpPr>
          <p:cNvPr id="13" name="TextBox 12"/>
          <p:cNvSpPr txBox="1"/>
          <p:nvPr/>
        </p:nvSpPr>
        <p:spPr>
          <a:xfrm>
            <a:off x="204788" y="6561138"/>
            <a:ext cx="150812" cy="236537"/>
          </a:xfrm>
          <a:prstGeom prst="rect">
            <a:avLst/>
          </a:prstGeom>
          <a:noFill/>
        </p:spPr>
        <p:txBody>
          <a:bodyPr wrap="none" lIns="0" tIns="41029" rIns="0" bIns="41029"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367315F-4CC0-4CF7-A52A-15D51F5EA1EE}" type="slidenum">
              <a:rPr lang="en-US" sz="1000"/>
              <a:pPr algn="r" eaLnBrk="1" hangingPunct="1"/>
              <a:t>11</a:t>
            </a:fld>
            <a:endParaRPr lang="en-US" sz="1000"/>
          </a:p>
        </p:txBody>
      </p:sp>
      <p:sp>
        <p:nvSpPr>
          <p:cNvPr id="14" name="TextBox 13"/>
          <p:cNvSpPr txBox="1"/>
          <p:nvPr/>
        </p:nvSpPr>
        <p:spPr>
          <a:xfrm>
            <a:off x="442913" y="6561033"/>
            <a:ext cx="4647106" cy="236748"/>
          </a:xfrm>
          <a:prstGeom prst="rect">
            <a:avLst/>
          </a:prstGeom>
          <a:noFill/>
        </p:spPr>
        <p:txBody>
          <a:bodyPr wrap="none" lIns="0" tIns="41029" rIns="0" bIns="41029" anchor="ctr">
            <a:spAutoFit/>
          </a:bodyPr>
          <a:lstStyle/>
          <a:p>
            <a:pPr fontAlgn="auto">
              <a:spcBef>
                <a:spcPts val="0"/>
              </a:spcBef>
              <a:spcAft>
                <a:spcPts val="0"/>
              </a:spcAft>
              <a:defRPr/>
            </a:pPr>
            <a:r>
              <a:rPr lang="en-US" sz="1000" cap="all" dirty="0"/>
              <a:t>|   </a:t>
            </a:r>
            <a:r>
              <a:rPr lang="en-US" sz="1000" cap="all" dirty="0" smtClean="0"/>
              <a:t>AMD FIREPRO™ </a:t>
            </a:r>
            <a:r>
              <a:rPr lang="en-US" sz="1000" cap="all" baseline="0" dirty="0" smtClean="0"/>
              <a:t>Graphics    </a:t>
            </a:r>
            <a:r>
              <a:rPr lang="en-US" sz="1000" cap="all" dirty="0" smtClean="0"/>
              <a:t>|   MARCH 2014   |   AMD Confidential: NDA REQUIRED</a:t>
            </a:r>
            <a:endParaRPr lang="en-US" sz="1000" cap="all" dirty="0"/>
          </a:p>
        </p:txBody>
      </p:sp>
      <p:sp>
        <p:nvSpPr>
          <p:cNvPr id="15" name="Parallelogram 14"/>
          <p:cNvSpPr/>
          <p:nvPr/>
        </p:nvSpPr>
        <p:spPr>
          <a:xfrm flipH="1">
            <a:off x="11360749" y="6582024"/>
            <a:ext cx="828076" cy="287684"/>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pic>
        <p:nvPicPr>
          <p:cNvPr id="1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28780" y="1045008"/>
            <a:ext cx="4641449" cy="2197222"/>
            <a:chOff x="428780" y="1045008"/>
            <a:chExt cx="4641449" cy="2197222"/>
          </a:xfrm>
        </p:grpSpPr>
        <p:sp>
          <p:nvSpPr>
            <p:cNvPr id="6" name="Rectangle 5"/>
            <p:cNvSpPr/>
            <p:nvPr/>
          </p:nvSpPr>
          <p:spPr>
            <a:xfrm>
              <a:off x="428780" y="1045008"/>
              <a:ext cx="4641449" cy="892552"/>
            </a:xfrm>
            <a:prstGeom prst="rect">
              <a:avLst/>
            </a:prstGeom>
          </p:spPr>
          <p:txBody>
            <a:bodyPr wrap="square">
              <a:spAutoFit/>
            </a:bodyPr>
            <a:lstStyle/>
            <a:p>
              <a:pPr>
                <a:spcAft>
                  <a:spcPts val="600"/>
                </a:spcAft>
                <a:buClr>
                  <a:schemeClr val="bg2"/>
                </a:buClr>
              </a:pPr>
              <a:r>
                <a:rPr lang="en-US" sz="5200" b="1" dirty="0" smtClean="0">
                  <a:solidFill>
                    <a:srgbClr val="ED1C24"/>
                  </a:solidFill>
                  <a:latin typeface="+mj-lt"/>
                </a:rPr>
                <a:t>AMD FIREPRO</a:t>
              </a:r>
              <a:endParaRPr lang="en-US" sz="5200" b="1" dirty="0">
                <a:solidFill>
                  <a:srgbClr val="ED1C24"/>
                </a:solidFill>
                <a:latin typeface="+mj-lt"/>
              </a:endParaRPr>
            </a:p>
          </p:txBody>
        </p:sp>
        <p:sp>
          <p:nvSpPr>
            <p:cNvPr id="10" name="Rectangle 9"/>
            <p:cNvSpPr/>
            <p:nvPr/>
          </p:nvSpPr>
          <p:spPr>
            <a:xfrm>
              <a:off x="440811" y="1380182"/>
              <a:ext cx="4545656" cy="1862048"/>
            </a:xfrm>
            <a:prstGeom prst="rect">
              <a:avLst/>
            </a:prstGeom>
          </p:spPr>
          <p:txBody>
            <a:bodyPr wrap="square">
              <a:spAutoFit/>
            </a:bodyPr>
            <a:lstStyle/>
            <a:p>
              <a:pPr>
                <a:spcAft>
                  <a:spcPts val="600"/>
                </a:spcAft>
                <a:buClr>
                  <a:schemeClr val="bg2"/>
                </a:buClr>
              </a:pPr>
              <a:r>
                <a:rPr lang="en-US" sz="11300" b="1" dirty="0" smtClean="0">
                  <a:latin typeface="+mj-lt"/>
                </a:rPr>
                <a:t>S9150</a:t>
              </a:r>
              <a:endParaRPr lang="en-US" sz="11300" b="1" dirty="0">
                <a:latin typeface="+mj-lt"/>
              </a:endParaRPr>
            </a:p>
          </p:txBody>
        </p:sp>
        <p:sp>
          <p:nvSpPr>
            <p:cNvPr id="12" name="TextBox 11"/>
            <p:cNvSpPr txBox="1"/>
            <p:nvPr/>
          </p:nvSpPr>
          <p:spPr>
            <a:xfrm>
              <a:off x="4245880" y="1193527"/>
              <a:ext cx="356188" cy="246221"/>
            </a:xfrm>
            <a:prstGeom prst="rect">
              <a:avLst/>
            </a:prstGeom>
            <a:noFill/>
          </p:spPr>
          <p:txBody>
            <a:bodyPr wrap="none" rtlCol="0">
              <a:spAutoFit/>
            </a:bodyPr>
            <a:lstStyle/>
            <a:p>
              <a:pPr>
                <a:spcAft>
                  <a:spcPts val="600"/>
                </a:spcAft>
                <a:buClr>
                  <a:schemeClr val="bg2"/>
                </a:buClr>
              </a:pPr>
              <a:r>
                <a:rPr lang="en-US" sz="1000" dirty="0" smtClean="0"/>
                <a:t>TM</a:t>
              </a:r>
            </a:p>
          </p:txBody>
        </p:sp>
        <p:sp>
          <p:nvSpPr>
            <p:cNvPr id="19" name="Rectangle 18"/>
            <p:cNvSpPr/>
            <p:nvPr/>
          </p:nvSpPr>
          <p:spPr>
            <a:xfrm>
              <a:off x="542070" y="2726548"/>
              <a:ext cx="4014894" cy="461665"/>
            </a:xfrm>
            <a:prstGeom prst="rect">
              <a:avLst/>
            </a:prstGeom>
          </p:spPr>
          <p:txBody>
            <a:bodyPr wrap="square">
              <a:spAutoFit/>
            </a:bodyPr>
            <a:lstStyle/>
            <a:p>
              <a:pPr algn="r">
                <a:spcAft>
                  <a:spcPts val="600"/>
                </a:spcAft>
                <a:buClr>
                  <a:schemeClr val="bg2"/>
                </a:buClr>
              </a:pPr>
              <a:r>
                <a:rPr lang="en-US" sz="2400" dirty="0" smtClean="0">
                  <a:latin typeface="+mj-lt"/>
                </a:rPr>
                <a:t>SERVER GPU</a:t>
              </a:r>
              <a:endParaRPr lang="en-US" sz="2400" dirty="0">
                <a:solidFill>
                  <a:srgbClr val="ED1C24"/>
                </a:solidFill>
                <a:latin typeface="+mj-lt"/>
              </a:endParaRPr>
            </a:p>
          </p:txBody>
        </p:sp>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7981" y="49160"/>
            <a:ext cx="9144019" cy="6102108"/>
          </a:xfrm>
          <a:prstGeom prst="rect">
            <a:avLst/>
          </a:prstGeom>
        </p:spPr>
      </p:pic>
      <p:sp>
        <p:nvSpPr>
          <p:cNvPr id="18" name="Content Placeholder 6"/>
          <p:cNvSpPr txBox="1">
            <a:spLocks/>
          </p:cNvSpPr>
          <p:nvPr/>
        </p:nvSpPr>
        <p:spPr bwMode="auto">
          <a:xfrm>
            <a:off x="524202" y="785082"/>
            <a:ext cx="3318096" cy="3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2400" dirty="0" smtClean="0">
                <a:latin typeface="+mj-lt"/>
              </a:rPr>
              <a:t>THE</a:t>
            </a:r>
            <a:endParaRPr lang="en-US" sz="2400" dirty="0">
              <a:latin typeface="+mj-lt"/>
            </a:endParaRPr>
          </a:p>
        </p:txBody>
      </p:sp>
    </p:spTree>
    <p:extLst>
      <p:ext uri="{BB962C8B-B14F-4D97-AF65-F5344CB8AC3E}">
        <p14:creationId xmlns:p14="http://schemas.microsoft.com/office/powerpoint/2010/main" val="176226160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6033" y="1059684"/>
            <a:ext cx="6858000" cy="4576573"/>
          </a:xfrm>
          <a:prstGeom prst="rect">
            <a:avLst/>
          </a:prstGeom>
        </p:spPr>
      </p:pic>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sp>
        <p:nvSpPr>
          <p:cNvPr id="64" name="Title 1"/>
          <p:cNvSpPr>
            <a:spLocks noGrp="1"/>
          </p:cNvSpPr>
          <p:nvPr>
            <p:ph type="title"/>
          </p:nvPr>
        </p:nvSpPr>
        <p:spPr>
          <a:xfrm>
            <a:off x="305625" y="278130"/>
            <a:ext cx="10424160" cy="474345"/>
          </a:xfrm>
        </p:spPr>
        <p:txBody>
          <a:bodyPr/>
          <a:lstStyle/>
          <a:p>
            <a:r>
              <a:rPr lang="en-US" dirty="0" smtClean="0"/>
              <a:t>The Most Powerful server GPU ever built¹</a:t>
            </a:r>
            <a:endParaRPr lang="en-US" dirty="0"/>
          </a:p>
        </p:txBody>
      </p:sp>
      <p:sp>
        <p:nvSpPr>
          <p:cNvPr id="25" name="Parallelogram 24"/>
          <p:cNvSpPr/>
          <p:nvPr/>
        </p:nvSpPr>
        <p:spPr>
          <a:xfrm flipH="1">
            <a:off x="1268730" y="3370831"/>
            <a:ext cx="5673725"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smtClean="0">
                <a:solidFill>
                  <a:prstClr val="white"/>
                </a:solidFill>
                <a:latin typeface="+mj-lt"/>
                <a:cs typeface="Klavika Basic Medium"/>
              </a:rPr>
              <a:t>Industry leading performance/watt¹</a:t>
            </a:r>
            <a:endParaRPr lang="en-US" sz="2800" dirty="0">
              <a:solidFill>
                <a:prstClr val="white"/>
              </a:solidFill>
              <a:latin typeface="+mj-lt"/>
              <a:cs typeface="Klavika Basic Medium"/>
            </a:endParaRPr>
          </a:p>
        </p:txBody>
      </p:sp>
      <p:sp>
        <p:nvSpPr>
          <p:cNvPr id="26" name="Parallelogram 25"/>
          <p:cNvSpPr/>
          <p:nvPr/>
        </p:nvSpPr>
        <p:spPr>
          <a:xfrm flipH="1">
            <a:off x="323850" y="2424046"/>
            <a:ext cx="5673725" cy="923925"/>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smtClean="0">
                <a:solidFill>
                  <a:prstClr val="white"/>
                </a:solidFill>
                <a:latin typeface="+mj-lt"/>
                <a:cs typeface="Klavika Basic Medium"/>
              </a:rPr>
              <a:t>77% more peak double precision than K40²</a:t>
            </a:r>
            <a:endParaRPr lang="en-US" sz="2800" dirty="0">
              <a:solidFill>
                <a:prstClr val="white"/>
              </a:solidFill>
              <a:latin typeface="+mj-lt"/>
              <a:cs typeface="Klavika Basic Medium"/>
            </a:endParaRPr>
          </a:p>
        </p:txBody>
      </p:sp>
      <p:sp>
        <p:nvSpPr>
          <p:cNvPr id="27" name="Parallelogram 26"/>
          <p:cNvSpPr/>
          <p:nvPr/>
        </p:nvSpPr>
        <p:spPr>
          <a:xfrm flipH="1">
            <a:off x="-616395" y="1477261"/>
            <a:ext cx="5673725"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smtClean="0">
                <a:solidFill>
                  <a:prstClr val="white"/>
                </a:solidFill>
                <a:latin typeface="+mj-lt"/>
                <a:cs typeface="Klavika Basic Medium"/>
              </a:rPr>
              <a:t>First server card to break 2.0 TFLOPS barrier²</a:t>
            </a:r>
            <a:endParaRPr lang="en-US" sz="2800" dirty="0">
              <a:solidFill>
                <a:prstClr val="white"/>
              </a:solidFill>
              <a:latin typeface="+mj-lt"/>
              <a:cs typeface="Klavika Basic Medium"/>
            </a:endParaRPr>
          </a:p>
        </p:txBody>
      </p:sp>
      <p:sp>
        <p:nvSpPr>
          <p:cNvPr id="29" name="Parallelogram 28"/>
          <p:cNvSpPr/>
          <p:nvPr/>
        </p:nvSpPr>
        <p:spPr>
          <a:xfrm flipH="1">
            <a:off x="2193162" y="4318752"/>
            <a:ext cx="5673725" cy="923925"/>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700" dirty="0" smtClean="0">
                <a:solidFill>
                  <a:prstClr val="white"/>
                </a:solidFill>
                <a:latin typeface="+mj-lt"/>
                <a:cs typeface="Klavika Basic Medium"/>
              </a:rPr>
              <a:t>Industry leading memory configuration – 33% more³</a:t>
            </a:r>
            <a:endParaRPr lang="en-US" sz="2700" dirty="0">
              <a:solidFill>
                <a:prstClr val="white"/>
              </a:solidFill>
              <a:latin typeface="+mj-lt"/>
              <a:cs typeface="Klavika Basic Medium"/>
            </a:endParaRPr>
          </a:p>
        </p:txBody>
      </p:sp>
      <p:sp>
        <p:nvSpPr>
          <p:cNvPr id="30" name="Parallelogram 29"/>
          <p:cNvSpPr/>
          <p:nvPr/>
        </p:nvSpPr>
        <p:spPr>
          <a:xfrm flipH="1">
            <a:off x="3134232" y="5269464"/>
            <a:ext cx="5673725"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err="1" smtClean="0">
                <a:solidFill>
                  <a:prstClr val="white"/>
                </a:solidFill>
                <a:latin typeface="+mj-lt"/>
                <a:cs typeface="Klavika Basic Medium"/>
              </a:rPr>
              <a:t>OpenCL</a:t>
            </a:r>
            <a:r>
              <a:rPr lang="en-US" sz="2800" dirty="0" smtClean="0">
                <a:solidFill>
                  <a:prstClr val="white"/>
                </a:solidFill>
                <a:latin typeface="+mj-lt"/>
                <a:cs typeface="Klavika Basic Medium"/>
              </a:rPr>
              <a:t>™ 2.0 </a:t>
            </a:r>
            <a:r>
              <a:rPr lang="en-US" sz="2800" dirty="0">
                <a:solidFill>
                  <a:prstClr val="white"/>
                </a:solidFill>
                <a:latin typeface="+mj-lt"/>
                <a:cs typeface="Klavika Basic Medium"/>
              </a:rPr>
              <a:t>s</a:t>
            </a:r>
            <a:r>
              <a:rPr lang="en-US" sz="2800" dirty="0" smtClean="0">
                <a:solidFill>
                  <a:prstClr val="white"/>
                </a:solidFill>
                <a:latin typeface="+mj-lt"/>
                <a:cs typeface="Klavika Basic Medium"/>
              </a:rPr>
              <a:t>upport</a:t>
            </a:r>
            <a:r>
              <a:rPr lang="en-US" sz="2800" dirty="0" smtClean="0">
                <a:solidFill>
                  <a:prstClr val="white"/>
                </a:solidFill>
                <a:latin typeface="Calibri"/>
                <a:cs typeface="Klavika Basic Medium"/>
              </a:rPr>
              <a:t>⁴</a:t>
            </a:r>
            <a:endParaRPr lang="en-US" sz="2800" dirty="0">
              <a:solidFill>
                <a:prstClr val="white"/>
              </a:solidFill>
              <a:latin typeface="+mj-lt"/>
              <a:cs typeface="Klavika Basic Medium"/>
            </a:endParaRPr>
          </a:p>
        </p:txBody>
      </p:sp>
    </p:spTree>
    <p:extLst>
      <p:ext uri="{BB962C8B-B14F-4D97-AF65-F5344CB8AC3E}">
        <p14:creationId xmlns:p14="http://schemas.microsoft.com/office/powerpoint/2010/main" val="171526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12" name="Group 11"/>
          <p:cNvGrpSpPr/>
          <p:nvPr/>
        </p:nvGrpSpPr>
        <p:grpSpPr>
          <a:xfrm>
            <a:off x="1928414" y="4271480"/>
            <a:ext cx="2785201" cy="1734564"/>
            <a:chOff x="1787719" y="4674125"/>
            <a:chExt cx="2785201" cy="1734564"/>
          </a:xfrm>
        </p:grpSpPr>
        <p:cxnSp>
          <p:nvCxnSpPr>
            <p:cNvPr id="7" name="Straight Connector 6"/>
            <p:cNvCxnSpPr/>
            <p:nvPr/>
          </p:nvCxnSpPr>
          <p:spPr>
            <a:xfrm>
              <a:off x="1787719" y="4835789"/>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930482" y="4674125"/>
              <a:ext cx="1718227" cy="1046440"/>
            </a:xfrm>
            <a:prstGeom prst="rect">
              <a:avLst/>
            </a:prstGeom>
          </p:spPr>
          <p:txBody>
            <a:bodyPr wrap="square">
              <a:spAutoFit/>
            </a:bodyPr>
            <a:lstStyle/>
            <a:p>
              <a:pPr>
                <a:spcAft>
                  <a:spcPts val="600"/>
                </a:spcAft>
                <a:buClr>
                  <a:schemeClr val="bg2"/>
                </a:buClr>
              </a:pPr>
              <a:r>
                <a:rPr lang="de-DE" sz="6200" b="1" dirty="0" smtClean="0"/>
                <a:t>5.07</a:t>
              </a:r>
              <a:endParaRPr lang="en-US" sz="6200" b="1" dirty="0" smtClean="0"/>
            </a:p>
          </p:txBody>
        </p:sp>
        <p:sp>
          <p:nvSpPr>
            <p:cNvPr id="41" name="Rectangle 40"/>
            <p:cNvSpPr/>
            <p:nvPr/>
          </p:nvSpPr>
          <p:spPr>
            <a:xfrm>
              <a:off x="1868216" y="5545244"/>
              <a:ext cx="2704704" cy="646331"/>
            </a:xfrm>
            <a:prstGeom prst="rect">
              <a:avLst/>
            </a:prstGeom>
          </p:spPr>
          <p:txBody>
            <a:bodyPr wrap="square">
              <a:spAutoFit/>
            </a:bodyPr>
            <a:lstStyle/>
            <a:p>
              <a:pPr>
                <a:spcAft>
                  <a:spcPts val="0"/>
                </a:spcAft>
                <a:buClr>
                  <a:schemeClr val="bg2"/>
                </a:buClr>
              </a:pPr>
              <a:r>
                <a:rPr lang="en-US" dirty="0" smtClean="0"/>
                <a:t>TFLOPS Peak </a:t>
              </a:r>
            </a:p>
            <a:p>
              <a:pPr>
                <a:spcAft>
                  <a:spcPts val="0"/>
                </a:spcAft>
                <a:buClr>
                  <a:schemeClr val="bg2"/>
                </a:buClr>
              </a:pPr>
              <a:r>
                <a:rPr lang="en-US" dirty="0" smtClean="0"/>
                <a:t>Single Precision</a:t>
              </a:r>
              <a:endParaRPr lang="en-US" dirty="0" smtClean="0">
                <a:cs typeface="Arial" pitchFamily="34" charset="0"/>
              </a:endParaRPr>
            </a:p>
          </p:txBody>
        </p:sp>
      </p:grpSp>
      <p:grpSp>
        <p:nvGrpSpPr>
          <p:cNvPr id="6" name="Group 5"/>
          <p:cNvGrpSpPr/>
          <p:nvPr/>
        </p:nvGrpSpPr>
        <p:grpSpPr>
          <a:xfrm>
            <a:off x="3677563" y="4316558"/>
            <a:ext cx="3896727" cy="1674302"/>
            <a:chOff x="3589262" y="4757303"/>
            <a:chExt cx="1226633" cy="1674302"/>
          </a:xfrm>
        </p:grpSpPr>
        <p:cxnSp>
          <p:nvCxnSpPr>
            <p:cNvPr id="43" name="Straight Connector 42"/>
            <p:cNvCxnSpPr/>
            <p:nvPr/>
          </p:nvCxnSpPr>
          <p:spPr>
            <a:xfrm>
              <a:off x="3589262" y="485870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610076" y="4757303"/>
              <a:ext cx="1205819" cy="1046440"/>
            </a:xfrm>
            <a:prstGeom prst="rect">
              <a:avLst/>
            </a:prstGeom>
          </p:spPr>
          <p:txBody>
            <a:bodyPr wrap="square">
              <a:spAutoFit/>
            </a:bodyPr>
            <a:lstStyle/>
            <a:p>
              <a:pPr>
                <a:spcAft>
                  <a:spcPts val="600"/>
                </a:spcAft>
                <a:buClr>
                  <a:schemeClr val="bg2"/>
                </a:buClr>
              </a:pPr>
              <a:r>
                <a:rPr lang="en-US" sz="6200" b="1" dirty="0" smtClean="0">
                  <a:solidFill>
                    <a:schemeClr val="accent2"/>
                  </a:solidFill>
                </a:rPr>
                <a:t>10.8 </a:t>
              </a:r>
              <a:endParaRPr lang="en-US" sz="4000" b="1" dirty="0">
                <a:solidFill>
                  <a:schemeClr val="accent2"/>
                </a:solidFill>
              </a:endParaRPr>
            </a:p>
          </p:txBody>
        </p:sp>
      </p:grpSp>
      <p:grpSp>
        <p:nvGrpSpPr>
          <p:cNvPr id="10" name="Group 9"/>
          <p:cNvGrpSpPr/>
          <p:nvPr/>
        </p:nvGrpSpPr>
        <p:grpSpPr>
          <a:xfrm>
            <a:off x="9483668" y="4260601"/>
            <a:ext cx="2630252" cy="1767038"/>
            <a:chOff x="9882775" y="4674262"/>
            <a:chExt cx="2630252" cy="1767038"/>
          </a:xfrm>
        </p:grpSpPr>
        <p:cxnSp>
          <p:nvCxnSpPr>
            <p:cNvPr id="57" name="Straight Connector 56"/>
            <p:cNvCxnSpPr/>
            <p:nvPr/>
          </p:nvCxnSpPr>
          <p:spPr>
            <a:xfrm>
              <a:off x="9882775" y="486840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9926692" y="4674262"/>
              <a:ext cx="2586335" cy="1046440"/>
            </a:xfrm>
            <a:prstGeom prst="rect">
              <a:avLst/>
            </a:prstGeom>
          </p:spPr>
          <p:txBody>
            <a:bodyPr wrap="square">
              <a:spAutoFit/>
            </a:bodyPr>
            <a:lstStyle/>
            <a:p>
              <a:pPr>
                <a:spcAft>
                  <a:spcPts val="600"/>
                </a:spcAft>
                <a:buClr>
                  <a:schemeClr val="bg2"/>
                </a:buClr>
              </a:pPr>
              <a:r>
                <a:rPr lang="de-DE" sz="6200" b="1" dirty="0" smtClean="0">
                  <a:solidFill>
                    <a:schemeClr val="bg2"/>
                  </a:solidFill>
                </a:rPr>
                <a:t>235W</a:t>
              </a:r>
              <a:endParaRPr lang="en-US" sz="6200" b="1" dirty="0" smtClean="0">
                <a:solidFill>
                  <a:schemeClr val="bg2"/>
                </a:solidFill>
              </a:endParaRPr>
            </a:p>
          </p:txBody>
        </p:sp>
        <p:sp>
          <p:nvSpPr>
            <p:cNvPr id="62" name="Rectangle 61"/>
            <p:cNvSpPr/>
            <p:nvPr/>
          </p:nvSpPr>
          <p:spPr>
            <a:xfrm>
              <a:off x="9972769" y="5518665"/>
              <a:ext cx="2271414" cy="723275"/>
            </a:xfrm>
            <a:prstGeom prst="rect">
              <a:avLst/>
            </a:prstGeom>
          </p:spPr>
          <p:txBody>
            <a:bodyPr wrap="square">
              <a:spAutoFit/>
            </a:bodyPr>
            <a:lstStyle/>
            <a:p>
              <a:pPr>
                <a:spcAft>
                  <a:spcPts val="600"/>
                </a:spcAft>
                <a:buClr>
                  <a:schemeClr val="bg2"/>
                </a:buClr>
              </a:pPr>
              <a:r>
                <a:rPr lang="en-US" dirty="0" smtClean="0"/>
                <a:t>Maximum power</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grpSp>
      <p:grpSp>
        <p:nvGrpSpPr>
          <p:cNvPr id="3" name="Group 2"/>
          <p:cNvGrpSpPr/>
          <p:nvPr/>
        </p:nvGrpSpPr>
        <p:grpSpPr>
          <a:xfrm>
            <a:off x="167938" y="4344326"/>
            <a:ext cx="2704704" cy="1450140"/>
            <a:chOff x="-310547" y="4863934"/>
            <a:chExt cx="2704704" cy="1450140"/>
          </a:xfrm>
        </p:grpSpPr>
        <p:sp>
          <p:nvSpPr>
            <p:cNvPr id="44" name="Rectangle 43"/>
            <p:cNvSpPr/>
            <p:nvPr/>
          </p:nvSpPr>
          <p:spPr>
            <a:xfrm>
              <a:off x="-285112" y="4863934"/>
              <a:ext cx="1637773" cy="1046440"/>
            </a:xfrm>
            <a:prstGeom prst="rect">
              <a:avLst/>
            </a:prstGeom>
          </p:spPr>
          <p:txBody>
            <a:bodyPr wrap="square">
              <a:spAutoFit/>
            </a:bodyPr>
            <a:lstStyle/>
            <a:p>
              <a:pPr>
                <a:spcAft>
                  <a:spcPts val="600"/>
                </a:spcAft>
                <a:buClr>
                  <a:schemeClr val="bg2"/>
                </a:buClr>
              </a:pPr>
              <a:r>
                <a:rPr lang="de-DE" sz="6200" b="1" dirty="0" smtClean="0">
                  <a:solidFill>
                    <a:srgbClr val="FF0000"/>
                  </a:solidFill>
                </a:rPr>
                <a:t>2.53</a:t>
              </a:r>
              <a:endParaRPr lang="en-US" sz="6200" b="1" dirty="0" smtClean="0">
                <a:solidFill>
                  <a:srgbClr val="FF0000"/>
                </a:solidFill>
              </a:endParaRPr>
            </a:p>
          </p:txBody>
        </p:sp>
        <p:sp>
          <p:nvSpPr>
            <p:cNvPr id="46" name="Rectangle 45"/>
            <p:cNvSpPr/>
            <p:nvPr/>
          </p:nvSpPr>
          <p:spPr>
            <a:xfrm>
              <a:off x="-310547" y="5667743"/>
              <a:ext cx="2704704" cy="646331"/>
            </a:xfrm>
            <a:prstGeom prst="rect">
              <a:avLst/>
            </a:prstGeom>
          </p:spPr>
          <p:txBody>
            <a:bodyPr wrap="square">
              <a:spAutoFit/>
            </a:bodyPr>
            <a:lstStyle/>
            <a:p>
              <a:pPr>
                <a:spcAft>
                  <a:spcPts val="0"/>
                </a:spcAft>
                <a:buClr>
                  <a:schemeClr val="bg2"/>
                </a:buClr>
              </a:pPr>
              <a:r>
                <a:rPr lang="en-US" dirty="0" smtClean="0">
                  <a:cs typeface="Arial" pitchFamily="34" charset="0"/>
                </a:rPr>
                <a:t>TFLOPS Peak</a:t>
              </a:r>
            </a:p>
            <a:p>
              <a:pPr>
                <a:spcAft>
                  <a:spcPts val="0"/>
                </a:spcAft>
                <a:buClr>
                  <a:schemeClr val="bg2"/>
                </a:buClr>
              </a:pPr>
              <a:r>
                <a:rPr lang="en-US" dirty="0" smtClean="0"/>
                <a:t>Double Precision</a:t>
              </a:r>
            </a:p>
          </p:txBody>
        </p:sp>
      </p:grpSp>
      <p:grpSp>
        <p:nvGrpSpPr>
          <p:cNvPr id="38" name="Group 37"/>
          <p:cNvGrpSpPr/>
          <p:nvPr/>
        </p:nvGrpSpPr>
        <p:grpSpPr>
          <a:xfrm>
            <a:off x="7527831" y="4276572"/>
            <a:ext cx="1975316" cy="1833156"/>
            <a:chOff x="5291995" y="4578458"/>
            <a:chExt cx="1975316" cy="1833156"/>
          </a:xfrm>
        </p:grpSpPr>
        <p:cxnSp>
          <p:nvCxnSpPr>
            <p:cNvPr id="39" name="Straight Connector 38"/>
            <p:cNvCxnSpPr/>
            <p:nvPr/>
          </p:nvCxnSpPr>
          <p:spPr>
            <a:xfrm>
              <a:off x="5291995" y="475099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324350" y="4578458"/>
              <a:ext cx="1942961" cy="1046440"/>
            </a:xfrm>
            <a:prstGeom prst="rect">
              <a:avLst/>
            </a:prstGeom>
          </p:spPr>
          <p:txBody>
            <a:bodyPr wrap="square">
              <a:spAutoFit/>
            </a:bodyPr>
            <a:lstStyle/>
            <a:p>
              <a:pPr>
                <a:spcAft>
                  <a:spcPts val="600"/>
                </a:spcAft>
                <a:buClr>
                  <a:schemeClr val="bg2"/>
                </a:buClr>
              </a:pPr>
              <a:r>
                <a:rPr lang="de-DE" sz="6200" b="1" dirty="0" smtClean="0">
                  <a:solidFill>
                    <a:schemeClr val="accent2"/>
                  </a:solidFill>
                </a:rPr>
                <a:t>16GB</a:t>
              </a:r>
              <a:endParaRPr lang="en-US" sz="6200" b="1" dirty="0" smtClean="0">
                <a:solidFill>
                  <a:schemeClr val="accent2"/>
                </a:solidFill>
              </a:endParaRPr>
            </a:p>
          </p:txBody>
        </p:sp>
        <p:sp>
          <p:nvSpPr>
            <p:cNvPr id="63" name="Rectangle 62"/>
            <p:cNvSpPr/>
            <p:nvPr/>
          </p:nvSpPr>
          <p:spPr>
            <a:xfrm>
              <a:off x="5404529" y="541134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GDDR5 Memory</a:t>
              </a:r>
            </a:p>
            <a:p>
              <a:pPr>
                <a:spcAft>
                  <a:spcPts val="600"/>
                </a:spcAft>
                <a:buClr>
                  <a:schemeClr val="bg2"/>
                </a:buClr>
              </a:pPr>
              <a:endParaRPr lang="en-US" dirty="0" smtClean="0">
                <a:cs typeface="Arial" pitchFamily="34" charset="0"/>
              </a:endParaRPr>
            </a:p>
          </p:txBody>
        </p:sp>
      </p:grpSp>
      <p:sp>
        <p:nvSpPr>
          <p:cNvPr id="64" name="Title 1"/>
          <p:cNvSpPr>
            <a:spLocks noGrp="1"/>
          </p:cNvSpPr>
          <p:nvPr>
            <p:ph type="title"/>
          </p:nvPr>
        </p:nvSpPr>
        <p:spPr>
          <a:xfrm>
            <a:off x="305625" y="278130"/>
            <a:ext cx="10424160" cy="474345"/>
          </a:xfrm>
        </p:spPr>
        <p:txBody>
          <a:bodyPr/>
          <a:lstStyle/>
          <a:p>
            <a:r>
              <a:rPr lang="en-US" dirty="0" smtClean="0"/>
              <a:t>Designed for OEM System Power &amp; Mechanical requirements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440" y="-228220"/>
            <a:ext cx="8778240" cy="5858014"/>
          </a:xfrm>
          <a:prstGeom prst="rect">
            <a:avLst/>
          </a:prstGeom>
        </p:spPr>
      </p:pic>
      <p:sp>
        <p:nvSpPr>
          <p:cNvPr id="24" name="Rectangle 23"/>
          <p:cNvSpPr/>
          <p:nvPr/>
        </p:nvSpPr>
        <p:spPr>
          <a:xfrm>
            <a:off x="3768350" y="5177034"/>
            <a:ext cx="2072380" cy="1200329"/>
          </a:xfrm>
          <a:prstGeom prst="rect">
            <a:avLst/>
          </a:prstGeom>
        </p:spPr>
        <p:txBody>
          <a:bodyPr wrap="square">
            <a:spAutoFit/>
          </a:bodyPr>
          <a:lstStyle/>
          <a:p>
            <a:pPr>
              <a:spcAft>
                <a:spcPts val="0"/>
              </a:spcAft>
              <a:buClr>
                <a:schemeClr val="bg2"/>
              </a:buClr>
            </a:pPr>
            <a:r>
              <a:rPr lang="en-US" dirty="0" smtClean="0">
                <a:cs typeface="Arial" pitchFamily="34" charset="0"/>
              </a:rPr>
              <a:t>GFLOPS/Watt Peak </a:t>
            </a:r>
          </a:p>
          <a:p>
            <a:pPr>
              <a:spcAft>
                <a:spcPts val="0"/>
              </a:spcAft>
              <a:buClr>
                <a:schemeClr val="bg2"/>
              </a:buClr>
            </a:pPr>
            <a:r>
              <a:rPr lang="en-US" dirty="0" smtClean="0">
                <a:cs typeface="Arial" pitchFamily="34" charset="0"/>
              </a:rPr>
              <a:t>Double Precision </a:t>
            </a:r>
          </a:p>
          <a:p>
            <a:pPr>
              <a:spcAft>
                <a:spcPts val="0"/>
              </a:spcAft>
              <a:buClr>
                <a:schemeClr val="bg2"/>
              </a:buClr>
            </a:pPr>
            <a:r>
              <a:rPr lang="en-US" dirty="0" smtClean="0">
                <a:cs typeface="Arial" pitchFamily="34" charset="0"/>
              </a:rPr>
              <a:t>Floating Poin</a:t>
            </a:r>
            <a:r>
              <a:rPr lang="en-US" dirty="0"/>
              <a:t>t</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cxnSp>
        <p:nvCxnSpPr>
          <p:cNvPr id="25" name="Straight Connector 24"/>
          <p:cNvCxnSpPr/>
          <p:nvPr/>
        </p:nvCxnSpPr>
        <p:spPr>
          <a:xfrm>
            <a:off x="5670105" y="444925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670105" y="4259022"/>
            <a:ext cx="2586335" cy="1046440"/>
          </a:xfrm>
          <a:prstGeom prst="rect">
            <a:avLst/>
          </a:prstGeom>
        </p:spPr>
        <p:txBody>
          <a:bodyPr wrap="square">
            <a:spAutoFit/>
          </a:bodyPr>
          <a:lstStyle/>
          <a:p>
            <a:pPr>
              <a:spcAft>
                <a:spcPts val="600"/>
              </a:spcAft>
              <a:buClr>
                <a:schemeClr val="bg2"/>
              </a:buClr>
            </a:pPr>
            <a:r>
              <a:rPr lang="de-DE" sz="6200" b="1" dirty="0" smtClean="0">
                <a:solidFill>
                  <a:schemeClr val="bg2"/>
                </a:solidFill>
              </a:rPr>
              <a:t>2816</a:t>
            </a:r>
            <a:endParaRPr lang="en-US" sz="6200" b="1" dirty="0" smtClean="0">
              <a:solidFill>
                <a:schemeClr val="bg2"/>
              </a:solidFill>
            </a:endParaRPr>
          </a:p>
        </p:txBody>
      </p:sp>
      <p:sp>
        <p:nvSpPr>
          <p:cNvPr id="27" name="Rectangle 26"/>
          <p:cNvSpPr/>
          <p:nvPr/>
        </p:nvSpPr>
        <p:spPr>
          <a:xfrm>
            <a:off x="5787560" y="5129657"/>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GCN Stream </a:t>
            </a:r>
            <a:r>
              <a:rPr lang="en-US" dirty="0" err="1" smtClean="0">
                <a:cs typeface="Arial" pitchFamily="34" charset="0"/>
              </a:rPr>
              <a:t>Processsors</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sp>
        <p:nvSpPr>
          <p:cNvPr id="29" name="Rectangle 28"/>
          <p:cNvSpPr/>
          <p:nvPr/>
        </p:nvSpPr>
        <p:spPr>
          <a:xfrm>
            <a:off x="3789404" y="4259022"/>
            <a:ext cx="1706321" cy="369332"/>
          </a:xfrm>
          <a:prstGeom prst="rect">
            <a:avLst/>
          </a:prstGeom>
        </p:spPr>
        <p:txBody>
          <a:bodyPr wrap="square">
            <a:spAutoFit/>
          </a:bodyPr>
          <a:lstStyle/>
          <a:p>
            <a:pPr>
              <a:spcAft>
                <a:spcPts val="600"/>
              </a:spcAft>
              <a:buClr>
                <a:schemeClr val="bg2"/>
              </a:buClr>
            </a:pPr>
            <a:r>
              <a:rPr lang="en-US" dirty="0" smtClean="0">
                <a:cs typeface="Arial" pitchFamily="34" charset="0"/>
              </a:rPr>
              <a:t>Up to </a:t>
            </a:r>
          </a:p>
        </p:txBody>
      </p:sp>
    </p:spTree>
    <p:extLst>
      <p:ext uri="{BB962C8B-B14F-4D97-AF65-F5344CB8AC3E}">
        <p14:creationId xmlns:p14="http://schemas.microsoft.com/office/powerpoint/2010/main" val="352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p:cNvSpPr/>
          <p:nvPr/>
        </p:nvSpPr>
        <p:spPr>
          <a:xfrm flipH="1">
            <a:off x="2679404" y="1197121"/>
            <a:ext cx="4031921" cy="612497"/>
          </a:xfrm>
          <a:prstGeom prst="parallelogram">
            <a:avLst>
              <a:gd name="adj" fmla="val 99186"/>
            </a:avLst>
          </a:prstGeom>
          <a:solidFill>
            <a:srgbClr val="A6CE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11" name="Parallelogram 10"/>
          <p:cNvSpPr/>
          <p:nvPr/>
        </p:nvSpPr>
        <p:spPr>
          <a:xfrm flipH="1">
            <a:off x="6178059" y="1197121"/>
            <a:ext cx="3903786" cy="612497"/>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12" name="Parallelogram 11"/>
          <p:cNvSpPr/>
          <p:nvPr/>
        </p:nvSpPr>
        <p:spPr>
          <a:xfrm flipH="1">
            <a:off x="9530861" y="1197120"/>
            <a:ext cx="2074984" cy="612497"/>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4" name="Title 3"/>
          <p:cNvSpPr>
            <a:spLocks noGrp="1"/>
          </p:cNvSpPr>
          <p:nvPr>
            <p:ph type="title"/>
          </p:nvPr>
        </p:nvSpPr>
        <p:spPr/>
        <p:txBody>
          <a:bodyPr anchor="ctr"/>
          <a:lstStyle/>
          <a:p>
            <a:r>
              <a:rPr lang="pt-BR" dirty="0"/>
              <a:t>AMD FIREPRO™ </a:t>
            </a:r>
            <a:r>
              <a:rPr lang="pt-BR" dirty="0" smtClean="0"/>
              <a:t>S9150 Server GPU vs</a:t>
            </a:r>
            <a:r>
              <a:rPr lang="pt-BR" dirty="0"/>
              <a:t>. </a:t>
            </a:r>
            <a:r>
              <a:rPr lang="pt-BR" dirty="0" smtClean="0"/>
              <a:t>Tesla k40 server GPU</a:t>
            </a:r>
            <a:endParaRPr lang="en-US" dirty="0"/>
          </a:p>
        </p:txBody>
      </p:sp>
      <p:sp>
        <p:nvSpPr>
          <p:cNvPr id="2" name="Text Placeholder 1"/>
          <p:cNvSpPr>
            <a:spLocks noGrp="1"/>
          </p:cNvSpPr>
          <p:nvPr>
            <p:ph type="body" sz="quarter" idx="10"/>
          </p:nvPr>
        </p:nvSpPr>
        <p:spPr/>
        <p:txBody>
          <a:bodyPr/>
          <a:lstStyle/>
          <a:p>
            <a:r>
              <a:rPr lang="en-US" dirty="0" smtClean="0"/>
              <a:t>Industry leading Compute performance¹</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95175674"/>
              </p:ext>
            </p:extLst>
          </p:nvPr>
        </p:nvGraphicFramePr>
        <p:xfrm>
          <a:off x="0" y="1184275"/>
          <a:ext cx="11605847" cy="5059680"/>
        </p:xfrm>
        <a:graphic>
          <a:graphicData uri="http://schemas.openxmlformats.org/drawingml/2006/table">
            <a:tbl>
              <a:tblPr firstRow="1" bandRow="1">
                <a:tableStyleId>{5C22544A-7EE6-4342-B048-85BDC9FD1C3A}</a:tableStyleId>
              </a:tblPr>
              <a:tblGrid>
                <a:gridCol w="3259015"/>
                <a:gridCol w="3458308"/>
                <a:gridCol w="3305908"/>
                <a:gridCol w="1582616"/>
              </a:tblGrid>
              <a:tr h="370840">
                <a:tc>
                  <a:txBody>
                    <a:bodyPr/>
                    <a:lstStyle/>
                    <a:p>
                      <a:pPr algn="l" fontAlgn="b"/>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200" b="1" i="0" u="none" strike="noStrike" dirty="0" err="1" smtClean="0">
                          <a:solidFill>
                            <a:schemeClr val="bg2"/>
                          </a:solidFill>
                          <a:effectLst/>
                          <a:latin typeface="Klavika Regular" panose="020B0506040000020004" pitchFamily="34" charset="0"/>
                          <a:cs typeface="Arial" panose="020B0604020202020204" pitchFamily="34" charset="0"/>
                        </a:rPr>
                        <a:t>Nvidia</a:t>
                      </a:r>
                      <a:r>
                        <a:rPr lang="en-US" sz="2200" b="1" i="0" u="none" strike="noStrike" dirty="0" smtClean="0">
                          <a:solidFill>
                            <a:schemeClr val="bg2"/>
                          </a:solidFill>
                          <a:effectLst/>
                          <a:latin typeface="Klavika Regular" panose="020B0506040000020004" pitchFamily="34" charset="0"/>
                          <a:cs typeface="Arial" panose="020B0604020202020204" pitchFamily="34" charset="0"/>
                        </a:rPr>
                        <a:t> Tesla K40</a:t>
                      </a:r>
                      <a:endParaRPr lang="en-US" sz="2200" b="1" i="0" u="none" strike="noStrike" dirty="0">
                        <a:solidFill>
                          <a:schemeClr val="bg2"/>
                        </a:solidFill>
                        <a:effectLst/>
                        <a:latin typeface="Klavika Bold" panose="020B0806040000020004" pitchFamily="34" charset="0"/>
                        <a:cs typeface="Arial" panose="020B0604020202020204" pitchFamily="34" charset="0"/>
                      </a:endParaRPr>
                    </a:p>
                  </a:txBody>
                  <a:tcPr marL="274320"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200" b="1" i="0" u="none" strike="noStrike" dirty="0" smtClean="0">
                          <a:solidFill>
                            <a:schemeClr val="tx1"/>
                          </a:solidFill>
                          <a:effectLst/>
                          <a:latin typeface="Klavika Regular" panose="020B0506040000020004" pitchFamily="34" charset="0"/>
                          <a:cs typeface="Arial" panose="020B0604020202020204" pitchFamily="34" charset="0"/>
                        </a:rPr>
                        <a:t>AMD FirePro™ </a:t>
                      </a:r>
                      <a:r>
                        <a:rPr lang="en-US" sz="2200" b="1" i="0" u="none" strike="noStrike" dirty="0" smtClean="0">
                          <a:solidFill>
                            <a:schemeClr val="tx1"/>
                          </a:solidFill>
                          <a:effectLst/>
                          <a:latin typeface="Klavika Bold" panose="020B0806040000020004" pitchFamily="34" charset="0"/>
                          <a:cs typeface="Arial" panose="020B0604020202020204" pitchFamily="34" charset="0"/>
                        </a:rPr>
                        <a:t>S9150</a:t>
                      </a:r>
                      <a:endParaRPr lang="en-US" sz="2200" b="1" i="0" u="none" strike="noStrike" dirty="0">
                        <a:solidFill>
                          <a:schemeClr val="tx1"/>
                        </a:solidFill>
                        <a:effectLst/>
                        <a:latin typeface="Klavika Bold" panose="020B0806040000020004" pitchFamily="34" charset="0"/>
                        <a:cs typeface="Arial" panose="020B0604020202020204" pitchFamily="34" charset="0"/>
                      </a:endParaRPr>
                    </a:p>
                  </a:txBody>
                  <a:tcPr marL="274320"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b="1" i="0" u="none" strike="noStrike" dirty="0" smtClean="0">
                          <a:solidFill>
                            <a:schemeClr val="tx1"/>
                          </a:solidFill>
                          <a:effectLst/>
                          <a:latin typeface="Klavika Regular" panose="020B0506040000020004" pitchFamily="34" charset="0"/>
                          <a:cs typeface="Arial" panose="020B0604020202020204" pitchFamily="34" charset="0"/>
                        </a:rPr>
                        <a:t>AMD</a:t>
                      </a:r>
                      <a:r>
                        <a:rPr lang="en-US" sz="1600" b="1" i="0" u="none" strike="noStrike" baseline="0" dirty="0" smtClean="0">
                          <a:solidFill>
                            <a:schemeClr val="tx1"/>
                          </a:solidFill>
                          <a:effectLst/>
                          <a:latin typeface="Klavika Regular" panose="020B0506040000020004" pitchFamily="34" charset="0"/>
                          <a:cs typeface="Arial" panose="020B0604020202020204" pitchFamily="34" charset="0"/>
                        </a:rPr>
                        <a:t> Advantage</a:t>
                      </a:r>
                      <a:endParaRPr lang="en-US" sz="1600" b="1" i="0" u="none" strike="noStrike" dirty="0">
                        <a:solidFill>
                          <a:schemeClr val="tx1"/>
                        </a:solidFill>
                        <a:effectLst/>
                        <a:latin typeface="Klavika Regular" panose="020B0506040000020004" pitchFamily="34" charset="0"/>
                        <a:cs typeface="Arial" panose="020B0604020202020204" pitchFamily="34" charset="0"/>
                      </a:endParaRPr>
                    </a:p>
                  </a:txBody>
                  <a:tcPr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3840">
                <a:tc>
                  <a:txBody>
                    <a:bodyPr/>
                    <a:lstStyle/>
                    <a:p>
                      <a:pPr algn="r" fontAlgn="b"/>
                      <a:r>
                        <a:rPr lang="de-DE" sz="1800" b="1" i="0" u="none" strike="noStrike" dirty="0" smtClean="0">
                          <a:solidFill>
                            <a:schemeClr val="tx1"/>
                          </a:solidFill>
                          <a:effectLst/>
                          <a:latin typeface="Klavika Regular" panose="020B0506040000020004" pitchFamily="34" charset="0"/>
                          <a:cs typeface="Arial" panose="020B0604020202020204" pitchFamily="34" charset="0"/>
                        </a:rPr>
                        <a:t>OpenCL</a:t>
                      </a:r>
                      <a:r>
                        <a:rPr lang="de-DE" sz="1800" b="0" i="0" u="none" strike="noStrike" dirty="0" smtClean="0">
                          <a:solidFill>
                            <a:schemeClr val="tx1"/>
                          </a:solidFill>
                          <a:effectLst/>
                          <a:latin typeface="Klavika Regular" panose="020B0506040000020004" pitchFamily="34" charset="0"/>
                          <a:cs typeface="Arial" panose="020B0604020202020204" pitchFamily="34" charset="0"/>
                        </a:rPr>
                        <a:t>™</a:t>
                      </a:r>
                      <a:r>
                        <a:rPr lang="de-DE" sz="1800" b="1" i="0" u="none" strike="noStrike" baseline="0" dirty="0" smtClean="0">
                          <a:solidFill>
                            <a:schemeClr val="tx1"/>
                          </a:solidFill>
                          <a:effectLst/>
                          <a:latin typeface="Klavika Regular" panose="020B0506040000020004" pitchFamily="34" charset="0"/>
                          <a:cs typeface="Arial" panose="020B0604020202020204" pitchFamily="34" charset="0"/>
                        </a:rPr>
                        <a:t> Support</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1.1</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1.2 &amp;</a:t>
                      </a:r>
                      <a:r>
                        <a:rPr lang="de-DE" sz="2000" b="1" i="0" u="none" strike="noStrike" baseline="0" dirty="0" smtClean="0">
                          <a:solidFill>
                            <a:schemeClr val="tx1"/>
                          </a:solidFill>
                          <a:effectLst/>
                          <a:latin typeface="+mj-lt"/>
                          <a:cs typeface="Arial" panose="020B0604020202020204" pitchFamily="34" charset="0"/>
                        </a:rPr>
                        <a:t> </a:t>
                      </a:r>
                      <a:r>
                        <a:rPr lang="de-DE" sz="2000" b="1" i="0" u="none" strike="noStrike" dirty="0" smtClean="0">
                          <a:solidFill>
                            <a:schemeClr val="tx1"/>
                          </a:solidFill>
                          <a:effectLst/>
                          <a:latin typeface="+mj-lt"/>
                          <a:cs typeface="Arial" panose="020B0604020202020204" pitchFamily="34" charset="0"/>
                        </a:rPr>
                        <a:t>2.0 planned</a:t>
                      </a:r>
                      <a:r>
                        <a:rPr lang="de-DE" sz="2000" b="1" i="0" u="none" strike="noStrike" dirty="0" smtClean="0">
                          <a:solidFill>
                            <a:schemeClr val="tx1"/>
                          </a:solidFill>
                          <a:effectLst/>
                          <a:latin typeface="Calibri"/>
                          <a:cs typeface="Arial" panose="020B0604020202020204" pitchFamily="34" charset="0"/>
                        </a:rPr>
                        <a:t>⁴</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243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Peak</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Single Precision</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4.29 TFLOPS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5.07 TFLOPS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rgbClr val="FFFFFF"/>
                          </a:solidFill>
                          <a:effectLst/>
                          <a:latin typeface="+mj-lt"/>
                          <a:cs typeface="Arial" panose="020B0604020202020204" pitchFamily="34" charset="0"/>
                        </a:rPr>
                        <a:t>18%</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de-DE" sz="1800" b="1" i="0" u="none" strike="noStrike" smtClean="0">
                          <a:solidFill>
                            <a:schemeClr val="tx1"/>
                          </a:solidFill>
                          <a:effectLst/>
                          <a:latin typeface="Klavika Regular" panose="020B0506040000020004" pitchFamily="34" charset="0"/>
                          <a:cs typeface="Arial" panose="020B0604020202020204" pitchFamily="34" charset="0"/>
                        </a:rPr>
                        <a:t>Peak Double Precision</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1.43 TFLOPS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2.53 TFLOPS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rgbClr val="FFFFFF"/>
                          </a:solidFill>
                          <a:effectLst/>
                          <a:latin typeface="+mj-lt"/>
                          <a:cs typeface="Arial" panose="020B0604020202020204" pitchFamily="34" charset="0"/>
                        </a:rPr>
                        <a:t>77%</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Performance/watt DPFP</a:t>
                      </a: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Up to 6.09 GFLOPS/W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Up to</a:t>
                      </a:r>
                      <a:r>
                        <a:rPr lang="en-US" sz="2000" b="1" i="0" u="none" strike="noStrike" baseline="0" dirty="0" smtClean="0">
                          <a:solidFill>
                            <a:schemeClr val="tx1"/>
                          </a:solidFill>
                          <a:effectLst/>
                          <a:latin typeface="+mj-lt"/>
                          <a:cs typeface="Arial" panose="020B0604020202020204" pitchFamily="34" charset="0"/>
                        </a:rPr>
                        <a:t> </a:t>
                      </a:r>
                      <a:r>
                        <a:rPr lang="en-US" sz="2000" b="1" i="0" u="none" strike="noStrike" dirty="0" smtClean="0">
                          <a:solidFill>
                            <a:schemeClr val="tx1"/>
                          </a:solidFill>
                          <a:effectLst/>
                          <a:latin typeface="+mj-lt"/>
                          <a:cs typeface="Arial" panose="020B0604020202020204" pitchFamily="34" charset="0"/>
                        </a:rPr>
                        <a:t>10.8 GFLOPS/W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/watt SPFP</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Up</a:t>
                      </a:r>
                      <a:r>
                        <a:rPr lang="en-US" sz="2000" b="0" i="0" u="none" strike="noStrike" baseline="0" dirty="0" smtClean="0">
                          <a:solidFill>
                            <a:schemeClr val="tx1"/>
                          </a:solidFill>
                          <a:effectLst/>
                          <a:latin typeface="+mj-lt"/>
                          <a:cs typeface="Arial" panose="020B0604020202020204" pitchFamily="34" charset="0"/>
                        </a:rPr>
                        <a:t> to 18.3 GFLOPS/W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Up to 21.6 GFLOPS/W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DPFP*</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.286 GFLOPS/dollar</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.603</a:t>
                      </a:r>
                      <a:r>
                        <a:rPr lang="en-US" sz="2000" b="1" i="0" u="none" strike="noStrike" baseline="0" dirty="0" smtClean="0">
                          <a:solidFill>
                            <a:schemeClr val="tx1"/>
                          </a:solidFill>
                          <a:effectLst/>
                          <a:latin typeface="+mj-lt"/>
                          <a:cs typeface="Arial" panose="020B0604020202020204" pitchFamily="34" charset="0"/>
                        </a:rPr>
                        <a:t> GFLOPS </a:t>
                      </a:r>
                      <a:r>
                        <a:rPr lang="en-US" sz="2000" b="1" i="0" u="none" strike="noStrike" baseline="0" dirty="0" smtClean="0">
                          <a:solidFill>
                            <a:schemeClr val="tx1"/>
                          </a:solidFill>
                          <a:effectLst/>
                          <a:latin typeface="+mj-lt"/>
                          <a:cs typeface="Arial" panose="020B0604020202020204" pitchFamily="34" charset="0"/>
                        </a:rPr>
                        <a:t>/dollar</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Double Precision</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Rate</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1/3</a:t>
                      </a:r>
                      <a:r>
                        <a:rPr lang="en-US" sz="2000" b="0" i="0" u="none" strike="noStrike" baseline="0" dirty="0" smtClean="0">
                          <a:solidFill>
                            <a:schemeClr val="tx1"/>
                          </a:solidFill>
                          <a:effectLst/>
                          <a:latin typeface="+mj-lt"/>
                          <a:cs typeface="Arial" panose="020B0604020202020204" pitchFamily="34" charset="0"/>
                        </a:rPr>
                        <a:t> </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1/2 </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Memory Size &amp; Bandwidth</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12GB GDDR5</a:t>
                      </a:r>
                      <a:r>
                        <a:rPr lang="en-US" sz="2000" b="0" i="0" u="none" strike="noStrike" baseline="0" dirty="0" smtClean="0">
                          <a:solidFill>
                            <a:schemeClr val="tx1"/>
                          </a:solidFill>
                          <a:effectLst/>
                          <a:latin typeface="+mj-lt"/>
                          <a:cs typeface="Arial" panose="020B0604020202020204" pitchFamily="34" charset="0"/>
                        </a:rPr>
                        <a:t> and </a:t>
                      </a:r>
                      <a:r>
                        <a:rPr lang="en-US" sz="2000" b="0" i="0" u="none" strike="noStrike" dirty="0" smtClean="0">
                          <a:solidFill>
                            <a:schemeClr val="tx1"/>
                          </a:solidFill>
                          <a:effectLst/>
                          <a:latin typeface="+mj-lt"/>
                          <a:cs typeface="Arial" panose="020B0604020202020204" pitchFamily="34" charset="0"/>
                        </a:rPr>
                        <a:t>288 GB/s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16GB GDDR5 and 320 GB/s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Maximum Power </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235W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235W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bl>
          </a:graphicData>
        </a:graphic>
      </p:graphicFrame>
      <p:cxnSp>
        <p:nvCxnSpPr>
          <p:cNvPr id="14" name="Straight Connector 13"/>
          <p:cNvCxnSpPr/>
          <p:nvPr/>
        </p:nvCxnSpPr>
        <p:spPr>
          <a:xfrm>
            <a:off x="10105291"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29044"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 y="2334773"/>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 y="2838866"/>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6817" y="3299150"/>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3803243"/>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 y="4280804"/>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 y="4784897"/>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47290"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5" name="Parallelogram 24"/>
          <p:cNvSpPr/>
          <p:nvPr/>
        </p:nvSpPr>
        <p:spPr>
          <a:xfrm flipH="1">
            <a:off x="-648588" y="1197121"/>
            <a:ext cx="3861800" cy="612497"/>
          </a:xfrm>
          <a:prstGeom prst="parallelogram">
            <a:avLst>
              <a:gd name="adj" fmla="val 99186"/>
            </a:avLst>
          </a:prstGeom>
          <a:solidFill>
            <a:schemeClr val="bg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cxnSp>
        <p:nvCxnSpPr>
          <p:cNvPr id="26" name="Straight Connector 25"/>
          <p:cNvCxnSpPr/>
          <p:nvPr/>
        </p:nvCxnSpPr>
        <p:spPr>
          <a:xfrm>
            <a:off x="-1" y="5261120"/>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 y="5761335"/>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45571" y="6285846"/>
            <a:ext cx="6227782" cy="329081"/>
          </a:xfrm>
          <a:prstGeom prst="rect">
            <a:avLst/>
          </a:prstGeom>
          <a:noFill/>
        </p:spPr>
        <p:txBody>
          <a:bodyPr wrap="square" lIns="82058" tIns="41029" rIns="82058" bIns="41029" rtlCol="0" anchor="b" anchorCtr="0">
            <a:spAutoFit/>
          </a:bodyPr>
          <a:lstStyle/>
          <a:p>
            <a:pPr algn="r"/>
            <a:r>
              <a:rPr lang="en-US" sz="800" dirty="0" err="1" smtClean="0">
                <a:solidFill>
                  <a:schemeClr val="tx1">
                    <a:lumMod val="65000"/>
                  </a:schemeClr>
                </a:solidFill>
                <a:latin typeface="+mj-lt"/>
              </a:rPr>
              <a:t>Nvidia</a:t>
            </a:r>
            <a:r>
              <a:rPr lang="en-US" sz="800" dirty="0" smtClean="0">
                <a:solidFill>
                  <a:schemeClr val="tx1">
                    <a:lumMod val="65000"/>
                  </a:schemeClr>
                </a:solidFill>
                <a:latin typeface="+mj-lt"/>
              </a:rPr>
              <a:t> Tesla K40 data </a:t>
            </a:r>
            <a:r>
              <a:rPr lang="en-US" sz="800" dirty="0">
                <a:solidFill>
                  <a:schemeClr val="tx1">
                    <a:lumMod val="65000"/>
                  </a:schemeClr>
                </a:solidFill>
                <a:latin typeface="+mj-lt"/>
              </a:rPr>
              <a:t>source: </a:t>
            </a:r>
            <a:r>
              <a:rPr lang="en-US" sz="800" dirty="0">
                <a:solidFill>
                  <a:schemeClr val="tx1">
                    <a:lumMod val="65000"/>
                  </a:schemeClr>
                </a:solidFill>
                <a:latin typeface="+mj-lt"/>
                <a:hlinkClick r:id="rId3"/>
              </a:rPr>
              <a:t>http://</a:t>
            </a:r>
            <a:r>
              <a:rPr lang="en-US" sz="800" dirty="0" smtClean="0">
                <a:solidFill>
                  <a:schemeClr val="tx1">
                    <a:lumMod val="65000"/>
                  </a:schemeClr>
                </a:solidFill>
                <a:latin typeface="+mj-lt"/>
                <a:hlinkClick r:id="rId3"/>
              </a:rPr>
              <a:t>www.nvidia.com/object/tesla-servers.html</a:t>
            </a:r>
            <a:endParaRPr lang="en-US" sz="800" dirty="0" smtClean="0">
              <a:solidFill>
                <a:schemeClr val="tx1">
                  <a:lumMod val="65000"/>
                </a:schemeClr>
              </a:solidFill>
              <a:latin typeface="+mj-lt"/>
            </a:endParaRPr>
          </a:p>
          <a:p>
            <a:pPr algn="r"/>
            <a:r>
              <a:rPr lang="en-US" sz="800" dirty="0" smtClean="0">
                <a:solidFill>
                  <a:schemeClr val="tx1">
                    <a:lumMod val="65000"/>
                  </a:schemeClr>
                </a:solidFill>
                <a:latin typeface="+mj-lt"/>
              </a:rPr>
              <a:t>*</a:t>
            </a:r>
            <a:r>
              <a:rPr lang="en-US" sz="800" dirty="0" err="1" smtClean="0">
                <a:solidFill>
                  <a:schemeClr val="tx1">
                    <a:lumMod val="65000"/>
                  </a:schemeClr>
                </a:solidFill>
                <a:latin typeface="+mj-lt"/>
              </a:rPr>
              <a:t>Perf</a:t>
            </a:r>
            <a:r>
              <a:rPr lang="en-US" sz="800" dirty="0" smtClean="0">
                <a:solidFill>
                  <a:schemeClr val="tx1">
                    <a:lumMod val="65000"/>
                  </a:schemeClr>
                </a:solidFill>
                <a:latin typeface="+mj-lt"/>
              </a:rPr>
              <a:t>/dollar based on S9150 $4199 MSRP and $5000 street price for K40 </a:t>
            </a:r>
          </a:p>
        </p:txBody>
      </p:sp>
    </p:spTree>
    <p:extLst>
      <p:ext uri="{BB962C8B-B14F-4D97-AF65-F5344CB8AC3E}">
        <p14:creationId xmlns:p14="http://schemas.microsoft.com/office/powerpoint/2010/main" val="26345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FIrePro</a:t>
            </a:r>
            <a:r>
              <a:rPr lang="en-US" dirty="0" smtClean="0"/>
              <a:t>™ S9150 Demo at ISC 2014</a:t>
            </a:r>
            <a:endParaRPr lang="en-US" dirty="0"/>
          </a:p>
        </p:txBody>
      </p:sp>
      <p:sp>
        <p:nvSpPr>
          <p:cNvPr id="3" name="Content Placeholder 2"/>
          <p:cNvSpPr>
            <a:spLocks noGrp="1"/>
          </p:cNvSpPr>
          <p:nvPr>
            <p:ph idx="1"/>
          </p:nvPr>
        </p:nvSpPr>
        <p:spPr/>
        <p:txBody>
          <a:bodyPr/>
          <a:lstStyle/>
          <a:p>
            <a:r>
              <a:rPr lang="en-US" dirty="0" smtClean="0"/>
              <a:t>Side-by-side dataset comparison</a:t>
            </a:r>
          </a:p>
          <a:p>
            <a:pPr lvl="1"/>
            <a:r>
              <a:rPr lang="en-US" dirty="0" err="1" smtClean="0"/>
              <a:t>Scilab</a:t>
            </a:r>
            <a:r>
              <a:rPr lang="en-US" dirty="0" smtClean="0"/>
              <a:t> and CPU  </a:t>
            </a:r>
          </a:p>
          <a:p>
            <a:pPr lvl="1"/>
            <a:r>
              <a:rPr lang="en-US" dirty="0" err="1" smtClean="0"/>
              <a:t>Scilab</a:t>
            </a:r>
            <a:r>
              <a:rPr lang="en-US" dirty="0" smtClean="0"/>
              <a:t> and </a:t>
            </a:r>
            <a:r>
              <a:rPr lang="en-US" dirty="0" err="1" smtClean="0"/>
              <a:t>sciGPGPU</a:t>
            </a:r>
            <a:r>
              <a:rPr lang="en-US" dirty="0" smtClean="0"/>
              <a:t> with </a:t>
            </a:r>
            <a:r>
              <a:rPr lang="en-US" dirty="0" err="1" smtClean="0"/>
              <a:t>OpenCL</a:t>
            </a:r>
            <a:r>
              <a:rPr lang="en-US" dirty="0" smtClean="0"/>
              <a:t>™</a:t>
            </a:r>
          </a:p>
          <a:p>
            <a:endParaRPr lang="en-US" dirty="0" smtClean="0"/>
          </a:p>
          <a:p>
            <a:r>
              <a:rPr lang="en-US" dirty="0" smtClean="0"/>
              <a:t>Super Micro </a:t>
            </a:r>
            <a:r>
              <a:rPr lang="en-US" dirty="0" err="1" smtClean="0"/>
              <a:t>SuperServer</a:t>
            </a:r>
            <a:r>
              <a:rPr lang="en-US" dirty="0" smtClean="0"/>
              <a:t> 7047GR-TPRF</a:t>
            </a:r>
          </a:p>
          <a:p>
            <a:pPr lvl="1"/>
            <a:r>
              <a:rPr lang="en-US" sz="2000" dirty="0" smtClean="0"/>
              <a:t>4U </a:t>
            </a:r>
            <a:r>
              <a:rPr lang="en-US" sz="2000" dirty="0" err="1"/>
              <a:t>R</a:t>
            </a:r>
            <a:r>
              <a:rPr lang="en-US" sz="2000" dirty="0" err="1" smtClean="0"/>
              <a:t>ackmountable</a:t>
            </a:r>
            <a:r>
              <a:rPr lang="en-US" sz="2000" dirty="0" smtClean="0"/>
              <a:t> / Tower</a:t>
            </a:r>
          </a:p>
          <a:p>
            <a:pPr lvl="1"/>
            <a:r>
              <a:rPr lang="en-US" sz="2000" dirty="0"/>
              <a:t>Four AMD </a:t>
            </a:r>
            <a:r>
              <a:rPr lang="en-US" sz="2000" dirty="0" err="1" smtClean="0"/>
              <a:t>FirePro</a:t>
            </a:r>
            <a:r>
              <a:rPr lang="en-US" sz="2000" dirty="0" smtClean="0"/>
              <a:t>™ </a:t>
            </a:r>
            <a:r>
              <a:rPr lang="en-US" sz="2000" dirty="0"/>
              <a:t>S9150 GPUs</a:t>
            </a:r>
          </a:p>
          <a:p>
            <a:pPr lvl="1"/>
            <a:r>
              <a:rPr lang="en-US" sz="2000" dirty="0" smtClean="0"/>
              <a:t>Super X9DRG-QF motherboard </a:t>
            </a:r>
          </a:p>
          <a:p>
            <a:pPr lvl="1"/>
            <a:r>
              <a:rPr lang="en-US" sz="2000" dirty="0" smtClean="0"/>
              <a:t>1620W high-efficiency redundant PSU</a:t>
            </a:r>
          </a:p>
          <a:p>
            <a:pPr lvl="1"/>
            <a:r>
              <a:rPr lang="en-US" sz="2000" dirty="0" smtClean="0"/>
              <a:t>Four </a:t>
            </a:r>
            <a:r>
              <a:rPr lang="en-US" sz="2000" dirty="0" err="1" smtClean="0"/>
              <a:t>PCIe</a:t>
            </a:r>
            <a:r>
              <a:rPr lang="en-US" sz="2000" dirty="0" smtClean="0"/>
              <a:t>® 3.0 x16 slots (double width)</a:t>
            </a:r>
          </a:p>
        </p:txBody>
      </p:sp>
      <p:sp>
        <p:nvSpPr>
          <p:cNvPr id="4" name="Text Placeholder 3"/>
          <p:cNvSpPr>
            <a:spLocks noGrp="1"/>
          </p:cNvSpPr>
          <p:nvPr>
            <p:ph type="body" sz="quarter" idx="10"/>
          </p:nvPr>
        </p:nvSpPr>
        <p:spPr/>
        <p:txBody>
          <a:bodyPr/>
          <a:lstStyle/>
          <a:p>
            <a:r>
              <a:rPr lang="en-US" cap="none" dirty="0" err="1" smtClean="0"/>
              <a:t>sci</a:t>
            </a:r>
            <a:r>
              <a:rPr lang="en-US" dirty="0" err="1" smtClean="0"/>
              <a:t>GPGPU</a:t>
            </a:r>
            <a:r>
              <a:rPr lang="en-US" dirty="0" smtClean="0"/>
              <a:t> Enhanced Numerical computation</a:t>
            </a:r>
            <a:endParaRPr lang="en-US" dirty="0"/>
          </a:p>
        </p:txBody>
      </p:sp>
      <p:pic>
        <p:nvPicPr>
          <p:cNvPr id="1026" name="Picture 2" descr="C:\Users\tchavez\AppData\Local\Microsoft\Windows\Temporary Internet Files\Content.Outlook\CAXPYFAN\SuperMicroAng_RGB_10in_S91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765" y="752474"/>
            <a:ext cx="6035040" cy="6035040"/>
          </a:xfrm>
          <a:prstGeom prst="rect">
            <a:avLst/>
          </a:prstGeom>
          <a:noFill/>
          <a:extLst>
            <a:ext uri="{909E8E84-426E-40DD-AFC4-6F175D3DCCD1}">
              <a14:hiddenFill xmlns:a14="http://schemas.microsoft.com/office/drawing/2010/main">
                <a:solidFill>
                  <a:srgbClr val="FFFFFF"/>
                </a:solidFill>
              </a14:hiddenFill>
            </a:ext>
          </a:extLst>
        </p:spPr>
      </p:pic>
      <p:sp>
        <p:nvSpPr>
          <p:cNvPr id="7" name="Parallelogram 6"/>
          <p:cNvSpPr/>
          <p:nvPr/>
        </p:nvSpPr>
        <p:spPr>
          <a:xfrm rot="10800000" flipH="1" flipV="1">
            <a:off x="2258549" y="5145063"/>
            <a:ext cx="5669280" cy="128016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smtClean="0">
                <a:solidFill>
                  <a:schemeClr val="bg2"/>
                </a:solidFill>
              </a:rPr>
              <a:t>No longer limited to CUDA, </a:t>
            </a:r>
            <a:r>
              <a:rPr lang="en-US" sz="2400" b="1" dirty="0" err="1" smtClean="0">
                <a:solidFill>
                  <a:schemeClr val="bg2"/>
                </a:solidFill>
              </a:rPr>
              <a:t>gpuBUILD</a:t>
            </a:r>
            <a:r>
              <a:rPr lang="en-US" sz="2400" b="1" dirty="0" smtClean="0">
                <a:solidFill>
                  <a:schemeClr val="bg2"/>
                </a:solidFill>
              </a:rPr>
              <a:t> function now </a:t>
            </a:r>
            <a:r>
              <a:rPr lang="en-US" sz="2400" b="1" dirty="0" err="1" smtClean="0">
                <a:solidFill>
                  <a:schemeClr val="bg2"/>
                </a:solidFill>
              </a:rPr>
              <a:t>OpenCL</a:t>
            </a:r>
            <a:r>
              <a:rPr lang="en-US" sz="2400" b="1" dirty="0" smtClean="0">
                <a:solidFill>
                  <a:schemeClr val="bg2"/>
                </a:solidFill>
              </a:rPr>
              <a:t>™ accelerated</a:t>
            </a:r>
            <a:endParaRPr lang="en-US" sz="2400" b="1" dirty="0">
              <a:solidFill>
                <a:schemeClr val="bg2"/>
              </a:solidFill>
            </a:endParaRPr>
          </a:p>
        </p:txBody>
      </p:sp>
    </p:spTree>
    <p:extLst>
      <p:ext uri="{BB962C8B-B14F-4D97-AF65-F5344CB8AC3E}">
        <p14:creationId xmlns:p14="http://schemas.microsoft.com/office/powerpoint/2010/main" val="391651161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Prospect &amp; Partner Perspectives</a:t>
            </a:r>
            <a:endParaRPr lang="en-US" dirty="0"/>
          </a:p>
        </p:txBody>
      </p:sp>
      <p:sp>
        <p:nvSpPr>
          <p:cNvPr id="4" name="Text Placeholder 3"/>
          <p:cNvSpPr>
            <a:spLocks noGrp="1"/>
          </p:cNvSpPr>
          <p:nvPr>
            <p:ph type="body" sz="quarter" idx="10"/>
          </p:nvPr>
        </p:nvSpPr>
        <p:spPr/>
        <p:txBody>
          <a:bodyPr/>
          <a:lstStyle/>
          <a:p>
            <a:endParaRPr lang="en-US"/>
          </a:p>
        </p:txBody>
      </p:sp>
      <p:sp>
        <p:nvSpPr>
          <p:cNvPr id="7" name="Rectangle 6"/>
          <p:cNvSpPr/>
          <p:nvPr/>
        </p:nvSpPr>
        <p:spPr>
          <a:xfrm>
            <a:off x="278954" y="4861084"/>
            <a:ext cx="11516805" cy="1200329"/>
          </a:xfrm>
          <a:prstGeom prst="rect">
            <a:avLst/>
          </a:prstGeom>
          <a:solidFill>
            <a:schemeClr val="accent1"/>
          </a:solidFill>
        </p:spPr>
        <p:txBody>
          <a:bodyPr wrap="square">
            <a:spAutoFit/>
          </a:bodyPr>
          <a:lstStyle/>
          <a:p>
            <a:pPr>
              <a:spcAft>
                <a:spcPts val="0"/>
              </a:spcAft>
              <a:buClr>
                <a:schemeClr val="bg2"/>
              </a:buClr>
            </a:pPr>
            <a:r>
              <a:rPr lang="en-US" dirty="0"/>
              <a:t>“</a:t>
            </a:r>
            <a:r>
              <a:rPr lang="en-US" dirty="0" err="1"/>
              <a:t>Pathscale’s</a:t>
            </a:r>
            <a:r>
              <a:rPr lang="en-US" dirty="0"/>
              <a:t> ENZO Compiler with </a:t>
            </a:r>
            <a:r>
              <a:rPr lang="en-US" dirty="0" err="1"/>
              <a:t>OpenMP</a:t>
            </a:r>
            <a:r>
              <a:rPr lang="en-US" dirty="0"/>
              <a:t> 4.0 and support for C, C++, and Fortran is used by customers in the Oil and Gas, Computational Science,  Computer Aided Engineering, </a:t>
            </a:r>
            <a:r>
              <a:rPr lang="en-US" dirty="0" smtClean="0"/>
              <a:t>and </a:t>
            </a:r>
            <a:r>
              <a:rPr lang="en-US" dirty="0"/>
              <a:t>other HPC segments. Our support for the AMD </a:t>
            </a:r>
            <a:r>
              <a:rPr lang="en-US" dirty="0" err="1"/>
              <a:t>FirePro</a:t>
            </a:r>
            <a:r>
              <a:rPr lang="en-US" dirty="0"/>
              <a:t> S9150 will enable these customers to benefit from the tremendous compute performance of AMD’s new server GPU </a:t>
            </a:r>
          </a:p>
          <a:p>
            <a:pPr>
              <a:spcAft>
                <a:spcPts val="0"/>
              </a:spcAft>
              <a:buClr>
                <a:schemeClr val="bg2"/>
              </a:buClr>
            </a:pPr>
            <a:r>
              <a:rPr lang="en-US" dirty="0"/>
              <a:t>while leveraging their existing investment in </a:t>
            </a:r>
            <a:r>
              <a:rPr lang="en-US" dirty="0" err="1"/>
              <a:t>OpenMP</a:t>
            </a:r>
            <a:r>
              <a:rPr lang="en-US" dirty="0"/>
              <a:t> software.” – Christopher Bergstrom, CTO, </a:t>
            </a:r>
            <a:r>
              <a:rPr lang="en-US" dirty="0" err="1"/>
              <a:t>Pathscale</a:t>
            </a:r>
            <a:r>
              <a:rPr lang="en-US" dirty="0"/>
              <a:t> </a:t>
            </a:r>
          </a:p>
        </p:txBody>
      </p:sp>
      <p:sp>
        <p:nvSpPr>
          <p:cNvPr id="8" name="Rectangle 7"/>
          <p:cNvSpPr/>
          <p:nvPr/>
        </p:nvSpPr>
        <p:spPr>
          <a:xfrm>
            <a:off x="278953" y="1257777"/>
            <a:ext cx="11516805" cy="1477328"/>
          </a:xfrm>
          <a:prstGeom prst="rect">
            <a:avLst/>
          </a:prstGeom>
          <a:solidFill>
            <a:schemeClr val="accent2"/>
          </a:solidFill>
        </p:spPr>
        <p:txBody>
          <a:bodyPr wrap="square">
            <a:spAutoFit/>
          </a:bodyPr>
          <a:lstStyle/>
          <a:p>
            <a:pPr>
              <a:spcAft>
                <a:spcPts val="600"/>
              </a:spcAft>
              <a:buClr>
                <a:schemeClr val="bg2"/>
              </a:buClr>
            </a:pPr>
            <a:r>
              <a:rPr lang="en-US" dirty="0" smtClean="0"/>
              <a:t>“Having </a:t>
            </a:r>
            <a:r>
              <a:rPr lang="en-US" dirty="0"/>
              <a:t>developed a supercomputer that ranked number two on The Green500 list, it takes exceptional compute performance and efficiency to achieve that status – </a:t>
            </a:r>
            <a:r>
              <a:rPr lang="en-US" dirty="0" smtClean="0"/>
              <a:t>we </a:t>
            </a:r>
            <a:r>
              <a:rPr lang="en-US" dirty="0"/>
              <a:t>couldn’t have done it without AMD </a:t>
            </a:r>
            <a:r>
              <a:rPr lang="en-US" dirty="0" err="1"/>
              <a:t>FirePro</a:t>
            </a:r>
            <a:r>
              <a:rPr lang="en-US" dirty="0"/>
              <a:t> S-Series server GPUs. We’ve been putting the AMD </a:t>
            </a:r>
            <a:r>
              <a:rPr lang="en-US" dirty="0" err="1"/>
              <a:t>FirePro</a:t>
            </a:r>
            <a:r>
              <a:rPr lang="en-US" dirty="0"/>
              <a:t> S9150 through its paces and we’re blown away by the performance-per-watt. Any supercomputer that leverages massive compute power with the AMD </a:t>
            </a:r>
            <a:r>
              <a:rPr lang="en-US" dirty="0" err="1"/>
              <a:t>FirePro</a:t>
            </a:r>
            <a:r>
              <a:rPr lang="en-US" dirty="0"/>
              <a:t> S9150 and makes a run for the top of the Green500 list stands a very good chance of succeeding.” – Dr. Volker </a:t>
            </a:r>
            <a:r>
              <a:rPr lang="en-US" dirty="0" err="1"/>
              <a:t>Lindenstruth</a:t>
            </a:r>
            <a:r>
              <a:rPr lang="en-US" dirty="0"/>
              <a:t>, FIAS, Goethe University </a:t>
            </a:r>
          </a:p>
        </p:txBody>
      </p:sp>
      <p:sp>
        <p:nvSpPr>
          <p:cNvPr id="9" name="Rectangle 8"/>
          <p:cNvSpPr/>
          <p:nvPr/>
        </p:nvSpPr>
        <p:spPr>
          <a:xfrm>
            <a:off x="278952" y="2895392"/>
            <a:ext cx="11516805" cy="1754326"/>
          </a:xfrm>
          <a:prstGeom prst="rect">
            <a:avLst/>
          </a:prstGeom>
          <a:solidFill>
            <a:schemeClr val="accent3"/>
          </a:solidFill>
        </p:spPr>
        <p:txBody>
          <a:bodyPr wrap="square">
            <a:spAutoFit/>
          </a:bodyPr>
          <a:lstStyle/>
          <a:p>
            <a:r>
              <a:rPr lang="en-US" dirty="0"/>
              <a:t>“We’re currently testing the AMD </a:t>
            </a:r>
            <a:r>
              <a:rPr lang="en-US" dirty="0" err="1"/>
              <a:t>FirePro</a:t>
            </a:r>
            <a:r>
              <a:rPr lang="en-US" dirty="0"/>
              <a:t>™ S9150 server card and hands down it’s the fastest HPC GPU accelerator we’ve ever tested. We’re even more excited by the prospects of combining its raw compute performance with </a:t>
            </a:r>
            <a:r>
              <a:rPr lang="en-US" dirty="0" err="1"/>
              <a:t>OpenCL</a:t>
            </a:r>
            <a:r>
              <a:rPr lang="en-US" dirty="0"/>
              <a:t> 2.0 later this year. Our research benefits from an open and royalty-free API, and we’re committed to </a:t>
            </a:r>
            <a:r>
              <a:rPr lang="en-US" dirty="0" err="1"/>
              <a:t>OpenCL</a:t>
            </a:r>
            <a:r>
              <a:rPr lang="en-US" dirty="0"/>
              <a:t>™ to accelerate our computations. We applaud AMD’s planned support for </a:t>
            </a:r>
            <a:r>
              <a:rPr lang="en-US" dirty="0" err="1"/>
              <a:t>OpenCL</a:t>
            </a:r>
            <a:r>
              <a:rPr lang="en-US" dirty="0"/>
              <a:t> 2.0. New features such as Shared Virtual Memory and Nested Parallelism will allow us to make even better use of GPUs to increase performance and efficiency.” – Simon McIntosh-Smith, Head, Microelectronics Research Group, University of </a:t>
            </a:r>
            <a:r>
              <a:rPr lang="en-US" dirty="0" smtClean="0"/>
              <a:t>Bristol</a:t>
            </a:r>
            <a:endParaRPr lang="en-US" dirty="0"/>
          </a:p>
        </p:txBody>
      </p:sp>
      <p:sp>
        <p:nvSpPr>
          <p:cNvPr id="3" name="TextBox 2"/>
          <p:cNvSpPr txBox="1"/>
          <p:nvPr/>
        </p:nvSpPr>
        <p:spPr>
          <a:xfrm>
            <a:off x="7340600" y="6231151"/>
            <a:ext cx="3980577" cy="415498"/>
          </a:xfrm>
          <a:prstGeom prst="rect">
            <a:avLst/>
          </a:prstGeom>
          <a:noFill/>
        </p:spPr>
        <p:txBody>
          <a:bodyPr wrap="none" rtlCol="0">
            <a:spAutoFit/>
          </a:bodyPr>
          <a:lstStyle/>
          <a:p>
            <a:pPr marL="0" lvl="1">
              <a:spcAft>
                <a:spcPts val="600"/>
              </a:spcAft>
              <a:buClr>
                <a:schemeClr val="bg2"/>
              </a:buClr>
            </a:pPr>
            <a:r>
              <a:rPr lang="en-US" sz="800" u="sng" dirty="0">
                <a:hlinkClick r:id="rId3"/>
              </a:rPr>
              <a:t>http://www.amd.com/en-us/press-releases/Pages/worlds-most-powerful-2014aug06.aspx</a:t>
            </a:r>
            <a:endParaRPr lang="en-US" sz="800" dirty="0"/>
          </a:p>
          <a:p>
            <a:pPr>
              <a:spcAft>
                <a:spcPts val="600"/>
              </a:spcAft>
              <a:buClr>
                <a:schemeClr val="bg2"/>
              </a:buClr>
            </a:pPr>
            <a:endParaRPr lang="en-US" sz="800" dirty="0" smtClean="0"/>
          </a:p>
        </p:txBody>
      </p:sp>
    </p:spTree>
    <p:extLst>
      <p:ext uri="{BB962C8B-B14F-4D97-AF65-F5344CB8AC3E}">
        <p14:creationId xmlns:p14="http://schemas.microsoft.com/office/powerpoint/2010/main" val="359550407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Prospect &amp; partner Perspectives continued</a:t>
            </a:r>
            <a:endParaRPr lang="en-US" dirty="0"/>
          </a:p>
        </p:txBody>
      </p:sp>
      <p:sp>
        <p:nvSpPr>
          <p:cNvPr id="4" name="Text Placeholder 3"/>
          <p:cNvSpPr>
            <a:spLocks noGrp="1"/>
          </p:cNvSpPr>
          <p:nvPr>
            <p:ph type="body" sz="quarter" idx="10"/>
          </p:nvPr>
        </p:nvSpPr>
        <p:spPr/>
        <p:txBody>
          <a:bodyPr/>
          <a:lstStyle/>
          <a:p>
            <a:endParaRPr lang="en-US"/>
          </a:p>
        </p:txBody>
      </p:sp>
      <p:sp>
        <p:nvSpPr>
          <p:cNvPr id="7" name="Rectangle 6"/>
          <p:cNvSpPr/>
          <p:nvPr/>
        </p:nvSpPr>
        <p:spPr>
          <a:xfrm>
            <a:off x="313245" y="1106964"/>
            <a:ext cx="11482515" cy="1400383"/>
          </a:xfrm>
          <a:prstGeom prst="rect">
            <a:avLst/>
          </a:prstGeom>
          <a:solidFill>
            <a:schemeClr val="accent4"/>
          </a:solidFill>
        </p:spPr>
        <p:txBody>
          <a:bodyPr wrap="square">
            <a:spAutoFit/>
          </a:bodyPr>
          <a:lstStyle/>
          <a:p>
            <a:pPr>
              <a:spcAft>
                <a:spcPts val="600"/>
              </a:spcAft>
              <a:buClr>
                <a:schemeClr val="bg2"/>
              </a:buClr>
            </a:pPr>
            <a:r>
              <a:rPr lang="en-US" sz="1700" dirty="0"/>
              <a:t>“</a:t>
            </a:r>
            <a:r>
              <a:rPr lang="en-US" sz="1700" dirty="0" err="1"/>
              <a:t>Supermicro</a:t>
            </a:r>
            <a:r>
              <a:rPr lang="en-US" sz="1700" dirty="0"/>
              <a:t> offers the industry’s widest range of GPU server solutions optimized for HPC and supercomputing in 1U, 2U, 3U, 4U </a:t>
            </a:r>
            <a:r>
              <a:rPr lang="en-US" sz="1700" dirty="0" err="1"/>
              <a:t>SuperServer</a:t>
            </a:r>
            <a:r>
              <a:rPr lang="en-US" sz="1700" dirty="0"/>
              <a:t> and 7U </a:t>
            </a:r>
            <a:r>
              <a:rPr lang="en-US" sz="1700" dirty="0" err="1"/>
              <a:t>SuperBlade</a:t>
            </a:r>
            <a:r>
              <a:rPr lang="en-US" sz="1700" dirty="0"/>
              <a:t> platforms. </a:t>
            </a:r>
            <a:r>
              <a:rPr lang="en-US" sz="1700" dirty="0" err="1"/>
              <a:t>Supermicro</a:t>
            </a:r>
            <a:r>
              <a:rPr lang="en-US" sz="1700" dirty="0"/>
              <a:t> Green Computing solutions, featuring AMD’s latest AMD </a:t>
            </a:r>
            <a:r>
              <a:rPr lang="en-US" sz="1700" dirty="0" err="1"/>
              <a:t>FirePro</a:t>
            </a:r>
            <a:r>
              <a:rPr lang="en-US" sz="1700" dirty="0"/>
              <a:t> S9150 and AMD </a:t>
            </a:r>
            <a:r>
              <a:rPr lang="en-US" sz="1700" dirty="0" err="1"/>
              <a:t>FirePro</a:t>
            </a:r>
            <a:r>
              <a:rPr lang="en-US" sz="1700" dirty="0"/>
              <a:t> S9050, enable extreme compute density with support for up to 6x GPUs per node in 4U dual node, dual processor configurations, maximizing performance per watt, per dollar, per square foot.” – Don Clegg, VP, Marketing and Business Development, </a:t>
            </a:r>
            <a:r>
              <a:rPr lang="en-US" sz="1700" dirty="0" err="1" smtClean="0"/>
              <a:t>Supermicro</a:t>
            </a:r>
            <a:endParaRPr lang="en-US" sz="1700" dirty="0"/>
          </a:p>
        </p:txBody>
      </p:sp>
      <p:sp>
        <p:nvSpPr>
          <p:cNvPr id="9" name="Rectangle 8"/>
          <p:cNvSpPr/>
          <p:nvPr/>
        </p:nvSpPr>
        <p:spPr>
          <a:xfrm>
            <a:off x="313245" y="2554924"/>
            <a:ext cx="11482515" cy="1138773"/>
          </a:xfrm>
          <a:prstGeom prst="rect">
            <a:avLst/>
          </a:prstGeom>
          <a:solidFill>
            <a:schemeClr val="accent5"/>
          </a:solidFill>
        </p:spPr>
        <p:txBody>
          <a:bodyPr wrap="square">
            <a:spAutoFit/>
          </a:bodyPr>
          <a:lstStyle/>
          <a:p>
            <a:r>
              <a:rPr lang="en-US" sz="1700" dirty="0"/>
              <a:t>“ASUS is pleased to feature AMD </a:t>
            </a:r>
            <a:r>
              <a:rPr lang="en-US" sz="1700" dirty="0" err="1"/>
              <a:t>FirePro</a:t>
            </a:r>
            <a:r>
              <a:rPr lang="en-US" sz="1700" dirty="0"/>
              <a:t> S9150 accelerators to enable server workstations with dedicated and reliable functionality matched with double precision floating point performance. We’re dedicated to offering our customers solutions that deliver the most performance possible, and the energy efficiency and performance-per-watt of the AMD </a:t>
            </a:r>
            <a:r>
              <a:rPr lang="en-US" sz="1700" dirty="0" err="1"/>
              <a:t>FirePro</a:t>
            </a:r>
            <a:r>
              <a:rPr lang="en-US" sz="1700" dirty="0"/>
              <a:t> S9150 are an added bonus our customers will greatly appreciate.” – Tom Lin, GM, ASUS</a:t>
            </a:r>
          </a:p>
        </p:txBody>
      </p:sp>
      <p:sp>
        <p:nvSpPr>
          <p:cNvPr id="11" name="Rectangle 10"/>
          <p:cNvSpPr/>
          <p:nvPr/>
        </p:nvSpPr>
        <p:spPr>
          <a:xfrm>
            <a:off x="305625" y="3755116"/>
            <a:ext cx="11482515" cy="1138773"/>
          </a:xfrm>
          <a:prstGeom prst="rect">
            <a:avLst/>
          </a:prstGeom>
          <a:solidFill>
            <a:schemeClr val="accent3">
              <a:lumMod val="75000"/>
            </a:schemeClr>
          </a:solidFill>
        </p:spPr>
        <p:txBody>
          <a:bodyPr wrap="square">
            <a:spAutoFit/>
          </a:bodyPr>
          <a:lstStyle/>
          <a:p>
            <a:r>
              <a:rPr lang="en-US" sz="1700" dirty="0"/>
              <a:t>“AMD </a:t>
            </a:r>
            <a:r>
              <a:rPr lang="en-US" sz="1700" dirty="0" err="1"/>
              <a:t>FirePro</a:t>
            </a:r>
            <a:r>
              <a:rPr lang="en-US" sz="1700" dirty="0"/>
              <a:t> S9150 delivers exceptional double- and single-precision floating point performance. Unlike other GPU accelerators, AMD </a:t>
            </a:r>
            <a:r>
              <a:rPr lang="en-US" sz="1700" dirty="0" err="1"/>
              <a:t>FirePro</a:t>
            </a:r>
            <a:r>
              <a:rPr lang="en-US" sz="1700" dirty="0"/>
              <a:t> S9150 features enhanced double precision, eliminating the need to buy a more expensive accelerator to get similar performance. Together with AMD, our product delivers the right solution for the market to enable power-efficient performance for supercomputer-class results.” – </a:t>
            </a:r>
            <a:r>
              <a:rPr lang="en-US" sz="1700" dirty="0" err="1"/>
              <a:t>Etay</a:t>
            </a:r>
            <a:r>
              <a:rPr lang="en-US" sz="1700" dirty="0"/>
              <a:t> Lee, GM, Network &amp; Communications Division, GIGABYTE</a:t>
            </a:r>
          </a:p>
        </p:txBody>
      </p:sp>
      <p:sp>
        <p:nvSpPr>
          <p:cNvPr id="12" name="Rectangle 11"/>
          <p:cNvSpPr/>
          <p:nvPr/>
        </p:nvSpPr>
        <p:spPr>
          <a:xfrm>
            <a:off x="305624" y="4944689"/>
            <a:ext cx="11482515" cy="1400383"/>
          </a:xfrm>
          <a:prstGeom prst="rect">
            <a:avLst/>
          </a:prstGeom>
          <a:solidFill>
            <a:schemeClr val="accent2"/>
          </a:solidFill>
        </p:spPr>
        <p:txBody>
          <a:bodyPr wrap="square">
            <a:spAutoFit/>
          </a:bodyPr>
          <a:lstStyle/>
          <a:p>
            <a:r>
              <a:rPr lang="en-US" sz="1700" dirty="0"/>
              <a:t>“AMD </a:t>
            </a:r>
            <a:r>
              <a:rPr lang="en-US" sz="1700" dirty="0" err="1"/>
              <a:t>FirePro</a:t>
            </a:r>
            <a:r>
              <a:rPr lang="en-US" sz="1700" dirty="0"/>
              <a:t> S9150 GPU accelerators will be an outstanding addition to our product line, allowing us to offer our customers solutions that deliver maximum performance. During testing and evaluation of the AMD </a:t>
            </a:r>
            <a:r>
              <a:rPr lang="en-US" sz="1700" dirty="0" err="1"/>
              <a:t>FirePro</a:t>
            </a:r>
            <a:r>
              <a:rPr lang="en-US" sz="1700" dirty="0"/>
              <a:t> S9150 with TYAN servers, our team was impressed with the sheer horsepower. It far exceeded our expectations and our customers will be anxious to take advantage of that horsepower to accelerate their compute-intensive workloads.” – Albert Mu, VP, </a:t>
            </a:r>
            <a:r>
              <a:rPr lang="en-US" sz="1700" dirty="0" err="1"/>
              <a:t>MiTAC</a:t>
            </a:r>
            <a:r>
              <a:rPr lang="en-US" sz="1700" dirty="0"/>
              <a:t> International Corp., TYAN </a:t>
            </a:r>
            <a:r>
              <a:rPr lang="en-US" sz="1700" dirty="0" smtClean="0"/>
              <a:t>BU</a:t>
            </a:r>
            <a:endParaRPr lang="en-US" sz="1700" dirty="0"/>
          </a:p>
        </p:txBody>
      </p:sp>
      <p:sp>
        <p:nvSpPr>
          <p:cNvPr id="8" name="TextBox 7"/>
          <p:cNvSpPr txBox="1"/>
          <p:nvPr/>
        </p:nvSpPr>
        <p:spPr>
          <a:xfrm>
            <a:off x="7340600" y="6400421"/>
            <a:ext cx="3980577" cy="415498"/>
          </a:xfrm>
          <a:prstGeom prst="rect">
            <a:avLst/>
          </a:prstGeom>
          <a:noFill/>
        </p:spPr>
        <p:txBody>
          <a:bodyPr wrap="none" rtlCol="0">
            <a:spAutoFit/>
          </a:bodyPr>
          <a:lstStyle/>
          <a:p>
            <a:pPr marL="0" lvl="1">
              <a:spcAft>
                <a:spcPts val="600"/>
              </a:spcAft>
              <a:buClr>
                <a:schemeClr val="bg2"/>
              </a:buClr>
            </a:pPr>
            <a:r>
              <a:rPr lang="en-US" sz="800" u="sng" dirty="0">
                <a:hlinkClick r:id="rId3"/>
              </a:rPr>
              <a:t>http://www.amd.com/en-us/press-releases/Pages/worlds-most-powerful-2014aug06.aspx</a:t>
            </a:r>
            <a:endParaRPr lang="en-US" sz="800" dirty="0"/>
          </a:p>
          <a:p>
            <a:pPr>
              <a:spcAft>
                <a:spcPts val="600"/>
              </a:spcAft>
              <a:buClr>
                <a:schemeClr val="bg2"/>
              </a:buClr>
            </a:pPr>
            <a:endParaRPr lang="en-US" sz="800" dirty="0" smtClean="0"/>
          </a:p>
        </p:txBody>
      </p:sp>
    </p:spTree>
    <p:extLst>
      <p:ext uri="{BB962C8B-B14F-4D97-AF65-F5344CB8AC3E}">
        <p14:creationId xmlns:p14="http://schemas.microsoft.com/office/powerpoint/2010/main" val="120905484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16200000">
            <a:off x="5406120" y="-508712"/>
            <a:ext cx="1382934" cy="12188825"/>
          </a:xfrm>
          <a:prstGeom prst="rect">
            <a:avLst/>
          </a:prstGeom>
          <a:gradFill flip="none" rotWithShape="1">
            <a:gsLst>
              <a:gs pos="0">
                <a:schemeClr val="tx1">
                  <a:alpha val="30000"/>
                </a:schemeClr>
              </a:gs>
              <a:gs pos="16000">
                <a:schemeClr val="tx1">
                  <a:alpha val="20000"/>
                </a:schemeClr>
              </a:gs>
              <a:gs pos="76000">
                <a:schemeClr val="tx1">
                  <a:shade val="100000"/>
                  <a:satMod val="115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 name="Rectangle 6"/>
          <p:cNvSpPr/>
          <p:nvPr/>
        </p:nvSpPr>
        <p:spPr>
          <a:xfrm>
            <a:off x="5359400" y="5293314"/>
            <a:ext cx="6673647" cy="584775"/>
          </a:xfrm>
          <a:prstGeom prst="rect">
            <a:avLst/>
          </a:prstGeom>
        </p:spPr>
        <p:txBody>
          <a:bodyPr wrap="square">
            <a:spAutoFit/>
          </a:bodyPr>
          <a:lstStyle/>
          <a:p>
            <a:pPr algn="r">
              <a:spcAft>
                <a:spcPts val="600"/>
              </a:spcAft>
              <a:buClr>
                <a:schemeClr val="bg2"/>
              </a:buClr>
            </a:pPr>
            <a:r>
              <a:rPr lang="en-US" sz="3200" dirty="0" smtClean="0">
                <a:effectLst>
                  <a:outerShdw blurRad="38100" dist="38100" dir="2700000" algn="tl">
                    <a:srgbClr val="000000">
                      <a:alpha val="43137"/>
                    </a:srgbClr>
                  </a:outerShdw>
                </a:effectLst>
                <a:latin typeface="+mj-lt"/>
              </a:rPr>
              <a:t>PURPOSE BUILT FOR </a:t>
            </a:r>
            <a:r>
              <a:rPr lang="en-US" sz="3200" b="1" dirty="0" smtClean="0">
                <a:solidFill>
                  <a:srgbClr val="ED1C24"/>
                </a:solidFill>
                <a:effectLst>
                  <a:outerShdw blurRad="38100" dist="38100" dir="2700000" algn="tl">
                    <a:srgbClr val="000000">
                      <a:alpha val="43137"/>
                    </a:srgbClr>
                  </a:outerShdw>
                </a:effectLst>
                <a:latin typeface="+mj-lt"/>
              </a:rPr>
              <a:t>HPC</a:t>
            </a:r>
            <a:endParaRPr lang="en-US" sz="3200" b="1" dirty="0">
              <a:effectLst>
                <a:outerShdw blurRad="38100" dist="38100" dir="2700000" algn="tl">
                  <a:srgbClr val="000000">
                    <a:alpha val="43137"/>
                  </a:srgbClr>
                </a:outerShdw>
              </a:effectLst>
              <a:latin typeface="+mj-lt"/>
            </a:endParaRPr>
          </a:p>
        </p:txBody>
      </p:sp>
      <p:sp>
        <p:nvSpPr>
          <p:cNvPr id="13" name="TextBox 12"/>
          <p:cNvSpPr txBox="1"/>
          <p:nvPr/>
        </p:nvSpPr>
        <p:spPr>
          <a:xfrm>
            <a:off x="204788" y="6561138"/>
            <a:ext cx="150812" cy="236537"/>
          </a:xfrm>
          <a:prstGeom prst="rect">
            <a:avLst/>
          </a:prstGeom>
          <a:noFill/>
        </p:spPr>
        <p:txBody>
          <a:bodyPr wrap="none" lIns="0" tIns="41029" rIns="0" bIns="41029"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367315F-4CC0-4CF7-A52A-15D51F5EA1EE}" type="slidenum">
              <a:rPr lang="en-US" sz="1000"/>
              <a:pPr algn="r" eaLnBrk="1" hangingPunct="1"/>
              <a:t>18</a:t>
            </a:fld>
            <a:endParaRPr lang="en-US" sz="1000"/>
          </a:p>
        </p:txBody>
      </p:sp>
      <p:sp>
        <p:nvSpPr>
          <p:cNvPr id="14" name="TextBox 13"/>
          <p:cNvSpPr txBox="1"/>
          <p:nvPr/>
        </p:nvSpPr>
        <p:spPr>
          <a:xfrm>
            <a:off x="442913" y="6561033"/>
            <a:ext cx="4647106" cy="236748"/>
          </a:xfrm>
          <a:prstGeom prst="rect">
            <a:avLst/>
          </a:prstGeom>
          <a:noFill/>
        </p:spPr>
        <p:txBody>
          <a:bodyPr wrap="none" lIns="0" tIns="41029" rIns="0" bIns="41029" anchor="ctr">
            <a:spAutoFit/>
          </a:bodyPr>
          <a:lstStyle/>
          <a:p>
            <a:pPr fontAlgn="auto">
              <a:spcBef>
                <a:spcPts val="0"/>
              </a:spcBef>
              <a:spcAft>
                <a:spcPts val="0"/>
              </a:spcAft>
              <a:defRPr/>
            </a:pPr>
            <a:r>
              <a:rPr lang="en-US" sz="1000" cap="all" dirty="0"/>
              <a:t>|   </a:t>
            </a:r>
            <a:r>
              <a:rPr lang="en-US" sz="1000" cap="all" dirty="0" smtClean="0"/>
              <a:t>AMD FIREPRO™ </a:t>
            </a:r>
            <a:r>
              <a:rPr lang="en-US" sz="1000" cap="all" baseline="0" dirty="0" smtClean="0"/>
              <a:t>Graphics    </a:t>
            </a:r>
            <a:r>
              <a:rPr lang="en-US" sz="1000" cap="all" dirty="0" smtClean="0"/>
              <a:t>|   MARCH 2014   |   AMD Confidential: NDA REQUIRED</a:t>
            </a:r>
            <a:endParaRPr lang="en-US" sz="1000" cap="all" dirty="0"/>
          </a:p>
        </p:txBody>
      </p:sp>
      <p:sp>
        <p:nvSpPr>
          <p:cNvPr id="15" name="Parallelogram 14"/>
          <p:cNvSpPr/>
          <p:nvPr/>
        </p:nvSpPr>
        <p:spPr>
          <a:xfrm flipH="1">
            <a:off x="11360749" y="6582024"/>
            <a:ext cx="828076" cy="287684"/>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pic>
        <p:nvPicPr>
          <p:cNvPr id="1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28780" y="1045008"/>
            <a:ext cx="4641449" cy="2197222"/>
            <a:chOff x="428780" y="1045008"/>
            <a:chExt cx="4641449" cy="2197222"/>
          </a:xfrm>
        </p:grpSpPr>
        <p:sp>
          <p:nvSpPr>
            <p:cNvPr id="6" name="Rectangle 5"/>
            <p:cNvSpPr/>
            <p:nvPr/>
          </p:nvSpPr>
          <p:spPr>
            <a:xfrm>
              <a:off x="428780" y="1045008"/>
              <a:ext cx="4641449" cy="892552"/>
            </a:xfrm>
            <a:prstGeom prst="rect">
              <a:avLst/>
            </a:prstGeom>
          </p:spPr>
          <p:txBody>
            <a:bodyPr wrap="square">
              <a:spAutoFit/>
            </a:bodyPr>
            <a:lstStyle/>
            <a:p>
              <a:pPr>
                <a:spcAft>
                  <a:spcPts val="600"/>
                </a:spcAft>
                <a:buClr>
                  <a:schemeClr val="bg2"/>
                </a:buClr>
              </a:pPr>
              <a:r>
                <a:rPr lang="en-US" sz="5200" b="1" dirty="0" smtClean="0">
                  <a:solidFill>
                    <a:srgbClr val="ED1C24"/>
                  </a:solidFill>
                  <a:latin typeface="+mj-lt"/>
                </a:rPr>
                <a:t>AMD FIREPRO</a:t>
              </a:r>
              <a:endParaRPr lang="en-US" sz="5200" b="1" dirty="0">
                <a:solidFill>
                  <a:srgbClr val="ED1C24"/>
                </a:solidFill>
                <a:latin typeface="+mj-lt"/>
              </a:endParaRPr>
            </a:p>
          </p:txBody>
        </p:sp>
        <p:sp>
          <p:nvSpPr>
            <p:cNvPr id="10" name="Rectangle 9"/>
            <p:cNvSpPr/>
            <p:nvPr/>
          </p:nvSpPr>
          <p:spPr>
            <a:xfrm>
              <a:off x="440811" y="1380182"/>
              <a:ext cx="4545656" cy="1862048"/>
            </a:xfrm>
            <a:prstGeom prst="rect">
              <a:avLst/>
            </a:prstGeom>
          </p:spPr>
          <p:txBody>
            <a:bodyPr wrap="square">
              <a:spAutoFit/>
            </a:bodyPr>
            <a:lstStyle/>
            <a:p>
              <a:pPr>
                <a:spcAft>
                  <a:spcPts val="600"/>
                </a:spcAft>
                <a:buClr>
                  <a:schemeClr val="bg2"/>
                </a:buClr>
              </a:pPr>
              <a:r>
                <a:rPr lang="en-US" sz="11300" b="1" dirty="0" smtClean="0">
                  <a:latin typeface="+mj-lt"/>
                </a:rPr>
                <a:t>S9100</a:t>
              </a:r>
              <a:endParaRPr lang="en-US" sz="11300" b="1" dirty="0">
                <a:latin typeface="+mj-lt"/>
              </a:endParaRPr>
            </a:p>
          </p:txBody>
        </p:sp>
        <p:sp>
          <p:nvSpPr>
            <p:cNvPr id="12" name="TextBox 11"/>
            <p:cNvSpPr txBox="1"/>
            <p:nvPr/>
          </p:nvSpPr>
          <p:spPr>
            <a:xfrm>
              <a:off x="4261206" y="1181014"/>
              <a:ext cx="356188" cy="246221"/>
            </a:xfrm>
            <a:prstGeom prst="rect">
              <a:avLst/>
            </a:prstGeom>
            <a:noFill/>
          </p:spPr>
          <p:txBody>
            <a:bodyPr wrap="none" rtlCol="0">
              <a:spAutoFit/>
            </a:bodyPr>
            <a:lstStyle/>
            <a:p>
              <a:pPr>
                <a:spcAft>
                  <a:spcPts val="600"/>
                </a:spcAft>
                <a:buClr>
                  <a:schemeClr val="bg2"/>
                </a:buClr>
              </a:pPr>
              <a:r>
                <a:rPr lang="en-US" sz="1000" dirty="0" smtClean="0"/>
                <a:t>TM</a:t>
              </a:r>
            </a:p>
          </p:txBody>
        </p:sp>
        <p:sp>
          <p:nvSpPr>
            <p:cNvPr id="19" name="Rectangle 18"/>
            <p:cNvSpPr/>
            <p:nvPr/>
          </p:nvSpPr>
          <p:spPr>
            <a:xfrm>
              <a:off x="656764" y="2726548"/>
              <a:ext cx="4014894" cy="461665"/>
            </a:xfrm>
            <a:prstGeom prst="rect">
              <a:avLst/>
            </a:prstGeom>
          </p:spPr>
          <p:txBody>
            <a:bodyPr wrap="square">
              <a:spAutoFit/>
            </a:bodyPr>
            <a:lstStyle/>
            <a:p>
              <a:pPr algn="r">
                <a:spcAft>
                  <a:spcPts val="600"/>
                </a:spcAft>
                <a:buClr>
                  <a:schemeClr val="bg2"/>
                </a:buClr>
              </a:pPr>
              <a:r>
                <a:rPr lang="en-US" sz="2400" dirty="0" smtClean="0">
                  <a:latin typeface="+mj-lt"/>
                </a:rPr>
                <a:t>SERVER GPU</a:t>
              </a:r>
              <a:endParaRPr lang="en-US" sz="2400" dirty="0">
                <a:solidFill>
                  <a:srgbClr val="ED1C24"/>
                </a:solidFill>
                <a:latin typeface="+mj-lt"/>
              </a:endParaRPr>
            </a:p>
          </p:txBody>
        </p:sp>
      </p:grpSp>
      <p:sp>
        <p:nvSpPr>
          <p:cNvPr id="18" name="Content Placeholder 6"/>
          <p:cNvSpPr txBox="1">
            <a:spLocks/>
          </p:cNvSpPr>
          <p:nvPr/>
        </p:nvSpPr>
        <p:spPr bwMode="auto">
          <a:xfrm>
            <a:off x="524202" y="785082"/>
            <a:ext cx="3318096" cy="3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28600" indent="-228600" algn="l" rtl="0" eaLnBrk="0" fontAlgn="base" hangingPunct="0">
              <a:spcBef>
                <a:spcPts val="1200"/>
              </a:spcBef>
              <a:spcAft>
                <a:spcPts val="40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400"/>
              </a:spcBef>
              <a:spcAft>
                <a:spcPts val="40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685800" indent="-220663" algn="l" rtl="0" eaLnBrk="0" fontAlgn="base" hangingPunct="0">
              <a:spcBef>
                <a:spcPts val="400"/>
              </a:spcBef>
              <a:spcAft>
                <a:spcPts val="40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143000" indent="-228600" algn="l" rtl="0" eaLnBrk="0" fontAlgn="base" hangingPunct="0">
              <a:spcBef>
                <a:spcPts val="400"/>
              </a:spcBef>
              <a:spcAft>
                <a:spcPts val="40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3" panose="05040102010807070707" pitchFamily="18" charset="2"/>
              <a:buNone/>
            </a:pPr>
            <a:r>
              <a:rPr lang="en-US" sz="2400" dirty="0" smtClean="0">
                <a:latin typeface="+mj-lt"/>
              </a:rPr>
              <a:t>THE NEW</a:t>
            </a:r>
            <a:endParaRPr lang="en-US" sz="2400" dirty="0">
              <a:latin typeface="+mj-lt"/>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149" y="560388"/>
            <a:ext cx="8229600" cy="5491888"/>
          </a:xfrm>
          <a:prstGeom prst="rect">
            <a:avLst/>
          </a:prstGeom>
        </p:spPr>
      </p:pic>
    </p:spTree>
    <p:extLst>
      <p:ext uri="{BB962C8B-B14F-4D97-AF65-F5344CB8AC3E}">
        <p14:creationId xmlns:p14="http://schemas.microsoft.com/office/powerpoint/2010/main" val="332012918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9699" y="1249445"/>
            <a:ext cx="6858000" cy="4576572"/>
          </a:xfrm>
          <a:prstGeom prst="rect">
            <a:avLst/>
          </a:prstGeom>
        </p:spPr>
      </p:pic>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sp>
        <p:nvSpPr>
          <p:cNvPr id="64" name="Title 1"/>
          <p:cNvSpPr>
            <a:spLocks noGrp="1"/>
          </p:cNvSpPr>
          <p:nvPr>
            <p:ph type="title"/>
          </p:nvPr>
        </p:nvSpPr>
        <p:spPr>
          <a:xfrm>
            <a:off x="305625" y="278130"/>
            <a:ext cx="10424160" cy="474345"/>
          </a:xfrm>
        </p:spPr>
        <p:txBody>
          <a:bodyPr/>
          <a:lstStyle/>
          <a:p>
            <a:r>
              <a:rPr lang="en-US" dirty="0" smtClean="0"/>
              <a:t>Class-leading Performance</a:t>
            </a:r>
            <a:endParaRPr lang="en-US" dirty="0"/>
          </a:p>
        </p:txBody>
      </p:sp>
      <p:sp>
        <p:nvSpPr>
          <p:cNvPr id="25" name="Parallelogram 24"/>
          <p:cNvSpPr/>
          <p:nvPr/>
        </p:nvSpPr>
        <p:spPr>
          <a:xfrm flipH="1">
            <a:off x="2101063" y="4484516"/>
            <a:ext cx="5673725"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smtClean="0">
                <a:solidFill>
                  <a:prstClr val="white"/>
                </a:solidFill>
                <a:latin typeface="+mj-lt"/>
                <a:cs typeface="Klavika Basic Medium"/>
              </a:rPr>
              <a:t>Class-leading memory configuration - 50% more⁷</a:t>
            </a:r>
            <a:endParaRPr lang="en-US" sz="2800" dirty="0">
              <a:solidFill>
                <a:prstClr val="white"/>
              </a:solidFill>
              <a:latin typeface="+mj-lt"/>
              <a:cs typeface="Klavika Basic Medium"/>
            </a:endParaRPr>
          </a:p>
        </p:txBody>
      </p:sp>
      <p:sp>
        <p:nvSpPr>
          <p:cNvPr id="26" name="Parallelogram 25"/>
          <p:cNvSpPr/>
          <p:nvPr/>
        </p:nvSpPr>
        <p:spPr>
          <a:xfrm flipH="1">
            <a:off x="1156183" y="3537731"/>
            <a:ext cx="5673725" cy="923925"/>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smtClean="0">
                <a:solidFill>
                  <a:prstClr val="white"/>
                </a:solidFill>
                <a:latin typeface="+mj-lt"/>
                <a:cs typeface="Klavika Basic Medium"/>
              </a:rPr>
              <a:t>Class-leading performance-per-watt⁶</a:t>
            </a:r>
            <a:endParaRPr lang="en-US" sz="2800" dirty="0">
              <a:solidFill>
                <a:prstClr val="white"/>
              </a:solidFill>
              <a:latin typeface="+mj-lt"/>
              <a:cs typeface="Klavika Basic Medium"/>
            </a:endParaRPr>
          </a:p>
        </p:txBody>
      </p:sp>
      <p:sp>
        <p:nvSpPr>
          <p:cNvPr id="27" name="Parallelogram 26"/>
          <p:cNvSpPr/>
          <p:nvPr/>
        </p:nvSpPr>
        <p:spPr>
          <a:xfrm flipH="1">
            <a:off x="215938" y="2590946"/>
            <a:ext cx="5673725"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smtClean="0">
                <a:solidFill>
                  <a:prstClr val="white"/>
                </a:solidFill>
                <a:latin typeface="+mj-lt"/>
                <a:cs typeface="Klavika Basic Medium"/>
              </a:rPr>
              <a:t>61% more peak double precision than K20X⁵</a:t>
            </a:r>
            <a:endParaRPr lang="en-US" sz="2800" dirty="0">
              <a:solidFill>
                <a:prstClr val="white"/>
              </a:solidFill>
              <a:latin typeface="+mj-lt"/>
              <a:cs typeface="Klavika Basic Medium"/>
            </a:endParaRPr>
          </a:p>
        </p:txBody>
      </p:sp>
      <p:sp>
        <p:nvSpPr>
          <p:cNvPr id="30" name="Parallelogram 29"/>
          <p:cNvSpPr/>
          <p:nvPr/>
        </p:nvSpPr>
        <p:spPr>
          <a:xfrm flipH="1">
            <a:off x="-735800" y="1646377"/>
            <a:ext cx="5673725"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r">
              <a:defRPr/>
            </a:pPr>
            <a:r>
              <a:rPr lang="en-US" sz="2800" dirty="0" err="1" smtClean="0">
                <a:solidFill>
                  <a:prstClr val="white"/>
                </a:solidFill>
                <a:latin typeface="+mj-lt"/>
                <a:cs typeface="Klavika Basic Medium"/>
              </a:rPr>
              <a:t>OpenCL</a:t>
            </a:r>
            <a:r>
              <a:rPr lang="en-US" sz="2800" dirty="0" smtClean="0">
                <a:solidFill>
                  <a:prstClr val="white"/>
                </a:solidFill>
                <a:latin typeface="+mj-lt"/>
                <a:cs typeface="Klavika Basic Medium"/>
              </a:rPr>
              <a:t>™ 2.0 </a:t>
            </a:r>
            <a:r>
              <a:rPr lang="en-US" sz="2800" dirty="0">
                <a:solidFill>
                  <a:prstClr val="white"/>
                </a:solidFill>
                <a:latin typeface="+mj-lt"/>
                <a:cs typeface="Klavika Basic Medium"/>
              </a:rPr>
              <a:t>s</a:t>
            </a:r>
            <a:r>
              <a:rPr lang="en-US" sz="2800" dirty="0" smtClean="0">
                <a:solidFill>
                  <a:prstClr val="white"/>
                </a:solidFill>
                <a:latin typeface="+mj-lt"/>
                <a:cs typeface="Klavika Basic Medium"/>
              </a:rPr>
              <a:t>upport</a:t>
            </a:r>
            <a:r>
              <a:rPr lang="en-US" sz="2800" dirty="0" smtClean="0">
                <a:solidFill>
                  <a:prstClr val="white"/>
                </a:solidFill>
                <a:latin typeface="Calibri"/>
                <a:cs typeface="Klavika Basic Medium"/>
              </a:rPr>
              <a:t>⁴</a:t>
            </a:r>
            <a:endParaRPr lang="en-US" sz="2800" dirty="0">
              <a:solidFill>
                <a:prstClr val="white"/>
              </a:solidFill>
              <a:latin typeface="+mj-lt"/>
              <a:cs typeface="Klavika Basic Medium"/>
            </a:endParaRPr>
          </a:p>
        </p:txBody>
      </p:sp>
    </p:spTree>
    <p:extLst>
      <p:ext uri="{BB962C8B-B14F-4D97-AF65-F5344CB8AC3E}">
        <p14:creationId xmlns:p14="http://schemas.microsoft.com/office/powerpoint/2010/main" val="316830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FirePro</a:t>
            </a:r>
            <a:r>
              <a:rPr lang="en-US" dirty="0" smtClean="0"/>
              <a:t>™ S-Series Assets – As of 10/6/14</a:t>
            </a:r>
            <a:endParaRPr lang="en-US" dirty="0"/>
          </a:p>
        </p:txBody>
      </p:sp>
      <p:sp>
        <p:nvSpPr>
          <p:cNvPr id="3" name="Content Placeholder 2"/>
          <p:cNvSpPr>
            <a:spLocks noGrp="1"/>
          </p:cNvSpPr>
          <p:nvPr>
            <p:ph idx="1"/>
          </p:nvPr>
        </p:nvSpPr>
        <p:spPr>
          <a:xfrm>
            <a:off x="313245" y="990452"/>
            <a:ext cx="11338560" cy="4937760"/>
          </a:xfrm>
        </p:spPr>
        <p:txBody>
          <a:bodyPr/>
          <a:lstStyle/>
          <a:p>
            <a:r>
              <a:rPr lang="en-US" b="1" dirty="0" smtClean="0"/>
              <a:t>Product Shots</a:t>
            </a:r>
          </a:p>
          <a:p>
            <a:pPr lvl="1"/>
            <a:r>
              <a:rPr lang="en-US" sz="2000" dirty="0" smtClean="0"/>
              <a:t>S9150:  </a:t>
            </a:r>
            <a:r>
              <a:rPr lang="en-US" sz="2000" u="sng" dirty="0">
                <a:hlinkClick r:id="rId3"/>
              </a:rPr>
              <a:t>https://amdfirepro.sharefile.com/d/s4daa48e814f48eab</a:t>
            </a:r>
            <a:r>
              <a:rPr lang="en-US" sz="2000" dirty="0"/>
              <a:t> </a:t>
            </a:r>
            <a:endParaRPr lang="en-US" sz="2000" dirty="0" smtClean="0"/>
          </a:p>
          <a:p>
            <a:pPr lvl="1"/>
            <a:r>
              <a:rPr lang="en-US" sz="2000" dirty="0" smtClean="0">
                <a:solidFill>
                  <a:schemeClr val="accent4"/>
                </a:solidFill>
              </a:rPr>
              <a:t>NEW </a:t>
            </a:r>
            <a:r>
              <a:rPr lang="en-US" sz="2000" dirty="0" smtClean="0"/>
              <a:t>S9100: </a:t>
            </a:r>
            <a:r>
              <a:rPr lang="en-US" sz="2000" u="sng" dirty="0">
                <a:hlinkClick r:id="rId4"/>
              </a:rPr>
              <a:t>https://amdfirepro.sharefile.com/d/sefa1ae662da41938</a:t>
            </a:r>
            <a:r>
              <a:rPr lang="en-US" sz="2000" dirty="0"/>
              <a:t> </a:t>
            </a:r>
            <a:r>
              <a:rPr lang="en-US" sz="2000" dirty="0" smtClean="0">
                <a:solidFill>
                  <a:schemeClr val="accent4"/>
                </a:solidFill>
              </a:rPr>
              <a:t>(Don’t use Birdseye Angle, will be updated ASAP)</a:t>
            </a:r>
            <a:endParaRPr lang="en-US" sz="2000" dirty="0" smtClean="0">
              <a:solidFill>
                <a:schemeClr val="accent4"/>
              </a:solidFill>
            </a:endParaRPr>
          </a:p>
          <a:p>
            <a:pPr lvl="1"/>
            <a:r>
              <a:rPr lang="en-US" sz="2000" dirty="0" smtClean="0"/>
              <a:t>S9050 &amp; S9000 (</a:t>
            </a:r>
            <a:r>
              <a:rPr lang="en-US" sz="2000" dirty="0"/>
              <a:t>same for both):  </a:t>
            </a:r>
            <a:r>
              <a:rPr lang="en-US" sz="2000" dirty="0">
                <a:hlinkClick r:id="rId5"/>
              </a:rPr>
              <a:t>https://</a:t>
            </a:r>
            <a:r>
              <a:rPr lang="en-US" sz="2000" dirty="0" smtClean="0">
                <a:hlinkClick r:id="rId5"/>
              </a:rPr>
              <a:t>amdfirepro.sharefile.com/d/sc7032283108425fa</a:t>
            </a:r>
            <a:r>
              <a:rPr lang="en-US" sz="2000" dirty="0" smtClean="0"/>
              <a:t> </a:t>
            </a:r>
          </a:p>
          <a:p>
            <a:pPr lvl="1"/>
            <a:r>
              <a:rPr lang="en-US" sz="2000" dirty="0" smtClean="0"/>
              <a:t>S10000 (6GB/12GB passive):  </a:t>
            </a:r>
            <a:r>
              <a:rPr lang="en-US" sz="2000" dirty="0">
                <a:hlinkClick r:id="rId6"/>
              </a:rPr>
              <a:t>https://</a:t>
            </a:r>
            <a:r>
              <a:rPr lang="en-US" sz="2000" dirty="0" smtClean="0">
                <a:hlinkClick r:id="rId6"/>
              </a:rPr>
              <a:t>amdfirepro.sharefile.com/d/sa963f816b2c45709</a:t>
            </a:r>
            <a:r>
              <a:rPr lang="en-US" sz="2000" dirty="0" smtClean="0"/>
              <a:t> </a:t>
            </a:r>
            <a:endParaRPr lang="en-US" sz="800" dirty="0" smtClean="0"/>
          </a:p>
          <a:p>
            <a:r>
              <a:rPr lang="en-US" b="1" dirty="0" smtClean="0"/>
              <a:t>Data Sheets</a:t>
            </a:r>
          </a:p>
          <a:p>
            <a:pPr lvl="1"/>
            <a:r>
              <a:rPr lang="en-US" sz="2000" dirty="0" smtClean="0"/>
              <a:t>S9150</a:t>
            </a:r>
            <a:r>
              <a:rPr lang="en-US" sz="2000" dirty="0"/>
              <a:t>: </a:t>
            </a:r>
            <a:r>
              <a:rPr lang="en-US" sz="2000" dirty="0">
                <a:hlinkClick r:id="rId7"/>
              </a:rPr>
              <a:t>https://</a:t>
            </a:r>
            <a:r>
              <a:rPr lang="en-US" sz="2000" dirty="0" smtClean="0">
                <a:hlinkClick r:id="rId7"/>
              </a:rPr>
              <a:t>amdfirepro.sharefile.com/d/s9fd41570b1c475db</a:t>
            </a:r>
            <a:r>
              <a:rPr lang="en-US" sz="2000" dirty="0" smtClean="0"/>
              <a:t> </a:t>
            </a:r>
          </a:p>
          <a:p>
            <a:pPr lvl="1"/>
            <a:r>
              <a:rPr lang="en-US" sz="2000" dirty="0">
                <a:solidFill>
                  <a:schemeClr val="accent4"/>
                </a:solidFill>
              </a:rPr>
              <a:t>NEW</a:t>
            </a:r>
            <a:r>
              <a:rPr lang="en-US" sz="2000" dirty="0"/>
              <a:t> S9100: </a:t>
            </a:r>
            <a:r>
              <a:rPr lang="en-US" sz="2000" dirty="0">
                <a:hlinkClick r:id="rId8"/>
              </a:rPr>
              <a:t>https://</a:t>
            </a:r>
            <a:r>
              <a:rPr lang="en-US" sz="2000" dirty="0" smtClean="0">
                <a:hlinkClick r:id="rId8"/>
              </a:rPr>
              <a:t>amdfirepro.sharefile.com/d/s1bb768e402a4ea88</a:t>
            </a:r>
            <a:r>
              <a:rPr lang="en-US" sz="2000" dirty="0" smtClean="0"/>
              <a:t> </a:t>
            </a:r>
          </a:p>
          <a:p>
            <a:pPr lvl="1"/>
            <a:r>
              <a:rPr lang="en-US" sz="2000" dirty="0" smtClean="0"/>
              <a:t>S9050</a:t>
            </a:r>
            <a:r>
              <a:rPr lang="en-US" sz="2000" dirty="0"/>
              <a:t>: </a:t>
            </a:r>
            <a:r>
              <a:rPr lang="en-US" sz="2000" dirty="0">
                <a:hlinkClick r:id="rId9"/>
              </a:rPr>
              <a:t>https://</a:t>
            </a:r>
            <a:r>
              <a:rPr lang="en-US" sz="2000" dirty="0" smtClean="0">
                <a:hlinkClick r:id="rId9"/>
              </a:rPr>
              <a:t>amdfirepro.sharefile.com/d/sca001a53a4d4424a</a:t>
            </a:r>
            <a:r>
              <a:rPr lang="en-US" sz="2000" dirty="0" smtClean="0"/>
              <a:t> </a:t>
            </a:r>
          </a:p>
          <a:p>
            <a:pPr lvl="1"/>
            <a:r>
              <a:rPr lang="en-US" sz="2000" dirty="0" smtClean="0"/>
              <a:t>S9000 (updated</a:t>
            </a:r>
            <a:r>
              <a:rPr lang="en-US" sz="2000" dirty="0"/>
              <a:t>): </a:t>
            </a:r>
            <a:r>
              <a:rPr lang="en-US" sz="2000" dirty="0">
                <a:hlinkClick r:id="rId10"/>
              </a:rPr>
              <a:t>https://</a:t>
            </a:r>
            <a:r>
              <a:rPr lang="en-US" sz="2000" dirty="0" smtClean="0">
                <a:hlinkClick r:id="rId10"/>
              </a:rPr>
              <a:t>amdfirepro.sharefile.com/d/s9075f38465549bd9</a:t>
            </a:r>
            <a:r>
              <a:rPr lang="en-US" sz="2000" dirty="0" smtClean="0"/>
              <a:t> </a:t>
            </a:r>
          </a:p>
          <a:p>
            <a:pPr lvl="1"/>
            <a:r>
              <a:rPr lang="en-US" sz="2000" dirty="0" smtClean="0">
                <a:solidFill>
                  <a:schemeClr val="accent4"/>
                </a:solidFill>
              </a:rPr>
              <a:t>Updated </a:t>
            </a:r>
            <a:r>
              <a:rPr lang="en-US" sz="2000" dirty="0" smtClean="0"/>
              <a:t>S10000 (6GB/12GB passive details only): </a:t>
            </a:r>
            <a:r>
              <a:rPr lang="en-US" sz="2000" dirty="0" smtClean="0">
                <a:hlinkClick r:id="rId11"/>
              </a:rPr>
              <a:t>https</a:t>
            </a:r>
            <a:r>
              <a:rPr lang="en-US" sz="2000" dirty="0">
                <a:hlinkClick r:id="rId11"/>
              </a:rPr>
              <a:t>://</a:t>
            </a:r>
            <a:r>
              <a:rPr lang="en-US" sz="2000" dirty="0" smtClean="0">
                <a:hlinkClick r:id="rId11"/>
              </a:rPr>
              <a:t>amdfirepro.sharefile.com/d/s9c88720c6ff4ca98</a:t>
            </a:r>
            <a:r>
              <a:rPr lang="en-US" sz="2000" dirty="0" smtClean="0"/>
              <a:t> </a:t>
            </a:r>
            <a:endParaRPr lang="en-US" sz="1000" dirty="0" smtClean="0">
              <a:solidFill>
                <a:schemeClr val="bg2"/>
              </a:solidFill>
            </a:endParaRPr>
          </a:p>
          <a:p>
            <a:r>
              <a:rPr lang="en-US" b="1" dirty="0" smtClean="0">
                <a:solidFill>
                  <a:schemeClr val="bg2"/>
                </a:solidFill>
              </a:rPr>
              <a:t>S-Series Family Quick Reference Guide </a:t>
            </a:r>
          </a:p>
          <a:p>
            <a:pPr lvl="1"/>
            <a:r>
              <a:rPr lang="en-US" sz="2000" dirty="0" smtClean="0">
                <a:solidFill>
                  <a:schemeClr val="accent4"/>
                </a:solidFill>
              </a:rPr>
              <a:t>Updated, </a:t>
            </a:r>
            <a:r>
              <a:rPr lang="en-US" sz="2000" dirty="0" smtClean="0">
                <a:solidFill>
                  <a:schemeClr val="bg2"/>
                </a:solidFill>
              </a:rPr>
              <a:t>includes S9150, S9100 and S9050: </a:t>
            </a:r>
            <a:r>
              <a:rPr lang="en-US" sz="2000" u="sng" dirty="0" smtClean="0">
                <a:hlinkClick r:id="rId12"/>
              </a:rPr>
              <a:t>https</a:t>
            </a:r>
            <a:r>
              <a:rPr lang="en-US" sz="2000" u="sng" dirty="0">
                <a:hlinkClick r:id="rId12"/>
              </a:rPr>
              <a:t>://amdfirepro.sharefile.com/d/s7e647d69dc14b8ea</a:t>
            </a:r>
            <a:r>
              <a:rPr lang="en-US" sz="2000" dirty="0"/>
              <a:t> </a:t>
            </a:r>
          </a:p>
          <a:p>
            <a:pPr lvl="1"/>
            <a:endParaRPr lang="en-US" sz="2200" dirty="0">
              <a:solidFill>
                <a:schemeClr val="bg2"/>
              </a:solidFill>
            </a:endParaRPr>
          </a:p>
        </p:txBody>
      </p:sp>
    </p:spTree>
    <p:extLst>
      <p:ext uri="{BB962C8B-B14F-4D97-AF65-F5344CB8AC3E}">
        <p14:creationId xmlns:p14="http://schemas.microsoft.com/office/powerpoint/2010/main" val="179535112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12" name="Group 11"/>
          <p:cNvGrpSpPr/>
          <p:nvPr/>
        </p:nvGrpSpPr>
        <p:grpSpPr>
          <a:xfrm>
            <a:off x="1928414" y="4271480"/>
            <a:ext cx="2785201" cy="1734564"/>
            <a:chOff x="1787719" y="4674125"/>
            <a:chExt cx="2785201" cy="1734564"/>
          </a:xfrm>
        </p:grpSpPr>
        <p:cxnSp>
          <p:nvCxnSpPr>
            <p:cNvPr id="7" name="Straight Connector 6"/>
            <p:cNvCxnSpPr/>
            <p:nvPr/>
          </p:nvCxnSpPr>
          <p:spPr>
            <a:xfrm>
              <a:off x="1787719" y="4835789"/>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930482" y="4674125"/>
              <a:ext cx="1718227" cy="1046440"/>
            </a:xfrm>
            <a:prstGeom prst="rect">
              <a:avLst/>
            </a:prstGeom>
          </p:spPr>
          <p:txBody>
            <a:bodyPr wrap="square">
              <a:spAutoFit/>
            </a:bodyPr>
            <a:lstStyle/>
            <a:p>
              <a:pPr>
                <a:spcAft>
                  <a:spcPts val="600"/>
                </a:spcAft>
                <a:buClr>
                  <a:schemeClr val="bg2"/>
                </a:buClr>
              </a:pPr>
              <a:r>
                <a:rPr lang="de-DE" sz="6200" b="1" dirty="0" smtClean="0"/>
                <a:t>4.22</a:t>
              </a:r>
              <a:endParaRPr lang="en-US" sz="6200" b="1" dirty="0" smtClean="0"/>
            </a:p>
          </p:txBody>
        </p:sp>
        <p:sp>
          <p:nvSpPr>
            <p:cNvPr id="41" name="Rectangle 40"/>
            <p:cNvSpPr/>
            <p:nvPr/>
          </p:nvSpPr>
          <p:spPr>
            <a:xfrm>
              <a:off x="1868216" y="5545244"/>
              <a:ext cx="2704704" cy="646331"/>
            </a:xfrm>
            <a:prstGeom prst="rect">
              <a:avLst/>
            </a:prstGeom>
          </p:spPr>
          <p:txBody>
            <a:bodyPr wrap="square">
              <a:spAutoFit/>
            </a:bodyPr>
            <a:lstStyle/>
            <a:p>
              <a:pPr>
                <a:spcAft>
                  <a:spcPts val="0"/>
                </a:spcAft>
                <a:buClr>
                  <a:schemeClr val="bg2"/>
                </a:buClr>
              </a:pPr>
              <a:r>
                <a:rPr lang="en-US" dirty="0" smtClean="0"/>
                <a:t>TFLOPS Peak </a:t>
              </a:r>
            </a:p>
            <a:p>
              <a:pPr>
                <a:spcAft>
                  <a:spcPts val="0"/>
                </a:spcAft>
                <a:buClr>
                  <a:schemeClr val="bg2"/>
                </a:buClr>
              </a:pPr>
              <a:r>
                <a:rPr lang="en-US" dirty="0" smtClean="0"/>
                <a:t>Single Precision</a:t>
              </a:r>
              <a:endParaRPr lang="en-US" dirty="0" smtClean="0">
                <a:cs typeface="Arial" pitchFamily="34" charset="0"/>
              </a:endParaRPr>
            </a:p>
          </p:txBody>
        </p:sp>
      </p:grpSp>
      <p:grpSp>
        <p:nvGrpSpPr>
          <p:cNvPr id="6" name="Group 5"/>
          <p:cNvGrpSpPr/>
          <p:nvPr/>
        </p:nvGrpSpPr>
        <p:grpSpPr>
          <a:xfrm>
            <a:off x="3677563" y="4316558"/>
            <a:ext cx="3896727" cy="1674302"/>
            <a:chOff x="3589262" y="4757303"/>
            <a:chExt cx="1226633" cy="1674302"/>
          </a:xfrm>
        </p:grpSpPr>
        <p:cxnSp>
          <p:nvCxnSpPr>
            <p:cNvPr id="43" name="Straight Connector 42"/>
            <p:cNvCxnSpPr/>
            <p:nvPr/>
          </p:nvCxnSpPr>
          <p:spPr>
            <a:xfrm>
              <a:off x="3589262" y="485870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610076" y="4757303"/>
              <a:ext cx="1205819" cy="1046440"/>
            </a:xfrm>
            <a:prstGeom prst="rect">
              <a:avLst/>
            </a:prstGeom>
          </p:spPr>
          <p:txBody>
            <a:bodyPr wrap="square">
              <a:spAutoFit/>
            </a:bodyPr>
            <a:lstStyle/>
            <a:p>
              <a:pPr>
                <a:spcAft>
                  <a:spcPts val="600"/>
                </a:spcAft>
                <a:buClr>
                  <a:schemeClr val="bg2"/>
                </a:buClr>
              </a:pPr>
              <a:r>
                <a:rPr lang="en-US" sz="6200" b="1" dirty="0" smtClean="0">
                  <a:solidFill>
                    <a:schemeClr val="accent2"/>
                  </a:solidFill>
                </a:rPr>
                <a:t>9.4 </a:t>
              </a:r>
              <a:endParaRPr lang="en-US" sz="4000" b="1" dirty="0">
                <a:solidFill>
                  <a:schemeClr val="accent2"/>
                </a:solidFill>
              </a:endParaRPr>
            </a:p>
          </p:txBody>
        </p:sp>
      </p:grpSp>
      <p:grpSp>
        <p:nvGrpSpPr>
          <p:cNvPr id="10" name="Group 9"/>
          <p:cNvGrpSpPr/>
          <p:nvPr/>
        </p:nvGrpSpPr>
        <p:grpSpPr>
          <a:xfrm>
            <a:off x="9483668" y="4260601"/>
            <a:ext cx="2630252" cy="1767038"/>
            <a:chOff x="9882775" y="4674262"/>
            <a:chExt cx="2630252" cy="1767038"/>
          </a:xfrm>
        </p:grpSpPr>
        <p:cxnSp>
          <p:nvCxnSpPr>
            <p:cNvPr id="57" name="Straight Connector 56"/>
            <p:cNvCxnSpPr/>
            <p:nvPr/>
          </p:nvCxnSpPr>
          <p:spPr>
            <a:xfrm>
              <a:off x="9882775" y="486840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9926692" y="4674262"/>
              <a:ext cx="2586335" cy="1046440"/>
            </a:xfrm>
            <a:prstGeom prst="rect">
              <a:avLst/>
            </a:prstGeom>
          </p:spPr>
          <p:txBody>
            <a:bodyPr wrap="square">
              <a:spAutoFit/>
            </a:bodyPr>
            <a:lstStyle/>
            <a:p>
              <a:pPr>
                <a:spcAft>
                  <a:spcPts val="600"/>
                </a:spcAft>
                <a:buClr>
                  <a:schemeClr val="bg2"/>
                </a:buClr>
              </a:pPr>
              <a:r>
                <a:rPr lang="de-DE" sz="6200" b="1" dirty="0" smtClean="0">
                  <a:solidFill>
                    <a:schemeClr val="bg2"/>
                  </a:solidFill>
                </a:rPr>
                <a:t>225W</a:t>
              </a:r>
              <a:endParaRPr lang="en-US" sz="6200" b="1" dirty="0" smtClean="0">
                <a:solidFill>
                  <a:schemeClr val="bg2"/>
                </a:solidFill>
              </a:endParaRPr>
            </a:p>
          </p:txBody>
        </p:sp>
        <p:sp>
          <p:nvSpPr>
            <p:cNvPr id="62" name="Rectangle 61"/>
            <p:cNvSpPr/>
            <p:nvPr/>
          </p:nvSpPr>
          <p:spPr>
            <a:xfrm>
              <a:off x="9972769" y="5518665"/>
              <a:ext cx="2271414" cy="723275"/>
            </a:xfrm>
            <a:prstGeom prst="rect">
              <a:avLst/>
            </a:prstGeom>
          </p:spPr>
          <p:txBody>
            <a:bodyPr wrap="square">
              <a:spAutoFit/>
            </a:bodyPr>
            <a:lstStyle/>
            <a:p>
              <a:pPr>
                <a:spcAft>
                  <a:spcPts val="600"/>
                </a:spcAft>
                <a:buClr>
                  <a:schemeClr val="bg2"/>
                </a:buClr>
              </a:pPr>
              <a:r>
                <a:rPr lang="en-US" dirty="0" smtClean="0"/>
                <a:t>Maximum power</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grpSp>
      <p:grpSp>
        <p:nvGrpSpPr>
          <p:cNvPr id="3" name="Group 2"/>
          <p:cNvGrpSpPr/>
          <p:nvPr/>
        </p:nvGrpSpPr>
        <p:grpSpPr>
          <a:xfrm>
            <a:off x="167938" y="4344326"/>
            <a:ext cx="2704704" cy="1450140"/>
            <a:chOff x="-310547" y="4863934"/>
            <a:chExt cx="2704704" cy="1450140"/>
          </a:xfrm>
        </p:grpSpPr>
        <p:sp>
          <p:nvSpPr>
            <p:cNvPr id="44" name="Rectangle 43"/>
            <p:cNvSpPr/>
            <p:nvPr/>
          </p:nvSpPr>
          <p:spPr>
            <a:xfrm>
              <a:off x="-285112" y="4863934"/>
              <a:ext cx="1637773" cy="1046440"/>
            </a:xfrm>
            <a:prstGeom prst="rect">
              <a:avLst/>
            </a:prstGeom>
          </p:spPr>
          <p:txBody>
            <a:bodyPr wrap="square">
              <a:spAutoFit/>
            </a:bodyPr>
            <a:lstStyle/>
            <a:p>
              <a:pPr>
                <a:spcAft>
                  <a:spcPts val="600"/>
                </a:spcAft>
                <a:buClr>
                  <a:schemeClr val="bg2"/>
                </a:buClr>
              </a:pPr>
              <a:r>
                <a:rPr lang="de-DE" sz="6200" b="1" dirty="0" smtClean="0">
                  <a:solidFill>
                    <a:srgbClr val="FF0000"/>
                  </a:solidFill>
                </a:rPr>
                <a:t>2.11</a:t>
              </a:r>
              <a:endParaRPr lang="en-US" sz="6200" b="1" dirty="0" smtClean="0">
                <a:solidFill>
                  <a:srgbClr val="FF0000"/>
                </a:solidFill>
              </a:endParaRPr>
            </a:p>
          </p:txBody>
        </p:sp>
        <p:sp>
          <p:nvSpPr>
            <p:cNvPr id="46" name="Rectangle 45"/>
            <p:cNvSpPr/>
            <p:nvPr/>
          </p:nvSpPr>
          <p:spPr>
            <a:xfrm>
              <a:off x="-310547" y="5667743"/>
              <a:ext cx="2704704" cy="646331"/>
            </a:xfrm>
            <a:prstGeom prst="rect">
              <a:avLst/>
            </a:prstGeom>
          </p:spPr>
          <p:txBody>
            <a:bodyPr wrap="square">
              <a:spAutoFit/>
            </a:bodyPr>
            <a:lstStyle/>
            <a:p>
              <a:pPr>
                <a:spcAft>
                  <a:spcPts val="0"/>
                </a:spcAft>
                <a:buClr>
                  <a:schemeClr val="bg2"/>
                </a:buClr>
              </a:pPr>
              <a:r>
                <a:rPr lang="en-US" dirty="0" smtClean="0">
                  <a:cs typeface="Arial" pitchFamily="34" charset="0"/>
                </a:rPr>
                <a:t>TFLOPS Peak</a:t>
              </a:r>
            </a:p>
            <a:p>
              <a:pPr>
                <a:spcAft>
                  <a:spcPts val="0"/>
                </a:spcAft>
                <a:buClr>
                  <a:schemeClr val="bg2"/>
                </a:buClr>
              </a:pPr>
              <a:r>
                <a:rPr lang="en-US" dirty="0" smtClean="0"/>
                <a:t>Double Precision</a:t>
              </a:r>
            </a:p>
          </p:txBody>
        </p:sp>
      </p:grpSp>
      <p:grpSp>
        <p:nvGrpSpPr>
          <p:cNvPr id="38" name="Group 37"/>
          <p:cNvGrpSpPr/>
          <p:nvPr/>
        </p:nvGrpSpPr>
        <p:grpSpPr>
          <a:xfrm>
            <a:off x="7527831" y="4276572"/>
            <a:ext cx="1975316" cy="1833156"/>
            <a:chOff x="5291995" y="4578458"/>
            <a:chExt cx="1975316" cy="1833156"/>
          </a:xfrm>
        </p:grpSpPr>
        <p:cxnSp>
          <p:nvCxnSpPr>
            <p:cNvPr id="39" name="Straight Connector 38"/>
            <p:cNvCxnSpPr/>
            <p:nvPr/>
          </p:nvCxnSpPr>
          <p:spPr>
            <a:xfrm>
              <a:off x="5291995" y="475099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324350" y="4578458"/>
              <a:ext cx="1942961" cy="1046440"/>
            </a:xfrm>
            <a:prstGeom prst="rect">
              <a:avLst/>
            </a:prstGeom>
          </p:spPr>
          <p:txBody>
            <a:bodyPr wrap="square">
              <a:spAutoFit/>
            </a:bodyPr>
            <a:lstStyle/>
            <a:p>
              <a:pPr>
                <a:spcAft>
                  <a:spcPts val="600"/>
                </a:spcAft>
                <a:buClr>
                  <a:schemeClr val="bg2"/>
                </a:buClr>
              </a:pPr>
              <a:r>
                <a:rPr lang="de-DE" sz="6200" b="1" dirty="0" smtClean="0">
                  <a:solidFill>
                    <a:schemeClr val="accent2"/>
                  </a:solidFill>
                </a:rPr>
                <a:t>12GB</a:t>
              </a:r>
              <a:endParaRPr lang="en-US" sz="6200" b="1" dirty="0" smtClean="0">
                <a:solidFill>
                  <a:schemeClr val="accent2"/>
                </a:solidFill>
              </a:endParaRPr>
            </a:p>
          </p:txBody>
        </p:sp>
        <p:sp>
          <p:nvSpPr>
            <p:cNvPr id="63" name="Rectangle 62"/>
            <p:cNvSpPr/>
            <p:nvPr/>
          </p:nvSpPr>
          <p:spPr>
            <a:xfrm>
              <a:off x="5404529" y="541134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GDDR5 Memory</a:t>
              </a:r>
            </a:p>
            <a:p>
              <a:pPr>
                <a:spcAft>
                  <a:spcPts val="600"/>
                </a:spcAft>
                <a:buClr>
                  <a:schemeClr val="bg2"/>
                </a:buClr>
              </a:pPr>
              <a:endParaRPr lang="en-US" dirty="0" smtClean="0">
                <a:cs typeface="Arial" pitchFamily="34" charset="0"/>
              </a:endParaRPr>
            </a:p>
          </p:txBody>
        </p:sp>
      </p:grpSp>
      <p:sp>
        <p:nvSpPr>
          <p:cNvPr id="64" name="Title 1"/>
          <p:cNvSpPr>
            <a:spLocks noGrp="1"/>
          </p:cNvSpPr>
          <p:nvPr>
            <p:ph type="title"/>
          </p:nvPr>
        </p:nvSpPr>
        <p:spPr>
          <a:xfrm>
            <a:off x="305625" y="278130"/>
            <a:ext cx="10424160" cy="474345"/>
          </a:xfrm>
        </p:spPr>
        <p:txBody>
          <a:bodyPr/>
          <a:lstStyle/>
          <a:p>
            <a:r>
              <a:rPr lang="en-US" dirty="0" smtClean="0"/>
              <a:t>Ideal for Compute intensive, Budget conscious Deployments</a:t>
            </a:r>
            <a:endParaRPr lang="en-US" dirty="0"/>
          </a:p>
        </p:txBody>
      </p:sp>
      <p:sp>
        <p:nvSpPr>
          <p:cNvPr id="24" name="Rectangle 23"/>
          <p:cNvSpPr/>
          <p:nvPr/>
        </p:nvSpPr>
        <p:spPr>
          <a:xfrm>
            <a:off x="3768350" y="5177034"/>
            <a:ext cx="2072380" cy="1200329"/>
          </a:xfrm>
          <a:prstGeom prst="rect">
            <a:avLst/>
          </a:prstGeom>
        </p:spPr>
        <p:txBody>
          <a:bodyPr wrap="square">
            <a:spAutoFit/>
          </a:bodyPr>
          <a:lstStyle/>
          <a:p>
            <a:pPr>
              <a:spcAft>
                <a:spcPts val="0"/>
              </a:spcAft>
              <a:buClr>
                <a:schemeClr val="bg2"/>
              </a:buClr>
            </a:pPr>
            <a:r>
              <a:rPr lang="en-US" dirty="0" smtClean="0">
                <a:cs typeface="Arial" pitchFamily="34" charset="0"/>
              </a:rPr>
              <a:t>GFLOPS/Watt Peak </a:t>
            </a:r>
          </a:p>
          <a:p>
            <a:pPr>
              <a:spcAft>
                <a:spcPts val="0"/>
              </a:spcAft>
              <a:buClr>
                <a:schemeClr val="bg2"/>
              </a:buClr>
            </a:pPr>
            <a:r>
              <a:rPr lang="en-US" dirty="0" smtClean="0">
                <a:cs typeface="Arial" pitchFamily="34" charset="0"/>
              </a:rPr>
              <a:t>Double Precision </a:t>
            </a:r>
          </a:p>
          <a:p>
            <a:pPr>
              <a:spcAft>
                <a:spcPts val="0"/>
              </a:spcAft>
              <a:buClr>
                <a:schemeClr val="bg2"/>
              </a:buClr>
            </a:pPr>
            <a:r>
              <a:rPr lang="en-US" dirty="0" smtClean="0">
                <a:cs typeface="Arial" pitchFamily="34" charset="0"/>
              </a:rPr>
              <a:t>Floating Poin</a:t>
            </a:r>
            <a:r>
              <a:rPr lang="en-US" dirty="0"/>
              <a:t>t</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cxnSp>
        <p:nvCxnSpPr>
          <p:cNvPr id="25" name="Straight Connector 24"/>
          <p:cNvCxnSpPr/>
          <p:nvPr/>
        </p:nvCxnSpPr>
        <p:spPr>
          <a:xfrm>
            <a:off x="5670105" y="444925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670105" y="4259022"/>
            <a:ext cx="2586335" cy="1046440"/>
          </a:xfrm>
          <a:prstGeom prst="rect">
            <a:avLst/>
          </a:prstGeom>
        </p:spPr>
        <p:txBody>
          <a:bodyPr wrap="square">
            <a:spAutoFit/>
          </a:bodyPr>
          <a:lstStyle/>
          <a:p>
            <a:pPr>
              <a:spcAft>
                <a:spcPts val="600"/>
              </a:spcAft>
              <a:buClr>
                <a:schemeClr val="bg2"/>
              </a:buClr>
            </a:pPr>
            <a:r>
              <a:rPr lang="de-DE" sz="6200" b="1" dirty="0" smtClean="0">
                <a:solidFill>
                  <a:schemeClr val="bg2"/>
                </a:solidFill>
              </a:rPr>
              <a:t>2560</a:t>
            </a:r>
            <a:endParaRPr lang="en-US" sz="6200" b="1" dirty="0" smtClean="0">
              <a:solidFill>
                <a:schemeClr val="bg2"/>
              </a:solidFill>
            </a:endParaRPr>
          </a:p>
        </p:txBody>
      </p:sp>
      <p:sp>
        <p:nvSpPr>
          <p:cNvPr id="27" name="Rectangle 26"/>
          <p:cNvSpPr/>
          <p:nvPr/>
        </p:nvSpPr>
        <p:spPr>
          <a:xfrm>
            <a:off x="5787560" y="5129657"/>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GCN Stream </a:t>
            </a:r>
            <a:r>
              <a:rPr lang="en-US" dirty="0" err="1" smtClean="0">
                <a:cs typeface="Arial" pitchFamily="34" charset="0"/>
              </a:rPr>
              <a:t>Processsors</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sp>
        <p:nvSpPr>
          <p:cNvPr id="29" name="Rectangle 28"/>
          <p:cNvSpPr/>
          <p:nvPr/>
        </p:nvSpPr>
        <p:spPr>
          <a:xfrm>
            <a:off x="3789404" y="4259022"/>
            <a:ext cx="1706321" cy="369332"/>
          </a:xfrm>
          <a:prstGeom prst="rect">
            <a:avLst/>
          </a:prstGeom>
        </p:spPr>
        <p:txBody>
          <a:bodyPr wrap="square">
            <a:spAutoFit/>
          </a:bodyPr>
          <a:lstStyle/>
          <a:p>
            <a:pPr>
              <a:spcAft>
                <a:spcPts val="600"/>
              </a:spcAft>
              <a:buClr>
                <a:schemeClr val="bg2"/>
              </a:buClr>
            </a:pPr>
            <a:r>
              <a:rPr lang="en-US" dirty="0" smtClean="0">
                <a:cs typeface="Arial" pitchFamily="34" charset="0"/>
              </a:rPr>
              <a:t>Up to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6705" y="31285"/>
            <a:ext cx="8778240" cy="5858014"/>
          </a:xfrm>
          <a:prstGeom prst="rect">
            <a:avLst/>
          </a:prstGeom>
        </p:spPr>
      </p:pic>
    </p:spTree>
    <p:extLst>
      <p:ext uri="{BB962C8B-B14F-4D97-AF65-F5344CB8AC3E}">
        <p14:creationId xmlns:p14="http://schemas.microsoft.com/office/powerpoint/2010/main" val="18472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p:cNvSpPr/>
          <p:nvPr/>
        </p:nvSpPr>
        <p:spPr>
          <a:xfrm flipH="1">
            <a:off x="2679404" y="1197121"/>
            <a:ext cx="4031921" cy="612497"/>
          </a:xfrm>
          <a:prstGeom prst="parallelogram">
            <a:avLst>
              <a:gd name="adj" fmla="val 99186"/>
            </a:avLst>
          </a:prstGeom>
          <a:solidFill>
            <a:srgbClr val="A6CE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11" name="Parallelogram 10"/>
          <p:cNvSpPr/>
          <p:nvPr/>
        </p:nvSpPr>
        <p:spPr>
          <a:xfrm flipH="1">
            <a:off x="6178059" y="1197121"/>
            <a:ext cx="3903786" cy="612497"/>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12" name="Parallelogram 11"/>
          <p:cNvSpPr/>
          <p:nvPr/>
        </p:nvSpPr>
        <p:spPr>
          <a:xfrm flipH="1">
            <a:off x="9530861" y="1197120"/>
            <a:ext cx="2074984" cy="612497"/>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4" name="Title 3"/>
          <p:cNvSpPr>
            <a:spLocks noGrp="1"/>
          </p:cNvSpPr>
          <p:nvPr>
            <p:ph type="title"/>
          </p:nvPr>
        </p:nvSpPr>
        <p:spPr/>
        <p:txBody>
          <a:bodyPr anchor="ctr"/>
          <a:lstStyle/>
          <a:p>
            <a:r>
              <a:rPr lang="pt-BR" dirty="0"/>
              <a:t>AMD FIREPRO™ </a:t>
            </a:r>
            <a:r>
              <a:rPr lang="pt-BR" dirty="0" smtClean="0"/>
              <a:t>S9100 Server GPU vs</a:t>
            </a:r>
            <a:r>
              <a:rPr lang="pt-BR" dirty="0"/>
              <a:t>. </a:t>
            </a:r>
            <a:r>
              <a:rPr lang="pt-BR" dirty="0" smtClean="0"/>
              <a:t>Tesla k20X server GPU</a:t>
            </a:r>
            <a:endParaRPr lang="en-US" dirty="0"/>
          </a:p>
        </p:txBody>
      </p:sp>
      <p:sp>
        <p:nvSpPr>
          <p:cNvPr id="2" name="Text Placeholder 1"/>
          <p:cNvSpPr>
            <a:spLocks noGrp="1"/>
          </p:cNvSpPr>
          <p:nvPr>
            <p:ph type="body" sz="quarter" idx="10"/>
          </p:nvPr>
        </p:nvSpPr>
        <p:spPr/>
        <p:txBody>
          <a:bodyPr/>
          <a:lstStyle/>
          <a:p>
            <a:r>
              <a:rPr lang="en-US" dirty="0" smtClean="0"/>
              <a:t>Purpose built for HPC</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83790829"/>
              </p:ext>
            </p:extLst>
          </p:nvPr>
        </p:nvGraphicFramePr>
        <p:xfrm>
          <a:off x="0" y="1184275"/>
          <a:ext cx="11605847" cy="5059680"/>
        </p:xfrm>
        <a:graphic>
          <a:graphicData uri="http://schemas.openxmlformats.org/drawingml/2006/table">
            <a:tbl>
              <a:tblPr firstRow="1" bandRow="1">
                <a:tableStyleId>{5C22544A-7EE6-4342-B048-85BDC9FD1C3A}</a:tableStyleId>
              </a:tblPr>
              <a:tblGrid>
                <a:gridCol w="3259015"/>
                <a:gridCol w="3458308"/>
                <a:gridCol w="3305908"/>
                <a:gridCol w="1582616"/>
              </a:tblGrid>
              <a:tr h="370840">
                <a:tc>
                  <a:txBody>
                    <a:bodyPr/>
                    <a:lstStyle/>
                    <a:p>
                      <a:pPr algn="l" fontAlgn="b"/>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200" b="1" i="0" u="none" strike="noStrike" dirty="0" err="1" smtClean="0">
                          <a:solidFill>
                            <a:schemeClr val="bg2"/>
                          </a:solidFill>
                          <a:effectLst/>
                          <a:latin typeface="Klavika Regular" panose="020B0506040000020004" pitchFamily="34" charset="0"/>
                          <a:cs typeface="Arial" panose="020B0604020202020204" pitchFamily="34" charset="0"/>
                        </a:rPr>
                        <a:t>Nvidia</a:t>
                      </a:r>
                      <a:r>
                        <a:rPr lang="en-US" sz="2200" b="1" i="0" u="none" strike="noStrike" dirty="0" smtClean="0">
                          <a:solidFill>
                            <a:schemeClr val="bg2"/>
                          </a:solidFill>
                          <a:effectLst/>
                          <a:latin typeface="Klavika Regular" panose="020B0506040000020004" pitchFamily="34" charset="0"/>
                          <a:cs typeface="Arial" panose="020B0604020202020204" pitchFamily="34" charset="0"/>
                        </a:rPr>
                        <a:t> Tesla K20X</a:t>
                      </a:r>
                      <a:endParaRPr lang="en-US" sz="2200" b="1" i="0" u="none" strike="noStrike" dirty="0">
                        <a:solidFill>
                          <a:schemeClr val="bg2"/>
                        </a:solidFill>
                        <a:effectLst/>
                        <a:latin typeface="Klavika Bold" panose="020B0806040000020004" pitchFamily="34" charset="0"/>
                        <a:cs typeface="Arial" panose="020B0604020202020204" pitchFamily="34" charset="0"/>
                      </a:endParaRPr>
                    </a:p>
                  </a:txBody>
                  <a:tcPr marL="274320"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200" b="1" i="0" u="none" strike="noStrike" dirty="0" smtClean="0">
                          <a:solidFill>
                            <a:schemeClr val="tx1"/>
                          </a:solidFill>
                          <a:effectLst/>
                          <a:latin typeface="Klavika Regular" panose="020B0506040000020004" pitchFamily="34" charset="0"/>
                          <a:cs typeface="Arial" panose="020B0604020202020204" pitchFamily="34" charset="0"/>
                        </a:rPr>
                        <a:t>AMD FirePro™ </a:t>
                      </a:r>
                      <a:r>
                        <a:rPr lang="en-US" sz="2200" b="1" i="0" u="none" strike="noStrike" dirty="0" smtClean="0">
                          <a:solidFill>
                            <a:schemeClr val="tx1"/>
                          </a:solidFill>
                          <a:effectLst/>
                          <a:latin typeface="Klavika Bold" panose="020B0806040000020004" pitchFamily="34" charset="0"/>
                          <a:cs typeface="Arial" panose="020B0604020202020204" pitchFamily="34" charset="0"/>
                        </a:rPr>
                        <a:t>S9100</a:t>
                      </a:r>
                      <a:endParaRPr lang="en-US" sz="2200" b="1" i="0" u="none" strike="noStrike" dirty="0">
                        <a:solidFill>
                          <a:schemeClr val="tx1"/>
                        </a:solidFill>
                        <a:effectLst/>
                        <a:latin typeface="Klavika Bold" panose="020B0806040000020004" pitchFamily="34" charset="0"/>
                        <a:cs typeface="Arial" panose="020B0604020202020204" pitchFamily="34" charset="0"/>
                      </a:endParaRPr>
                    </a:p>
                  </a:txBody>
                  <a:tcPr marL="274320"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b="1" i="0" u="none" strike="noStrike" dirty="0" smtClean="0">
                          <a:solidFill>
                            <a:schemeClr val="tx1"/>
                          </a:solidFill>
                          <a:effectLst/>
                          <a:latin typeface="Klavika Regular" panose="020B0506040000020004" pitchFamily="34" charset="0"/>
                          <a:cs typeface="Arial" panose="020B0604020202020204" pitchFamily="34" charset="0"/>
                        </a:rPr>
                        <a:t>AMD</a:t>
                      </a:r>
                      <a:r>
                        <a:rPr lang="en-US" sz="1600" b="1" i="0" u="none" strike="noStrike" baseline="0" dirty="0" smtClean="0">
                          <a:solidFill>
                            <a:schemeClr val="tx1"/>
                          </a:solidFill>
                          <a:effectLst/>
                          <a:latin typeface="Klavika Regular" panose="020B0506040000020004" pitchFamily="34" charset="0"/>
                          <a:cs typeface="Arial" panose="020B0604020202020204" pitchFamily="34" charset="0"/>
                        </a:rPr>
                        <a:t> Advantage</a:t>
                      </a:r>
                      <a:endParaRPr lang="en-US" sz="1600" b="1" i="0" u="none" strike="noStrike" dirty="0">
                        <a:solidFill>
                          <a:schemeClr val="tx1"/>
                        </a:solidFill>
                        <a:effectLst/>
                        <a:latin typeface="Klavika Regular" panose="020B0506040000020004" pitchFamily="34" charset="0"/>
                        <a:cs typeface="Arial" panose="020B0604020202020204" pitchFamily="34" charset="0"/>
                      </a:endParaRPr>
                    </a:p>
                  </a:txBody>
                  <a:tcPr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3840">
                <a:tc>
                  <a:txBody>
                    <a:bodyPr/>
                    <a:lstStyle/>
                    <a:p>
                      <a:pPr algn="r" fontAlgn="b"/>
                      <a:r>
                        <a:rPr lang="de-DE" sz="1800" b="1" i="0" u="none" strike="noStrike" dirty="0" smtClean="0">
                          <a:solidFill>
                            <a:schemeClr val="tx1"/>
                          </a:solidFill>
                          <a:effectLst/>
                          <a:latin typeface="Klavika Regular" panose="020B0506040000020004" pitchFamily="34" charset="0"/>
                          <a:cs typeface="Arial" panose="020B0604020202020204" pitchFamily="34" charset="0"/>
                        </a:rPr>
                        <a:t>OpenCL</a:t>
                      </a:r>
                      <a:r>
                        <a:rPr lang="de-DE" sz="1800" b="0" i="0" u="none" strike="noStrike" dirty="0" smtClean="0">
                          <a:solidFill>
                            <a:schemeClr val="tx1"/>
                          </a:solidFill>
                          <a:effectLst/>
                          <a:latin typeface="Klavika Regular" panose="020B0506040000020004" pitchFamily="34" charset="0"/>
                          <a:cs typeface="Arial" panose="020B0604020202020204" pitchFamily="34" charset="0"/>
                        </a:rPr>
                        <a:t>™</a:t>
                      </a:r>
                      <a:r>
                        <a:rPr lang="de-DE" sz="1800" b="1" i="0" u="none" strike="noStrike" baseline="0" dirty="0" smtClean="0">
                          <a:solidFill>
                            <a:schemeClr val="tx1"/>
                          </a:solidFill>
                          <a:effectLst/>
                          <a:latin typeface="Klavika Regular" panose="020B0506040000020004" pitchFamily="34" charset="0"/>
                          <a:cs typeface="Arial" panose="020B0604020202020204" pitchFamily="34" charset="0"/>
                        </a:rPr>
                        <a:t> Support</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1.1</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1.2 &amp;</a:t>
                      </a:r>
                      <a:r>
                        <a:rPr lang="de-DE" sz="2000" b="1" i="0" u="none" strike="noStrike" baseline="0" dirty="0" smtClean="0">
                          <a:solidFill>
                            <a:schemeClr val="tx1"/>
                          </a:solidFill>
                          <a:effectLst/>
                          <a:latin typeface="+mj-lt"/>
                          <a:cs typeface="Arial" panose="020B0604020202020204" pitchFamily="34" charset="0"/>
                        </a:rPr>
                        <a:t> </a:t>
                      </a:r>
                      <a:r>
                        <a:rPr lang="de-DE" sz="2000" b="1" i="0" u="none" strike="noStrike" dirty="0" smtClean="0">
                          <a:solidFill>
                            <a:schemeClr val="tx1"/>
                          </a:solidFill>
                          <a:effectLst/>
                          <a:latin typeface="+mj-lt"/>
                          <a:cs typeface="Arial" panose="020B0604020202020204" pitchFamily="34" charset="0"/>
                        </a:rPr>
                        <a:t>2.0 planned</a:t>
                      </a:r>
                      <a:r>
                        <a:rPr lang="de-DE" sz="2000" b="1" i="0" u="none" strike="noStrike" dirty="0" smtClean="0">
                          <a:solidFill>
                            <a:schemeClr val="tx1"/>
                          </a:solidFill>
                          <a:effectLst/>
                          <a:latin typeface="Calibri"/>
                          <a:cs typeface="Arial" panose="020B0604020202020204" pitchFamily="34" charset="0"/>
                        </a:rPr>
                        <a:t>⁴</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243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Peak</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Single Precision</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3.95 TFLOPS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4.22 TFLOPS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6%</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de-DE" sz="1800" b="1" i="0" u="none" strike="noStrike" smtClean="0">
                          <a:solidFill>
                            <a:schemeClr val="tx1"/>
                          </a:solidFill>
                          <a:effectLst/>
                          <a:latin typeface="Klavika Regular" panose="020B0506040000020004" pitchFamily="34" charset="0"/>
                          <a:cs typeface="Arial" panose="020B0604020202020204" pitchFamily="34" charset="0"/>
                        </a:rPr>
                        <a:t>Peak Double Precision</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1.31 TFLOPS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2.11 TFLOPS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61%</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Performance/Watt </a:t>
                      </a:r>
                      <a:r>
                        <a:rPr lang="en-US" sz="1800" b="1" i="0" u="none" strike="noStrike" dirty="0" smtClean="0">
                          <a:solidFill>
                            <a:schemeClr val="tx1"/>
                          </a:solidFill>
                          <a:effectLst/>
                          <a:latin typeface="Klavika Regular" panose="020B0506040000020004" pitchFamily="34" charset="0"/>
                          <a:cs typeface="Arial" panose="020B0604020202020204" pitchFamily="34" charset="0"/>
                        </a:rPr>
                        <a:t>SPFP</a:t>
                      </a: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Up to</a:t>
                      </a:r>
                      <a:r>
                        <a:rPr lang="en-US" sz="2000" b="0" i="0" u="none" strike="noStrike" dirty="0" smtClean="0">
                          <a:solidFill>
                            <a:srgbClr val="FF0000"/>
                          </a:solidFill>
                          <a:effectLst/>
                          <a:latin typeface="+mj-lt"/>
                          <a:cs typeface="Arial" panose="020B0604020202020204" pitchFamily="34" charset="0"/>
                        </a:rPr>
                        <a:t> </a:t>
                      </a:r>
                      <a:r>
                        <a:rPr lang="en-US" sz="2000" b="0" i="0" u="none" strike="noStrike" baseline="0" dirty="0" smtClean="0">
                          <a:solidFill>
                            <a:schemeClr val="tx1"/>
                          </a:solidFill>
                          <a:effectLst/>
                          <a:latin typeface="+mj-lt"/>
                          <a:cs typeface="Arial" panose="020B0604020202020204" pitchFamily="34" charset="0"/>
                        </a:rPr>
                        <a:t>17.6</a:t>
                      </a:r>
                      <a:r>
                        <a:rPr lang="en-US" sz="2000" b="0" i="0" u="none" strike="noStrike" dirty="0" smtClean="0">
                          <a:solidFill>
                            <a:schemeClr val="tx1"/>
                          </a:solidFill>
                          <a:effectLst/>
                          <a:latin typeface="+mj-lt"/>
                          <a:cs typeface="Arial" panose="020B0604020202020204" pitchFamily="34" charset="0"/>
                        </a:rPr>
                        <a:t> GFLOPS/W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Up to</a:t>
                      </a:r>
                      <a:r>
                        <a:rPr lang="en-US" sz="2000" b="1" i="0" u="none" strike="noStrike" baseline="0" dirty="0" smtClean="0">
                          <a:solidFill>
                            <a:schemeClr val="tx1"/>
                          </a:solidFill>
                          <a:effectLst/>
                          <a:latin typeface="+mj-lt"/>
                          <a:cs typeface="Arial" panose="020B0604020202020204" pitchFamily="34" charset="0"/>
                        </a:rPr>
                        <a:t> </a:t>
                      </a:r>
                      <a:r>
                        <a:rPr lang="en-US" sz="2000" b="1" i="0" u="none" strike="noStrike" dirty="0" smtClean="0">
                          <a:solidFill>
                            <a:schemeClr val="tx1"/>
                          </a:solidFill>
                          <a:effectLst/>
                          <a:latin typeface="+mj-lt"/>
                          <a:cs typeface="Arial" panose="020B0604020202020204" pitchFamily="34" charset="0"/>
                        </a:rPr>
                        <a:t>18.8 GFLOPS/W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/Watt </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DPSP</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Up</a:t>
                      </a:r>
                      <a:r>
                        <a:rPr lang="en-US" sz="2000" b="0" i="0" u="none" strike="noStrike" baseline="0" dirty="0" smtClean="0">
                          <a:solidFill>
                            <a:schemeClr val="tx1"/>
                          </a:solidFill>
                          <a:effectLst/>
                          <a:latin typeface="+mj-lt"/>
                          <a:cs typeface="Arial" panose="020B0604020202020204" pitchFamily="34" charset="0"/>
                        </a:rPr>
                        <a:t> to 5.6 GFLOPS/W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Up to 9.4 GFLOPS/W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68%</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DPFP*</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.452 GFLOPS/dollar</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.844</a:t>
                      </a:r>
                      <a:r>
                        <a:rPr lang="en-US" sz="2000" b="1" i="0" u="none" strike="noStrike" baseline="0" dirty="0" smtClean="0">
                          <a:solidFill>
                            <a:schemeClr val="tx1"/>
                          </a:solidFill>
                          <a:effectLst/>
                          <a:latin typeface="+mj-lt"/>
                          <a:cs typeface="Arial" panose="020B0604020202020204" pitchFamily="34" charset="0"/>
                        </a:rPr>
                        <a:t> </a:t>
                      </a:r>
                      <a:r>
                        <a:rPr lang="en-US" sz="2000" b="1" i="0" u="none" strike="noStrike" baseline="0" dirty="0" smtClean="0">
                          <a:solidFill>
                            <a:schemeClr val="tx1"/>
                          </a:solidFill>
                          <a:effectLst/>
                          <a:latin typeface="+mj-lt"/>
                          <a:cs typeface="Arial" panose="020B0604020202020204" pitchFamily="34" charset="0"/>
                        </a:rPr>
                        <a:t>GFLOPS/dollar</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46%</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Double Precision</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Rate</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1/3</a:t>
                      </a:r>
                      <a:r>
                        <a:rPr lang="en-US" sz="2000" b="0" i="0" u="none" strike="noStrike" baseline="0" dirty="0" smtClean="0">
                          <a:solidFill>
                            <a:schemeClr val="tx1"/>
                          </a:solidFill>
                          <a:effectLst/>
                          <a:latin typeface="+mj-lt"/>
                          <a:cs typeface="Arial" panose="020B0604020202020204" pitchFamily="34" charset="0"/>
                        </a:rPr>
                        <a:t> </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1/2 </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Memory Size &amp; Bandwidth</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6GB GDDR5</a:t>
                      </a:r>
                      <a:r>
                        <a:rPr lang="en-US" sz="2000" b="0" i="0" u="none" strike="noStrike" baseline="0" dirty="0" smtClean="0">
                          <a:solidFill>
                            <a:schemeClr val="tx1"/>
                          </a:solidFill>
                          <a:effectLst/>
                          <a:latin typeface="+mj-lt"/>
                          <a:cs typeface="Arial" panose="020B0604020202020204" pitchFamily="34" charset="0"/>
                        </a:rPr>
                        <a:t> and </a:t>
                      </a:r>
                      <a:r>
                        <a:rPr lang="en-US" sz="2000" b="0" i="0" u="none" strike="noStrike" dirty="0" smtClean="0">
                          <a:solidFill>
                            <a:schemeClr val="tx1"/>
                          </a:solidFill>
                          <a:effectLst/>
                          <a:latin typeface="+mj-lt"/>
                          <a:cs typeface="Arial" panose="020B0604020202020204" pitchFamily="34" charset="0"/>
                        </a:rPr>
                        <a:t>250 GB/s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12GB GDDR5 and 320 GB/s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Maximum Power </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235W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225W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bl>
          </a:graphicData>
        </a:graphic>
      </p:graphicFrame>
      <p:cxnSp>
        <p:nvCxnSpPr>
          <p:cNvPr id="14" name="Straight Connector 13"/>
          <p:cNvCxnSpPr/>
          <p:nvPr/>
        </p:nvCxnSpPr>
        <p:spPr>
          <a:xfrm>
            <a:off x="10105291"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29044"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 y="2334773"/>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 y="2838866"/>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6817" y="3299150"/>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3803243"/>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 y="4280804"/>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 y="4784897"/>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47290"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5" name="Parallelogram 24"/>
          <p:cNvSpPr/>
          <p:nvPr/>
        </p:nvSpPr>
        <p:spPr>
          <a:xfrm flipH="1">
            <a:off x="-648588" y="1197121"/>
            <a:ext cx="3861800" cy="612497"/>
          </a:xfrm>
          <a:prstGeom prst="parallelogram">
            <a:avLst>
              <a:gd name="adj" fmla="val 99186"/>
            </a:avLst>
          </a:prstGeom>
          <a:solidFill>
            <a:schemeClr val="bg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cxnSp>
        <p:nvCxnSpPr>
          <p:cNvPr id="26" name="Straight Connector 25"/>
          <p:cNvCxnSpPr/>
          <p:nvPr/>
        </p:nvCxnSpPr>
        <p:spPr>
          <a:xfrm>
            <a:off x="-1" y="5261120"/>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 y="5761335"/>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45571" y="6224291"/>
            <a:ext cx="6227782" cy="390636"/>
          </a:xfrm>
          <a:prstGeom prst="rect">
            <a:avLst/>
          </a:prstGeom>
          <a:noFill/>
        </p:spPr>
        <p:txBody>
          <a:bodyPr wrap="square" lIns="82058" tIns="41029" rIns="82058" bIns="41029" rtlCol="0" anchor="b" anchorCtr="0">
            <a:spAutoFit/>
          </a:bodyPr>
          <a:lstStyle/>
          <a:p>
            <a:pPr algn="r"/>
            <a:r>
              <a:rPr lang="en-US" sz="1000" dirty="0" err="1" smtClean="0">
                <a:solidFill>
                  <a:schemeClr val="tx1">
                    <a:lumMod val="65000"/>
                  </a:schemeClr>
                </a:solidFill>
                <a:latin typeface="+mj-lt"/>
              </a:rPr>
              <a:t>Nvidia</a:t>
            </a:r>
            <a:r>
              <a:rPr lang="en-US" sz="1000" dirty="0" smtClean="0">
                <a:solidFill>
                  <a:schemeClr val="tx1">
                    <a:lumMod val="65000"/>
                  </a:schemeClr>
                </a:solidFill>
                <a:latin typeface="+mj-lt"/>
              </a:rPr>
              <a:t> Tesla K20X data </a:t>
            </a:r>
            <a:r>
              <a:rPr lang="en-US" sz="1000" dirty="0">
                <a:solidFill>
                  <a:schemeClr val="tx1">
                    <a:lumMod val="65000"/>
                  </a:schemeClr>
                </a:solidFill>
                <a:latin typeface="+mj-lt"/>
              </a:rPr>
              <a:t>source: </a:t>
            </a:r>
            <a:r>
              <a:rPr lang="en-US" sz="1000" dirty="0">
                <a:solidFill>
                  <a:schemeClr val="tx1">
                    <a:lumMod val="65000"/>
                  </a:schemeClr>
                </a:solidFill>
                <a:latin typeface="+mj-lt"/>
                <a:hlinkClick r:id="rId3"/>
              </a:rPr>
              <a:t>http://</a:t>
            </a:r>
            <a:r>
              <a:rPr lang="en-US" sz="1000" dirty="0" smtClean="0">
                <a:solidFill>
                  <a:schemeClr val="tx1">
                    <a:lumMod val="65000"/>
                  </a:schemeClr>
                </a:solidFill>
                <a:latin typeface="+mj-lt"/>
                <a:hlinkClick r:id="rId3"/>
              </a:rPr>
              <a:t>www.nvidia.com/object/tesla-servers.html</a:t>
            </a:r>
            <a:endParaRPr lang="en-US" sz="1000" dirty="0" smtClean="0">
              <a:solidFill>
                <a:schemeClr val="tx1">
                  <a:lumMod val="65000"/>
                </a:schemeClr>
              </a:solidFill>
              <a:latin typeface="+mj-lt"/>
            </a:endParaRPr>
          </a:p>
          <a:p>
            <a:pPr algn="r"/>
            <a:r>
              <a:rPr lang="en-US" sz="1000" dirty="0" smtClean="0">
                <a:solidFill>
                  <a:schemeClr val="tx1">
                    <a:lumMod val="65000"/>
                  </a:schemeClr>
                </a:solidFill>
                <a:latin typeface="+mj-lt"/>
              </a:rPr>
              <a:t>*</a:t>
            </a:r>
            <a:r>
              <a:rPr lang="en-US" sz="1000" dirty="0" err="1" smtClean="0">
                <a:solidFill>
                  <a:schemeClr val="tx1">
                    <a:lumMod val="65000"/>
                  </a:schemeClr>
                </a:solidFill>
                <a:latin typeface="+mj-lt"/>
              </a:rPr>
              <a:t>Perf</a:t>
            </a:r>
            <a:r>
              <a:rPr lang="en-US" sz="1000" dirty="0" smtClean="0">
                <a:solidFill>
                  <a:schemeClr val="tx1">
                    <a:lumMod val="65000"/>
                  </a:schemeClr>
                </a:solidFill>
                <a:latin typeface="+mj-lt"/>
              </a:rPr>
              <a:t>/dollar based on S9100 $2499 MSRP and  online $2899 retail price for K20X as of 9/5/14 </a:t>
            </a:r>
          </a:p>
        </p:txBody>
      </p:sp>
    </p:spTree>
    <p:extLst>
      <p:ext uri="{BB962C8B-B14F-4D97-AF65-F5344CB8AC3E}">
        <p14:creationId xmlns:p14="http://schemas.microsoft.com/office/powerpoint/2010/main" val="368304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r>
              <a:rPr lang="en-US" dirty="0"/>
              <a:t>New features give GPUs more freedom to do the work they are designed to do</a:t>
            </a:r>
          </a:p>
          <a:p>
            <a:endParaRPr lang="en-US" dirty="0"/>
          </a:p>
        </p:txBody>
      </p:sp>
      <p:sp>
        <p:nvSpPr>
          <p:cNvPr id="16" name="Parallelogram 15"/>
          <p:cNvSpPr/>
          <p:nvPr/>
        </p:nvSpPr>
        <p:spPr>
          <a:xfrm flipH="1">
            <a:off x="6173637" y="4739847"/>
            <a:ext cx="5708500" cy="633659"/>
          </a:xfrm>
          <a:prstGeom prst="parallelogram">
            <a:avLst>
              <a:gd name="adj" fmla="val 87477"/>
            </a:avLst>
          </a:prstGeom>
          <a:solidFill>
            <a:schemeClr val="bg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buClr>
                <a:schemeClr val="bg2"/>
              </a:buClr>
            </a:pPr>
            <a:r>
              <a:rPr lang="en-US" sz="2000" b="1" dirty="0" smtClean="0"/>
              <a:t>       …Driver Coming Q4 2014</a:t>
            </a:r>
            <a:endParaRPr lang="en-US" sz="2000" b="1" dirty="0"/>
          </a:p>
        </p:txBody>
      </p:sp>
      <p:sp>
        <p:nvSpPr>
          <p:cNvPr id="15" name="Parallelogram 14"/>
          <p:cNvSpPr/>
          <p:nvPr/>
        </p:nvSpPr>
        <p:spPr>
          <a:xfrm flipH="1">
            <a:off x="312737" y="4739847"/>
            <a:ext cx="5708500" cy="633659"/>
          </a:xfrm>
          <a:prstGeom prst="parallelogram">
            <a:avLst>
              <a:gd name="adj" fmla="val 87477"/>
            </a:avLst>
          </a:prstGeom>
          <a:solidFill>
            <a:schemeClr val="bg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000" b="1" dirty="0" smtClean="0"/>
              <a:t>AMD FirePro™ Graphics is Ready…</a:t>
            </a:r>
            <a:endParaRPr lang="en-US" sz="2000" b="1" dirty="0"/>
          </a:p>
        </p:txBody>
      </p:sp>
      <p:sp>
        <p:nvSpPr>
          <p:cNvPr id="5" name="Parallelogram 4"/>
          <p:cNvSpPr/>
          <p:nvPr/>
        </p:nvSpPr>
        <p:spPr>
          <a:xfrm flipH="1">
            <a:off x="686664" y="1904632"/>
            <a:ext cx="3795395" cy="633659"/>
          </a:xfrm>
          <a:prstGeom prst="parallelogram">
            <a:avLst>
              <a:gd name="adj" fmla="val 87477"/>
            </a:avLst>
          </a:prstGeom>
          <a:solidFill>
            <a:srgbClr val="A6CE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buClr>
                <a:schemeClr val="bg2"/>
              </a:buClr>
            </a:pPr>
            <a:r>
              <a:rPr lang="en-US" sz="2000" b="1" dirty="0"/>
              <a:t>Shared Virtual Memory</a:t>
            </a:r>
          </a:p>
        </p:txBody>
      </p:sp>
      <p:sp>
        <p:nvSpPr>
          <p:cNvPr id="6" name="Parallelogram 5"/>
          <p:cNvSpPr/>
          <p:nvPr/>
        </p:nvSpPr>
        <p:spPr>
          <a:xfrm flipH="1">
            <a:off x="4084795" y="1904632"/>
            <a:ext cx="3795395" cy="633659"/>
          </a:xfrm>
          <a:prstGeom prst="parallelogram">
            <a:avLst>
              <a:gd name="adj" fmla="val 87477"/>
            </a:avLst>
          </a:prstGeom>
          <a:solidFill>
            <a:srgbClr val="F265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000" b="1" dirty="0"/>
              <a:t>Nested Parallelism</a:t>
            </a:r>
          </a:p>
        </p:txBody>
      </p:sp>
      <p:sp>
        <p:nvSpPr>
          <p:cNvPr id="7" name="Parallelogram 6"/>
          <p:cNvSpPr/>
          <p:nvPr/>
        </p:nvSpPr>
        <p:spPr>
          <a:xfrm flipH="1">
            <a:off x="7482926" y="1904632"/>
            <a:ext cx="3795395" cy="633659"/>
          </a:xfrm>
          <a:prstGeom prst="parallelogram">
            <a:avLst>
              <a:gd name="adj" fmla="val 87477"/>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000" b="1" dirty="0"/>
              <a:t>Generic Address Space</a:t>
            </a:r>
          </a:p>
        </p:txBody>
      </p:sp>
      <p:sp>
        <p:nvSpPr>
          <p:cNvPr id="8" name="TextBox 7"/>
          <p:cNvSpPr txBox="1"/>
          <p:nvPr/>
        </p:nvSpPr>
        <p:spPr>
          <a:xfrm>
            <a:off x="1271012" y="2538291"/>
            <a:ext cx="3211047" cy="2031325"/>
          </a:xfrm>
          <a:prstGeom prst="rect">
            <a:avLst/>
          </a:prstGeom>
          <a:noFill/>
        </p:spPr>
        <p:txBody>
          <a:bodyPr wrap="square" rtlCol="0">
            <a:spAutoFit/>
          </a:bodyPr>
          <a:lstStyle/>
          <a:p>
            <a:pPr>
              <a:spcAft>
                <a:spcPts val="600"/>
              </a:spcAft>
              <a:buClr>
                <a:schemeClr val="bg2"/>
              </a:buClr>
            </a:pPr>
            <a:r>
              <a:rPr lang="en-US" dirty="0" smtClean="0">
                <a:latin typeface="+mn-lt"/>
                <a:cs typeface="+mn-cs"/>
              </a:rPr>
              <a:t>Enables host </a:t>
            </a:r>
            <a:r>
              <a:rPr lang="en-US" dirty="0">
                <a:latin typeface="+mn-lt"/>
                <a:cs typeface="+mn-cs"/>
              </a:rPr>
              <a:t>and device kernels </a:t>
            </a:r>
            <a:r>
              <a:rPr lang="en-US" dirty="0" smtClean="0">
                <a:latin typeface="+mn-lt"/>
                <a:cs typeface="+mn-cs"/>
              </a:rPr>
              <a:t>to </a:t>
            </a:r>
            <a:r>
              <a:rPr lang="en-US" dirty="0">
                <a:latin typeface="+mn-lt"/>
                <a:cs typeface="+mn-cs"/>
              </a:rPr>
              <a:t>directly share </a:t>
            </a:r>
            <a:r>
              <a:rPr lang="en-US" dirty="0"/>
              <a:t>complex pointer-based data structures</a:t>
            </a:r>
            <a:r>
              <a:rPr lang="en-US" dirty="0" smtClean="0">
                <a:latin typeface="+mn-lt"/>
                <a:cs typeface="+mn-cs"/>
              </a:rPr>
              <a:t>, eliminating explicit transfers </a:t>
            </a:r>
            <a:r>
              <a:rPr lang="en-US" dirty="0">
                <a:latin typeface="+mn-lt"/>
                <a:cs typeface="+mn-cs"/>
              </a:rPr>
              <a:t>between the host and </a:t>
            </a:r>
            <a:r>
              <a:rPr lang="en-US" dirty="0" smtClean="0">
                <a:latin typeface="+mn-lt"/>
                <a:cs typeface="+mn-cs"/>
              </a:rPr>
              <a:t>devices while increasing programming flexibility.</a:t>
            </a:r>
            <a:endParaRPr lang="en-US" dirty="0"/>
          </a:p>
        </p:txBody>
      </p:sp>
      <p:sp>
        <p:nvSpPr>
          <p:cNvPr id="9" name="Rectangle 8"/>
          <p:cNvSpPr/>
          <p:nvPr/>
        </p:nvSpPr>
        <p:spPr>
          <a:xfrm>
            <a:off x="4630268" y="2538291"/>
            <a:ext cx="3249922" cy="923330"/>
          </a:xfrm>
          <a:prstGeom prst="rect">
            <a:avLst/>
          </a:prstGeom>
        </p:spPr>
        <p:txBody>
          <a:bodyPr wrap="square">
            <a:spAutoFit/>
          </a:bodyPr>
          <a:lstStyle/>
          <a:p>
            <a:pPr>
              <a:spcAft>
                <a:spcPts val="600"/>
              </a:spcAft>
              <a:buClr>
                <a:schemeClr val="bg2"/>
              </a:buClr>
            </a:pPr>
            <a:r>
              <a:rPr lang="en-US" dirty="0" smtClean="0"/>
              <a:t>Updated for improved </a:t>
            </a:r>
            <a:r>
              <a:rPr lang="en-US" dirty="0"/>
              <a:t>programmability and increased application efficiency.</a:t>
            </a:r>
          </a:p>
        </p:txBody>
      </p:sp>
      <p:sp>
        <p:nvSpPr>
          <p:cNvPr id="10" name="TextBox 9"/>
          <p:cNvSpPr txBox="1"/>
          <p:nvPr/>
        </p:nvSpPr>
        <p:spPr>
          <a:xfrm>
            <a:off x="8028399" y="2538291"/>
            <a:ext cx="3249922" cy="1754326"/>
          </a:xfrm>
          <a:prstGeom prst="rect">
            <a:avLst/>
          </a:prstGeom>
          <a:noFill/>
        </p:spPr>
        <p:txBody>
          <a:bodyPr wrap="square" rtlCol="0">
            <a:spAutoFit/>
          </a:bodyPr>
          <a:lstStyle/>
          <a:p>
            <a:r>
              <a:rPr lang="en-US" dirty="0" smtClean="0"/>
              <a:t>Enables functions </a:t>
            </a:r>
            <a:r>
              <a:rPr lang="en-US" dirty="0"/>
              <a:t>to be written </a:t>
            </a:r>
            <a:r>
              <a:rPr lang="en-US" dirty="0" smtClean="0"/>
              <a:t>without named </a:t>
            </a:r>
            <a:r>
              <a:rPr lang="en-US" dirty="0"/>
              <a:t>address </a:t>
            </a:r>
            <a:r>
              <a:rPr lang="en-US" dirty="0" smtClean="0"/>
              <a:t>spaces which increases flexibility </a:t>
            </a:r>
            <a:r>
              <a:rPr lang="en-US" dirty="0"/>
              <a:t>and </a:t>
            </a:r>
            <a:r>
              <a:rPr lang="en-US" dirty="0" smtClean="0"/>
              <a:t>saves time by eliminating the </a:t>
            </a:r>
            <a:r>
              <a:rPr lang="en-US" dirty="0"/>
              <a:t>need for multiple functions to be </a:t>
            </a:r>
            <a:r>
              <a:rPr lang="en-US" dirty="0" smtClean="0"/>
              <a:t>written.</a:t>
            </a:r>
            <a:endParaRPr lang="en-US" dirty="0"/>
          </a:p>
        </p:txBody>
      </p:sp>
      <p:sp>
        <p:nvSpPr>
          <p:cNvPr id="4" name="TextBox 3"/>
          <p:cNvSpPr txBox="1"/>
          <p:nvPr/>
        </p:nvSpPr>
        <p:spPr>
          <a:xfrm>
            <a:off x="6255229" y="6357074"/>
            <a:ext cx="5789406" cy="338554"/>
          </a:xfrm>
          <a:prstGeom prst="rect">
            <a:avLst/>
          </a:prstGeom>
          <a:noFill/>
        </p:spPr>
        <p:txBody>
          <a:bodyPr wrap="square" rtlCol="0">
            <a:spAutoFit/>
          </a:bodyPr>
          <a:lstStyle/>
          <a:p>
            <a:pPr>
              <a:spcAft>
                <a:spcPts val="0"/>
              </a:spcAft>
              <a:buClr>
                <a:schemeClr val="bg2"/>
              </a:buClr>
            </a:pPr>
            <a:r>
              <a:rPr lang="en-US" sz="800" dirty="0" err="1" smtClean="0">
                <a:solidFill>
                  <a:schemeClr val="tx1">
                    <a:lumMod val="65000"/>
                  </a:schemeClr>
                </a:solidFill>
                <a:latin typeface="+mj-lt"/>
              </a:rPr>
              <a:t>OpenCL</a:t>
            </a:r>
            <a:r>
              <a:rPr lang="en-US" sz="800" dirty="0" smtClean="0">
                <a:solidFill>
                  <a:schemeClr val="tx1">
                    <a:lumMod val="65000"/>
                  </a:schemeClr>
                </a:solidFill>
                <a:latin typeface="+mj-lt"/>
              </a:rPr>
              <a:t> 1.2 conformance expected. AMD </a:t>
            </a:r>
            <a:r>
              <a:rPr lang="en-US" sz="800" dirty="0">
                <a:solidFill>
                  <a:schemeClr val="tx1">
                    <a:lumMod val="65000"/>
                  </a:schemeClr>
                </a:solidFill>
                <a:latin typeface="+mj-lt"/>
              </a:rPr>
              <a:t>plans to release </a:t>
            </a:r>
            <a:r>
              <a:rPr lang="en-US" sz="800" dirty="0" err="1">
                <a:solidFill>
                  <a:schemeClr val="tx1">
                    <a:lumMod val="65000"/>
                  </a:schemeClr>
                </a:solidFill>
                <a:latin typeface="+mj-lt"/>
              </a:rPr>
              <a:t>OpenCL</a:t>
            </a:r>
            <a:r>
              <a:rPr lang="en-US" sz="800" dirty="0">
                <a:solidFill>
                  <a:schemeClr val="tx1">
                    <a:lumMod val="65000"/>
                  </a:schemeClr>
                </a:solidFill>
                <a:latin typeface="+mj-lt"/>
              </a:rPr>
              <a:t> 2.0 drivers for enabled AMD </a:t>
            </a:r>
            <a:r>
              <a:rPr lang="en-US" sz="800" dirty="0" err="1" smtClean="0">
                <a:solidFill>
                  <a:schemeClr val="tx1">
                    <a:lumMod val="65000"/>
                  </a:schemeClr>
                </a:solidFill>
                <a:latin typeface="+mj-lt"/>
              </a:rPr>
              <a:t>FirePro</a:t>
            </a:r>
            <a:r>
              <a:rPr lang="en-US" sz="800" dirty="0" smtClean="0">
                <a:solidFill>
                  <a:schemeClr val="tx1">
                    <a:lumMod val="65000"/>
                  </a:schemeClr>
                </a:solidFill>
                <a:latin typeface="+mj-lt"/>
              </a:rPr>
              <a:t> </a:t>
            </a:r>
            <a:r>
              <a:rPr lang="en-US" sz="800" dirty="0" smtClean="0">
                <a:solidFill>
                  <a:schemeClr val="tx1">
                    <a:lumMod val="65000"/>
                  </a:schemeClr>
                </a:solidFill>
                <a:latin typeface="+mj-lt"/>
              </a:rPr>
              <a:t>S9150 and S9100 server </a:t>
            </a:r>
            <a:r>
              <a:rPr lang="en-US" sz="800" dirty="0" smtClean="0">
                <a:solidFill>
                  <a:schemeClr val="tx1">
                    <a:lumMod val="65000"/>
                  </a:schemeClr>
                </a:solidFill>
                <a:latin typeface="+mj-lt"/>
              </a:rPr>
              <a:t>cards </a:t>
            </a:r>
            <a:r>
              <a:rPr lang="en-US" sz="800" dirty="0">
                <a:solidFill>
                  <a:schemeClr val="tx1">
                    <a:lumMod val="65000"/>
                  </a:schemeClr>
                </a:solidFill>
                <a:latin typeface="+mj-lt"/>
              </a:rPr>
              <a:t>in Q4 2014; conformance testing is planned at that </a:t>
            </a:r>
            <a:r>
              <a:rPr lang="en-US" sz="800" dirty="0" smtClean="0">
                <a:solidFill>
                  <a:schemeClr val="tx1">
                    <a:lumMod val="65000"/>
                  </a:schemeClr>
                </a:solidFill>
                <a:latin typeface="+mj-lt"/>
              </a:rPr>
              <a:t>time. Previous generation AMD </a:t>
            </a:r>
            <a:r>
              <a:rPr lang="en-US" sz="800" dirty="0" err="1" smtClean="0">
                <a:solidFill>
                  <a:schemeClr val="tx1">
                    <a:lumMod val="65000"/>
                  </a:schemeClr>
                </a:solidFill>
                <a:latin typeface="+mj-lt"/>
              </a:rPr>
              <a:t>FirePro</a:t>
            </a:r>
            <a:r>
              <a:rPr lang="en-US" sz="800" dirty="0" smtClean="0">
                <a:solidFill>
                  <a:schemeClr val="tx1">
                    <a:lumMod val="65000"/>
                  </a:schemeClr>
                </a:solidFill>
                <a:latin typeface="+mj-lt"/>
              </a:rPr>
              <a:t> products may not </a:t>
            </a:r>
            <a:r>
              <a:rPr lang="en-US" sz="800" dirty="0">
                <a:solidFill>
                  <a:schemeClr val="tx1">
                    <a:lumMod val="65000"/>
                  </a:schemeClr>
                </a:solidFill>
                <a:latin typeface="+mj-lt"/>
              </a:rPr>
              <a:t>support </a:t>
            </a:r>
            <a:r>
              <a:rPr lang="en-US" sz="800" dirty="0" err="1">
                <a:solidFill>
                  <a:schemeClr val="tx1">
                    <a:lumMod val="65000"/>
                  </a:schemeClr>
                </a:solidFill>
                <a:latin typeface="+mj-lt"/>
              </a:rPr>
              <a:t>OpenCL</a:t>
            </a:r>
            <a:r>
              <a:rPr lang="en-US" sz="800" dirty="0">
                <a:solidFill>
                  <a:schemeClr val="tx1">
                    <a:lumMod val="65000"/>
                  </a:schemeClr>
                </a:solidFill>
                <a:latin typeface="+mj-lt"/>
              </a:rPr>
              <a:t> 2.0. </a:t>
            </a:r>
            <a:endParaRPr lang="en-US" sz="800" dirty="0" smtClean="0">
              <a:solidFill>
                <a:schemeClr val="tx1">
                  <a:lumMod val="65000"/>
                </a:schemeClr>
              </a:solidFill>
              <a:latin typeface="+mj-lt"/>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467" y="3485113"/>
            <a:ext cx="2391117" cy="2383525"/>
          </a:xfrm>
          <a:prstGeom prst="rect">
            <a:avLst/>
          </a:prstGeom>
        </p:spPr>
      </p:pic>
      <p:sp>
        <p:nvSpPr>
          <p:cNvPr id="23" name="TextBox 22"/>
          <p:cNvSpPr txBox="1"/>
          <p:nvPr/>
        </p:nvSpPr>
        <p:spPr>
          <a:xfrm>
            <a:off x="5345364" y="4972080"/>
            <a:ext cx="1819729" cy="1569660"/>
          </a:xfrm>
          <a:prstGeom prst="rect">
            <a:avLst/>
          </a:prstGeom>
          <a:noFill/>
        </p:spPr>
        <p:txBody>
          <a:bodyPr wrap="none" rtlCol="0">
            <a:spAutoFit/>
          </a:bodyPr>
          <a:lstStyle/>
          <a:p>
            <a:pPr>
              <a:spcAft>
                <a:spcPts val="600"/>
              </a:spcAft>
              <a:buClr>
                <a:schemeClr val="bg2"/>
              </a:buClr>
            </a:pPr>
            <a:r>
              <a:rPr lang="en-US" sz="9600" dirty="0" smtClean="0">
                <a:latin typeface="Klavika Bold" panose="020B0806040000020004" pitchFamily="34" charset="0"/>
              </a:rPr>
              <a:t>2.0</a:t>
            </a:r>
          </a:p>
        </p:txBody>
      </p:sp>
      <p:sp>
        <p:nvSpPr>
          <p:cNvPr id="11" name="Title 10"/>
          <p:cNvSpPr>
            <a:spLocks noGrp="1"/>
          </p:cNvSpPr>
          <p:nvPr>
            <p:ph type="title"/>
          </p:nvPr>
        </p:nvSpPr>
        <p:spPr/>
        <p:txBody>
          <a:bodyPr/>
          <a:lstStyle/>
          <a:p>
            <a:r>
              <a:rPr lang="en-US" dirty="0"/>
              <a:t>opencl™ Support: 1.2 Today, </a:t>
            </a:r>
            <a:r>
              <a:rPr lang="en-US" dirty="0" smtClean="0"/>
              <a:t>ready for 2.0</a:t>
            </a:r>
            <a:endParaRPr lang="en-US" dirty="0"/>
          </a:p>
        </p:txBody>
      </p:sp>
    </p:spTree>
    <p:extLst>
      <p:ext uri="{BB962C8B-B14F-4D97-AF65-F5344CB8AC3E}">
        <p14:creationId xmlns:p14="http://schemas.microsoft.com/office/powerpoint/2010/main" val="2750569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11"/>
          <p:cNvSpPr/>
          <p:nvPr/>
        </p:nvSpPr>
        <p:spPr>
          <a:xfrm flipH="1">
            <a:off x="3580682" y="1405961"/>
            <a:ext cx="7827263" cy="486847"/>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smtClean="0">
                <a:solidFill>
                  <a:schemeClr val="tx1"/>
                </a:solidFill>
                <a:latin typeface="+mj-lt"/>
              </a:rPr>
              <a:t>Enabling Key Use Cases </a:t>
            </a:r>
            <a:endParaRPr lang="en-US" sz="2600" dirty="0">
              <a:solidFill>
                <a:schemeClr val="tx1"/>
              </a:solidFill>
              <a:latin typeface="+mj-lt"/>
            </a:endParaRPr>
          </a:p>
        </p:txBody>
      </p:sp>
      <p:grpSp>
        <p:nvGrpSpPr>
          <p:cNvPr id="13" name="Group 12"/>
          <p:cNvGrpSpPr/>
          <p:nvPr/>
        </p:nvGrpSpPr>
        <p:grpSpPr>
          <a:xfrm>
            <a:off x="0" y="0"/>
            <a:ext cx="8669570" cy="6498702"/>
            <a:chOff x="0" y="0"/>
            <a:chExt cx="8669570" cy="6498702"/>
          </a:xfrm>
        </p:grpSpPr>
        <p:sp>
          <p:nvSpPr>
            <p:cNvPr id="14" name="Parallelogram 6"/>
            <p:cNvSpPr/>
            <p:nvPr/>
          </p:nvSpPr>
          <p:spPr>
            <a:xfrm flipH="1">
              <a:off x="268939" y="0"/>
              <a:ext cx="8400631" cy="6491455"/>
            </a:xfrm>
            <a:custGeom>
              <a:avLst/>
              <a:gdLst/>
              <a:ahLst/>
              <a:cxnLst/>
              <a:rect l="l" t="t" r="r" b="b"/>
              <a:pathLst>
                <a:path w="8400631" h="6491455">
                  <a:moveTo>
                    <a:pt x="8400631" y="0"/>
                  </a:moveTo>
                  <a:lnTo>
                    <a:pt x="6438615" y="0"/>
                  </a:lnTo>
                  <a:lnTo>
                    <a:pt x="0" y="6491455"/>
                  </a:lnTo>
                  <a:lnTo>
                    <a:pt x="8400631" y="6491455"/>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 name="Parallelogram 6"/>
            <p:cNvSpPr/>
            <p:nvPr/>
          </p:nvSpPr>
          <p:spPr>
            <a:xfrm flipH="1">
              <a:off x="0" y="7247"/>
              <a:ext cx="8400631" cy="6491455"/>
            </a:xfrm>
            <a:custGeom>
              <a:avLst/>
              <a:gdLst/>
              <a:ahLst/>
              <a:cxnLst/>
              <a:rect l="l" t="t" r="r" b="b"/>
              <a:pathLst>
                <a:path w="8400631" h="6491455">
                  <a:moveTo>
                    <a:pt x="8400631" y="0"/>
                  </a:moveTo>
                  <a:lnTo>
                    <a:pt x="6438615" y="0"/>
                  </a:lnTo>
                  <a:lnTo>
                    <a:pt x="0" y="6491455"/>
                  </a:lnTo>
                  <a:lnTo>
                    <a:pt x="8400631" y="6491455"/>
                  </a:lnTo>
                  <a:close/>
                </a:path>
              </a:pathLst>
            </a:custGeom>
            <a:blipFill>
              <a:blip r:embed="rId3"/>
              <a:srcRect/>
              <a:stretch>
                <a:fillRect l="-4350" t="-154068" r="-24467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
        <p:nvSpPr>
          <p:cNvPr id="2" name="Title 1"/>
          <p:cNvSpPr>
            <a:spLocks noGrp="1"/>
          </p:cNvSpPr>
          <p:nvPr>
            <p:ph type="title"/>
          </p:nvPr>
        </p:nvSpPr>
        <p:spPr>
          <a:xfrm>
            <a:off x="3273551" y="278130"/>
            <a:ext cx="7456233" cy="474345"/>
          </a:xfrm>
        </p:spPr>
        <p:txBody>
          <a:bodyPr/>
          <a:lstStyle/>
          <a:p>
            <a:r>
              <a:rPr lang="en-US" dirty="0" smtClean="0"/>
              <a:t>Accelerating Compute Workloads</a:t>
            </a:r>
            <a:endParaRPr lang="en-US" dirty="0"/>
          </a:p>
        </p:txBody>
      </p:sp>
      <p:sp>
        <p:nvSpPr>
          <p:cNvPr id="18" name="Content Placeholder 4"/>
          <p:cNvSpPr txBox="1">
            <a:spLocks/>
          </p:cNvSpPr>
          <p:nvPr/>
        </p:nvSpPr>
        <p:spPr>
          <a:xfrm>
            <a:off x="5631687" y="1892807"/>
            <a:ext cx="6131859" cy="1344169"/>
          </a:xfrm>
          <a:prstGeom prst="rect">
            <a:avLst/>
          </a:prstGeom>
        </p:spPr>
        <p:txBody>
          <a:bodyPr/>
          <a:lst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High Performance Computing</a:t>
            </a:r>
          </a:p>
          <a:p>
            <a:r>
              <a:rPr lang="en-US" dirty="0" smtClean="0"/>
              <a:t>Compute Intensive Engineering and Media &amp; Entertainment applications</a:t>
            </a:r>
          </a:p>
        </p:txBody>
      </p:sp>
      <p:sp>
        <p:nvSpPr>
          <p:cNvPr id="25" name="Parallelogram 24"/>
          <p:cNvSpPr/>
          <p:nvPr/>
        </p:nvSpPr>
        <p:spPr>
          <a:xfrm flipH="1">
            <a:off x="5478316" y="3331416"/>
            <a:ext cx="5891529" cy="486847"/>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smtClean="0">
                <a:solidFill>
                  <a:schemeClr val="tx1"/>
                </a:solidFill>
                <a:latin typeface="+mj-lt"/>
              </a:rPr>
              <a:t>Robust Features &amp; Ecosystem</a:t>
            </a:r>
            <a:endParaRPr lang="en-US" sz="2600" dirty="0">
              <a:solidFill>
                <a:schemeClr val="tx1"/>
              </a:solidFill>
              <a:latin typeface="+mj-lt"/>
            </a:endParaRPr>
          </a:p>
        </p:txBody>
      </p:sp>
      <p:sp>
        <p:nvSpPr>
          <p:cNvPr id="26" name="Content Placeholder 4"/>
          <p:cNvSpPr txBox="1">
            <a:spLocks/>
          </p:cNvSpPr>
          <p:nvPr/>
        </p:nvSpPr>
        <p:spPr>
          <a:xfrm>
            <a:off x="7618983" y="3907163"/>
            <a:ext cx="5001642" cy="1344169"/>
          </a:xfrm>
          <a:prstGeom prst="rect">
            <a:avLst/>
          </a:prstGeom>
        </p:spPr>
        <p:txBody>
          <a:bodyPr/>
          <a:lstStyle>
            <a:lvl1pPr marL="342900" indent="-342900" algn="l" rtl="0" eaLnBrk="0" fontAlgn="base" hangingPunct="0">
              <a:spcBef>
                <a:spcPts val="800"/>
              </a:spcBef>
              <a:spcAft>
                <a:spcPct val="0"/>
              </a:spcAft>
              <a:buClr>
                <a:schemeClr val="tx1"/>
              </a:buClr>
              <a:buFont typeface="Wingdings 3" panose="05040102010807070707" pitchFamily="18" charset="2"/>
              <a:buChar char=""/>
              <a:defRPr sz="2000" kern="1200">
                <a:solidFill>
                  <a:schemeClr val="tx1"/>
                </a:solidFill>
                <a:latin typeface="Calibri" pitchFamily="34" charset="0"/>
                <a:ea typeface="+mn-ea"/>
                <a:cs typeface="+mn-cs"/>
              </a:defRPr>
            </a:lvl1pPr>
            <a:lvl2pPr marL="547688" indent="-180975" algn="l" rtl="0" eaLnBrk="0" fontAlgn="base" hangingPunct="0">
              <a:spcBef>
                <a:spcPts val="300"/>
              </a:spcBef>
              <a:spcAft>
                <a:spcPct val="0"/>
              </a:spcAft>
              <a:buClr>
                <a:schemeClr val="tx1"/>
              </a:buClr>
              <a:buFont typeface="Calibri" panose="020F0502020204030204" pitchFamily="34" charset="0"/>
              <a:buChar char="‒"/>
              <a:defRPr kern="1200">
                <a:solidFill>
                  <a:schemeClr val="tx1"/>
                </a:solidFill>
                <a:latin typeface="Calibri" pitchFamily="34" charset="0"/>
                <a:ea typeface="+mn-ea"/>
                <a:cs typeface="+mn-cs"/>
              </a:defRPr>
            </a:lvl2pPr>
            <a:lvl3pPr marL="914400" indent="-168275" algn="l" rtl="0" eaLnBrk="0" fontAlgn="base" hangingPunct="0">
              <a:spcBef>
                <a:spcPts val="300"/>
              </a:spcBef>
              <a:spcAft>
                <a:spcPct val="0"/>
              </a:spcAft>
              <a:buClr>
                <a:schemeClr val="tx1"/>
              </a:buClr>
              <a:buFont typeface="Calibri" panose="020F0502020204030204" pitchFamily="34" charset="0"/>
              <a:buChar char="‒"/>
              <a:defRPr sz="1600" kern="1200">
                <a:solidFill>
                  <a:schemeClr val="tx1"/>
                </a:solidFill>
                <a:latin typeface="Calibri" pitchFamily="34" charset="0"/>
                <a:ea typeface="+mn-ea"/>
                <a:cs typeface="+mn-cs"/>
              </a:defRPr>
            </a:lvl3pPr>
            <a:lvl4pPr marL="1371600" indent="-18256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4pPr>
            <a:lvl5pPr marL="1644650" indent="-163513" algn="l" rtl="0" eaLnBrk="0" fontAlgn="base" hangingPunct="0">
              <a:spcBef>
                <a:spcPts val="300"/>
              </a:spcBef>
              <a:spcAft>
                <a:spcPct val="0"/>
              </a:spcAft>
              <a:buClr>
                <a:schemeClr val="tx1"/>
              </a:buClr>
              <a:buFont typeface="Calibri" panose="020F0502020204030204"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dirty="0" smtClean="0"/>
              <a:t>GPU optimized </a:t>
            </a:r>
            <a:r>
              <a:rPr lang="en-US" dirty="0" err="1" smtClean="0"/>
              <a:t>OpenCL</a:t>
            </a:r>
            <a:r>
              <a:rPr lang="en-US" dirty="0" smtClean="0"/>
              <a:t>™ libraries</a:t>
            </a:r>
            <a:endParaRPr lang="en-US" dirty="0"/>
          </a:p>
          <a:p>
            <a:pPr>
              <a:spcBef>
                <a:spcPts val="0"/>
              </a:spcBef>
            </a:pPr>
            <a:r>
              <a:rPr lang="en-US" dirty="0" smtClean="0"/>
              <a:t>P2P multi-GPU support</a:t>
            </a:r>
          </a:p>
          <a:p>
            <a:pPr>
              <a:spcBef>
                <a:spcPts val="0"/>
              </a:spcBef>
            </a:pPr>
            <a:r>
              <a:rPr lang="en-US" dirty="0" smtClean="0"/>
              <a:t>Bi-directional </a:t>
            </a:r>
            <a:r>
              <a:rPr lang="en-US" dirty="0" err="1" smtClean="0"/>
              <a:t>PCIe</a:t>
            </a:r>
            <a:r>
              <a:rPr lang="en-US" dirty="0" smtClean="0"/>
              <a:t>® data transfers</a:t>
            </a:r>
          </a:p>
          <a:p>
            <a:pPr>
              <a:spcBef>
                <a:spcPts val="0"/>
              </a:spcBef>
            </a:pPr>
            <a:r>
              <a:rPr lang="en-US" dirty="0" smtClean="0"/>
              <a:t>ECC </a:t>
            </a:r>
            <a:r>
              <a:rPr lang="en-US" dirty="0" smtClean="0"/>
              <a:t>memory support</a:t>
            </a:r>
            <a:endParaRPr lang="en-US" dirty="0" smtClean="0"/>
          </a:p>
          <a:p>
            <a:pPr>
              <a:spcBef>
                <a:spcPts val="0"/>
              </a:spcBef>
            </a:pPr>
            <a:r>
              <a:rPr lang="en-US" dirty="0" smtClean="0"/>
              <a:t>Fast compute performance</a:t>
            </a:r>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39" y="2058368"/>
            <a:ext cx="3218688" cy="2749295"/>
          </a:xfrm>
          <a:prstGeom prst="rect">
            <a:avLst/>
          </a:prstGeom>
        </p:spPr>
      </p:pic>
    </p:spTree>
    <p:extLst>
      <p:ext uri="{BB962C8B-B14F-4D97-AF65-F5344CB8AC3E}">
        <p14:creationId xmlns:p14="http://schemas.microsoft.com/office/powerpoint/2010/main" val="382478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2913" y="5140696"/>
            <a:ext cx="1371600" cy="117157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0697" y="5154461"/>
            <a:ext cx="1371600" cy="1163576"/>
          </a:xfrm>
          <a:prstGeom prst="rect">
            <a:avLst/>
          </a:prstGeom>
        </p:spPr>
      </p:pic>
      <p:sp>
        <p:nvSpPr>
          <p:cNvPr id="17" name="Title 1"/>
          <p:cNvSpPr>
            <a:spLocks noGrp="1"/>
          </p:cNvSpPr>
          <p:nvPr>
            <p:ph type="title"/>
          </p:nvPr>
        </p:nvSpPr>
        <p:spPr>
          <a:xfrm>
            <a:off x="305625" y="278130"/>
            <a:ext cx="10424160" cy="474345"/>
          </a:xfrm>
        </p:spPr>
        <p:txBody>
          <a:bodyPr/>
          <a:lstStyle/>
          <a:p>
            <a:r>
              <a:rPr lang="en-US" b="1" dirty="0" smtClean="0"/>
              <a:t>SUPPORTED AMD </a:t>
            </a:r>
            <a:r>
              <a:rPr lang="en-US" b="1" dirty="0" err="1" smtClean="0"/>
              <a:t>FirePro</a:t>
            </a:r>
            <a:r>
              <a:rPr lang="en-US" b="1" dirty="0" smtClean="0"/>
              <a:t>™ S-Series Server Cards TODAY</a:t>
            </a:r>
            <a:endParaRPr lang="en-US" b="1" dirty="0"/>
          </a:p>
        </p:txBody>
      </p:sp>
      <p:sp>
        <p:nvSpPr>
          <p:cNvPr id="2" name="Rectangle 1"/>
          <p:cNvSpPr/>
          <p:nvPr/>
        </p:nvSpPr>
        <p:spPr>
          <a:xfrm>
            <a:off x="54165" y="6148760"/>
            <a:ext cx="8788400" cy="338554"/>
          </a:xfrm>
          <a:prstGeom prst="rect">
            <a:avLst/>
          </a:prstGeom>
        </p:spPr>
        <p:txBody>
          <a:bodyPr wrap="square">
            <a:spAutoFit/>
          </a:bodyPr>
          <a:lstStyle/>
          <a:p>
            <a:r>
              <a:rPr lang="en-US" sz="800" dirty="0">
                <a:solidFill>
                  <a:schemeClr val="tx1">
                    <a:lumMod val="65000"/>
                  </a:schemeClr>
                </a:solidFill>
              </a:rPr>
              <a:t>AMD STREAM technology is a set of features offered with select AMD </a:t>
            </a:r>
            <a:r>
              <a:rPr lang="en-US" sz="800" dirty="0" err="1">
                <a:solidFill>
                  <a:schemeClr val="tx1">
                    <a:lumMod val="65000"/>
                  </a:schemeClr>
                </a:solidFill>
              </a:rPr>
              <a:t>FirePro</a:t>
            </a:r>
            <a:r>
              <a:rPr lang="en-US" sz="800" dirty="0">
                <a:solidFill>
                  <a:schemeClr val="tx1">
                    <a:lumMod val="65000"/>
                  </a:schemeClr>
                </a:solidFill>
              </a:rPr>
              <a:t> graphics cards for the acceleration of compute-intensive workflows.  Not all products have all features and </a:t>
            </a:r>
            <a:endParaRPr lang="en-US" sz="800" dirty="0" smtClean="0">
              <a:solidFill>
                <a:schemeClr val="tx1">
                  <a:lumMod val="65000"/>
                </a:schemeClr>
              </a:solidFill>
            </a:endParaRPr>
          </a:p>
          <a:p>
            <a:r>
              <a:rPr lang="en-US" sz="800" dirty="0" smtClean="0">
                <a:solidFill>
                  <a:schemeClr val="tx1">
                    <a:lumMod val="65000"/>
                  </a:schemeClr>
                </a:solidFill>
              </a:rPr>
              <a:t>full </a:t>
            </a:r>
            <a:r>
              <a:rPr lang="en-US" sz="800" dirty="0">
                <a:solidFill>
                  <a:schemeClr val="tx1">
                    <a:lumMod val="65000"/>
                  </a:schemeClr>
                </a:solidFill>
              </a:rPr>
              <a:t>enablement of some capabilities may require complementary software.  Check with your system manufacturer for specific capabilities and supported technologies.</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56" y="1276806"/>
            <a:ext cx="3840480" cy="287651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593" y="1376024"/>
            <a:ext cx="3840480" cy="288803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1073" y="905646"/>
            <a:ext cx="4663440" cy="3618835"/>
          </a:xfrm>
          <a:prstGeom prst="rect">
            <a:avLst/>
          </a:prstGeom>
        </p:spPr>
      </p:pic>
      <p:sp>
        <p:nvSpPr>
          <p:cNvPr id="8" name="TextBox 7"/>
          <p:cNvSpPr txBox="1"/>
          <p:nvPr/>
        </p:nvSpPr>
        <p:spPr>
          <a:xfrm>
            <a:off x="1050623" y="1273532"/>
            <a:ext cx="2963006" cy="417135"/>
          </a:xfrm>
          <a:prstGeom prst="parallelogram">
            <a:avLst/>
          </a:prstGeom>
          <a:solidFill>
            <a:schemeClr val="accent3"/>
          </a:solidFill>
        </p:spPr>
        <p:txBody>
          <a:bodyPr wrap="none" rtlCol="0">
            <a:spAutoFit/>
          </a:bodyPr>
          <a:lstStyle/>
          <a:p>
            <a:pPr>
              <a:spcAft>
                <a:spcPts val="600"/>
              </a:spcAft>
              <a:buClr>
                <a:schemeClr val="bg2"/>
              </a:buClr>
            </a:pPr>
            <a:r>
              <a:rPr lang="en-US" sz="1600" b="1" dirty="0" smtClean="0"/>
              <a:t>AMD </a:t>
            </a:r>
            <a:r>
              <a:rPr lang="en-US" sz="1600" b="1" dirty="0" err="1" smtClean="0"/>
              <a:t>FirePro</a:t>
            </a:r>
            <a:r>
              <a:rPr lang="en-US" sz="1600" b="1" dirty="0" smtClean="0"/>
              <a:t>™ S7000 GPU</a:t>
            </a:r>
          </a:p>
        </p:txBody>
      </p:sp>
      <p:sp>
        <p:nvSpPr>
          <p:cNvPr id="16" name="TextBox 15"/>
          <p:cNvSpPr txBox="1"/>
          <p:nvPr/>
        </p:nvSpPr>
        <p:spPr>
          <a:xfrm>
            <a:off x="4390568" y="1276806"/>
            <a:ext cx="3776484" cy="413861"/>
          </a:xfrm>
          <a:prstGeom prst="parallelogram">
            <a:avLst/>
          </a:prstGeom>
          <a:solidFill>
            <a:schemeClr val="accent3"/>
          </a:solidFill>
        </p:spPr>
        <p:txBody>
          <a:bodyPr wrap="none" rtlCol="0">
            <a:spAutoFit/>
          </a:bodyPr>
          <a:lstStyle/>
          <a:p>
            <a:pPr>
              <a:spcAft>
                <a:spcPts val="600"/>
              </a:spcAft>
              <a:buClr>
                <a:schemeClr val="bg2"/>
              </a:buClr>
            </a:pPr>
            <a:r>
              <a:rPr lang="en-US" sz="1600" b="1" dirty="0" smtClean="0"/>
              <a:t>AMD </a:t>
            </a:r>
            <a:r>
              <a:rPr lang="en-US" sz="1600" b="1" dirty="0" err="1" smtClean="0"/>
              <a:t>FirePro</a:t>
            </a:r>
            <a:r>
              <a:rPr lang="en-US" sz="1600" b="1" dirty="0" smtClean="0"/>
              <a:t>™ S9000/S9050 GPUs</a:t>
            </a:r>
          </a:p>
        </p:txBody>
      </p:sp>
      <p:sp>
        <p:nvSpPr>
          <p:cNvPr id="18" name="TextBox 17"/>
          <p:cNvSpPr txBox="1"/>
          <p:nvPr/>
        </p:nvSpPr>
        <p:spPr>
          <a:xfrm>
            <a:off x="8575714" y="1276806"/>
            <a:ext cx="3192114" cy="417135"/>
          </a:xfrm>
          <a:prstGeom prst="parallelogram">
            <a:avLst/>
          </a:prstGeom>
          <a:solidFill>
            <a:schemeClr val="accent3"/>
          </a:solidFill>
        </p:spPr>
        <p:txBody>
          <a:bodyPr wrap="none" rtlCol="0">
            <a:spAutoFit/>
          </a:bodyPr>
          <a:lstStyle/>
          <a:p>
            <a:pPr>
              <a:spcAft>
                <a:spcPts val="600"/>
              </a:spcAft>
              <a:buClr>
                <a:schemeClr val="bg2"/>
              </a:buClr>
            </a:pPr>
            <a:r>
              <a:rPr lang="en-US" sz="1600" b="1" dirty="0" smtClean="0"/>
              <a:t>AMD </a:t>
            </a:r>
            <a:r>
              <a:rPr lang="en-US" sz="1600" b="1" dirty="0" err="1" smtClean="0"/>
              <a:t>FirePro</a:t>
            </a:r>
            <a:r>
              <a:rPr lang="en-US" sz="1600" b="1" dirty="0" smtClean="0"/>
              <a:t>™ S10000 GPUs</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243" y="3340577"/>
            <a:ext cx="5394960" cy="360023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2774" y="3305407"/>
            <a:ext cx="5394960" cy="3600237"/>
          </a:xfrm>
          <a:prstGeom prst="rect">
            <a:avLst/>
          </a:prstGeom>
        </p:spPr>
      </p:pic>
    </p:spTree>
    <p:extLst>
      <p:ext uri="{BB962C8B-B14F-4D97-AF65-F5344CB8AC3E}">
        <p14:creationId xmlns:p14="http://schemas.microsoft.com/office/powerpoint/2010/main" val="197797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12" name="Group 11"/>
          <p:cNvGrpSpPr/>
          <p:nvPr/>
        </p:nvGrpSpPr>
        <p:grpSpPr>
          <a:xfrm>
            <a:off x="1928414" y="4271480"/>
            <a:ext cx="2785201" cy="1736322"/>
            <a:chOff x="1787719" y="4674125"/>
            <a:chExt cx="2785201" cy="1736322"/>
          </a:xfrm>
        </p:grpSpPr>
        <p:cxnSp>
          <p:nvCxnSpPr>
            <p:cNvPr id="7" name="Straight Connector 6"/>
            <p:cNvCxnSpPr/>
            <p:nvPr/>
          </p:nvCxnSpPr>
          <p:spPr>
            <a:xfrm>
              <a:off x="1787719" y="4837547"/>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930482" y="4674125"/>
              <a:ext cx="1718227" cy="1046440"/>
            </a:xfrm>
            <a:prstGeom prst="rect">
              <a:avLst/>
            </a:prstGeom>
          </p:spPr>
          <p:txBody>
            <a:bodyPr wrap="square">
              <a:spAutoFit/>
            </a:bodyPr>
            <a:lstStyle/>
            <a:p>
              <a:pPr>
                <a:spcAft>
                  <a:spcPts val="600"/>
                </a:spcAft>
                <a:buClr>
                  <a:schemeClr val="bg2"/>
                </a:buClr>
              </a:pPr>
              <a:r>
                <a:rPr lang="de-DE" sz="6200" b="1" dirty="0" smtClean="0"/>
                <a:t>3.23</a:t>
              </a:r>
              <a:endParaRPr lang="en-US" sz="6200" b="1" dirty="0" smtClean="0"/>
            </a:p>
          </p:txBody>
        </p:sp>
        <p:sp>
          <p:nvSpPr>
            <p:cNvPr id="41" name="Rectangle 40"/>
            <p:cNvSpPr/>
            <p:nvPr/>
          </p:nvSpPr>
          <p:spPr>
            <a:xfrm>
              <a:off x="1868216" y="5545244"/>
              <a:ext cx="2704704" cy="646331"/>
            </a:xfrm>
            <a:prstGeom prst="rect">
              <a:avLst/>
            </a:prstGeom>
          </p:spPr>
          <p:txBody>
            <a:bodyPr wrap="square">
              <a:spAutoFit/>
            </a:bodyPr>
            <a:lstStyle/>
            <a:p>
              <a:pPr>
                <a:spcAft>
                  <a:spcPts val="0"/>
                </a:spcAft>
                <a:buClr>
                  <a:schemeClr val="bg2"/>
                </a:buClr>
              </a:pPr>
              <a:r>
                <a:rPr lang="en-US" dirty="0" smtClean="0"/>
                <a:t>TFLOPS Peak </a:t>
              </a:r>
            </a:p>
            <a:p>
              <a:pPr>
                <a:spcAft>
                  <a:spcPts val="0"/>
                </a:spcAft>
                <a:buClr>
                  <a:schemeClr val="bg2"/>
                </a:buClr>
              </a:pPr>
              <a:r>
                <a:rPr lang="en-US" dirty="0" smtClean="0"/>
                <a:t>Single Precision</a:t>
              </a:r>
              <a:endParaRPr lang="en-US" dirty="0" smtClean="0">
                <a:cs typeface="Arial" pitchFamily="34" charset="0"/>
              </a:endParaRPr>
            </a:p>
          </p:txBody>
        </p:sp>
      </p:grpSp>
      <p:grpSp>
        <p:nvGrpSpPr>
          <p:cNvPr id="6" name="Group 5"/>
          <p:cNvGrpSpPr/>
          <p:nvPr/>
        </p:nvGrpSpPr>
        <p:grpSpPr>
          <a:xfrm>
            <a:off x="3677564" y="4278458"/>
            <a:ext cx="1969994" cy="1714160"/>
            <a:chOff x="3589262" y="4719203"/>
            <a:chExt cx="1223035" cy="1714160"/>
          </a:xfrm>
        </p:grpSpPr>
        <p:cxnSp>
          <p:nvCxnSpPr>
            <p:cNvPr id="43" name="Straight Connector 42"/>
            <p:cNvCxnSpPr/>
            <p:nvPr/>
          </p:nvCxnSpPr>
          <p:spPr>
            <a:xfrm>
              <a:off x="3589262" y="4860463"/>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606478" y="4719203"/>
              <a:ext cx="1205819" cy="1046440"/>
            </a:xfrm>
            <a:prstGeom prst="rect">
              <a:avLst/>
            </a:prstGeom>
          </p:spPr>
          <p:txBody>
            <a:bodyPr wrap="square">
              <a:spAutoFit/>
            </a:bodyPr>
            <a:lstStyle/>
            <a:p>
              <a:pPr>
                <a:spcAft>
                  <a:spcPts val="600"/>
                </a:spcAft>
                <a:buClr>
                  <a:schemeClr val="bg2"/>
                </a:buClr>
              </a:pPr>
              <a:r>
                <a:rPr lang="en-US" sz="6200" b="1" dirty="0" smtClean="0">
                  <a:solidFill>
                    <a:schemeClr val="accent2"/>
                  </a:solidFill>
                </a:rPr>
                <a:t>ECC</a:t>
              </a:r>
              <a:endParaRPr lang="en-US" sz="4000" b="1" dirty="0">
                <a:solidFill>
                  <a:schemeClr val="accent2"/>
                </a:solidFill>
              </a:endParaRPr>
            </a:p>
          </p:txBody>
        </p:sp>
      </p:grpSp>
      <p:grpSp>
        <p:nvGrpSpPr>
          <p:cNvPr id="10" name="Group 9"/>
          <p:cNvGrpSpPr/>
          <p:nvPr/>
        </p:nvGrpSpPr>
        <p:grpSpPr>
          <a:xfrm>
            <a:off x="9483668" y="4260601"/>
            <a:ext cx="2630252" cy="1767038"/>
            <a:chOff x="9882775" y="4674262"/>
            <a:chExt cx="2630252" cy="1767038"/>
          </a:xfrm>
        </p:grpSpPr>
        <p:cxnSp>
          <p:nvCxnSpPr>
            <p:cNvPr id="57" name="Straight Connector 56"/>
            <p:cNvCxnSpPr/>
            <p:nvPr/>
          </p:nvCxnSpPr>
          <p:spPr>
            <a:xfrm>
              <a:off x="9882775" y="486840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9926692" y="4674262"/>
              <a:ext cx="2586335" cy="1046440"/>
            </a:xfrm>
            <a:prstGeom prst="rect">
              <a:avLst/>
            </a:prstGeom>
          </p:spPr>
          <p:txBody>
            <a:bodyPr wrap="square">
              <a:spAutoFit/>
            </a:bodyPr>
            <a:lstStyle/>
            <a:p>
              <a:pPr>
                <a:spcAft>
                  <a:spcPts val="600"/>
                </a:spcAft>
                <a:buClr>
                  <a:schemeClr val="bg2"/>
                </a:buClr>
              </a:pPr>
              <a:r>
                <a:rPr lang="de-DE" sz="6200" b="1" dirty="0" smtClean="0"/>
                <a:t>225W</a:t>
              </a:r>
              <a:endParaRPr lang="en-US" sz="6200" b="1" dirty="0" smtClean="0"/>
            </a:p>
          </p:txBody>
        </p:sp>
        <p:sp>
          <p:nvSpPr>
            <p:cNvPr id="62" name="Rectangle 61"/>
            <p:cNvSpPr/>
            <p:nvPr/>
          </p:nvSpPr>
          <p:spPr>
            <a:xfrm>
              <a:off x="9972769" y="5518665"/>
              <a:ext cx="2271414" cy="723275"/>
            </a:xfrm>
            <a:prstGeom prst="rect">
              <a:avLst/>
            </a:prstGeom>
          </p:spPr>
          <p:txBody>
            <a:bodyPr wrap="square">
              <a:spAutoFit/>
            </a:bodyPr>
            <a:lstStyle/>
            <a:p>
              <a:pPr>
                <a:spcAft>
                  <a:spcPts val="600"/>
                </a:spcAft>
                <a:buClr>
                  <a:schemeClr val="bg2"/>
                </a:buClr>
              </a:pPr>
              <a:r>
                <a:rPr lang="en-US" dirty="0" smtClean="0"/>
                <a:t>Maximum power</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grpSp>
      <p:grpSp>
        <p:nvGrpSpPr>
          <p:cNvPr id="3" name="Group 2"/>
          <p:cNvGrpSpPr/>
          <p:nvPr/>
        </p:nvGrpSpPr>
        <p:grpSpPr>
          <a:xfrm>
            <a:off x="167938" y="4344326"/>
            <a:ext cx="2704704" cy="1450140"/>
            <a:chOff x="-310547" y="4863934"/>
            <a:chExt cx="2704704" cy="1450140"/>
          </a:xfrm>
        </p:grpSpPr>
        <p:sp>
          <p:nvSpPr>
            <p:cNvPr id="44" name="Rectangle 43"/>
            <p:cNvSpPr/>
            <p:nvPr/>
          </p:nvSpPr>
          <p:spPr>
            <a:xfrm>
              <a:off x="-285112" y="4863934"/>
              <a:ext cx="1637773" cy="1046440"/>
            </a:xfrm>
            <a:prstGeom prst="rect">
              <a:avLst/>
            </a:prstGeom>
          </p:spPr>
          <p:txBody>
            <a:bodyPr wrap="square">
              <a:spAutoFit/>
            </a:bodyPr>
            <a:lstStyle/>
            <a:p>
              <a:pPr>
                <a:spcAft>
                  <a:spcPts val="600"/>
                </a:spcAft>
                <a:buClr>
                  <a:schemeClr val="bg2"/>
                </a:buClr>
              </a:pPr>
              <a:r>
                <a:rPr lang="de-DE" sz="6200" b="1" dirty="0">
                  <a:solidFill>
                    <a:schemeClr val="accent2"/>
                  </a:solidFill>
                </a:rPr>
                <a:t>806</a:t>
              </a:r>
              <a:endParaRPr lang="en-US" sz="6200" b="1" dirty="0">
                <a:solidFill>
                  <a:schemeClr val="accent2"/>
                </a:solidFill>
              </a:endParaRPr>
            </a:p>
          </p:txBody>
        </p:sp>
        <p:sp>
          <p:nvSpPr>
            <p:cNvPr id="46" name="Rectangle 45"/>
            <p:cNvSpPr/>
            <p:nvPr/>
          </p:nvSpPr>
          <p:spPr>
            <a:xfrm>
              <a:off x="-310547" y="5667743"/>
              <a:ext cx="2704704" cy="646331"/>
            </a:xfrm>
            <a:prstGeom prst="rect">
              <a:avLst/>
            </a:prstGeom>
          </p:spPr>
          <p:txBody>
            <a:bodyPr wrap="square">
              <a:spAutoFit/>
            </a:bodyPr>
            <a:lstStyle/>
            <a:p>
              <a:pPr>
                <a:spcAft>
                  <a:spcPts val="0"/>
                </a:spcAft>
                <a:buClr>
                  <a:schemeClr val="bg2"/>
                </a:buClr>
              </a:pPr>
              <a:r>
                <a:rPr lang="en-US" dirty="0"/>
                <a:t>G</a:t>
              </a:r>
              <a:r>
                <a:rPr lang="en-US" dirty="0" smtClean="0">
                  <a:cs typeface="Arial" pitchFamily="34" charset="0"/>
                </a:rPr>
                <a:t>FLOPS Peak</a:t>
              </a:r>
            </a:p>
            <a:p>
              <a:pPr>
                <a:spcAft>
                  <a:spcPts val="0"/>
                </a:spcAft>
                <a:buClr>
                  <a:schemeClr val="bg2"/>
                </a:buClr>
              </a:pPr>
              <a:r>
                <a:rPr lang="en-US" dirty="0" smtClean="0"/>
                <a:t>Double Precision</a:t>
              </a:r>
            </a:p>
          </p:txBody>
        </p:sp>
      </p:grpSp>
      <p:grpSp>
        <p:nvGrpSpPr>
          <p:cNvPr id="38" name="Group 37"/>
          <p:cNvGrpSpPr/>
          <p:nvPr/>
        </p:nvGrpSpPr>
        <p:grpSpPr>
          <a:xfrm>
            <a:off x="7527831" y="4276572"/>
            <a:ext cx="1975316" cy="1833156"/>
            <a:chOff x="5291995" y="4578458"/>
            <a:chExt cx="1975316" cy="1833156"/>
          </a:xfrm>
        </p:grpSpPr>
        <p:cxnSp>
          <p:nvCxnSpPr>
            <p:cNvPr id="39" name="Straight Connector 38"/>
            <p:cNvCxnSpPr/>
            <p:nvPr/>
          </p:nvCxnSpPr>
          <p:spPr>
            <a:xfrm>
              <a:off x="5291995" y="475099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324350" y="4578458"/>
              <a:ext cx="1942961" cy="1046440"/>
            </a:xfrm>
            <a:prstGeom prst="rect">
              <a:avLst/>
            </a:prstGeom>
          </p:spPr>
          <p:txBody>
            <a:bodyPr wrap="square">
              <a:spAutoFit/>
            </a:bodyPr>
            <a:lstStyle/>
            <a:p>
              <a:pPr>
                <a:spcAft>
                  <a:spcPts val="600"/>
                </a:spcAft>
                <a:buClr>
                  <a:schemeClr val="bg2"/>
                </a:buClr>
              </a:pPr>
              <a:r>
                <a:rPr lang="de-DE" sz="6200" b="1" dirty="0">
                  <a:solidFill>
                    <a:schemeClr val="accent2"/>
                  </a:solidFill>
                </a:rPr>
                <a:t>12GB</a:t>
              </a:r>
              <a:endParaRPr lang="en-US" sz="6200" b="1" dirty="0">
                <a:solidFill>
                  <a:schemeClr val="accent2"/>
                </a:solidFill>
              </a:endParaRPr>
            </a:p>
          </p:txBody>
        </p:sp>
        <p:sp>
          <p:nvSpPr>
            <p:cNvPr id="63" name="Rectangle 62"/>
            <p:cNvSpPr/>
            <p:nvPr/>
          </p:nvSpPr>
          <p:spPr>
            <a:xfrm>
              <a:off x="5404529" y="541134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GDDR5 Memory</a:t>
              </a:r>
            </a:p>
            <a:p>
              <a:pPr>
                <a:spcAft>
                  <a:spcPts val="600"/>
                </a:spcAft>
                <a:buClr>
                  <a:schemeClr val="bg2"/>
                </a:buClr>
              </a:pPr>
              <a:endParaRPr lang="en-US" dirty="0" smtClean="0">
                <a:cs typeface="Arial" pitchFamily="34" charset="0"/>
              </a:endParaRPr>
            </a:p>
          </p:txBody>
        </p:sp>
      </p:grpSp>
      <p:sp>
        <p:nvSpPr>
          <p:cNvPr id="64" name="Title 1"/>
          <p:cNvSpPr>
            <a:spLocks noGrp="1"/>
          </p:cNvSpPr>
          <p:nvPr>
            <p:ph type="title"/>
          </p:nvPr>
        </p:nvSpPr>
        <p:spPr>
          <a:xfrm>
            <a:off x="305625" y="278130"/>
            <a:ext cx="10424160" cy="474345"/>
          </a:xfrm>
        </p:spPr>
        <p:txBody>
          <a:bodyPr/>
          <a:lstStyle/>
          <a:p>
            <a:r>
              <a:rPr lang="en-US" dirty="0" smtClean="0"/>
              <a:t>AMD </a:t>
            </a:r>
            <a:r>
              <a:rPr lang="en-US" dirty="0" err="1" smtClean="0"/>
              <a:t>FirePro</a:t>
            </a:r>
            <a:r>
              <a:rPr lang="en-US" dirty="0" smtClean="0"/>
              <a:t>™ S9050 Server GPU</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740" y="904875"/>
            <a:ext cx="8046720" cy="3722946"/>
          </a:xfrm>
          <a:prstGeom prst="rect">
            <a:avLst/>
          </a:prstGeom>
        </p:spPr>
      </p:pic>
      <p:grpSp>
        <p:nvGrpSpPr>
          <p:cNvPr id="26" name="Group 25"/>
          <p:cNvGrpSpPr/>
          <p:nvPr/>
        </p:nvGrpSpPr>
        <p:grpSpPr>
          <a:xfrm>
            <a:off x="5552515" y="4287593"/>
            <a:ext cx="1975316" cy="1936026"/>
            <a:chOff x="5291995" y="4475588"/>
            <a:chExt cx="1975316" cy="1936026"/>
          </a:xfrm>
        </p:grpSpPr>
        <p:cxnSp>
          <p:nvCxnSpPr>
            <p:cNvPr id="27" name="Straight Connector 26"/>
            <p:cNvCxnSpPr/>
            <p:nvPr/>
          </p:nvCxnSpPr>
          <p:spPr>
            <a:xfrm>
              <a:off x="5291995" y="464812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324350" y="4475588"/>
              <a:ext cx="1942961" cy="1046440"/>
            </a:xfrm>
            <a:prstGeom prst="rect">
              <a:avLst/>
            </a:prstGeom>
          </p:spPr>
          <p:txBody>
            <a:bodyPr wrap="square">
              <a:spAutoFit/>
            </a:bodyPr>
            <a:lstStyle/>
            <a:p>
              <a:pPr>
                <a:spcAft>
                  <a:spcPts val="600"/>
                </a:spcAft>
                <a:buClr>
                  <a:schemeClr val="bg2"/>
                </a:buClr>
              </a:pPr>
              <a:r>
                <a:rPr lang="de-DE" sz="6200" b="1" dirty="0" smtClean="0"/>
                <a:t>1792</a:t>
              </a:r>
              <a:endParaRPr lang="en-US" sz="6200" b="1" dirty="0" smtClean="0"/>
            </a:p>
          </p:txBody>
        </p:sp>
        <p:sp>
          <p:nvSpPr>
            <p:cNvPr id="30" name="Rectangle 29"/>
            <p:cNvSpPr/>
            <p:nvPr/>
          </p:nvSpPr>
          <p:spPr>
            <a:xfrm>
              <a:off x="5404529" y="541134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GCN Stream Processors</a:t>
              </a:r>
            </a:p>
            <a:p>
              <a:pPr>
                <a:spcAft>
                  <a:spcPts val="600"/>
                </a:spcAft>
                <a:buClr>
                  <a:schemeClr val="bg2"/>
                </a:buClr>
              </a:pPr>
              <a:endParaRPr lang="en-US" dirty="0" smtClean="0">
                <a:cs typeface="Arial" pitchFamily="34" charset="0"/>
              </a:endParaRPr>
            </a:p>
          </p:txBody>
        </p:sp>
      </p:grpSp>
      <p:sp>
        <p:nvSpPr>
          <p:cNvPr id="31" name="Rectangle 30"/>
          <p:cNvSpPr/>
          <p:nvPr/>
        </p:nvSpPr>
        <p:spPr>
          <a:xfrm>
            <a:off x="3743683" y="5135830"/>
            <a:ext cx="1903875" cy="1277273"/>
          </a:xfrm>
          <a:prstGeom prst="rect">
            <a:avLst/>
          </a:prstGeom>
        </p:spPr>
        <p:txBody>
          <a:bodyPr wrap="square">
            <a:spAutoFit/>
          </a:bodyPr>
          <a:lstStyle/>
          <a:p>
            <a:pPr>
              <a:spcAft>
                <a:spcPts val="600"/>
              </a:spcAft>
              <a:buClr>
                <a:schemeClr val="bg2"/>
              </a:buClr>
            </a:pPr>
            <a:r>
              <a:rPr lang="en-US" dirty="0" smtClean="0">
                <a:cs typeface="Arial" pitchFamily="34" charset="0"/>
              </a:rPr>
              <a:t>Memory Support (</a:t>
            </a:r>
            <a:r>
              <a:rPr lang="en-US" dirty="0" smtClean="0"/>
              <a:t>Internal &amp; External)</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spTree>
    <p:extLst>
      <p:ext uri="{BB962C8B-B14F-4D97-AF65-F5344CB8AC3E}">
        <p14:creationId xmlns:p14="http://schemas.microsoft.com/office/powerpoint/2010/main" val="227543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p:cNvSpPr/>
          <p:nvPr/>
        </p:nvSpPr>
        <p:spPr>
          <a:xfrm flipH="1">
            <a:off x="2679404" y="1197121"/>
            <a:ext cx="4031921" cy="612497"/>
          </a:xfrm>
          <a:prstGeom prst="parallelogram">
            <a:avLst>
              <a:gd name="adj" fmla="val 99186"/>
            </a:avLst>
          </a:prstGeom>
          <a:solidFill>
            <a:srgbClr val="A6CE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11" name="Parallelogram 10"/>
          <p:cNvSpPr/>
          <p:nvPr/>
        </p:nvSpPr>
        <p:spPr>
          <a:xfrm flipH="1">
            <a:off x="6178059" y="1197121"/>
            <a:ext cx="3903786" cy="612497"/>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12" name="Parallelogram 11"/>
          <p:cNvSpPr/>
          <p:nvPr/>
        </p:nvSpPr>
        <p:spPr>
          <a:xfrm flipH="1">
            <a:off x="9530861" y="1197120"/>
            <a:ext cx="2074984" cy="612497"/>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4" name="Title 3"/>
          <p:cNvSpPr>
            <a:spLocks noGrp="1"/>
          </p:cNvSpPr>
          <p:nvPr>
            <p:ph type="title"/>
          </p:nvPr>
        </p:nvSpPr>
        <p:spPr/>
        <p:txBody>
          <a:bodyPr anchor="ctr"/>
          <a:lstStyle/>
          <a:p>
            <a:r>
              <a:rPr lang="pt-BR" dirty="0"/>
              <a:t>AMD FIREPRO™ </a:t>
            </a:r>
            <a:r>
              <a:rPr lang="pt-BR" dirty="0" smtClean="0"/>
              <a:t>S9050 server GPU </a:t>
            </a:r>
            <a:r>
              <a:rPr lang="pt-BR" dirty="0"/>
              <a:t>vs. </a:t>
            </a:r>
            <a:r>
              <a:rPr lang="pt-BR" dirty="0" smtClean="0"/>
              <a:t>Tesla k20 server GPU</a:t>
            </a:r>
            <a:endParaRPr lang="en-US" dirty="0"/>
          </a:p>
        </p:txBody>
      </p:sp>
      <p:sp>
        <p:nvSpPr>
          <p:cNvPr id="2" name="Text Placeholder 1"/>
          <p:cNvSpPr>
            <a:spLocks noGrp="1"/>
          </p:cNvSpPr>
          <p:nvPr>
            <p:ph type="body" sz="quarter" idx="10"/>
          </p:nvPr>
        </p:nvSpPr>
        <p:spPr/>
        <p:txBody>
          <a:bodyPr/>
          <a:lstStyle/>
          <a:p>
            <a:r>
              <a:rPr lang="en-US" dirty="0" smtClean="0"/>
              <a:t>Better customer value with Highest performance /$</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376509644"/>
              </p:ext>
            </p:extLst>
          </p:nvPr>
        </p:nvGraphicFramePr>
        <p:xfrm>
          <a:off x="0" y="1184275"/>
          <a:ext cx="11605847" cy="5059680"/>
        </p:xfrm>
        <a:graphic>
          <a:graphicData uri="http://schemas.openxmlformats.org/drawingml/2006/table">
            <a:tbl>
              <a:tblPr firstRow="1" bandRow="1">
                <a:tableStyleId>{5C22544A-7EE6-4342-B048-85BDC9FD1C3A}</a:tableStyleId>
              </a:tblPr>
              <a:tblGrid>
                <a:gridCol w="3259015"/>
                <a:gridCol w="3458308"/>
                <a:gridCol w="3305908"/>
                <a:gridCol w="1582616"/>
              </a:tblGrid>
              <a:tr h="370840">
                <a:tc>
                  <a:txBody>
                    <a:bodyPr/>
                    <a:lstStyle/>
                    <a:p>
                      <a:pPr algn="l" fontAlgn="b"/>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200" b="1" i="0" u="none" strike="noStrike" dirty="0" err="1" smtClean="0">
                          <a:solidFill>
                            <a:schemeClr val="bg2"/>
                          </a:solidFill>
                          <a:effectLst/>
                          <a:latin typeface="Klavika Regular" panose="020B0506040000020004" pitchFamily="34" charset="0"/>
                          <a:cs typeface="Arial" panose="020B0604020202020204" pitchFamily="34" charset="0"/>
                        </a:rPr>
                        <a:t>Nvidia</a:t>
                      </a:r>
                      <a:r>
                        <a:rPr lang="en-US" sz="2200" b="1" i="0" u="none" strike="noStrike" dirty="0" smtClean="0">
                          <a:solidFill>
                            <a:schemeClr val="bg2"/>
                          </a:solidFill>
                          <a:effectLst/>
                          <a:latin typeface="Klavika Regular" panose="020B0506040000020004" pitchFamily="34" charset="0"/>
                          <a:cs typeface="Arial" panose="020B0604020202020204" pitchFamily="34" charset="0"/>
                        </a:rPr>
                        <a:t> Tesla K20</a:t>
                      </a:r>
                      <a:endParaRPr lang="en-US" sz="2200" b="1" i="0" u="none" strike="noStrike" dirty="0">
                        <a:solidFill>
                          <a:schemeClr val="bg2"/>
                        </a:solidFill>
                        <a:effectLst/>
                        <a:latin typeface="Klavika Bold" panose="020B0806040000020004" pitchFamily="34" charset="0"/>
                        <a:cs typeface="Arial" panose="020B0604020202020204" pitchFamily="34" charset="0"/>
                      </a:endParaRPr>
                    </a:p>
                  </a:txBody>
                  <a:tcPr marL="274320"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200" b="1" i="0" u="none" strike="noStrike" dirty="0" smtClean="0">
                          <a:solidFill>
                            <a:schemeClr val="tx1"/>
                          </a:solidFill>
                          <a:effectLst/>
                          <a:latin typeface="Klavika Regular" panose="020B0506040000020004" pitchFamily="34" charset="0"/>
                          <a:cs typeface="Arial" panose="020B0604020202020204" pitchFamily="34" charset="0"/>
                        </a:rPr>
                        <a:t>AMD FirePro™ </a:t>
                      </a:r>
                      <a:r>
                        <a:rPr lang="en-US" sz="2200" b="1" i="0" u="none" strike="noStrike" dirty="0" smtClean="0">
                          <a:solidFill>
                            <a:schemeClr val="tx1"/>
                          </a:solidFill>
                          <a:effectLst/>
                          <a:latin typeface="Klavika Bold" panose="020B0806040000020004" pitchFamily="34" charset="0"/>
                          <a:cs typeface="Arial" panose="020B0604020202020204" pitchFamily="34" charset="0"/>
                        </a:rPr>
                        <a:t>S9050</a:t>
                      </a:r>
                      <a:endParaRPr lang="en-US" sz="2200" b="1" i="0" u="none" strike="noStrike" dirty="0">
                        <a:solidFill>
                          <a:schemeClr val="tx1"/>
                        </a:solidFill>
                        <a:effectLst/>
                        <a:latin typeface="Klavika Bold" panose="020B0806040000020004" pitchFamily="34" charset="0"/>
                        <a:cs typeface="Arial" panose="020B0604020202020204" pitchFamily="34" charset="0"/>
                      </a:endParaRPr>
                    </a:p>
                  </a:txBody>
                  <a:tcPr marL="274320"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b="1" i="0" u="none" strike="noStrike" dirty="0" smtClean="0">
                          <a:solidFill>
                            <a:schemeClr val="tx1"/>
                          </a:solidFill>
                          <a:effectLst/>
                          <a:latin typeface="Klavika Regular" panose="020B0506040000020004" pitchFamily="34" charset="0"/>
                          <a:cs typeface="Arial" panose="020B0604020202020204" pitchFamily="34" charset="0"/>
                        </a:rPr>
                        <a:t>AMD</a:t>
                      </a:r>
                      <a:r>
                        <a:rPr lang="en-US" sz="1600" b="1" i="0" u="none" strike="noStrike" baseline="0" dirty="0" smtClean="0">
                          <a:solidFill>
                            <a:schemeClr val="tx1"/>
                          </a:solidFill>
                          <a:effectLst/>
                          <a:latin typeface="Klavika Regular" panose="020B0506040000020004" pitchFamily="34" charset="0"/>
                          <a:cs typeface="Arial" panose="020B0604020202020204" pitchFamily="34" charset="0"/>
                        </a:rPr>
                        <a:t> Advantage</a:t>
                      </a:r>
                      <a:endParaRPr lang="en-US" sz="1600" b="1" i="0" u="none" strike="noStrike" dirty="0">
                        <a:solidFill>
                          <a:schemeClr val="tx1"/>
                        </a:solidFill>
                        <a:effectLst/>
                        <a:latin typeface="Klavika Regular" panose="020B0506040000020004" pitchFamily="34" charset="0"/>
                        <a:cs typeface="Arial" panose="020B0604020202020204" pitchFamily="34" charset="0"/>
                      </a:endParaRPr>
                    </a:p>
                  </a:txBody>
                  <a:tcPr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3840">
                <a:tc>
                  <a:txBody>
                    <a:bodyPr/>
                    <a:lstStyle/>
                    <a:p>
                      <a:pPr algn="r" fontAlgn="b"/>
                      <a:r>
                        <a:rPr lang="de-DE" sz="1800" b="1" i="0" u="none" strike="noStrike" dirty="0" smtClean="0">
                          <a:solidFill>
                            <a:schemeClr val="tx1"/>
                          </a:solidFill>
                          <a:effectLst/>
                          <a:latin typeface="Klavika Regular" panose="020B0506040000020004" pitchFamily="34" charset="0"/>
                          <a:cs typeface="Arial" panose="020B0604020202020204" pitchFamily="34" charset="0"/>
                        </a:rPr>
                        <a:t>OpenCL</a:t>
                      </a:r>
                      <a:r>
                        <a:rPr lang="de-DE" sz="1800" b="0" i="0" u="none" strike="noStrike" dirty="0" smtClean="0">
                          <a:solidFill>
                            <a:schemeClr val="tx1"/>
                          </a:solidFill>
                          <a:effectLst/>
                          <a:latin typeface="Klavika Regular" panose="020B0506040000020004" pitchFamily="34" charset="0"/>
                          <a:cs typeface="Arial" panose="020B0604020202020204" pitchFamily="34" charset="0"/>
                        </a:rPr>
                        <a:t>™</a:t>
                      </a:r>
                      <a:r>
                        <a:rPr lang="de-DE" sz="1800" b="1" i="0" u="none" strike="noStrike" baseline="0" dirty="0" smtClean="0">
                          <a:solidFill>
                            <a:schemeClr val="tx1"/>
                          </a:solidFill>
                          <a:effectLst/>
                          <a:latin typeface="Klavika Regular" panose="020B0506040000020004" pitchFamily="34" charset="0"/>
                          <a:cs typeface="Arial" panose="020B0604020202020204" pitchFamily="34" charset="0"/>
                        </a:rPr>
                        <a:t> Support</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1.1</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1.2 </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243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Peak</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Single Precision</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smtClean="0">
                          <a:solidFill>
                            <a:schemeClr val="tx1"/>
                          </a:solidFill>
                          <a:effectLst/>
                          <a:latin typeface="+mj-lt"/>
                          <a:cs typeface="Arial" panose="020B0604020202020204" pitchFamily="34" charset="0"/>
                        </a:rPr>
                        <a:t>3.52 </a:t>
                      </a:r>
                      <a:r>
                        <a:rPr lang="de-DE" sz="2000" b="0" i="0" u="none" strike="noStrike" dirty="0" smtClean="0">
                          <a:solidFill>
                            <a:schemeClr val="tx1"/>
                          </a:solidFill>
                          <a:effectLst/>
                          <a:latin typeface="+mj-lt"/>
                          <a:cs typeface="Arial" panose="020B0604020202020204" pitchFamily="34" charset="0"/>
                        </a:rPr>
                        <a:t>TFLOPS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3.23 TFLOPS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rgbClr val="FFFFFF"/>
                          </a:solidFill>
                          <a:effectLst/>
                          <a:latin typeface="+mj-lt"/>
                          <a:cs typeface="Arial" panose="020B0604020202020204" pitchFamily="34" charset="0"/>
                        </a:rPr>
                        <a:t>-</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de-DE" sz="1800" b="1" i="0" u="none" strike="noStrike" smtClean="0">
                          <a:solidFill>
                            <a:schemeClr val="tx1"/>
                          </a:solidFill>
                          <a:effectLst/>
                          <a:latin typeface="Klavika Regular" panose="020B0506040000020004" pitchFamily="34" charset="0"/>
                          <a:cs typeface="Arial" panose="020B0604020202020204" pitchFamily="34" charset="0"/>
                        </a:rPr>
                        <a:t>Peak Double Precision</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1.17 TFLOPS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806 GFLOPS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rgbClr val="FFFFFF"/>
                          </a:solidFill>
                          <a:effectLst/>
                          <a:latin typeface="+mj-lt"/>
                          <a:cs typeface="Arial" panose="020B0604020202020204" pitchFamily="34" charset="0"/>
                        </a:rPr>
                        <a:t>-</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Performance/Watt </a:t>
                      </a:r>
                      <a:r>
                        <a:rPr lang="en-US" sz="1800" b="1" i="0" u="none" strike="noStrike" dirty="0" smtClean="0">
                          <a:solidFill>
                            <a:schemeClr val="tx1"/>
                          </a:solidFill>
                          <a:effectLst/>
                          <a:latin typeface="Klavika Regular" panose="020B0506040000020004" pitchFamily="34" charset="0"/>
                          <a:cs typeface="Arial" panose="020B0604020202020204" pitchFamily="34" charset="0"/>
                        </a:rPr>
                        <a:t>DPFP</a:t>
                      </a: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Up to 5.2 GFLOPS/W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Up to</a:t>
                      </a:r>
                      <a:r>
                        <a:rPr lang="en-US" sz="2000" b="1" i="0" u="none" strike="noStrike" baseline="0" dirty="0" smtClean="0">
                          <a:solidFill>
                            <a:schemeClr val="tx1"/>
                          </a:solidFill>
                          <a:effectLst/>
                          <a:latin typeface="+mj-lt"/>
                          <a:cs typeface="Arial" panose="020B0604020202020204" pitchFamily="34" charset="0"/>
                        </a:rPr>
                        <a:t> 3.58</a:t>
                      </a:r>
                      <a:r>
                        <a:rPr lang="en-US" sz="2000" b="1" i="0" u="none" strike="noStrike" dirty="0" smtClean="0">
                          <a:solidFill>
                            <a:schemeClr val="tx1"/>
                          </a:solidFill>
                          <a:effectLst/>
                          <a:latin typeface="+mj-lt"/>
                          <a:cs typeface="Arial" panose="020B0604020202020204" pitchFamily="34" charset="0"/>
                        </a:rPr>
                        <a:t> GFLOPS/W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/Watt </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SPFP</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Up</a:t>
                      </a:r>
                      <a:r>
                        <a:rPr lang="en-US" sz="2000" b="0" i="0" u="none" strike="noStrike" baseline="0" dirty="0" smtClean="0">
                          <a:solidFill>
                            <a:schemeClr val="tx1"/>
                          </a:solidFill>
                          <a:effectLst/>
                          <a:latin typeface="+mj-lt"/>
                          <a:cs typeface="Arial" panose="020B0604020202020204" pitchFamily="34" charset="0"/>
                        </a:rPr>
                        <a:t> to 15.6 GFLOPS/W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Up to 14.4 GFLOPS/W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DPFP*</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.366 GFLOPS/dollar</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baseline="0" dirty="0" smtClean="0">
                          <a:solidFill>
                            <a:schemeClr val="tx1"/>
                          </a:solidFill>
                          <a:effectLst/>
                          <a:latin typeface="+mj-lt"/>
                          <a:cs typeface="Arial" panose="020B0604020202020204" pitchFamily="34" charset="0"/>
                        </a:rPr>
                        <a:t>.403 </a:t>
                      </a:r>
                      <a:r>
                        <a:rPr lang="en-US" sz="2000" b="1" i="0" u="none" strike="noStrike" baseline="0" dirty="0" smtClean="0">
                          <a:solidFill>
                            <a:schemeClr val="tx1"/>
                          </a:solidFill>
                          <a:effectLst/>
                          <a:latin typeface="+mj-lt"/>
                          <a:cs typeface="Arial" panose="020B0604020202020204" pitchFamily="34" charset="0"/>
                        </a:rPr>
                        <a:t>GFLOPS/dollar</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 SPFP*</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1,100 GFLOPS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1,620 GFLOPS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Memory Size &amp; Bandwidth</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5 GB GDDR5</a:t>
                      </a:r>
                      <a:r>
                        <a:rPr lang="en-US" sz="2000" b="0" i="0" u="none" strike="noStrike" baseline="0" dirty="0" smtClean="0">
                          <a:solidFill>
                            <a:schemeClr val="tx1"/>
                          </a:solidFill>
                          <a:effectLst/>
                          <a:latin typeface="+mj-lt"/>
                          <a:cs typeface="Arial" panose="020B0604020202020204" pitchFamily="34" charset="0"/>
                        </a:rPr>
                        <a:t> and </a:t>
                      </a:r>
                      <a:r>
                        <a:rPr lang="en-US" sz="2000" b="0" i="0" u="none" strike="noStrike" dirty="0" smtClean="0">
                          <a:solidFill>
                            <a:schemeClr val="tx1"/>
                          </a:solidFill>
                          <a:effectLst/>
                          <a:latin typeface="+mj-lt"/>
                          <a:cs typeface="Arial" panose="020B0604020202020204" pitchFamily="34" charset="0"/>
                        </a:rPr>
                        <a:t>208 GB/s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12 GB GDDR5 and 264 GB/s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Maximum Power </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225W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225W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bl>
          </a:graphicData>
        </a:graphic>
      </p:graphicFrame>
      <p:cxnSp>
        <p:nvCxnSpPr>
          <p:cNvPr id="14" name="Straight Connector 13"/>
          <p:cNvCxnSpPr/>
          <p:nvPr/>
        </p:nvCxnSpPr>
        <p:spPr>
          <a:xfrm>
            <a:off x="10105291"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29044"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 y="2334773"/>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 y="2838866"/>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6817" y="3299150"/>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3803243"/>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 y="4280804"/>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 y="4784897"/>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47290"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5" name="Parallelogram 24"/>
          <p:cNvSpPr/>
          <p:nvPr/>
        </p:nvSpPr>
        <p:spPr>
          <a:xfrm flipH="1">
            <a:off x="-648588" y="1197121"/>
            <a:ext cx="3861800" cy="612497"/>
          </a:xfrm>
          <a:prstGeom prst="parallelogram">
            <a:avLst>
              <a:gd name="adj" fmla="val 99186"/>
            </a:avLst>
          </a:prstGeom>
          <a:solidFill>
            <a:schemeClr val="bg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cxnSp>
        <p:nvCxnSpPr>
          <p:cNvPr id="26" name="Straight Connector 25"/>
          <p:cNvCxnSpPr/>
          <p:nvPr/>
        </p:nvCxnSpPr>
        <p:spPr>
          <a:xfrm>
            <a:off x="-1" y="5261120"/>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 y="5761335"/>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45571" y="6285846"/>
            <a:ext cx="6227782" cy="329081"/>
          </a:xfrm>
          <a:prstGeom prst="rect">
            <a:avLst/>
          </a:prstGeom>
          <a:noFill/>
        </p:spPr>
        <p:txBody>
          <a:bodyPr wrap="square" lIns="82058" tIns="41029" rIns="82058" bIns="41029" rtlCol="0" anchor="b" anchorCtr="0">
            <a:spAutoFit/>
          </a:bodyPr>
          <a:lstStyle/>
          <a:p>
            <a:pPr algn="r"/>
            <a:r>
              <a:rPr lang="en-US" sz="800" dirty="0" err="1" smtClean="0">
                <a:solidFill>
                  <a:schemeClr val="tx1">
                    <a:lumMod val="65000"/>
                  </a:schemeClr>
                </a:solidFill>
                <a:latin typeface="+mj-lt"/>
              </a:rPr>
              <a:t>Nvidia</a:t>
            </a:r>
            <a:r>
              <a:rPr lang="en-US" sz="800" dirty="0" smtClean="0">
                <a:solidFill>
                  <a:schemeClr val="tx1">
                    <a:lumMod val="65000"/>
                  </a:schemeClr>
                </a:solidFill>
                <a:latin typeface="+mj-lt"/>
              </a:rPr>
              <a:t> Tesla K20X data </a:t>
            </a:r>
            <a:r>
              <a:rPr lang="en-US" sz="800" dirty="0">
                <a:solidFill>
                  <a:schemeClr val="tx1">
                    <a:lumMod val="65000"/>
                  </a:schemeClr>
                </a:solidFill>
                <a:latin typeface="+mj-lt"/>
              </a:rPr>
              <a:t>source: </a:t>
            </a:r>
            <a:r>
              <a:rPr lang="en-US" sz="800" dirty="0">
                <a:solidFill>
                  <a:schemeClr val="tx1">
                    <a:lumMod val="65000"/>
                  </a:schemeClr>
                </a:solidFill>
                <a:latin typeface="+mj-lt"/>
                <a:hlinkClick r:id="rId3"/>
              </a:rPr>
              <a:t>http://</a:t>
            </a:r>
            <a:r>
              <a:rPr lang="en-US" sz="800" dirty="0" smtClean="0">
                <a:solidFill>
                  <a:schemeClr val="tx1">
                    <a:lumMod val="65000"/>
                  </a:schemeClr>
                </a:solidFill>
                <a:latin typeface="+mj-lt"/>
                <a:hlinkClick r:id="rId3"/>
              </a:rPr>
              <a:t>www.nvidia.com/object/tesla-servers.html</a:t>
            </a:r>
            <a:r>
              <a:rPr lang="en-US" sz="800" dirty="0" smtClean="0">
                <a:solidFill>
                  <a:schemeClr val="tx1">
                    <a:lumMod val="65000"/>
                  </a:schemeClr>
                </a:solidFill>
                <a:latin typeface="+mj-lt"/>
              </a:rPr>
              <a:t> </a:t>
            </a:r>
            <a:r>
              <a:rPr lang="en-US" sz="800" dirty="0" smtClean="0">
                <a:solidFill>
                  <a:schemeClr val="tx1">
                    <a:lumMod val="65000"/>
                  </a:schemeClr>
                </a:solidFill>
                <a:latin typeface="+mj-lt"/>
              </a:rPr>
              <a:t> </a:t>
            </a:r>
            <a:endParaRPr lang="en-US" sz="800" dirty="0" smtClean="0">
              <a:solidFill>
                <a:schemeClr val="tx1">
                  <a:lumMod val="65000"/>
                </a:schemeClr>
              </a:solidFill>
              <a:latin typeface="+mj-lt"/>
            </a:endParaRPr>
          </a:p>
          <a:p>
            <a:pPr algn="r"/>
            <a:r>
              <a:rPr lang="en-US" sz="800" dirty="0" smtClean="0">
                <a:solidFill>
                  <a:schemeClr val="tx1">
                    <a:lumMod val="65000"/>
                  </a:schemeClr>
                </a:solidFill>
                <a:latin typeface="+mj-lt"/>
              </a:rPr>
              <a:t>*</a:t>
            </a:r>
            <a:r>
              <a:rPr lang="en-US" sz="800" dirty="0" err="1" smtClean="0">
                <a:solidFill>
                  <a:schemeClr val="tx1">
                    <a:lumMod val="65000"/>
                  </a:schemeClr>
                </a:solidFill>
                <a:latin typeface="+mj-lt"/>
              </a:rPr>
              <a:t>Perf</a:t>
            </a:r>
            <a:r>
              <a:rPr lang="en-US" sz="800" dirty="0" smtClean="0">
                <a:solidFill>
                  <a:schemeClr val="tx1">
                    <a:lumMod val="65000"/>
                  </a:schemeClr>
                </a:solidFill>
                <a:latin typeface="+mj-lt"/>
              </a:rPr>
              <a:t>/dollar based on </a:t>
            </a:r>
            <a:r>
              <a:rPr lang="en-US" sz="800" dirty="0">
                <a:solidFill>
                  <a:schemeClr val="tx1">
                    <a:lumMod val="65000"/>
                  </a:schemeClr>
                </a:solidFill>
                <a:latin typeface="+mj-lt"/>
              </a:rPr>
              <a:t> </a:t>
            </a:r>
            <a:r>
              <a:rPr lang="en-US" sz="800" dirty="0" smtClean="0">
                <a:solidFill>
                  <a:schemeClr val="tx1">
                    <a:lumMod val="65000"/>
                  </a:schemeClr>
                </a:solidFill>
                <a:latin typeface="+mj-lt"/>
              </a:rPr>
              <a:t>$1999  S9150 MSRP and $3199 lowest retail price for K20X </a:t>
            </a:r>
          </a:p>
        </p:txBody>
      </p:sp>
    </p:spTree>
    <p:extLst>
      <p:ext uri="{BB962C8B-B14F-4D97-AF65-F5344CB8AC3E}">
        <p14:creationId xmlns:p14="http://schemas.microsoft.com/office/powerpoint/2010/main" val="273853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12" name="Group 11"/>
          <p:cNvGrpSpPr/>
          <p:nvPr/>
        </p:nvGrpSpPr>
        <p:grpSpPr>
          <a:xfrm>
            <a:off x="1928414" y="4271480"/>
            <a:ext cx="2738309" cy="1724599"/>
            <a:chOff x="1834611" y="4674125"/>
            <a:chExt cx="2738309" cy="1724599"/>
          </a:xfrm>
        </p:grpSpPr>
        <p:cxnSp>
          <p:nvCxnSpPr>
            <p:cNvPr id="7" name="Straight Connector 6"/>
            <p:cNvCxnSpPr/>
            <p:nvPr/>
          </p:nvCxnSpPr>
          <p:spPr>
            <a:xfrm>
              <a:off x="1834611" y="4825824"/>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930482" y="4674125"/>
              <a:ext cx="1718227" cy="1046440"/>
            </a:xfrm>
            <a:prstGeom prst="rect">
              <a:avLst/>
            </a:prstGeom>
          </p:spPr>
          <p:txBody>
            <a:bodyPr wrap="square">
              <a:spAutoFit/>
            </a:bodyPr>
            <a:lstStyle/>
            <a:p>
              <a:pPr>
                <a:spcAft>
                  <a:spcPts val="600"/>
                </a:spcAft>
                <a:buClr>
                  <a:schemeClr val="bg2"/>
                </a:buClr>
              </a:pPr>
              <a:r>
                <a:rPr lang="de-DE" sz="6200" b="1" dirty="0" smtClean="0"/>
                <a:t>5.91</a:t>
              </a:r>
              <a:endParaRPr lang="en-US" sz="6200" b="1" dirty="0" smtClean="0"/>
            </a:p>
          </p:txBody>
        </p:sp>
        <p:sp>
          <p:nvSpPr>
            <p:cNvPr id="41" name="Rectangle 40"/>
            <p:cNvSpPr/>
            <p:nvPr/>
          </p:nvSpPr>
          <p:spPr>
            <a:xfrm>
              <a:off x="1868216" y="5545244"/>
              <a:ext cx="2704704" cy="646331"/>
            </a:xfrm>
            <a:prstGeom prst="rect">
              <a:avLst/>
            </a:prstGeom>
          </p:spPr>
          <p:txBody>
            <a:bodyPr wrap="square">
              <a:spAutoFit/>
            </a:bodyPr>
            <a:lstStyle/>
            <a:p>
              <a:pPr>
                <a:spcAft>
                  <a:spcPts val="0"/>
                </a:spcAft>
                <a:buClr>
                  <a:schemeClr val="bg2"/>
                </a:buClr>
              </a:pPr>
              <a:r>
                <a:rPr lang="en-US" dirty="0" smtClean="0"/>
                <a:t>TFLOPS Peak </a:t>
              </a:r>
            </a:p>
            <a:p>
              <a:pPr>
                <a:spcAft>
                  <a:spcPts val="0"/>
                </a:spcAft>
                <a:buClr>
                  <a:schemeClr val="bg2"/>
                </a:buClr>
              </a:pPr>
              <a:r>
                <a:rPr lang="en-US" dirty="0" smtClean="0"/>
                <a:t>Single Precision</a:t>
              </a:r>
              <a:endParaRPr lang="en-US" dirty="0" smtClean="0">
                <a:cs typeface="Arial" pitchFamily="34" charset="0"/>
              </a:endParaRPr>
            </a:p>
          </p:txBody>
        </p:sp>
      </p:grpSp>
      <p:grpSp>
        <p:nvGrpSpPr>
          <p:cNvPr id="6" name="Group 5"/>
          <p:cNvGrpSpPr/>
          <p:nvPr/>
        </p:nvGrpSpPr>
        <p:grpSpPr>
          <a:xfrm>
            <a:off x="3630672" y="4278458"/>
            <a:ext cx="2052055" cy="1702437"/>
            <a:chOff x="3560150" y="4719203"/>
            <a:chExt cx="1273981" cy="1702437"/>
          </a:xfrm>
        </p:grpSpPr>
        <p:cxnSp>
          <p:nvCxnSpPr>
            <p:cNvPr id="43" name="Straight Connector 42"/>
            <p:cNvCxnSpPr/>
            <p:nvPr/>
          </p:nvCxnSpPr>
          <p:spPr>
            <a:xfrm>
              <a:off x="3560150" y="484874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628312" y="4719203"/>
              <a:ext cx="1205819" cy="1046440"/>
            </a:xfrm>
            <a:prstGeom prst="rect">
              <a:avLst/>
            </a:prstGeom>
          </p:spPr>
          <p:txBody>
            <a:bodyPr wrap="square">
              <a:spAutoFit/>
            </a:bodyPr>
            <a:lstStyle/>
            <a:p>
              <a:pPr>
                <a:spcAft>
                  <a:spcPts val="600"/>
                </a:spcAft>
                <a:buClr>
                  <a:schemeClr val="bg2"/>
                </a:buClr>
              </a:pPr>
              <a:r>
                <a:rPr lang="en-US" sz="6200" b="1" dirty="0" smtClean="0">
                  <a:solidFill>
                    <a:schemeClr val="accent2"/>
                  </a:solidFill>
                </a:rPr>
                <a:t>ECC</a:t>
              </a:r>
              <a:endParaRPr lang="en-US" sz="4000" b="1" dirty="0">
                <a:solidFill>
                  <a:schemeClr val="accent2"/>
                </a:solidFill>
              </a:endParaRPr>
            </a:p>
          </p:txBody>
        </p:sp>
      </p:grpSp>
      <p:grpSp>
        <p:nvGrpSpPr>
          <p:cNvPr id="10" name="Group 9"/>
          <p:cNvGrpSpPr/>
          <p:nvPr/>
        </p:nvGrpSpPr>
        <p:grpSpPr>
          <a:xfrm>
            <a:off x="9718128" y="4260601"/>
            <a:ext cx="2618529" cy="1767038"/>
            <a:chOff x="10117235" y="4674262"/>
            <a:chExt cx="2618529" cy="1767038"/>
          </a:xfrm>
        </p:grpSpPr>
        <p:cxnSp>
          <p:nvCxnSpPr>
            <p:cNvPr id="57" name="Straight Connector 56"/>
            <p:cNvCxnSpPr/>
            <p:nvPr/>
          </p:nvCxnSpPr>
          <p:spPr>
            <a:xfrm>
              <a:off x="10117235" y="486840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0149429" y="4674262"/>
              <a:ext cx="2586335" cy="1046440"/>
            </a:xfrm>
            <a:prstGeom prst="rect">
              <a:avLst/>
            </a:prstGeom>
          </p:spPr>
          <p:txBody>
            <a:bodyPr wrap="square">
              <a:spAutoFit/>
            </a:bodyPr>
            <a:lstStyle/>
            <a:p>
              <a:pPr>
                <a:spcAft>
                  <a:spcPts val="600"/>
                </a:spcAft>
                <a:buClr>
                  <a:schemeClr val="bg2"/>
                </a:buClr>
              </a:pPr>
              <a:r>
                <a:rPr lang="de-DE" sz="6200" b="1" dirty="0" smtClean="0"/>
                <a:t>375W</a:t>
              </a:r>
              <a:endParaRPr lang="en-US" sz="6200" b="1" dirty="0" smtClean="0"/>
            </a:p>
          </p:txBody>
        </p:sp>
        <p:sp>
          <p:nvSpPr>
            <p:cNvPr id="62" name="Rectangle 61"/>
            <p:cNvSpPr/>
            <p:nvPr/>
          </p:nvSpPr>
          <p:spPr>
            <a:xfrm>
              <a:off x="10195506" y="5518665"/>
              <a:ext cx="2271414" cy="723275"/>
            </a:xfrm>
            <a:prstGeom prst="rect">
              <a:avLst/>
            </a:prstGeom>
          </p:spPr>
          <p:txBody>
            <a:bodyPr wrap="square">
              <a:spAutoFit/>
            </a:bodyPr>
            <a:lstStyle/>
            <a:p>
              <a:pPr>
                <a:spcAft>
                  <a:spcPts val="600"/>
                </a:spcAft>
                <a:buClr>
                  <a:schemeClr val="bg2"/>
                </a:buClr>
              </a:pPr>
              <a:r>
                <a:rPr lang="en-US" dirty="0" smtClean="0"/>
                <a:t>Maximum power</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grpSp>
      <p:grpSp>
        <p:nvGrpSpPr>
          <p:cNvPr id="3" name="Group 2"/>
          <p:cNvGrpSpPr/>
          <p:nvPr/>
        </p:nvGrpSpPr>
        <p:grpSpPr>
          <a:xfrm>
            <a:off x="167938" y="4344326"/>
            <a:ext cx="2704704" cy="1450140"/>
            <a:chOff x="-310547" y="4863934"/>
            <a:chExt cx="2704704" cy="1450140"/>
          </a:xfrm>
        </p:grpSpPr>
        <p:sp>
          <p:nvSpPr>
            <p:cNvPr id="44" name="Rectangle 43"/>
            <p:cNvSpPr/>
            <p:nvPr/>
          </p:nvSpPr>
          <p:spPr>
            <a:xfrm>
              <a:off x="-285112" y="4863934"/>
              <a:ext cx="1637773" cy="1046440"/>
            </a:xfrm>
            <a:prstGeom prst="rect">
              <a:avLst/>
            </a:prstGeom>
          </p:spPr>
          <p:txBody>
            <a:bodyPr wrap="square">
              <a:spAutoFit/>
            </a:bodyPr>
            <a:lstStyle/>
            <a:p>
              <a:pPr>
                <a:spcAft>
                  <a:spcPts val="600"/>
                </a:spcAft>
                <a:buClr>
                  <a:schemeClr val="bg2"/>
                </a:buClr>
              </a:pPr>
              <a:r>
                <a:rPr lang="de-DE" sz="6200" b="1" dirty="0">
                  <a:solidFill>
                    <a:schemeClr val="accent2"/>
                  </a:solidFill>
                </a:rPr>
                <a:t>1.48</a:t>
              </a:r>
              <a:endParaRPr lang="en-US" sz="6200" b="1" dirty="0">
                <a:solidFill>
                  <a:schemeClr val="accent2"/>
                </a:solidFill>
              </a:endParaRPr>
            </a:p>
          </p:txBody>
        </p:sp>
        <p:sp>
          <p:nvSpPr>
            <p:cNvPr id="46" name="Rectangle 45"/>
            <p:cNvSpPr/>
            <p:nvPr/>
          </p:nvSpPr>
          <p:spPr>
            <a:xfrm>
              <a:off x="-310547" y="5667743"/>
              <a:ext cx="2704704" cy="646331"/>
            </a:xfrm>
            <a:prstGeom prst="rect">
              <a:avLst/>
            </a:prstGeom>
          </p:spPr>
          <p:txBody>
            <a:bodyPr wrap="square">
              <a:spAutoFit/>
            </a:bodyPr>
            <a:lstStyle/>
            <a:p>
              <a:pPr>
                <a:spcAft>
                  <a:spcPts val="0"/>
                </a:spcAft>
                <a:buClr>
                  <a:schemeClr val="bg2"/>
                </a:buClr>
              </a:pPr>
              <a:r>
                <a:rPr lang="en-US" dirty="0"/>
                <a:t>G</a:t>
              </a:r>
              <a:r>
                <a:rPr lang="en-US" dirty="0" smtClean="0">
                  <a:cs typeface="Arial" pitchFamily="34" charset="0"/>
                </a:rPr>
                <a:t>FLOPS Peak</a:t>
              </a:r>
            </a:p>
            <a:p>
              <a:pPr>
                <a:spcAft>
                  <a:spcPts val="0"/>
                </a:spcAft>
                <a:buClr>
                  <a:schemeClr val="bg2"/>
                </a:buClr>
              </a:pPr>
              <a:r>
                <a:rPr lang="en-US" dirty="0" smtClean="0"/>
                <a:t>Double Precision</a:t>
              </a:r>
            </a:p>
          </p:txBody>
        </p:sp>
      </p:grpSp>
      <p:grpSp>
        <p:nvGrpSpPr>
          <p:cNvPr id="38" name="Group 37"/>
          <p:cNvGrpSpPr/>
          <p:nvPr/>
        </p:nvGrpSpPr>
        <p:grpSpPr>
          <a:xfrm>
            <a:off x="7703676" y="4276572"/>
            <a:ext cx="1975316" cy="2187099"/>
            <a:chOff x="5291995" y="4578458"/>
            <a:chExt cx="1975316" cy="2187099"/>
          </a:xfrm>
        </p:grpSpPr>
        <p:cxnSp>
          <p:nvCxnSpPr>
            <p:cNvPr id="39" name="Straight Connector 38"/>
            <p:cNvCxnSpPr/>
            <p:nvPr/>
          </p:nvCxnSpPr>
          <p:spPr>
            <a:xfrm>
              <a:off x="5291995" y="475099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324350" y="4578458"/>
              <a:ext cx="1942961" cy="1046440"/>
            </a:xfrm>
            <a:prstGeom prst="rect">
              <a:avLst/>
            </a:prstGeom>
          </p:spPr>
          <p:txBody>
            <a:bodyPr wrap="square">
              <a:spAutoFit/>
            </a:bodyPr>
            <a:lstStyle/>
            <a:p>
              <a:pPr>
                <a:spcAft>
                  <a:spcPts val="600"/>
                </a:spcAft>
                <a:buClr>
                  <a:schemeClr val="bg2"/>
                </a:buClr>
              </a:pPr>
              <a:r>
                <a:rPr lang="de-DE" sz="6200" b="1" dirty="0">
                  <a:solidFill>
                    <a:schemeClr val="accent2"/>
                  </a:solidFill>
                </a:rPr>
                <a:t>12GB</a:t>
              </a:r>
              <a:endParaRPr lang="en-US" sz="6200" b="1" dirty="0">
                <a:solidFill>
                  <a:schemeClr val="accent2"/>
                </a:solidFill>
              </a:endParaRPr>
            </a:p>
          </p:txBody>
        </p:sp>
        <p:sp>
          <p:nvSpPr>
            <p:cNvPr id="63" name="Rectangle 62"/>
            <p:cNvSpPr/>
            <p:nvPr/>
          </p:nvSpPr>
          <p:spPr>
            <a:xfrm>
              <a:off x="5404529" y="5411340"/>
              <a:ext cx="1410468" cy="1354217"/>
            </a:xfrm>
            <a:prstGeom prst="rect">
              <a:avLst/>
            </a:prstGeom>
          </p:spPr>
          <p:txBody>
            <a:bodyPr wrap="square">
              <a:spAutoFit/>
            </a:bodyPr>
            <a:lstStyle/>
            <a:p>
              <a:pPr>
                <a:spcAft>
                  <a:spcPts val="600"/>
                </a:spcAft>
                <a:buClr>
                  <a:schemeClr val="bg2"/>
                </a:buClr>
              </a:pPr>
              <a:r>
                <a:rPr lang="en-US" dirty="0" smtClean="0">
                  <a:cs typeface="Arial" pitchFamily="34" charset="0"/>
                </a:rPr>
                <a:t>GDDR5 Memory</a:t>
              </a:r>
            </a:p>
            <a:p>
              <a:pPr>
                <a:spcAft>
                  <a:spcPts val="600"/>
                </a:spcAft>
                <a:buClr>
                  <a:schemeClr val="bg2"/>
                </a:buClr>
              </a:pPr>
              <a:r>
                <a:rPr lang="en-US" dirty="0" smtClean="0"/>
                <a:t>(6GB Option)</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grpSp>
      <p:sp>
        <p:nvSpPr>
          <p:cNvPr id="64" name="Title 1"/>
          <p:cNvSpPr>
            <a:spLocks noGrp="1"/>
          </p:cNvSpPr>
          <p:nvPr>
            <p:ph type="title"/>
          </p:nvPr>
        </p:nvSpPr>
        <p:spPr>
          <a:xfrm>
            <a:off x="305625" y="278130"/>
            <a:ext cx="10424160" cy="474345"/>
          </a:xfrm>
        </p:spPr>
        <p:txBody>
          <a:bodyPr/>
          <a:lstStyle/>
          <a:p>
            <a:r>
              <a:rPr lang="en-US" dirty="0" smtClean="0"/>
              <a:t>AMD </a:t>
            </a:r>
            <a:r>
              <a:rPr lang="en-US" dirty="0" err="1" smtClean="0"/>
              <a:t>FirePro</a:t>
            </a:r>
            <a:r>
              <a:rPr lang="en-US" dirty="0" smtClean="0"/>
              <a:t>™ S10000 12GB Edition Server GPU</a:t>
            </a:r>
            <a:endParaRPr lang="en-US" dirty="0"/>
          </a:p>
        </p:txBody>
      </p:sp>
      <p:grpSp>
        <p:nvGrpSpPr>
          <p:cNvPr id="26" name="Group 25"/>
          <p:cNvGrpSpPr/>
          <p:nvPr/>
        </p:nvGrpSpPr>
        <p:grpSpPr>
          <a:xfrm>
            <a:off x="5552515" y="4287593"/>
            <a:ext cx="2263695" cy="1860816"/>
            <a:chOff x="5291995" y="4475588"/>
            <a:chExt cx="2263695" cy="1860816"/>
          </a:xfrm>
        </p:grpSpPr>
        <p:cxnSp>
          <p:nvCxnSpPr>
            <p:cNvPr id="27" name="Straight Connector 26"/>
            <p:cNvCxnSpPr/>
            <p:nvPr/>
          </p:nvCxnSpPr>
          <p:spPr>
            <a:xfrm>
              <a:off x="5291995" y="464812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324350" y="4475588"/>
              <a:ext cx="2231340" cy="1046440"/>
            </a:xfrm>
            <a:prstGeom prst="rect">
              <a:avLst/>
            </a:prstGeom>
          </p:spPr>
          <p:txBody>
            <a:bodyPr wrap="square">
              <a:spAutoFit/>
            </a:bodyPr>
            <a:lstStyle/>
            <a:p>
              <a:pPr>
                <a:spcAft>
                  <a:spcPts val="600"/>
                </a:spcAft>
                <a:buClr>
                  <a:schemeClr val="bg2"/>
                </a:buClr>
              </a:pPr>
              <a:r>
                <a:rPr lang="de-DE" sz="6200" b="1" dirty="0" smtClean="0"/>
                <a:t>1792</a:t>
              </a:r>
              <a:r>
                <a:rPr lang="de-DE" sz="2800" b="1" dirty="0" smtClean="0"/>
                <a:t>x2</a:t>
              </a:r>
              <a:endParaRPr lang="en-US" sz="2800" b="1" dirty="0" smtClean="0"/>
            </a:p>
          </p:txBody>
        </p:sp>
        <p:sp>
          <p:nvSpPr>
            <p:cNvPr id="30" name="Rectangle 29"/>
            <p:cNvSpPr/>
            <p:nvPr/>
          </p:nvSpPr>
          <p:spPr>
            <a:xfrm>
              <a:off x="5387038" y="533613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GCN Stream Processors</a:t>
              </a:r>
            </a:p>
            <a:p>
              <a:pPr>
                <a:spcAft>
                  <a:spcPts val="600"/>
                </a:spcAft>
                <a:buClr>
                  <a:schemeClr val="bg2"/>
                </a:buClr>
              </a:pPr>
              <a:endParaRPr lang="en-US" dirty="0" smtClean="0">
                <a:cs typeface="Arial" pitchFamily="34" charset="0"/>
              </a:endParaRPr>
            </a:p>
          </p:txBody>
        </p:sp>
      </p:grpSp>
      <p:sp>
        <p:nvSpPr>
          <p:cNvPr id="31" name="Rectangle 30"/>
          <p:cNvSpPr/>
          <p:nvPr/>
        </p:nvSpPr>
        <p:spPr>
          <a:xfrm>
            <a:off x="3778852" y="5135830"/>
            <a:ext cx="1903875" cy="1277273"/>
          </a:xfrm>
          <a:prstGeom prst="rect">
            <a:avLst/>
          </a:prstGeom>
        </p:spPr>
        <p:txBody>
          <a:bodyPr wrap="square">
            <a:spAutoFit/>
          </a:bodyPr>
          <a:lstStyle/>
          <a:p>
            <a:pPr>
              <a:spcAft>
                <a:spcPts val="600"/>
              </a:spcAft>
              <a:buClr>
                <a:schemeClr val="bg2"/>
              </a:buClr>
            </a:pPr>
            <a:r>
              <a:rPr lang="en-US" dirty="0" smtClean="0">
                <a:cs typeface="Arial" pitchFamily="34" charset="0"/>
              </a:rPr>
              <a:t>Memory Support (</a:t>
            </a:r>
            <a:r>
              <a:rPr lang="en-US" dirty="0" smtClean="0"/>
              <a:t>Internal &amp; External)</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680" y="904875"/>
            <a:ext cx="9144019" cy="3749048"/>
          </a:xfrm>
          <a:prstGeom prst="rect">
            <a:avLst/>
          </a:prstGeom>
        </p:spPr>
      </p:pic>
      <p:sp>
        <p:nvSpPr>
          <p:cNvPr id="32" name="Text Placeholder 1"/>
          <p:cNvSpPr>
            <a:spLocks noGrp="1"/>
          </p:cNvSpPr>
          <p:nvPr>
            <p:ph type="body" sz="quarter" idx="10"/>
          </p:nvPr>
        </p:nvSpPr>
        <p:spPr>
          <a:xfrm>
            <a:off x="313245" y="752474"/>
            <a:ext cx="10424160" cy="285750"/>
          </a:xfrm>
        </p:spPr>
        <p:txBody>
          <a:bodyPr/>
          <a:lstStyle/>
          <a:p>
            <a:r>
              <a:rPr lang="en-US" dirty="0" smtClean="0"/>
              <a:t>Most Powerful dual-GPU server card ever created</a:t>
            </a:r>
            <a:r>
              <a:rPr lang="en-US" dirty="0" smtClean="0">
                <a:latin typeface="Calibri"/>
              </a:rPr>
              <a:t>⁸</a:t>
            </a:r>
            <a:endParaRPr lang="en-US" dirty="0"/>
          </a:p>
        </p:txBody>
      </p:sp>
    </p:spTree>
    <p:extLst>
      <p:ext uri="{BB962C8B-B14F-4D97-AF65-F5344CB8AC3E}">
        <p14:creationId xmlns:p14="http://schemas.microsoft.com/office/powerpoint/2010/main" val="248742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p:cNvSpPr/>
          <p:nvPr/>
        </p:nvSpPr>
        <p:spPr>
          <a:xfrm flipH="1">
            <a:off x="2679404" y="1197121"/>
            <a:ext cx="4031921" cy="612497"/>
          </a:xfrm>
          <a:prstGeom prst="parallelogram">
            <a:avLst>
              <a:gd name="adj" fmla="val 99186"/>
            </a:avLst>
          </a:prstGeom>
          <a:solidFill>
            <a:srgbClr val="A6CE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11" name="Parallelogram 10"/>
          <p:cNvSpPr/>
          <p:nvPr/>
        </p:nvSpPr>
        <p:spPr>
          <a:xfrm flipH="1">
            <a:off x="6178059" y="1197121"/>
            <a:ext cx="3903786" cy="612497"/>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12" name="Parallelogram 11"/>
          <p:cNvSpPr/>
          <p:nvPr/>
        </p:nvSpPr>
        <p:spPr>
          <a:xfrm flipH="1">
            <a:off x="9530861" y="1197120"/>
            <a:ext cx="2074984" cy="612497"/>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sp>
        <p:nvSpPr>
          <p:cNvPr id="4" name="Title 3"/>
          <p:cNvSpPr>
            <a:spLocks noGrp="1"/>
          </p:cNvSpPr>
          <p:nvPr>
            <p:ph type="title"/>
          </p:nvPr>
        </p:nvSpPr>
        <p:spPr/>
        <p:txBody>
          <a:bodyPr anchor="ctr"/>
          <a:lstStyle/>
          <a:p>
            <a:r>
              <a:rPr lang="pt-BR" dirty="0"/>
              <a:t>AMD FIREPRO™ </a:t>
            </a:r>
            <a:r>
              <a:rPr lang="pt-BR" dirty="0" smtClean="0"/>
              <a:t>S10000 server GPU </a:t>
            </a:r>
            <a:r>
              <a:rPr lang="pt-BR" dirty="0"/>
              <a:t>vs. </a:t>
            </a:r>
            <a:r>
              <a:rPr lang="pt-BR" dirty="0" smtClean="0"/>
              <a:t>Tesla k10 server GPU</a:t>
            </a:r>
            <a:endParaRPr lang="en-US" dirty="0"/>
          </a:p>
        </p:txBody>
      </p:sp>
      <p:sp>
        <p:nvSpPr>
          <p:cNvPr id="2" name="Text Placeholder 1"/>
          <p:cNvSpPr>
            <a:spLocks noGrp="1"/>
          </p:cNvSpPr>
          <p:nvPr>
            <p:ph type="body" sz="quarter" idx="10"/>
          </p:nvPr>
        </p:nvSpPr>
        <p:spPr/>
        <p:txBody>
          <a:bodyPr/>
          <a:lstStyle/>
          <a:p>
            <a:r>
              <a:rPr lang="en-US" dirty="0" smtClean="0"/>
              <a:t>World’s First Pro graphics card to exceed one TFLOP Peak Double Precision Floating Point</a:t>
            </a:r>
            <a:r>
              <a:rPr lang="en-US" dirty="0">
                <a:latin typeface="Calibri"/>
              </a:rPr>
              <a:t>⁹</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836224388"/>
              </p:ext>
            </p:extLst>
          </p:nvPr>
        </p:nvGraphicFramePr>
        <p:xfrm>
          <a:off x="0" y="1184275"/>
          <a:ext cx="11605847" cy="5059680"/>
        </p:xfrm>
        <a:graphic>
          <a:graphicData uri="http://schemas.openxmlformats.org/drawingml/2006/table">
            <a:tbl>
              <a:tblPr firstRow="1" bandRow="1">
                <a:tableStyleId>{5C22544A-7EE6-4342-B048-85BDC9FD1C3A}</a:tableStyleId>
              </a:tblPr>
              <a:tblGrid>
                <a:gridCol w="3259015"/>
                <a:gridCol w="3458308"/>
                <a:gridCol w="3305908"/>
                <a:gridCol w="1582616"/>
              </a:tblGrid>
              <a:tr h="370840">
                <a:tc>
                  <a:txBody>
                    <a:bodyPr/>
                    <a:lstStyle/>
                    <a:p>
                      <a:pPr algn="l" fontAlgn="b"/>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200" b="1" i="0" u="none" strike="noStrike" dirty="0" err="1" smtClean="0">
                          <a:solidFill>
                            <a:schemeClr val="bg2"/>
                          </a:solidFill>
                          <a:effectLst/>
                          <a:latin typeface="Klavika Regular" panose="020B0506040000020004" pitchFamily="34" charset="0"/>
                          <a:cs typeface="Arial" panose="020B0604020202020204" pitchFamily="34" charset="0"/>
                        </a:rPr>
                        <a:t>Nvidia</a:t>
                      </a:r>
                      <a:r>
                        <a:rPr lang="en-US" sz="2200" b="1" i="0" u="none" strike="noStrike" dirty="0" smtClean="0">
                          <a:solidFill>
                            <a:schemeClr val="bg2"/>
                          </a:solidFill>
                          <a:effectLst/>
                          <a:latin typeface="Klavika Regular" panose="020B0506040000020004" pitchFamily="34" charset="0"/>
                          <a:cs typeface="Arial" panose="020B0604020202020204" pitchFamily="34" charset="0"/>
                        </a:rPr>
                        <a:t> Tesla K10</a:t>
                      </a:r>
                      <a:endParaRPr lang="en-US" sz="2200" b="1" i="0" u="none" strike="noStrike" dirty="0">
                        <a:solidFill>
                          <a:schemeClr val="bg2"/>
                        </a:solidFill>
                        <a:effectLst/>
                        <a:latin typeface="Klavika Bold" panose="020B0806040000020004" pitchFamily="34" charset="0"/>
                        <a:cs typeface="Arial" panose="020B0604020202020204" pitchFamily="34" charset="0"/>
                      </a:endParaRPr>
                    </a:p>
                  </a:txBody>
                  <a:tcPr marL="274320"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200" b="1" i="0" u="none" strike="noStrike" dirty="0" smtClean="0">
                          <a:solidFill>
                            <a:schemeClr val="tx1"/>
                          </a:solidFill>
                          <a:effectLst/>
                          <a:latin typeface="Klavika Regular" panose="020B0506040000020004" pitchFamily="34" charset="0"/>
                          <a:cs typeface="Arial" panose="020B0604020202020204" pitchFamily="34" charset="0"/>
                        </a:rPr>
                        <a:t>AMD FirePro™ </a:t>
                      </a:r>
                      <a:r>
                        <a:rPr lang="en-US" sz="2200" b="1" i="0" u="none" strike="noStrike" dirty="0" smtClean="0">
                          <a:solidFill>
                            <a:schemeClr val="tx1"/>
                          </a:solidFill>
                          <a:effectLst/>
                          <a:latin typeface="Klavika Bold" panose="020B0806040000020004" pitchFamily="34" charset="0"/>
                          <a:cs typeface="Arial" panose="020B0604020202020204" pitchFamily="34" charset="0"/>
                        </a:rPr>
                        <a:t>S10000</a:t>
                      </a:r>
                      <a:endParaRPr lang="en-US" sz="2200" b="1" i="0" u="none" strike="noStrike" dirty="0">
                        <a:solidFill>
                          <a:schemeClr val="tx1"/>
                        </a:solidFill>
                        <a:effectLst/>
                        <a:latin typeface="Klavika Bold" panose="020B0806040000020004" pitchFamily="34" charset="0"/>
                        <a:cs typeface="Arial" panose="020B0604020202020204" pitchFamily="34" charset="0"/>
                      </a:endParaRPr>
                    </a:p>
                  </a:txBody>
                  <a:tcPr marL="274320"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b="1" i="0" u="none" strike="noStrike" dirty="0" smtClean="0">
                          <a:solidFill>
                            <a:schemeClr val="tx1"/>
                          </a:solidFill>
                          <a:effectLst/>
                          <a:latin typeface="Klavika Regular" panose="020B0506040000020004" pitchFamily="34" charset="0"/>
                          <a:cs typeface="Arial" panose="020B0604020202020204" pitchFamily="34" charset="0"/>
                        </a:rPr>
                        <a:t>AMD</a:t>
                      </a:r>
                      <a:r>
                        <a:rPr lang="en-US" sz="1600" b="1" i="0" u="none" strike="noStrike" baseline="0" dirty="0" smtClean="0">
                          <a:solidFill>
                            <a:schemeClr val="tx1"/>
                          </a:solidFill>
                          <a:effectLst/>
                          <a:latin typeface="Klavika Regular" panose="020B0506040000020004" pitchFamily="34" charset="0"/>
                          <a:cs typeface="Arial" panose="020B0604020202020204" pitchFamily="34" charset="0"/>
                        </a:rPr>
                        <a:t> Advantage</a:t>
                      </a:r>
                      <a:endParaRPr lang="en-US" sz="1600" b="1" i="0" u="none" strike="noStrike" dirty="0">
                        <a:solidFill>
                          <a:schemeClr val="tx1"/>
                        </a:solidFill>
                        <a:effectLst/>
                        <a:latin typeface="Klavika Regular" panose="020B0506040000020004" pitchFamily="34" charset="0"/>
                        <a:cs typeface="Arial" panose="020B0604020202020204" pitchFamily="34" charset="0"/>
                      </a:endParaRPr>
                    </a:p>
                  </a:txBody>
                  <a:tcPr marT="91440" marB="9144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3840">
                <a:tc>
                  <a:txBody>
                    <a:bodyPr/>
                    <a:lstStyle/>
                    <a:p>
                      <a:pPr algn="r" fontAlgn="b"/>
                      <a:r>
                        <a:rPr lang="de-DE" sz="1800" b="1" i="0" u="none" strike="noStrike" dirty="0" smtClean="0">
                          <a:solidFill>
                            <a:schemeClr val="tx1"/>
                          </a:solidFill>
                          <a:effectLst/>
                          <a:latin typeface="Klavika Regular" panose="020B0506040000020004" pitchFamily="34" charset="0"/>
                          <a:cs typeface="Arial" panose="020B0604020202020204" pitchFamily="34" charset="0"/>
                        </a:rPr>
                        <a:t>OpenCL</a:t>
                      </a:r>
                      <a:r>
                        <a:rPr lang="de-DE" sz="1800" b="0" i="0" u="none" strike="noStrike" dirty="0" smtClean="0">
                          <a:solidFill>
                            <a:schemeClr val="tx1"/>
                          </a:solidFill>
                          <a:effectLst/>
                          <a:latin typeface="Klavika Regular" panose="020B0506040000020004" pitchFamily="34" charset="0"/>
                          <a:cs typeface="Arial" panose="020B0604020202020204" pitchFamily="34" charset="0"/>
                        </a:rPr>
                        <a:t>™</a:t>
                      </a:r>
                      <a:r>
                        <a:rPr lang="de-DE" sz="1800" b="1" i="0" u="none" strike="noStrike" baseline="0" dirty="0" smtClean="0">
                          <a:solidFill>
                            <a:schemeClr val="tx1"/>
                          </a:solidFill>
                          <a:effectLst/>
                          <a:latin typeface="Klavika Regular" panose="020B0506040000020004" pitchFamily="34" charset="0"/>
                          <a:cs typeface="Arial" panose="020B0604020202020204" pitchFamily="34" charset="0"/>
                        </a:rPr>
                        <a:t> Support</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1.1</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1.2 </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243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Peak</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 Single Precision</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4.58 TFLOPS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5.91 TFLOPS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29%</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de-DE" sz="1800" b="1" i="0" u="none" strike="noStrike" smtClean="0">
                          <a:solidFill>
                            <a:schemeClr val="tx1"/>
                          </a:solidFill>
                          <a:effectLst/>
                          <a:latin typeface="Klavika Regular" panose="020B0506040000020004" pitchFamily="34" charset="0"/>
                          <a:cs typeface="Arial" panose="020B0604020202020204" pitchFamily="34" charset="0"/>
                        </a:rPr>
                        <a:t>Peak Double Precision</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de-DE" sz="2000" b="0" i="0" u="none" strike="noStrike" dirty="0" smtClean="0">
                          <a:solidFill>
                            <a:schemeClr val="tx1"/>
                          </a:solidFill>
                          <a:effectLst/>
                          <a:latin typeface="+mj-lt"/>
                          <a:cs typeface="Arial" panose="020B0604020202020204" pitchFamily="34" charset="0"/>
                        </a:rPr>
                        <a:t>190 TFLOPS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de-DE" sz="2000" b="1" i="0" u="none" strike="noStrike" dirty="0" smtClean="0">
                          <a:solidFill>
                            <a:schemeClr val="tx1"/>
                          </a:solidFill>
                          <a:effectLst/>
                          <a:latin typeface="+mj-lt"/>
                          <a:cs typeface="Arial" panose="020B0604020202020204" pitchFamily="34" charset="0"/>
                        </a:rPr>
                        <a:t>1.48 TFLOPS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640%</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chemeClr val="tx1"/>
                          </a:solidFill>
                          <a:effectLst/>
                          <a:latin typeface="Klavika Regular" panose="020B0506040000020004" pitchFamily="34" charset="0"/>
                          <a:cs typeface="Arial" panose="020B0604020202020204" pitchFamily="34" charset="0"/>
                        </a:rPr>
                        <a:t>GPU Architecture</a:t>
                      </a: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SMX</a:t>
                      </a:r>
                      <a:r>
                        <a:rPr lang="en-US" sz="2000" b="0" i="0" u="none" strike="noStrike" baseline="0" dirty="0" smtClean="0">
                          <a:solidFill>
                            <a:schemeClr val="tx1"/>
                          </a:solidFill>
                          <a:effectLst/>
                          <a:latin typeface="+mj-lt"/>
                          <a:cs typeface="Arial" panose="020B0604020202020204" pitchFamily="34" charset="0"/>
                        </a:rPr>
                        <a:t> Architecture</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GCN Architecture</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Yes</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Performance</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/Watt </a:t>
                      </a:r>
                      <a:r>
                        <a:rPr lang="en-US" sz="1800" b="1" i="0" u="none" strike="noStrike" baseline="0" dirty="0" smtClean="0">
                          <a:solidFill>
                            <a:schemeClr val="tx1"/>
                          </a:solidFill>
                          <a:effectLst/>
                          <a:latin typeface="Klavika Regular" panose="020B0506040000020004" pitchFamily="34" charset="0"/>
                          <a:cs typeface="Arial" panose="020B0604020202020204" pitchFamily="34" charset="0"/>
                        </a:rPr>
                        <a:t>DPFP</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Up</a:t>
                      </a:r>
                      <a:r>
                        <a:rPr lang="en-US" sz="2000" b="0" i="0" u="none" strike="noStrike" baseline="0" dirty="0" smtClean="0">
                          <a:solidFill>
                            <a:schemeClr val="tx1"/>
                          </a:solidFill>
                          <a:effectLst/>
                          <a:latin typeface="+mj-lt"/>
                          <a:cs typeface="Arial" panose="020B0604020202020204" pitchFamily="34" charset="0"/>
                        </a:rPr>
                        <a:t> to .84 GFLOPS/W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Up to 3.95 GFLOPS/W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4.7x</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Memory Size</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kern="1200" dirty="0" smtClean="0">
                          <a:solidFill>
                            <a:schemeClr val="tx1"/>
                          </a:solidFill>
                          <a:effectLst/>
                          <a:latin typeface="+mn-lt"/>
                          <a:ea typeface="+mn-ea"/>
                          <a:cs typeface="Arial" panose="020B0604020202020204" pitchFamily="34" charset="0"/>
                        </a:rPr>
                        <a:t>8GB GDDR5</a:t>
                      </a:r>
                      <a:r>
                        <a:rPr lang="en-US" sz="2000" b="0" i="0" u="none" strike="noStrike" kern="1200" baseline="0" dirty="0" smtClean="0">
                          <a:solidFill>
                            <a:schemeClr val="tx1"/>
                          </a:solidFill>
                          <a:effectLst/>
                          <a:latin typeface="+mn-lt"/>
                          <a:ea typeface="+mn-ea"/>
                          <a:cs typeface="Arial" panose="020B0604020202020204" pitchFamily="34" charset="0"/>
                        </a:rPr>
                        <a:t> </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kern="1200" dirty="0" smtClean="0">
                          <a:solidFill>
                            <a:schemeClr val="tx1"/>
                          </a:solidFill>
                          <a:effectLst/>
                          <a:latin typeface="+mn-lt"/>
                          <a:ea typeface="+mn-ea"/>
                          <a:cs typeface="Arial" panose="020B0604020202020204" pitchFamily="34" charset="0"/>
                        </a:rPr>
                        <a:t>12GB GDDR5* </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50%</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Memory Bandwidth</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baseline="0" dirty="0" smtClean="0">
                          <a:solidFill>
                            <a:schemeClr val="tx1"/>
                          </a:solidFill>
                          <a:effectLst/>
                          <a:latin typeface="+mj-lt"/>
                          <a:cs typeface="Arial" panose="020B0604020202020204" pitchFamily="34" charset="0"/>
                        </a:rPr>
                        <a:t>Up to 320</a:t>
                      </a:r>
                      <a:r>
                        <a:rPr lang="en-US" sz="2000" b="0" i="0" u="none" strike="noStrike" dirty="0" smtClean="0">
                          <a:solidFill>
                            <a:schemeClr val="tx1"/>
                          </a:solidFill>
                          <a:effectLst/>
                          <a:latin typeface="+mj-lt"/>
                          <a:cs typeface="Arial" panose="020B0604020202020204" pitchFamily="34" charset="0"/>
                        </a:rPr>
                        <a:t> GB/s</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Up</a:t>
                      </a:r>
                      <a:r>
                        <a:rPr lang="en-US" sz="2000" b="1" i="0" u="none" strike="noStrike" baseline="0" dirty="0" smtClean="0">
                          <a:solidFill>
                            <a:schemeClr val="tx1"/>
                          </a:solidFill>
                          <a:effectLst/>
                          <a:latin typeface="+mj-lt"/>
                          <a:cs typeface="Arial" panose="020B0604020202020204" pitchFamily="34" charset="0"/>
                        </a:rPr>
                        <a:t> to </a:t>
                      </a:r>
                      <a:r>
                        <a:rPr lang="en-US" sz="2000" b="1" i="0" u="none" strike="noStrike" dirty="0" smtClean="0">
                          <a:solidFill>
                            <a:schemeClr val="tx1"/>
                          </a:solidFill>
                          <a:effectLst/>
                          <a:latin typeface="+mj-lt"/>
                          <a:cs typeface="Arial" panose="020B0604020202020204" pitchFamily="34" charset="0"/>
                        </a:rPr>
                        <a:t>480 GB/s</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50%</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ECC Memory</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Internal and External </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Internal and External</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70840">
                <a:tc>
                  <a:txBody>
                    <a:bodyPr/>
                    <a:lstStyle/>
                    <a:p>
                      <a:pPr algn="r" fontAlgn="b"/>
                      <a:r>
                        <a:rPr lang="en-US" sz="1800" b="1" i="0" u="none" strike="noStrike" dirty="0" smtClean="0">
                          <a:solidFill>
                            <a:schemeClr val="tx1"/>
                          </a:solidFill>
                          <a:effectLst/>
                          <a:latin typeface="Klavika Regular" panose="020B0506040000020004" pitchFamily="34" charset="0"/>
                          <a:cs typeface="Arial" panose="020B0604020202020204" pitchFamily="34" charset="0"/>
                        </a:rPr>
                        <a:t>Maximum Power </a:t>
                      </a:r>
                      <a:endParaRPr lang="en-US" sz="1800" b="1" i="0" u="none" strike="noStrike" dirty="0">
                        <a:solidFill>
                          <a:schemeClr val="tx1"/>
                        </a:solidFill>
                        <a:effectLst/>
                        <a:latin typeface="Klavika Regular" panose="020B0506040000020004" pitchFamily="34" charset="0"/>
                        <a:cs typeface="Arial" panose="020B0604020202020204" pitchFamily="34" charset="0"/>
                      </a:endParaRPr>
                    </a:p>
                  </a:txBody>
                  <a:tcPr marR="182880" marT="91440" marB="9144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r" fontAlgn="b"/>
                      <a:r>
                        <a:rPr lang="en-US" sz="2000" b="0" i="0" u="none" strike="noStrike" dirty="0" smtClean="0">
                          <a:solidFill>
                            <a:schemeClr val="tx1"/>
                          </a:solidFill>
                          <a:effectLst/>
                          <a:latin typeface="+mj-lt"/>
                          <a:cs typeface="Arial" panose="020B0604020202020204" pitchFamily="34" charset="0"/>
                        </a:rPr>
                        <a:t>225W</a:t>
                      </a:r>
                      <a:endParaRPr lang="en-US" sz="2000" b="0" i="0" u="none" strike="noStrike" dirty="0">
                        <a:solidFill>
                          <a:schemeClr val="tx1"/>
                        </a:solidFill>
                        <a:effectLst/>
                        <a:latin typeface="+mj-lt"/>
                        <a:cs typeface="Arial" panose="020B0604020202020204" pitchFamily="34" charset="0"/>
                      </a:endParaRPr>
                    </a:p>
                  </a:txBody>
                  <a:tcPr marT="91440" marB="9144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chemeClr val="tx1"/>
                          </a:solidFill>
                          <a:effectLst/>
                          <a:latin typeface="+mj-lt"/>
                          <a:cs typeface="Arial" panose="020B0604020202020204" pitchFamily="34" charset="0"/>
                        </a:rPr>
                        <a:t>375W</a:t>
                      </a:r>
                      <a:endParaRPr lang="en-US" sz="2000" b="1" i="0" u="none" strike="noStrike" dirty="0">
                        <a:solidFill>
                          <a:schemeClr val="tx1"/>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r" fontAlgn="b"/>
                      <a:r>
                        <a:rPr lang="en-US" sz="2000" b="1" i="0" u="none" strike="noStrike" dirty="0" smtClean="0">
                          <a:solidFill>
                            <a:srgbClr val="FFFFFF"/>
                          </a:solidFill>
                          <a:effectLst/>
                          <a:latin typeface="+mj-lt"/>
                          <a:cs typeface="Arial" panose="020B0604020202020204" pitchFamily="34" charset="0"/>
                        </a:rPr>
                        <a:t>-</a:t>
                      </a:r>
                      <a:endParaRPr lang="en-US" sz="2000" b="1" i="0" u="none" strike="noStrike" dirty="0">
                        <a:solidFill>
                          <a:srgbClr val="FFFFFF"/>
                        </a:solidFill>
                        <a:effectLst/>
                        <a:latin typeface="+mj-lt"/>
                        <a:cs typeface="Arial" panose="020B0604020202020204" pitchFamily="34" charset="0"/>
                      </a:endParaRPr>
                    </a:p>
                  </a:txBody>
                  <a:tcPr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bl>
          </a:graphicData>
        </a:graphic>
      </p:graphicFrame>
      <p:cxnSp>
        <p:nvCxnSpPr>
          <p:cNvPr id="14" name="Straight Connector 13"/>
          <p:cNvCxnSpPr/>
          <p:nvPr/>
        </p:nvCxnSpPr>
        <p:spPr>
          <a:xfrm>
            <a:off x="10105291"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29044"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 y="2334773"/>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 y="2838866"/>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6817" y="3299150"/>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3803243"/>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 y="4280804"/>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 y="4784897"/>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47290" y="1809617"/>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5" name="Parallelogram 24"/>
          <p:cNvSpPr/>
          <p:nvPr/>
        </p:nvSpPr>
        <p:spPr>
          <a:xfrm flipH="1">
            <a:off x="-648588" y="1197121"/>
            <a:ext cx="3861800" cy="612497"/>
          </a:xfrm>
          <a:prstGeom prst="parallelogram">
            <a:avLst>
              <a:gd name="adj" fmla="val 99186"/>
            </a:avLst>
          </a:prstGeom>
          <a:solidFill>
            <a:schemeClr val="bg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Calibri (Body)"/>
            </a:endParaRPr>
          </a:p>
        </p:txBody>
      </p:sp>
      <p:cxnSp>
        <p:nvCxnSpPr>
          <p:cNvPr id="26" name="Straight Connector 25"/>
          <p:cNvCxnSpPr/>
          <p:nvPr/>
        </p:nvCxnSpPr>
        <p:spPr>
          <a:xfrm>
            <a:off x="-1" y="5261120"/>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 y="5761335"/>
            <a:ext cx="11605846" cy="0"/>
          </a:xfrm>
          <a:prstGeom prst="line">
            <a:avLst/>
          </a:prstGeom>
          <a:ln w="1905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87989" y="6322561"/>
            <a:ext cx="6227782" cy="329081"/>
          </a:xfrm>
          <a:prstGeom prst="rect">
            <a:avLst/>
          </a:prstGeom>
          <a:noFill/>
        </p:spPr>
        <p:txBody>
          <a:bodyPr wrap="square" lIns="82058" tIns="41029" rIns="82058" bIns="41029" rtlCol="0" anchor="b" anchorCtr="0">
            <a:spAutoFit/>
          </a:bodyPr>
          <a:lstStyle/>
          <a:p>
            <a:pPr algn="r"/>
            <a:r>
              <a:rPr lang="en-US" sz="800" dirty="0" err="1" smtClean="0">
                <a:solidFill>
                  <a:schemeClr val="tx1">
                    <a:lumMod val="65000"/>
                  </a:schemeClr>
                </a:solidFill>
                <a:latin typeface="+mj-lt"/>
              </a:rPr>
              <a:t>Nvidia</a:t>
            </a:r>
            <a:r>
              <a:rPr lang="en-US" sz="800" dirty="0" smtClean="0">
                <a:solidFill>
                  <a:schemeClr val="tx1">
                    <a:lumMod val="65000"/>
                  </a:schemeClr>
                </a:solidFill>
                <a:latin typeface="+mj-lt"/>
              </a:rPr>
              <a:t> Tesla K10 data </a:t>
            </a:r>
            <a:r>
              <a:rPr lang="en-US" sz="800" dirty="0">
                <a:solidFill>
                  <a:schemeClr val="tx1">
                    <a:lumMod val="65000"/>
                  </a:schemeClr>
                </a:solidFill>
                <a:latin typeface="+mj-lt"/>
              </a:rPr>
              <a:t>source: </a:t>
            </a:r>
            <a:r>
              <a:rPr lang="en-US" sz="800" dirty="0">
                <a:solidFill>
                  <a:schemeClr val="tx1">
                    <a:lumMod val="65000"/>
                  </a:schemeClr>
                </a:solidFill>
                <a:latin typeface="+mj-lt"/>
                <a:hlinkClick r:id="rId3"/>
              </a:rPr>
              <a:t>http://</a:t>
            </a:r>
            <a:r>
              <a:rPr lang="en-US" sz="800" dirty="0" smtClean="0">
                <a:solidFill>
                  <a:schemeClr val="tx1">
                    <a:lumMod val="65000"/>
                  </a:schemeClr>
                </a:solidFill>
                <a:latin typeface="+mj-lt"/>
                <a:hlinkClick r:id="rId3"/>
              </a:rPr>
              <a:t>www.nvidia.com/object/tesla-servers.html</a:t>
            </a:r>
            <a:endParaRPr lang="en-US" sz="800" dirty="0" smtClean="0">
              <a:solidFill>
                <a:schemeClr val="tx1">
                  <a:lumMod val="65000"/>
                </a:schemeClr>
              </a:solidFill>
              <a:latin typeface="+mj-lt"/>
            </a:endParaRPr>
          </a:p>
          <a:p>
            <a:pPr algn="r"/>
            <a:r>
              <a:rPr lang="en-US" sz="800" dirty="0" smtClean="0">
                <a:solidFill>
                  <a:schemeClr val="tx1">
                    <a:lumMod val="65000"/>
                  </a:schemeClr>
                </a:solidFill>
                <a:latin typeface="+mj-lt"/>
              </a:rPr>
              <a:t>*6GB option card available</a:t>
            </a:r>
          </a:p>
        </p:txBody>
      </p:sp>
    </p:spTree>
    <p:extLst>
      <p:ext uri="{BB962C8B-B14F-4D97-AF65-F5344CB8AC3E}">
        <p14:creationId xmlns:p14="http://schemas.microsoft.com/office/powerpoint/2010/main" val="37775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12" name="Group 11"/>
          <p:cNvGrpSpPr/>
          <p:nvPr/>
        </p:nvGrpSpPr>
        <p:grpSpPr>
          <a:xfrm>
            <a:off x="1928414" y="4271480"/>
            <a:ext cx="2785201" cy="1665984"/>
            <a:chOff x="1787719" y="4674125"/>
            <a:chExt cx="2785201" cy="1665984"/>
          </a:xfrm>
        </p:grpSpPr>
        <p:cxnSp>
          <p:nvCxnSpPr>
            <p:cNvPr id="7" name="Straight Connector 6"/>
            <p:cNvCxnSpPr/>
            <p:nvPr/>
          </p:nvCxnSpPr>
          <p:spPr>
            <a:xfrm>
              <a:off x="1787719" y="4767209"/>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930482" y="4674125"/>
              <a:ext cx="1718227" cy="1046440"/>
            </a:xfrm>
            <a:prstGeom prst="rect">
              <a:avLst/>
            </a:prstGeom>
          </p:spPr>
          <p:txBody>
            <a:bodyPr wrap="square">
              <a:spAutoFit/>
            </a:bodyPr>
            <a:lstStyle/>
            <a:p>
              <a:pPr>
                <a:spcAft>
                  <a:spcPts val="600"/>
                </a:spcAft>
                <a:buClr>
                  <a:schemeClr val="bg2"/>
                </a:buClr>
              </a:pPr>
              <a:r>
                <a:rPr lang="de-DE" sz="6200" b="1" dirty="0" smtClean="0"/>
                <a:t>3.23</a:t>
              </a:r>
              <a:endParaRPr lang="en-US" sz="6200" b="1" dirty="0" smtClean="0"/>
            </a:p>
          </p:txBody>
        </p:sp>
        <p:sp>
          <p:nvSpPr>
            <p:cNvPr id="41" name="Rectangle 40"/>
            <p:cNvSpPr/>
            <p:nvPr/>
          </p:nvSpPr>
          <p:spPr>
            <a:xfrm>
              <a:off x="1868216" y="5545244"/>
              <a:ext cx="2704704" cy="646331"/>
            </a:xfrm>
            <a:prstGeom prst="rect">
              <a:avLst/>
            </a:prstGeom>
          </p:spPr>
          <p:txBody>
            <a:bodyPr wrap="square">
              <a:spAutoFit/>
            </a:bodyPr>
            <a:lstStyle/>
            <a:p>
              <a:pPr>
                <a:spcAft>
                  <a:spcPts val="0"/>
                </a:spcAft>
                <a:buClr>
                  <a:schemeClr val="bg2"/>
                </a:buClr>
              </a:pPr>
              <a:r>
                <a:rPr lang="en-US" dirty="0" smtClean="0"/>
                <a:t>TFLOPS Peak </a:t>
              </a:r>
            </a:p>
            <a:p>
              <a:pPr>
                <a:spcAft>
                  <a:spcPts val="0"/>
                </a:spcAft>
                <a:buClr>
                  <a:schemeClr val="bg2"/>
                </a:buClr>
              </a:pPr>
              <a:r>
                <a:rPr lang="en-US" dirty="0" smtClean="0"/>
                <a:t>Single Precision</a:t>
              </a:r>
              <a:endParaRPr lang="en-US" dirty="0" smtClean="0">
                <a:cs typeface="Arial" pitchFamily="34" charset="0"/>
              </a:endParaRPr>
            </a:p>
          </p:txBody>
        </p:sp>
      </p:grpSp>
      <p:grpSp>
        <p:nvGrpSpPr>
          <p:cNvPr id="6" name="Group 5"/>
          <p:cNvGrpSpPr/>
          <p:nvPr/>
        </p:nvGrpSpPr>
        <p:grpSpPr>
          <a:xfrm>
            <a:off x="3677564" y="4278458"/>
            <a:ext cx="1969994" cy="1643822"/>
            <a:chOff x="3589262" y="4719203"/>
            <a:chExt cx="1223035" cy="1643822"/>
          </a:xfrm>
        </p:grpSpPr>
        <p:cxnSp>
          <p:nvCxnSpPr>
            <p:cNvPr id="43" name="Straight Connector 42"/>
            <p:cNvCxnSpPr/>
            <p:nvPr/>
          </p:nvCxnSpPr>
          <p:spPr>
            <a:xfrm>
              <a:off x="3589262" y="4790125"/>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606478" y="4719203"/>
              <a:ext cx="1205819" cy="1046440"/>
            </a:xfrm>
            <a:prstGeom prst="rect">
              <a:avLst/>
            </a:prstGeom>
          </p:spPr>
          <p:txBody>
            <a:bodyPr wrap="square">
              <a:spAutoFit/>
            </a:bodyPr>
            <a:lstStyle/>
            <a:p>
              <a:pPr>
                <a:spcAft>
                  <a:spcPts val="600"/>
                </a:spcAft>
                <a:buClr>
                  <a:schemeClr val="bg2"/>
                </a:buClr>
              </a:pPr>
              <a:r>
                <a:rPr lang="en-US" sz="6200" b="1" dirty="0" smtClean="0">
                  <a:solidFill>
                    <a:schemeClr val="accent2"/>
                  </a:solidFill>
                </a:rPr>
                <a:t>ECC</a:t>
              </a:r>
              <a:endParaRPr lang="en-US" sz="4000" b="1" dirty="0">
                <a:solidFill>
                  <a:schemeClr val="accent2"/>
                </a:solidFill>
              </a:endParaRPr>
            </a:p>
          </p:txBody>
        </p:sp>
      </p:grpSp>
      <p:grpSp>
        <p:nvGrpSpPr>
          <p:cNvPr id="10" name="Group 9"/>
          <p:cNvGrpSpPr/>
          <p:nvPr/>
        </p:nvGrpSpPr>
        <p:grpSpPr>
          <a:xfrm>
            <a:off x="9483668" y="4260601"/>
            <a:ext cx="2630252" cy="1767038"/>
            <a:chOff x="9882775" y="4674262"/>
            <a:chExt cx="2630252" cy="1767038"/>
          </a:xfrm>
        </p:grpSpPr>
        <p:cxnSp>
          <p:nvCxnSpPr>
            <p:cNvPr id="57" name="Straight Connector 56"/>
            <p:cNvCxnSpPr/>
            <p:nvPr/>
          </p:nvCxnSpPr>
          <p:spPr>
            <a:xfrm>
              <a:off x="9882775" y="486840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9926692" y="4674262"/>
              <a:ext cx="2586335" cy="1046440"/>
            </a:xfrm>
            <a:prstGeom prst="rect">
              <a:avLst/>
            </a:prstGeom>
          </p:spPr>
          <p:txBody>
            <a:bodyPr wrap="square">
              <a:spAutoFit/>
            </a:bodyPr>
            <a:lstStyle/>
            <a:p>
              <a:pPr>
                <a:spcAft>
                  <a:spcPts val="600"/>
                </a:spcAft>
                <a:buClr>
                  <a:schemeClr val="bg2"/>
                </a:buClr>
              </a:pPr>
              <a:r>
                <a:rPr lang="de-DE" sz="6200" b="1" dirty="0" smtClean="0"/>
                <a:t>225W</a:t>
              </a:r>
              <a:endParaRPr lang="en-US" sz="6200" b="1" dirty="0" smtClean="0"/>
            </a:p>
          </p:txBody>
        </p:sp>
        <p:sp>
          <p:nvSpPr>
            <p:cNvPr id="62" name="Rectangle 61"/>
            <p:cNvSpPr/>
            <p:nvPr/>
          </p:nvSpPr>
          <p:spPr>
            <a:xfrm>
              <a:off x="9972769" y="5518665"/>
              <a:ext cx="2271414" cy="723275"/>
            </a:xfrm>
            <a:prstGeom prst="rect">
              <a:avLst/>
            </a:prstGeom>
          </p:spPr>
          <p:txBody>
            <a:bodyPr wrap="square">
              <a:spAutoFit/>
            </a:bodyPr>
            <a:lstStyle/>
            <a:p>
              <a:pPr>
                <a:spcAft>
                  <a:spcPts val="600"/>
                </a:spcAft>
                <a:buClr>
                  <a:schemeClr val="bg2"/>
                </a:buClr>
              </a:pPr>
              <a:r>
                <a:rPr lang="en-US" dirty="0" smtClean="0"/>
                <a:t>Maximum power</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grpSp>
      <p:grpSp>
        <p:nvGrpSpPr>
          <p:cNvPr id="3" name="Group 2"/>
          <p:cNvGrpSpPr/>
          <p:nvPr/>
        </p:nvGrpSpPr>
        <p:grpSpPr>
          <a:xfrm>
            <a:off x="167938" y="4344326"/>
            <a:ext cx="2704704" cy="1450140"/>
            <a:chOff x="-310547" y="4863934"/>
            <a:chExt cx="2704704" cy="1450140"/>
          </a:xfrm>
        </p:grpSpPr>
        <p:sp>
          <p:nvSpPr>
            <p:cNvPr id="44" name="Rectangle 43"/>
            <p:cNvSpPr/>
            <p:nvPr/>
          </p:nvSpPr>
          <p:spPr>
            <a:xfrm>
              <a:off x="-285112" y="4863934"/>
              <a:ext cx="1637773" cy="1046440"/>
            </a:xfrm>
            <a:prstGeom prst="rect">
              <a:avLst/>
            </a:prstGeom>
          </p:spPr>
          <p:txBody>
            <a:bodyPr wrap="square">
              <a:spAutoFit/>
            </a:bodyPr>
            <a:lstStyle/>
            <a:p>
              <a:pPr>
                <a:spcAft>
                  <a:spcPts val="600"/>
                </a:spcAft>
                <a:buClr>
                  <a:schemeClr val="bg2"/>
                </a:buClr>
              </a:pPr>
              <a:r>
                <a:rPr lang="de-DE" sz="6200" b="1" dirty="0">
                  <a:solidFill>
                    <a:schemeClr val="accent2"/>
                  </a:solidFill>
                </a:rPr>
                <a:t>806</a:t>
              </a:r>
              <a:endParaRPr lang="en-US" sz="6200" b="1" dirty="0">
                <a:solidFill>
                  <a:schemeClr val="accent2"/>
                </a:solidFill>
              </a:endParaRPr>
            </a:p>
          </p:txBody>
        </p:sp>
        <p:sp>
          <p:nvSpPr>
            <p:cNvPr id="46" name="Rectangle 45"/>
            <p:cNvSpPr/>
            <p:nvPr/>
          </p:nvSpPr>
          <p:spPr>
            <a:xfrm>
              <a:off x="-310547" y="5667743"/>
              <a:ext cx="2704704" cy="646331"/>
            </a:xfrm>
            <a:prstGeom prst="rect">
              <a:avLst/>
            </a:prstGeom>
          </p:spPr>
          <p:txBody>
            <a:bodyPr wrap="square">
              <a:spAutoFit/>
            </a:bodyPr>
            <a:lstStyle/>
            <a:p>
              <a:pPr>
                <a:spcAft>
                  <a:spcPts val="0"/>
                </a:spcAft>
                <a:buClr>
                  <a:schemeClr val="bg2"/>
                </a:buClr>
              </a:pPr>
              <a:r>
                <a:rPr lang="en-US" dirty="0"/>
                <a:t>G</a:t>
              </a:r>
              <a:r>
                <a:rPr lang="en-US" dirty="0" smtClean="0">
                  <a:cs typeface="Arial" pitchFamily="34" charset="0"/>
                </a:rPr>
                <a:t>FLOPS Peak</a:t>
              </a:r>
            </a:p>
            <a:p>
              <a:pPr>
                <a:spcAft>
                  <a:spcPts val="0"/>
                </a:spcAft>
                <a:buClr>
                  <a:schemeClr val="bg2"/>
                </a:buClr>
              </a:pPr>
              <a:r>
                <a:rPr lang="en-US" dirty="0" smtClean="0"/>
                <a:t>Double Precision</a:t>
              </a:r>
            </a:p>
          </p:txBody>
        </p:sp>
      </p:grpSp>
      <p:grpSp>
        <p:nvGrpSpPr>
          <p:cNvPr id="38" name="Group 37"/>
          <p:cNvGrpSpPr/>
          <p:nvPr/>
        </p:nvGrpSpPr>
        <p:grpSpPr>
          <a:xfrm>
            <a:off x="7527831" y="4276572"/>
            <a:ext cx="1975316" cy="1833156"/>
            <a:chOff x="5291995" y="4578458"/>
            <a:chExt cx="1975316" cy="1833156"/>
          </a:xfrm>
        </p:grpSpPr>
        <p:cxnSp>
          <p:nvCxnSpPr>
            <p:cNvPr id="39" name="Straight Connector 38"/>
            <p:cNvCxnSpPr/>
            <p:nvPr/>
          </p:nvCxnSpPr>
          <p:spPr>
            <a:xfrm>
              <a:off x="5291995" y="475099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324350" y="4578458"/>
              <a:ext cx="1942961" cy="1046440"/>
            </a:xfrm>
            <a:prstGeom prst="rect">
              <a:avLst/>
            </a:prstGeom>
          </p:spPr>
          <p:txBody>
            <a:bodyPr wrap="square">
              <a:spAutoFit/>
            </a:bodyPr>
            <a:lstStyle/>
            <a:p>
              <a:pPr>
                <a:spcAft>
                  <a:spcPts val="600"/>
                </a:spcAft>
                <a:buClr>
                  <a:schemeClr val="bg2"/>
                </a:buClr>
              </a:pPr>
              <a:r>
                <a:rPr lang="de-DE" sz="6200" b="1" dirty="0">
                  <a:solidFill>
                    <a:schemeClr val="accent2"/>
                  </a:solidFill>
                </a:rPr>
                <a:t>6GB</a:t>
              </a:r>
              <a:endParaRPr lang="en-US" sz="6200" b="1" dirty="0">
                <a:solidFill>
                  <a:schemeClr val="accent2"/>
                </a:solidFill>
              </a:endParaRPr>
            </a:p>
          </p:txBody>
        </p:sp>
        <p:sp>
          <p:nvSpPr>
            <p:cNvPr id="63" name="Rectangle 62"/>
            <p:cNvSpPr/>
            <p:nvPr/>
          </p:nvSpPr>
          <p:spPr>
            <a:xfrm>
              <a:off x="5404529" y="541134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GDDR5 Memory</a:t>
              </a:r>
            </a:p>
            <a:p>
              <a:pPr>
                <a:spcAft>
                  <a:spcPts val="600"/>
                </a:spcAft>
                <a:buClr>
                  <a:schemeClr val="bg2"/>
                </a:buClr>
              </a:pPr>
              <a:endParaRPr lang="en-US" dirty="0" smtClean="0">
                <a:cs typeface="Arial" pitchFamily="34" charset="0"/>
              </a:endParaRPr>
            </a:p>
          </p:txBody>
        </p:sp>
      </p:grpSp>
      <p:sp>
        <p:nvSpPr>
          <p:cNvPr id="64" name="Title 1"/>
          <p:cNvSpPr>
            <a:spLocks noGrp="1"/>
          </p:cNvSpPr>
          <p:nvPr>
            <p:ph type="title"/>
          </p:nvPr>
        </p:nvSpPr>
        <p:spPr>
          <a:xfrm>
            <a:off x="305625" y="278130"/>
            <a:ext cx="10424160" cy="474345"/>
          </a:xfrm>
        </p:spPr>
        <p:txBody>
          <a:bodyPr/>
          <a:lstStyle/>
          <a:p>
            <a:r>
              <a:rPr lang="en-US" dirty="0" smtClean="0"/>
              <a:t>AMD </a:t>
            </a:r>
            <a:r>
              <a:rPr lang="en-US" dirty="0" err="1" smtClean="0"/>
              <a:t>FirePro</a:t>
            </a:r>
            <a:r>
              <a:rPr lang="en-US" dirty="0" smtClean="0"/>
              <a:t>™ S9000 Server GPU</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740" y="904875"/>
            <a:ext cx="8046720" cy="3722946"/>
          </a:xfrm>
          <a:prstGeom prst="rect">
            <a:avLst/>
          </a:prstGeom>
        </p:spPr>
      </p:pic>
      <p:grpSp>
        <p:nvGrpSpPr>
          <p:cNvPr id="26" name="Group 25"/>
          <p:cNvGrpSpPr/>
          <p:nvPr/>
        </p:nvGrpSpPr>
        <p:grpSpPr>
          <a:xfrm>
            <a:off x="5552515" y="4287593"/>
            <a:ext cx="1975316" cy="1936026"/>
            <a:chOff x="5291995" y="4475588"/>
            <a:chExt cx="1975316" cy="1936026"/>
          </a:xfrm>
        </p:grpSpPr>
        <p:cxnSp>
          <p:nvCxnSpPr>
            <p:cNvPr id="27" name="Straight Connector 26"/>
            <p:cNvCxnSpPr/>
            <p:nvPr/>
          </p:nvCxnSpPr>
          <p:spPr>
            <a:xfrm>
              <a:off x="5291995" y="464812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324350" y="4475588"/>
              <a:ext cx="1942961" cy="1046440"/>
            </a:xfrm>
            <a:prstGeom prst="rect">
              <a:avLst/>
            </a:prstGeom>
          </p:spPr>
          <p:txBody>
            <a:bodyPr wrap="square">
              <a:spAutoFit/>
            </a:bodyPr>
            <a:lstStyle/>
            <a:p>
              <a:pPr>
                <a:spcAft>
                  <a:spcPts val="600"/>
                </a:spcAft>
                <a:buClr>
                  <a:schemeClr val="bg2"/>
                </a:buClr>
              </a:pPr>
              <a:r>
                <a:rPr lang="de-DE" sz="6200" b="1" dirty="0" smtClean="0"/>
                <a:t>1792</a:t>
              </a:r>
              <a:endParaRPr lang="en-US" sz="6200" b="1" dirty="0" smtClean="0"/>
            </a:p>
          </p:txBody>
        </p:sp>
        <p:sp>
          <p:nvSpPr>
            <p:cNvPr id="30" name="Rectangle 29"/>
            <p:cNvSpPr/>
            <p:nvPr/>
          </p:nvSpPr>
          <p:spPr>
            <a:xfrm>
              <a:off x="5404529" y="541134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GCN Stream Processors</a:t>
              </a:r>
            </a:p>
            <a:p>
              <a:pPr>
                <a:spcAft>
                  <a:spcPts val="600"/>
                </a:spcAft>
                <a:buClr>
                  <a:schemeClr val="bg2"/>
                </a:buClr>
              </a:pPr>
              <a:endParaRPr lang="en-US" dirty="0" smtClean="0">
                <a:cs typeface="Arial" pitchFamily="34" charset="0"/>
              </a:endParaRPr>
            </a:p>
          </p:txBody>
        </p:sp>
      </p:grpSp>
      <p:sp>
        <p:nvSpPr>
          <p:cNvPr id="31" name="Rectangle 30"/>
          <p:cNvSpPr/>
          <p:nvPr/>
        </p:nvSpPr>
        <p:spPr>
          <a:xfrm>
            <a:off x="3743683" y="5135830"/>
            <a:ext cx="1903875" cy="1277273"/>
          </a:xfrm>
          <a:prstGeom prst="rect">
            <a:avLst/>
          </a:prstGeom>
        </p:spPr>
        <p:txBody>
          <a:bodyPr wrap="square">
            <a:spAutoFit/>
          </a:bodyPr>
          <a:lstStyle/>
          <a:p>
            <a:pPr>
              <a:spcAft>
                <a:spcPts val="600"/>
              </a:spcAft>
              <a:buClr>
                <a:schemeClr val="bg2"/>
              </a:buClr>
            </a:pPr>
            <a:r>
              <a:rPr lang="en-US" dirty="0" smtClean="0">
                <a:cs typeface="Arial" pitchFamily="34" charset="0"/>
              </a:rPr>
              <a:t>Memory Support (</a:t>
            </a:r>
            <a:r>
              <a:rPr lang="en-US" dirty="0" smtClean="0"/>
              <a:t>Internal &amp; External)</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spTree>
    <p:extLst>
      <p:ext uri="{BB962C8B-B14F-4D97-AF65-F5344CB8AC3E}">
        <p14:creationId xmlns:p14="http://schemas.microsoft.com/office/powerpoint/2010/main" val="19116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Assets – As </a:t>
            </a:r>
            <a:r>
              <a:rPr lang="en-US" dirty="0"/>
              <a:t>o</a:t>
            </a:r>
            <a:r>
              <a:rPr lang="en-US" dirty="0" smtClean="0"/>
              <a:t>f 10/6/14</a:t>
            </a:r>
            <a:endParaRPr lang="en-US" dirty="0"/>
          </a:p>
        </p:txBody>
      </p:sp>
      <p:sp>
        <p:nvSpPr>
          <p:cNvPr id="3" name="Content Placeholder 2"/>
          <p:cNvSpPr>
            <a:spLocks noGrp="1"/>
          </p:cNvSpPr>
          <p:nvPr>
            <p:ph idx="1"/>
          </p:nvPr>
        </p:nvSpPr>
        <p:spPr>
          <a:xfrm>
            <a:off x="219460" y="1005984"/>
            <a:ext cx="11338560" cy="4937760"/>
          </a:xfrm>
        </p:spPr>
        <p:txBody>
          <a:bodyPr/>
          <a:lstStyle/>
          <a:p>
            <a:r>
              <a:rPr lang="en-US" dirty="0" smtClean="0"/>
              <a:t>S9150 &amp; S9050 Press Release:  </a:t>
            </a:r>
            <a:r>
              <a:rPr lang="en-US" u="sng" dirty="0" smtClean="0">
                <a:hlinkClick r:id="rId2"/>
              </a:rPr>
              <a:t>http</a:t>
            </a:r>
            <a:r>
              <a:rPr lang="en-US" u="sng" dirty="0">
                <a:hlinkClick r:id="rId2"/>
              </a:rPr>
              <a:t>://</a:t>
            </a:r>
            <a:r>
              <a:rPr lang="en-US" u="sng" dirty="0" smtClean="0">
                <a:hlinkClick r:id="rId2"/>
              </a:rPr>
              <a:t>www.amd.com/en-us/press-releases/Pages/worlds-most-powerful-2014aug06.aspx</a:t>
            </a:r>
            <a:endParaRPr lang="en-US" u="sng" dirty="0" smtClean="0"/>
          </a:p>
          <a:p>
            <a:r>
              <a:rPr lang="en-US" dirty="0" smtClean="0">
                <a:solidFill>
                  <a:schemeClr val="accent4"/>
                </a:solidFill>
              </a:rPr>
              <a:t>NEW</a:t>
            </a:r>
            <a:r>
              <a:rPr lang="en-US" dirty="0" smtClean="0"/>
              <a:t> S9100 Blog Post:  </a:t>
            </a:r>
            <a:r>
              <a:rPr lang="en-US" u="sng" dirty="0">
                <a:hlinkClick r:id="rId3"/>
              </a:rPr>
              <a:t>http://</a:t>
            </a:r>
            <a:r>
              <a:rPr lang="en-US" u="sng" dirty="0" smtClean="0">
                <a:hlinkClick r:id="rId3"/>
              </a:rPr>
              <a:t>community.amd.com/community/amd-blogs/amd-business/blog/2014/10/06/why-amd-gpus-are-right-for-the-data-center-a-closer-look-at-amd-firepro-s9100</a:t>
            </a:r>
            <a:endParaRPr lang="en-US" sz="800" dirty="0" smtClean="0"/>
          </a:p>
          <a:p>
            <a:r>
              <a:rPr lang="en-US" dirty="0" smtClean="0"/>
              <a:t>Fireprographics.com HPC Pages </a:t>
            </a:r>
            <a:r>
              <a:rPr lang="en-US" dirty="0" smtClean="0">
                <a:solidFill>
                  <a:schemeClr val="accent4"/>
                </a:solidFill>
              </a:rPr>
              <a:t>(S9150/S9100/S9050 still need to be added in some cases)</a:t>
            </a:r>
          </a:p>
          <a:p>
            <a:pPr lvl="1"/>
            <a:r>
              <a:rPr lang="en-US" dirty="0" smtClean="0"/>
              <a:t>AMD STREAM technology</a:t>
            </a:r>
            <a:r>
              <a:rPr lang="en-US" dirty="0" smtClean="0"/>
              <a:t>:  </a:t>
            </a:r>
            <a:r>
              <a:rPr lang="en-US" dirty="0" smtClean="0">
                <a:hlinkClick r:id="rId4"/>
              </a:rPr>
              <a:t>http://fireprographics.com/gc/tech/stream/index.asp</a:t>
            </a:r>
            <a:r>
              <a:rPr lang="en-US" dirty="0" smtClean="0"/>
              <a:t> </a:t>
            </a:r>
          </a:p>
          <a:p>
            <a:pPr lvl="1"/>
            <a:r>
              <a:rPr lang="en-US" dirty="0" smtClean="0"/>
              <a:t>HPC</a:t>
            </a:r>
            <a:r>
              <a:rPr lang="en-US" dirty="0"/>
              <a:t>: </a:t>
            </a:r>
            <a:r>
              <a:rPr lang="en-US" dirty="0" smtClean="0"/>
              <a:t> </a:t>
            </a:r>
            <a:r>
              <a:rPr lang="en-US" dirty="0" smtClean="0">
                <a:hlinkClick r:id="rId5"/>
              </a:rPr>
              <a:t>http</a:t>
            </a:r>
            <a:r>
              <a:rPr lang="en-US" dirty="0">
                <a:hlinkClick r:id="rId5"/>
              </a:rPr>
              <a:t>://</a:t>
            </a:r>
            <a:r>
              <a:rPr lang="en-US" dirty="0" smtClean="0">
                <a:hlinkClick r:id="rId5"/>
              </a:rPr>
              <a:t>fireprographics.com/gc/overview/overview/index.asp</a:t>
            </a:r>
            <a:r>
              <a:rPr lang="en-US" dirty="0" smtClean="0"/>
              <a:t> </a:t>
            </a:r>
          </a:p>
          <a:p>
            <a:pPr lvl="1"/>
            <a:r>
              <a:rPr lang="en-US" dirty="0" smtClean="0"/>
              <a:t>S-series</a:t>
            </a:r>
            <a:r>
              <a:rPr lang="en-US" dirty="0" smtClean="0"/>
              <a:t>:  </a:t>
            </a:r>
            <a:r>
              <a:rPr lang="en-US" dirty="0">
                <a:hlinkClick r:id="rId6"/>
              </a:rPr>
              <a:t>http://</a:t>
            </a:r>
            <a:r>
              <a:rPr lang="en-US" dirty="0" smtClean="0">
                <a:hlinkClick r:id="rId6"/>
              </a:rPr>
              <a:t>fireprographics.com/ws/products/sseries/index.asp</a:t>
            </a:r>
            <a:r>
              <a:rPr lang="en-US" dirty="0" smtClean="0"/>
              <a:t> </a:t>
            </a:r>
          </a:p>
          <a:p>
            <a:pPr lvl="1"/>
            <a:r>
              <a:rPr lang="en-US" dirty="0" err="1" smtClean="0"/>
              <a:t>OpenCL</a:t>
            </a:r>
            <a:r>
              <a:rPr lang="en-US" dirty="0"/>
              <a:t>:  </a:t>
            </a:r>
            <a:r>
              <a:rPr lang="en-US" dirty="0">
                <a:hlinkClick r:id="rId7"/>
              </a:rPr>
              <a:t>http://</a:t>
            </a:r>
            <a:r>
              <a:rPr lang="en-US" dirty="0" smtClean="0">
                <a:hlinkClick r:id="rId7"/>
              </a:rPr>
              <a:t>fireprographics.com/ws/tech/opencl/index.asp</a:t>
            </a:r>
            <a:r>
              <a:rPr lang="en-US" dirty="0" smtClean="0"/>
              <a:t> </a:t>
            </a:r>
          </a:p>
          <a:p>
            <a:r>
              <a:rPr lang="en-US" dirty="0"/>
              <a:t>AMD.com Product Pages</a:t>
            </a:r>
          </a:p>
          <a:p>
            <a:pPr lvl="1"/>
            <a:r>
              <a:rPr lang="en-US" dirty="0"/>
              <a:t>S9150:  </a:t>
            </a:r>
            <a:r>
              <a:rPr lang="en-US" u="sng" dirty="0">
                <a:hlinkClick r:id="rId8"/>
              </a:rPr>
              <a:t>http://www.amd.com/en-us/products/graphics/workstation/firepro-remote-graphics/s9150#</a:t>
            </a:r>
            <a:endParaRPr lang="en-US" dirty="0"/>
          </a:p>
          <a:p>
            <a:pPr lvl="1"/>
            <a:r>
              <a:rPr lang="en-US" dirty="0">
                <a:solidFill>
                  <a:schemeClr val="accent4"/>
                </a:solidFill>
              </a:rPr>
              <a:t>NEW </a:t>
            </a:r>
            <a:r>
              <a:rPr lang="en-US" dirty="0"/>
              <a:t>S9100:  </a:t>
            </a:r>
            <a:r>
              <a:rPr lang="en-US" dirty="0">
                <a:hlinkClick r:id="rId9"/>
              </a:rPr>
              <a:t>http://www.amd.com/en-us/products/graphics/workstation/firepro-remote-graphics/s9100#</a:t>
            </a:r>
            <a:r>
              <a:rPr lang="en-US" dirty="0"/>
              <a:t> </a:t>
            </a:r>
          </a:p>
          <a:p>
            <a:pPr lvl="1"/>
            <a:r>
              <a:rPr lang="en-US" dirty="0"/>
              <a:t>S9050:  </a:t>
            </a:r>
            <a:r>
              <a:rPr lang="en-US" u="sng" dirty="0">
                <a:hlinkClick r:id="rId10"/>
              </a:rPr>
              <a:t>http://www.amd.com/en-us/products/graphics/workstation/firepro-remote-graphics/s9050#</a:t>
            </a:r>
            <a:r>
              <a:rPr lang="en-US" dirty="0"/>
              <a:t>	</a:t>
            </a:r>
          </a:p>
          <a:p>
            <a:pPr lvl="1"/>
            <a:r>
              <a:rPr lang="en-US" dirty="0" smtClean="0"/>
              <a:t>S9000:  </a:t>
            </a:r>
            <a:r>
              <a:rPr lang="en-US" dirty="0">
                <a:hlinkClick r:id="rId11"/>
              </a:rPr>
              <a:t>http://www.amd.com/en-us/products/graphics/workstation/firepro-remote-graphics/s9000#</a:t>
            </a:r>
            <a:r>
              <a:rPr lang="en-US" dirty="0"/>
              <a:t> </a:t>
            </a:r>
          </a:p>
          <a:p>
            <a:pPr lvl="1"/>
            <a:r>
              <a:rPr lang="en-US" dirty="0">
                <a:solidFill>
                  <a:schemeClr val="accent4"/>
                </a:solidFill>
              </a:rPr>
              <a:t>Updated</a:t>
            </a:r>
            <a:r>
              <a:rPr lang="en-US" dirty="0"/>
              <a:t> S10000: </a:t>
            </a:r>
            <a:r>
              <a:rPr lang="en-US" dirty="0">
                <a:hlinkClick r:id="rId12"/>
              </a:rPr>
              <a:t>http://www.amd.com/en-us/products/graphics/workstation/firepro-remote-graphics/s10000#</a:t>
            </a:r>
            <a:r>
              <a:rPr lang="en-US" dirty="0"/>
              <a:t> </a:t>
            </a:r>
            <a:endParaRPr lang="en-US" sz="800" dirty="0"/>
          </a:p>
          <a:p>
            <a:pPr lvl="1"/>
            <a:endParaRPr lang="en-US" dirty="0"/>
          </a:p>
        </p:txBody>
      </p:sp>
    </p:spTree>
    <p:extLst>
      <p:ext uri="{BB962C8B-B14F-4D97-AF65-F5344CB8AC3E}">
        <p14:creationId xmlns:p14="http://schemas.microsoft.com/office/powerpoint/2010/main" val="2231522117"/>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6729044" y="2146041"/>
            <a:ext cx="0" cy="4429660"/>
          </a:xfrm>
          <a:prstGeom prst="line">
            <a:avLst/>
          </a:prstGeom>
          <a:ln w="381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58025" y="430530"/>
            <a:ext cx="1042416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a:lstStyle>
          <a:p>
            <a:endParaRPr lang="en-US" dirty="0"/>
          </a:p>
        </p:txBody>
      </p:sp>
      <p:grpSp>
        <p:nvGrpSpPr>
          <p:cNvPr id="12" name="Group 11"/>
          <p:cNvGrpSpPr/>
          <p:nvPr/>
        </p:nvGrpSpPr>
        <p:grpSpPr>
          <a:xfrm>
            <a:off x="1928414" y="4271480"/>
            <a:ext cx="2785201" cy="1773445"/>
            <a:chOff x="1787719" y="4674125"/>
            <a:chExt cx="2785201" cy="1773445"/>
          </a:xfrm>
        </p:grpSpPr>
        <p:cxnSp>
          <p:nvCxnSpPr>
            <p:cNvPr id="7" name="Straight Connector 6"/>
            <p:cNvCxnSpPr/>
            <p:nvPr/>
          </p:nvCxnSpPr>
          <p:spPr>
            <a:xfrm>
              <a:off x="1787719" y="487467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989097" y="4674125"/>
              <a:ext cx="1718227" cy="1046440"/>
            </a:xfrm>
            <a:prstGeom prst="rect">
              <a:avLst/>
            </a:prstGeom>
          </p:spPr>
          <p:txBody>
            <a:bodyPr wrap="square">
              <a:spAutoFit/>
            </a:bodyPr>
            <a:lstStyle/>
            <a:p>
              <a:pPr>
                <a:spcAft>
                  <a:spcPts val="600"/>
                </a:spcAft>
                <a:buClr>
                  <a:schemeClr val="bg2"/>
                </a:buClr>
              </a:pPr>
              <a:r>
                <a:rPr lang="de-DE" sz="6200" b="1" dirty="0" smtClean="0"/>
                <a:t>2.4</a:t>
              </a:r>
              <a:endParaRPr lang="en-US" sz="6200" b="1" dirty="0" smtClean="0"/>
            </a:p>
          </p:txBody>
        </p:sp>
        <p:sp>
          <p:nvSpPr>
            <p:cNvPr id="41" name="Rectangle 40"/>
            <p:cNvSpPr/>
            <p:nvPr/>
          </p:nvSpPr>
          <p:spPr>
            <a:xfrm>
              <a:off x="1868216" y="5583344"/>
              <a:ext cx="2704704" cy="646331"/>
            </a:xfrm>
            <a:prstGeom prst="rect">
              <a:avLst/>
            </a:prstGeom>
          </p:spPr>
          <p:txBody>
            <a:bodyPr wrap="square">
              <a:spAutoFit/>
            </a:bodyPr>
            <a:lstStyle/>
            <a:p>
              <a:pPr>
                <a:spcAft>
                  <a:spcPts val="0"/>
                </a:spcAft>
                <a:buClr>
                  <a:schemeClr val="bg2"/>
                </a:buClr>
              </a:pPr>
              <a:r>
                <a:rPr lang="en-US" dirty="0" smtClean="0"/>
                <a:t>TFLOPS Peak </a:t>
              </a:r>
            </a:p>
            <a:p>
              <a:pPr>
                <a:spcAft>
                  <a:spcPts val="0"/>
                </a:spcAft>
                <a:buClr>
                  <a:schemeClr val="bg2"/>
                </a:buClr>
              </a:pPr>
              <a:r>
                <a:rPr lang="en-US" dirty="0" smtClean="0"/>
                <a:t>Single Precision</a:t>
              </a:r>
              <a:endParaRPr lang="en-US" dirty="0" smtClean="0">
                <a:cs typeface="Arial" pitchFamily="34" charset="0"/>
              </a:endParaRPr>
            </a:p>
          </p:txBody>
        </p:sp>
      </p:grpSp>
      <p:grpSp>
        <p:nvGrpSpPr>
          <p:cNvPr id="6" name="Group 5"/>
          <p:cNvGrpSpPr/>
          <p:nvPr/>
        </p:nvGrpSpPr>
        <p:grpSpPr>
          <a:xfrm>
            <a:off x="3677561" y="4278458"/>
            <a:ext cx="2090157" cy="1751283"/>
            <a:chOff x="3589262" y="4719203"/>
            <a:chExt cx="1297636" cy="1751283"/>
          </a:xfrm>
        </p:grpSpPr>
        <p:cxnSp>
          <p:nvCxnSpPr>
            <p:cNvPr id="43" name="Straight Connector 42"/>
            <p:cNvCxnSpPr/>
            <p:nvPr/>
          </p:nvCxnSpPr>
          <p:spPr>
            <a:xfrm>
              <a:off x="3589262" y="489758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681079" y="4719203"/>
              <a:ext cx="1205819" cy="1046440"/>
            </a:xfrm>
            <a:prstGeom prst="rect">
              <a:avLst/>
            </a:prstGeom>
          </p:spPr>
          <p:txBody>
            <a:bodyPr wrap="square">
              <a:spAutoFit/>
            </a:bodyPr>
            <a:lstStyle/>
            <a:p>
              <a:pPr>
                <a:spcAft>
                  <a:spcPts val="600"/>
                </a:spcAft>
                <a:buClr>
                  <a:schemeClr val="bg2"/>
                </a:buClr>
              </a:pPr>
              <a:r>
                <a:rPr lang="en-US" sz="6200" b="1" dirty="0" smtClean="0">
                  <a:solidFill>
                    <a:schemeClr val="accent2"/>
                  </a:solidFill>
                </a:rPr>
                <a:t>16</a:t>
              </a:r>
              <a:endParaRPr lang="en-US" sz="4000" b="1" dirty="0">
                <a:solidFill>
                  <a:schemeClr val="accent2"/>
                </a:solidFill>
              </a:endParaRPr>
            </a:p>
          </p:txBody>
        </p:sp>
      </p:grpSp>
      <p:grpSp>
        <p:nvGrpSpPr>
          <p:cNvPr id="10" name="Group 9"/>
          <p:cNvGrpSpPr/>
          <p:nvPr/>
        </p:nvGrpSpPr>
        <p:grpSpPr>
          <a:xfrm>
            <a:off x="9407468" y="4273301"/>
            <a:ext cx="2630252" cy="1792438"/>
            <a:chOff x="9882775" y="4636162"/>
            <a:chExt cx="2630252" cy="1792438"/>
          </a:xfrm>
        </p:grpSpPr>
        <p:cxnSp>
          <p:nvCxnSpPr>
            <p:cNvPr id="57" name="Straight Connector 56"/>
            <p:cNvCxnSpPr/>
            <p:nvPr/>
          </p:nvCxnSpPr>
          <p:spPr>
            <a:xfrm>
              <a:off x="9882775" y="4855700"/>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9926692" y="4636162"/>
              <a:ext cx="2586335" cy="1046440"/>
            </a:xfrm>
            <a:prstGeom prst="rect">
              <a:avLst/>
            </a:prstGeom>
          </p:spPr>
          <p:txBody>
            <a:bodyPr wrap="square">
              <a:spAutoFit/>
            </a:bodyPr>
            <a:lstStyle/>
            <a:p>
              <a:pPr>
                <a:spcAft>
                  <a:spcPts val="600"/>
                </a:spcAft>
                <a:buClr>
                  <a:schemeClr val="bg2"/>
                </a:buClr>
              </a:pPr>
              <a:r>
                <a:rPr lang="de-DE" sz="6200" b="1" dirty="0" smtClean="0"/>
                <a:t>150W</a:t>
              </a:r>
              <a:endParaRPr lang="en-US" sz="6200" b="1" dirty="0" smtClean="0"/>
            </a:p>
          </p:txBody>
        </p:sp>
        <p:sp>
          <p:nvSpPr>
            <p:cNvPr id="62" name="Rectangle 61"/>
            <p:cNvSpPr/>
            <p:nvPr/>
          </p:nvSpPr>
          <p:spPr>
            <a:xfrm>
              <a:off x="9972769" y="5518665"/>
              <a:ext cx="2271414" cy="723275"/>
            </a:xfrm>
            <a:prstGeom prst="rect">
              <a:avLst/>
            </a:prstGeom>
          </p:spPr>
          <p:txBody>
            <a:bodyPr wrap="square">
              <a:spAutoFit/>
            </a:bodyPr>
            <a:lstStyle/>
            <a:p>
              <a:pPr>
                <a:spcAft>
                  <a:spcPts val="600"/>
                </a:spcAft>
                <a:buClr>
                  <a:schemeClr val="bg2"/>
                </a:buClr>
              </a:pPr>
              <a:r>
                <a:rPr lang="en-US" dirty="0" smtClean="0"/>
                <a:t>Maximum power</a:t>
              </a:r>
              <a:endParaRPr lang="en-US" dirty="0" smtClean="0">
                <a:cs typeface="Arial" pitchFamily="34" charset="0"/>
              </a:endParaRPr>
            </a:p>
            <a:p>
              <a:pPr>
                <a:spcAft>
                  <a:spcPts val="600"/>
                </a:spcAft>
                <a:buClr>
                  <a:schemeClr val="bg2"/>
                </a:buClr>
              </a:pPr>
              <a:endParaRPr lang="en-US" dirty="0" smtClean="0">
                <a:cs typeface="Arial" pitchFamily="34" charset="0"/>
              </a:endParaRPr>
            </a:p>
          </p:txBody>
        </p:sp>
      </p:grpSp>
      <p:grpSp>
        <p:nvGrpSpPr>
          <p:cNvPr id="3" name="Group 2"/>
          <p:cNvGrpSpPr/>
          <p:nvPr/>
        </p:nvGrpSpPr>
        <p:grpSpPr>
          <a:xfrm>
            <a:off x="228542" y="4344326"/>
            <a:ext cx="2784776" cy="1485309"/>
            <a:chOff x="-249943" y="4863934"/>
            <a:chExt cx="2784776" cy="1485309"/>
          </a:xfrm>
        </p:grpSpPr>
        <p:sp>
          <p:nvSpPr>
            <p:cNvPr id="44" name="Rectangle 43"/>
            <p:cNvSpPr/>
            <p:nvPr/>
          </p:nvSpPr>
          <p:spPr>
            <a:xfrm>
              <a:off x="-249943" y="4863934"/>
              <a:ext cx="1637773" cy="1046440"/>
            </a:xfrm>
            <a:prstGeom prst="rect">
              <a:avLst/>
            </a:prstGeom>
          </p:spPr>
          <p:txBody>
            <a:bodyPr wrap="square">
              <a:spAutoFit/>
            </a:bodyPr>
            <a:lstStyle/>
            <a:p>
              <a:pPr>
                <a:spcAft>
                  <a:spcPts val="600"/>
                </a:spcAft>
                <a:buClr>
                  <a:schemeClr val="bg2"/>
                </a:buClr>
              </a:pPr>
              <a:r>
                <a:rPr lang="de-DE" sz="6200" b="1" dirty="0" smtClean="0">
                  <a:solidFill>
                    <a:srgbClr val="ED1C24"/>
                  </a:solidFill>
                </a:rPr>
                <a:t>One </a:t>
              </a:r>
              <a:endParaRPr lang="en-US" sz="6200" b="1" dirty="0">
                <a:solidFill>
                  <a:srgbClr val="ED1C24"/>
                </a:solidFill>
              </a:endParaRPr>
            </a:p>
          </p:txBody>
        </p:sp>
        <p:sp>
          <p:nvSpPr>
            <p:cNvPr id="46" name="Rectangle 45"/>
            <p:cNvSpPr/>
            <p:nvPr/>
          </p:nvSpPr>
          <p:spPr>
            <a:xfrm>
              <a:off x="-169871" y="5702912"/>
              <a:ext cx="2704704" cy="646331"/>
            </a:xfrm>
            <a:prstGeom prst="rect">
              <a:avLst/>
            </a:prstGeom>
          </p:spPr>
          <p:txBody>
            <a:bodyPr wrap="square">
              <a:spAutoFit/>
            </a:bodyPr>
            <a:lstStyle/>
            <a:p>
              <a:pPr>
                <a:spcAft>
                  <a:spcPts val="0"/>
                </a:spcAft>
                <a:buClr>
                  <a:schemeClr val="bg2"/>
                </a:buClr>
              </a:pPr>
              <a:r>
                <a:rPr lang="en-US" dirty="0" smtClean="0">
                  <a:latin typeface="Calibri"/>
                </a:rPr>
                <a:t>Slot Form </a:t>
              </a:r>
            </a:p>
            <a:p>
              <a:pPr>
                <a:spcAft>
                  <a:spcPts val="0"/>
                </a:spcAft>
                <a:buClr>
                  <a:schemeClr val="bg2"/>
                </a:buClr>
              </a:pPr>
              <a:r>
                <a:rPr lang="en-US" dirty="0" smtClean="0">
                  <a:latin typeface="Calibri"/>
                </a:rPr>
                <a:t>Factor</a:t>
              </a:r>
            </a:p>
          </p:txBody>
        </p:sp>
      </p:grpSp>
      <p:grpSp>
        <p:nvGrpSpPr>
          <p:cNvPr id="38" name="Group 37"/>
          <p:cNvGrpSpPr/>
          <p:nvPr/>
        </p:nvGrpSpPr>
        <p:grpSpPr>
          <a:xfrm>
            <a:off x="7553231" y="4276572"/>
            <a:ext cx="1975316" cy="1858556"/>
            <a:chOff x="5291995" y="4578458"/>
            <a:chExt cx="1975316" cy="1858556"/>
          </a:xfrm>
        </p:grpSpPr>
        <p:cxnSp>
          <p:nvCxnSpPr>
            <p:cNvPr id="39" name="Straight Connector 38"/>
            <p:cNvCxnSpPr/>
            <p:nvPr/>
          </p:nvCxnSpPr>
          <p:spPr>
            <a:xfrm>
              <a:off x="5291995" y="475099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324350" y="4578458"/>
              <a:ext cx="1942961" cy="1046440"/>
            </a:xfrm>
            <a:prstGeom prst="rect">
              <a:avLst/>
            </a:prstGeom>
          </p:spPr>
          <p:txBody>
            <a:bodyPr wrap="square">
              <a:spAutoFit/>
            </a:bodyPr>
            <a:lstStyle/>
            <a:p>
              <a:pPr>
                <a:spcAft>
                  <a:spcPts val="600"/>
                </a:spcAft>
                <a:buClr>
                  <a:schemeClr val="bg2"/>
                </a:buClr>
              </a:pPr>
              <a:r>
                <a:rPr lang="de-DE" sz="6200" b="1" dirty="0" smtClean="0">
                  <a:solidFill>
                    <a:srgbClr val="ED1C24"/>
                  </a:solidFill>
                </a:rPr>
                <a:t>4GB</a:t>
              </a:r>
              <a:endParaRPr lang="en-US" sz="6200" b="1" dirty="0" smtClean="0">
                <a:solidFill>
                  <a:srgbClr val="ED1C24"/>
                </a:solidFill>
              </a:endParaRPr>
            </a:p>
          </p:txBody>
        </p:sp>
        <p:sp>
          <p:nvSpPr>
            <p:cNvPr id="63" name="Rectangle 62"/>
            <p:cNvSpPr/>
            <p:nvPr/>
          </p:nvSpPr>
          <p:spPr>
            <a:xfrm>
              <a:off x="5404529" y="543674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GDDR5 Memory</a:t>
              </a:r>
            </a:p>
            <a:p>
              <a:pPr>
                <a:spcAft>
                  <a:spcPts val="600"/>
                </a:spcAft>
                <a:buClr>
                  <a:schemeClr val="bg2"/>
                </a:buClr>
              </a:pPr>
              <a:endParaRPr lang="en-US" dirty="0" smtClean="0">
                <a:cs typeface="Arial" pitchFamily="34" charset="0"/>
              </a:endParaRPr>
            </a:p>
          </p:txBody>
        </p:sp>
      </p:grpSp>
      <p:sp>
        <p:nvSpPr>
          <p:cNvPr id="64" name="Title 1"/>
          <p:cNvSpPr>
            <a:spLocks noGrp="1"/>
          </p:cNvSpPr>
          <p:nvPr>
            <p:ph type="title"/>
          </p:nvPr>
        </p:nvSpPr>
        <p:spPr>
          <a:xfrm>
            <a:off x="305625" y="278130"/>
            <a:ext cx="10424160" cy="474345"/>
          </a:xfrm>
        </p:spPr>
        <p:txBody>
          <a:bodyPr/>
          <a:lstStyle/>
          <a:p>
            <a:r>
              <a:rPr lang="en-US" dirty="0" smtClean="0"/>
              <a:t>AMD </a:t>
            </a:r>
            <a:r>
              <a:rPr lang="en-US" dirty="0" err="1" smtClean="0"/>
              <a:t>FirePro</a:t>
            </a:r>
            <a:r>
              <a:rPr lang="en-US" dirty="0" smtClean="0"/>
              <a:t>™ S7000 Server GPU</a:t>
            </a:r>
            <a:endParaRPr lang="en-US" dirty="0"/>
          </a:p>
        </p:txBody>
      </p:sp>
      <p:grpSp>
        <p:nvGrpSpPr>
          <p:cNvPr id="26" name="Group 25"/>
          <p:cNvGrpSpPr/>
          <p:nvPr/>
        </p:nvGrpSpPr>
        <p:grpSpPr>
          <a:xfrm>
            <a:off x="5493900" y="4287593"/>
            <a:ext cx="2037839" cy="1885226"/>
            <a:chOff x="5233380" y="4475588"/>
            <a:chExt cx="2037839" cy="1885226"/>
          </a:xfrm>
        </p:grpSpPr>
        <p:cxnSp>
          <p:nvCxnSpPr>
            <p:cNvPr id="27" name="Straight Connector 26"/>
            <p:cNvCxnSpPr/>
            <p:nvPr/>
          </p:nvCxnSpPr>
          <p:spPr>
            <a:xfrm>
              <a:off x="5233380" y="4648126"/>
              <a:ext cx="0" cy="157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328258" y="4475588"/>
              <a:ext cx="1942961" cy="1046440"/>
            </a:xfrm>
            <a:prstGeom prst="rect">
              <a:avLst/>
            </a:prstGeom>
          </p:spPr>
          <p:txBody>
            <a:bodyPr wrap="square">
              <a:spAutoFit/>
            </a:bodyPr>
            <a:lstStyle/>
            <a:p>
              <a:pPr>
                <a:spcAft>
                  <a:spcPts val="600"/>
                </a:spcAft>
                <a:buClr>
                  <a:schemeClr val="bg2"/>
                </a:buClr>
              </a:pPr>
              <a:r>
                <a:rPr lang="de-DE" sz="6200" b="1" dirty="0" smtClean="0"/>
                <a:t>1280</a:t>
              </a:r>
              <a:endParaRPr lang="en-US" sz="6200" b="1" dirty="0" smtClean="0"/>
            </a:p>
          </p:txBody>
        </p:sp>
        <p:sp>
          <p:nvSpPr>
            <p:cNvPr id="30" name="Rectangle 29"/>
            <p:cNvSpPr/>
            <p:nvPr/>
          </p:nvSpPr>
          <p:spPr>
            <a:xfrm>
              <a:off x="5420160" y="5360540"/>
              <a:ext cx="1410468" cy="1000274"/>
            </a:xfrm>
            <a:prstGeom prst="rect">
              <a:avLst/>
            </a:prstGeom>
          </p:spPr>
          <p:txBody>
            <a:bodyPr wrap="square">
              <a:spAutoFit/>
            </a:bodyPr>
            <a:lstStyle/>
            <a:p>
              <a:pPr>
                <a:spcAft>
                  <a:spcPts val="600"/>
                </a:spcAft>
                <a:buClr>
                  <a:schemeClr val="bg2"/>
                </a:buClr>
              </a:pPr>
              <a:r>
                <a:rPr lang="en-US" dirty="0" smtClean="0">
                  <a:cs typeface="Arial" pitchFamily="34" charset="0"/>
                </a:rPr>
                <a:t>GCN Stream Processors</a:t>
              </a:r>
            </a:p>
            <a:p>
              <a:pPr>
                <a:spcAft>
                  <a:spcPts val="600"/>
                </a:spcAft>
                <a:buClr>
                  <a:schemeClr val="bg2"/>
                </a:buClr>
              </a:pPr>
              <a:endParaRPr lang="en-US" dirty="0" smtClean="0">
                <a:cs typeface="Arial" pitchFamily="34" charset="0"/>
              </a:endParaRPr>
            </a:p>
          </p:txBody>
        </p:sp>
      </p:grpSp>
      <p:sp>
        <p:nvSpPr>
          <p:cNvPr id="31" name="Rectangle 30"/>
          <p:cNvSpPr/>
          <p:nvPr/>
        </p:nvSpPr>
        <p:spPr>
          <a:xfrm>
            <a:off x="3709491" y="5173930"/>
            <a:ext cx="1903875" cy="1277273"/>
          </a:xfrm>
          <a:prstGeom prst="rect">
            <a:avLst/>
          </a:prstGeom>
        </p:spPr>
        <p:txBody>
          <a:bodyPr wrap="square">
            <a:spAutoFit/>
          </a:bodyPr>
          <a:lstStyle/>
          <a:p>
            <a:pPr>
              <a:spcAft>
                <a:spcPts val="600"/>
              </a:spcAft>
              <a:buClr>
                <a:schemeClr val="bg2"/>
              </a:buClr>
            </a:pPr>
            <a:r>
              <a:rPr lang="en-US" dirty="0" smtClean="0">
                <a:cs typeface="Arial" pitchFamily="34" charset="0"/>
              </a:rPr>
              <a:t>GFLOPS Per Watt Peak Single Precision</a:t>
            </a:r>
          </a:p>
          <a:p>
            <a:pPr>
              <a:spcAft>
                <a:spcPts val="600"/>
              </a:spcAft>
              <a:buClr>
                <a:schemeClr val="bg2"/>
              </a:buClr>
            </a:pPr>
            <a:endParaRPr lang="en-US" dirty="0" smtClean="0">
              <a:cs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127" y="1382804"/>
            <a:ext cx="7223760" cy="3077327"/>
          </a:xfrm>
          <a:prstGeom prst="rect">
            <a:avLst/>
          </a:prstGeom>
        </p:spPr>
      </p:pic>
      <p:sp>
        <p:nvSpPr>
          <p:cNvPr id="32" name="Text Placeholder 1"/>
          <p:cNvSpPr>
            <a:spLocks noGrp="1"/>
          </p:cNvSpPr>
          <p:nvPr>
            <p:ph type="body" sz="quarter" idx="10"/>
          </p:nvPr>
        </p:nvSpPr>
        <p:spPr>
          <a:xfrm>
            <a:off x="313245" y="752474"/>
            <a:ext cx="10424160" cy="285750"/>
          </a:xfrm>
        </p:spPr>
        <p:txBody>
          <a:bodyPr/>
          <a:lstStyle/>
          <a:p>
            <a:r>
              <a:rPr lang="en-US" dirty="0" smtClean="0"/>
              <a:t>Designed for high density environments</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625" y="2394203"/>
            <a:ext cx="4572009" cy="1155194"/>
          </a:xfrm>
          <a:prstGeom prst="rect">
            <a:avLst/>
          </a:prstGeom>
        </p:spPr>
      </p:pic>
    </p:spTree>
    <p:extLst>
      <p:ext uri="{BB962C8B-B14F-4D97-AF65-F5344CB8AC3E}">
        <p14:creationId xmlns:p14="http://schemas.microsoft.com/office/powerpoint/2010/main" val="277509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FirePro</a:t>
            </a:r>
            <a:r>
              <a:rPr lang="en-US" dirty="0" smtClean="0"/>
              <a:t>™ S-Series family At-a-Glance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64028357"/>
              </p:ext>
            </p:extLst>
          </p:nvPr>
        </p:nvGraphicFramePr>
        <p:xfrm>
          <a:off x="305625" y="1141637"/>
          <a:ext cx="11374663" cy="5190583"/>
        </p:xfrm>
        <a:graphic>
          <a:graphicData uri="http://schemas.openxmlformats.org/drawingml/2006/table">
            <a:tbl>
              <a:tblPr firstRow="1" bandRow="1">
                <a:tableStyleId>{5940675A-B579-460E-94D1-54222C63F5DA}</a:tableStyleId>
              </a:tblPr>
              <a:tblGrid>
                <a:gridCol w="1528255"/>
                <a:gridCol w="1577167"/>
                <a:gridCol w="1571449"/>
                <a:gridCol w="1571449"/>
                <a:gridCol w="1867327"/>
                <a:gridCol w="1711570"/>
                <a:gridCol w="1547446"/>
              </a:tblGrid>
              <a:tr h="332561">
                <a:tc>
                  <a:txBody>
                    <a:bodyPr/>
                    <a:lstStyle/>
                    <a:p>
                      <a:endParaRPr lang="en-US" sz="1400" dirty="0"/>
                    </a:p>
                  </a:txBody>
                  <a:tcPr marL="91452" marR="91452" marT="45715" marB="45715">
                    <a:solidFill>
                      <a:schemeClr val="bg1"/>
                    </a:solidFill>
                  </a:tcPr>
                </a:tc>
                <a:tc>
                  <a:txBody>
                    <a:bodyPr/>
                    <a:lstStyle/>
                    <a:p>
                      <a:pPr algn="ctr"/>
                      <a:r>
                        <a:rPr lang="en-US" sz="1200" b="1" dirty="0" smtClean="0">
                          <a:latin typeface="+mn-lt"/>
                        </a:rPr>
                        <a:t>AMD </a:t>
                      </a:r>
                      <a:r>
                        <a:rPr lang="en-US" sz="1200" b="1" dirty="0" err="1" smtClean="0">
                          <a:latin typeface="+mn-lt"/>
                        </a:rPr>
                        <a:t>FirePro</a:t>
                      </a:r>
                      <a:r>
                        <a:rPr lang="en-US" sz="1200" b="1" dirty="0" smtClean="0">
                          <a:latin typeface="+mn-lt"/>
                        </a:rPr>
                        <a:t>™ S9150</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AMD </a:t>
                      </a:r>
                      <a:r>
                        <a:rPr lang="en-US" sz="1200" b="1" dirty="0" err="1" smtClean="0">
                          <a:latin typeface="+mn-lt"/>
                        </a:rPr>
                        <a:t>FirePro</a:t>
                      </a:r>
                      <a:r>
                        <a:rPr lang="en-US" sz="1200" b="1" dirty="0" smtClean="0">
                          <a:latin typeface="+mn-lt"/>
                        </a:rPr>
                        <a:t>™ S9100</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AMD </a:t>
                      </a:r>
                      <a:r>
                        <a:rPr lang="en-US" sz="1200" b="1" dirty="0" err="1" smtClean="0">
                          <a:latin typeface="+mn-lt"/>
                        </a:rPr>
                        <a:t>FirePro</a:t>
                      </a:r>
                      <a:r>
                        <a:rPr lang="en-US" sz="1200" b="1" dirty="0" smtClean="0">
                          <a:latin typeface="+mn-lt"/>
                        </a:rPr>
                        <a:t>™ S9050</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AMD</a:t>
                      </a:r>
                      <a:r>
                        <a:rPr lang="en-US" sz="1200" b="1" baseline="0" dirty="0" smtClean="0">
                          <a:latin typeface="+mn-lt"/>
                        </a:rPr>
                        <a:t> </a:t>
                      </a:r>
                      <a:r>
                        <a:rPr lang="en-US" sz="1200" b="1" baseline="0" dirty="0" err="1" smtClean="0">
                          <a:latin typeface="+mn-lt"/>
                        </a:rPr>
                        <a:t>FirePro</a:t>
                      </a:r>
                      <a:r>
                        <a:rPr lang="en-US" sz="1200" b="1" baseline="0" dirty="0" smtClean="0">
                          <a:latin typeface="+mn-lt"/>
                          <a:cs typeface="Arial"/>
                        </a:rPr>
                        <a:t>™ S10000</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AMD </a:t>
                      </a:r>
                      <a:r>
                        <a:rPr lang="en-US" sz="1200" b="1" dirty="0" err="1" smtClean="0">
                          <a:latin typeface="+mn-lt"/>
                        </a:rPr>
                        <a:t>FirePro</a:t>
                      </a:r>
                      <a:r>
                        <a:rPr lang="en-US" sz="1200" b="1" dirty="0" smtClean="0">
                          <a:latin typeface="+mn-lt"/>
                          <a:cs typeface="Arial"/>
                        </a:rPr>
                        <a:t>™ S9000</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AMD</a:t>
                      </a:r>
                      <a:r>
                        <a:rPr lang="en-US" sz="1200" b="1" baseline="0" dirty="0" smtClean="0">
                          <a:latin typeface="+mn-lt"/>
                        </a:rPr>
                        <a:t> FirePro™ S7000</a:t>
                      </a:r>
                      <a:endParaRPr lang="en-US" sz="1200" b="1" dirty="0">
                        <a:latin typeface="+mn-lt"/>
                      </a:endParaRPr>
                    </a:p>
                  </a:txBody>
                  <a:tcPr marL="91452" marR="91452" marT="45715" marB="45715">
                    <a:solidFill>
                      <a:schemeClr val="tx1">
                        <a:lumMod val="50000"/>
                      </a:schemeClr>
                    </a:solidFill>
                  </a:tcPr>
                </a:tc>
              </a:tr>
              <a:tr h="244982">
                <a:tc>
                  <a:txBody>
                    <a:bodyPr/>
                    <a:lstStyle/>
                    <a:p>
                      <a:r>
                        <a:rPr lang="en-US" sz="1100" b="1" dirty="0" smtClean="0"/>
                        <a:t>ASIC Model</a:t>
                      </a:r>
                      <a:endParaRPr lang="en-US" sz="1100" b="1" dirty="0"/>
                    </a:p>
                  </a:txBody>
                  <a:tcPr marL="91452" marR="91452" marT="45715" marB="45715">
                    <a:solidFill>
                      <a:schemeClr val="bg1"/>
                    </a:solidFill>
                  </a:tcPr>
                </a:tc>
                <a:tc>
                  <a:txBody>
                    <a:bodyPr/>
                    <a:lstStyle/>
                    <a:p>
                      <a:pPr algn="ctr"/>
                      <a:r>
                        <a:rPr lang="en-US" sz="1200" b="1" dirty="0" smtClean="0">
                          <a:latin typeface="+mn-lt"/>
                        </a:rPr>
                        <a:t>Hawaii GL44</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Hawaii GL40</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Tahiti</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Tahiti (2x)</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Tahiti</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err="1" smtClean="0">
                          <a:latin typeface="+mn-lt"/>
                        </a:rPr>
                        <a:t>Pitcarin</a:t>
                      </a:r>
                      <a:endParaRPr lang="en-US" sz="1200" b="1" dirty="0">
                        <a:latin typeface="+mn-lt"/>
                      </a:endParaRPr>
                    </a:p>
                  </a:txBody>
                  <a:tcPr marL="91452" marR="91452" marT="45715" marB="45715">
                    <a:solidFill>
                      <a:schemeClr val="tx1">
                        <a:lumMod val="50000"/>
                      </a:schemeClr>
                    </a:solidFill>
                  </a:tcPr>
                </a:tc>
              </a:tr>
              <a:tr h="264951">
                <a:tc>
                  <a:txBody>
                    <a:bodyPr/>
                    <a:lstStyle/>
                    <a:p>
                      <a:r>
                        <a:rPr lang="en-US" sz="1100" b="1" dirty="0" smtClean="0"/>
                        <a:t>Form Factor </a:t>
                      </a:r>
                      <a:endParaRPr lang="en-US" sz="1100" b="1" dirty="0"/>
                    </a:p>
                  </a:txBody>
                  <a:tcPr marL="91452" marR="91452" marT="45715" marB="45715">
                    <a:solidFill>
                      <a:schemeClr val="bg1"/>
                    </a:solidFill>
                  </a:tcPr>
                </a:tc>
                <a:tc>
                  <a:txBody>
                    <a:bodyPr/>
                    <a:lstStyle/>
                    <a:p>
                      <a:pPr algn="ctr"/>
                      <a:r>
                        <a:rPr lang="en-US" sz="1200" b="1" dirty="0" smtClean="0">
                          <a:latin typeface="+mn-lt"/>
                        </a:rPr>
                        <a:t>FH/FL,</a:t>
                      </a:r>
                      <a:r>
                        <a:rPr lang="en-US" sz="1200" b="1" baseline="0" dirty="0" smtClean="0">
                          <a:latin typeface="+mn-lt"/>
                        </a:rPr>
                        <a:t> </a:t>
                      </a:r>
                      <a:r>
                        <a:rPr lang="en-US" sz="1200" b="1" dirty="0" smtClean="0">
                          <a:latin typeface="+mn-lt"/>
                        </a:rPr>
                        <a:t>Dual-slot</a:t>
                      </a:r>
                    </a:p>
                  </a:txBody>
                  <a:tcPr marL="91452" marR="91452" marT="45715" marB="45715">
                    <a:solidFill>
                      <a:schemeClr val="accent2"/>
                    </a:solidFill>
                  </a:tcPr>
                </a:tc>
                <a:tc>
                  <a:txBody>
                    <a:bodyPr/>
                    <a:lstStyle/>
                    <a:p>
                      <a:pPr algn="ctr"/>
                      <a:r>
                        <a:rPr lang="en-US" sz="1200" b="1" dirty="0" smtClean="0">
                          <a:latin typeface="+mn-lt"/>
                        </a:rPr>
                        <a:t>FH/FL,</a:t>
                      </a:r>
                      <a:r>
                        <a:rPr lang="en-US" sz="1200" b="1" baseline="0" dirty="0" smtClean="0">
                          <a:latin typeface="+mn-lt"/>
                        </a:rPr>
                        <a:t> </a:t>
                      </a:r>
                      <a:r>
                        <a:rPr lang="en-US" sz="1200" b="1" dirty="0" smtClean="0">
                          <a:latin typeface="+mn-lt"/>
                        </a:rPr>
                        <a:t>Dual-slot</a:t>
                      </a:r>
                    </a:p>
                  </a:txBody>
                  <a:tcPr marL="91452" marR="91452" marT="45715" marB="45715">
                    <a:solidFill>
                      <a:schemeClr val="accent2"/>
                    </a:solidFill>
                  </a:tcPr>
                </a:tc>
                <a:tc>
                  <a:txBody>
                    <a:bodyPr/>
                    <a:lstStyle/>
                    <a:p>
                      <a:pPr algn="ctr"/>
                      <a:r>
                        <a:rPr lang="en-US" sz="1200" b="1" dirty="0" smtClean="0">
                          <a:latin typeface="+mn-lt"/>
                        </a:rPr>
                        <a:t>FH/FL,</a:t>
                      </a:r>
                      <a:r>
                        <a:rPr lang="en-US" sz="1200" b="1" baseline="0" dirty="0" smtClean="0">
                          <a:latin typeface="+mn-lt"/>
                        </a:rPr>
                        <a:t> </a:t>
                      </a:r>
                      <a:r>
                        <a:rPr lang="en-US" sz="1200" b="1" dirty="0" smtClean="0">
                          <a:latin typeface="+mn-lt"/>
                        </a:rPr>
                        <a:t>Dual-slot</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FH/FL,</a:t>
                      </a:r>
                      <a:r>
                        <a:rPr lang="en-US" sz="1200" b="1" baseline="0" dirty="0" smtClean="0">
                          <a:latin typeface="+mn-lt"/>
                        </a:rPr>
                        <a:t> </a:t>
                      </a:r>
                      <a:r>
                        <a:rPr lang="en-US" sz="1200" b="1" dirty="0" smtClean="0">
                          <a:latin typeface="+mn-lt"/>
                        </a:rPr>
                        <a:t>Dual-slot</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FH/FL,</a:t>
                      </a:r>
                      <a:r>
                        <a:rPr lang="en-US" sz="1200" b="1" baseline="0" dirty="0" smtClean="0">
                          <a:latin typeface="+mn-lt"/>
                        </a:rPr>
                        <a:t> </a:t>
                      </a:r>
                      <a:r>
                        <a:rPr lang="en-US" sz="1200" b="1" dirty="0" smtClean="0">
                          <a:latin typeface="+mn-lt"/>
                        </a:rPr>
                        <a:t>Dual-slot</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FH/FL,</a:t>
                      </a:r>
                      <a:r>
                        <a:rPr lang="en-US" sz="1200" b="1" baseline="0" dirty="0" smtClean="0">
                          <a:latin typeface="+mn-lt"/>
                        </a:rPr>
                        <a:t> </a:t>
                      </a:r>
                      <a:r>
                        <a:rPr lang="en-US" sz="1200" b="1" dirty="0" smtClean="0">
                          <a:latin typeface="+mn-lt"/>
                        </a:rPr>
                        <a:t>Single-slot</a:t>
                      </a:r>
                      <a:endParaRPr lang="en-US" sz="1200" b="1" dirty="0">
                        <a:latin typeface="+mn-lt"/>
                      </a:endParaRPr>
                    </a:p>
                  </a:txBody>
                  <a:tcPr marL="91452" marR="91452" marT="45715" marB="45715">
                    <a:solidFill>
                      <a:schemeClr val="tx1">
                        <a:lumMod val="50000"/>
                      </a:schemeClr>
                    </a:solidFill>
                  </a:tcPr>
                </a:tc>
              </a:tr>
              <a:tr h="240030">
                <a:tc>
                  <a:txBody>
                    <a:bodyPr/>
                    <a:lstStyle/>
                    <a:p>
                      <a:r>
                        <a:rPr lang="en-US" sz="1100" b="1" dirty="0" smtClean="0"/>
                        <a:t>Core Clock Speed</a:t>
                      </a:r>
                      <a:endParaRPr lang="en-US" sz="1100" b="1" dirty="0"/>
                    </a:p>
                  </a:txBody>
                  <a:tcPr marL="91452" marR="91452" marT="45715" marB="45715">
                    <a:solidFill>
                      <a:schemeClr val="bg1"/>
                    </a:solidFill>
                  </a:tcPr>
                </a:tc>
                <a:tc>
                  <a:txBody>
                    <a:bodyPr/>
                    <a:lstStyle/>
                    <a:p>
                      <a:pPr algn="ctr"/>
                      <a:r>
                        <a:rPr lang="en-US" sz="1200" b="1" dirty="0" smtClean="0">
                          <a:latin typeface="+mn-lt"/>
                        </a:rPr>
                        <a:t>900 </a:t>
                      </a:r>
                      <a:r>
                        <a:rPr lang="en-US" sz="1200" b="1" dirty="0" err="1" smtClean="0">
                          <a:latin typeface="+mn-lt"/>
                        </a:rPr>
                        <a:t>Mhz</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824 </a:t>
                      </a:r>
                      <a:r>
                        <a:rPr lang="en-US" sz="1200" b="1" dirty="0" err="1" smtClean="0">
                          <a:latin typeface="+mn-lt"/>
                        </a:rPr>
                        <a:t>Mhz</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900 </a:t>
                      </a:r>
                      <a:r>
                        <a:rPr lang="en-US" sz="1200" b="1" dirty="0" err="1" smtClean="0">
                          <a:latin typeface="+mn-lt"/>
                        </a:rPr>
                        <a:t>Mhz</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825 </a:t>
                      </a:r>
                      <a:r>
                        <a:rPr lang="en-US" sz="1200" b="1" dirty="0" err="1" smtClean="0">
                          <a:latin typeface="+mn-lt"/>
                        </a:rPr>
                        <a:t>Mhz</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900 </a:t>
                      </a:r>
                      <a:r>
                        <a:rPr lang="en-US" sz="1200" b="1" dirty="0" err="1" smtClean="0">
                          <a:latin typeface="+mn-lt"/>
                        </a:rPr>
                        <a:t>Mhz</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950 </a:t>
                      </a:r>
                      <a:r>
                        <a:rPr lang="en-US" sz="1200" b="1" dirty="0" err="1" smtClean="0">
                          <a:latin typeface="+mn-lt"/>
                        </a:rPr>
                        <a:t>Mhz</a:t>
                      </a:r>
                      <a:endParaRPr lang="en-US" sz="1200" b="1" dirty="0">
                        <a:latin typeface="+mn-lt"/>
                      </a:endParaRPr>
                    </a:p>
                  </a:txBody>
                  <a:tcPr marL="91452" marR="91452" marT="45715" marB="45715">
                    <a:solidFill>
                      <a:schemeClr val="tx1">
                        <a:lumMod val="50000"/>
                      </a:schemeClr>
                    </a:solidFill>
                  </a:tcPr>
                </a:tc>
              </a:tr>
              <a:tr h="266710">
                <a:tc>
                  <a:txBody>
                    <a:bodyPr/>
                    <a:lstStyle/>
                    <a:p>
                      <a:r>
                        <a:rPr lang="en-US" sz="1100" b="1" dirty="0" smtClean="0"/>
                        <a:t>Stream Processors</a:t>
                      </a:r>
                      <a:endParaRPr lang="en-US" sz="1100" b="1" dirty="0"/>
                    </a:p>
                  </a:txBody>
                  <a:tcPr marL="91452" marR="91452" marT="45715" marB="45715">
                    <a:solidFill>
                      <a:schemeClr val="bg1"/>
                    </a:solidFill>
                  </a:tcPr>
                </a:tc>
                <a:tc>
                  <a:txBody>
                    <a:bodyPr/>
                    <a:lstStyle/>
                    <a:p>
                      <a:pPr algn="ctr"/>
                      <a:r>
                        <a:rPr lang="en-US" sz="1200" b="1" dirty="0" smtClean="0">
                          <a:latin typeface="+mn-lt"/>
                        </a:rPr>
                        <a:t>2816</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2560</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1792</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3584</a:t>
                      </a:r>
                      <a:r>
                        <a:rPr lang="en-US" sz="1200" b="1" baseline="0" dirty="0" smtClean="0">
                          <a:latin typeface="+mn-lt"/>
                        </a:rPr>
                        <a:t> (1792x2)</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1792</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1280</a:t>
                      </a:r>
                      <a:endParaRPr lang="en-US" sz="1200" b="1" dirty="0">
                        <a:latin typeface="+mn-lt"/>
                      </a:endParaRPr>
                    </a:p>
                  </a:txBody>
                  <a:tcPr marL="91452" marR="91452" marT="45715" marB="45715">
                    <a:solidFill>
                      <a:schemeClr val="tx1">
                        <a:lumMod val="50000"/>
                      </a:schemeClr>
                    </a:solidFill>
                  </a:tcPr>
                </a:tc>
              </a:tr>
              <a:tr h="244982">
                <a:tc>
                  <a:txBody>
                    <a:bodyPr/>
                    <a:lstStyle/>
                    <a:p>
                      <a:r>
                        <a:rPr lang="en-US" sz="1100" b="1" dirty="0" smtClean="0"/>
                        <a:t>Max</a:t>
                      </a:r>
                      <a:r>
                        <a:rPr lang="en-US" sz="1100" b="1" baseline="0" dirty="0" smtClean="0"/>
                        <a:t> Power</a:t>
                      </a:r>
                      <a:endParaRPr lang="en-US" sz="1100" b="1" dirty="0"/>
                    </a:p>
                  </a:txBody>
                  <a:tcPr marL="91452" marR="91452" marT="45715" marB="45715">
                    <a:solidFill>
                      <a:schemeClr val="bg1"/>
                    </a:solidFill>
                  </a:tcPr>
                </a:tc>
                <a:tc>
                  <a:txBody>
                    <a:bodyPr/>
                    <a:lstStyle/>
                    <a:p>
                      <a:pPr algn="ctr"/>
                      <a:r>
                        <a:rPr lang="en-US" sz="1200" b="1" dirty="0" smtClean="0">
                          <a:latin typeface="+mn-lt"/>
                        </a:rPr>
                        <a:t>235W</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225W</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225W</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375W</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225W</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150W</a:t>
                      </a:r>
                      <a:endParaRPr lang="en-US" sz="1200" b="1" dirty="0">
                        <a:latin typeface="+mn-lt"/>
                      </a:endParaRPr>
                    </a:p>
                  </a:txBody>
                  <a:tcPr marL="91452" marR="91452" marT="45715" marB="45715">
                    <a:solidFill>
                      <a:schemeClr val="tx1">
                        <a:lumMod val="50000"/>
                      </a:schemeClr>
                    </a:solidFill>
                  </a:tcPr>
                </a:tc>
              </a:tr>
              <a:tr h="403506">
                <a:tc>
                  <a:txBody>
                    <a:bodyPr/>
                    <a:lstStyle/>
                    <a:p>
                      <a:r>
                        <a:rPr lang="en-US" sz="1100" b="1" dirty="0" smtClean="0"/>
                        <a:t>Peak Single Precision</a:t>
                      </a:r>
                      <a:endParaRPr lang="en-US" sz="1100" b="1" dirty="0"/>
                    </a:p>
                  </a:txBody>
                  <a:tcPr marL="91452" marR="91452" marT="45715" marB="45715">
                    <a:solidFill>
                      <a:schemeClr val="bg1"/>
                    </a:solidFill>
                  </a:tcPr>
                </a:tc>
                <a:tc>
                  <a:txBody>
                    <a:bodyPr/>
                    <a:lstStyle/>
                    <a:p>
                      <a:pPr algn="ctr"/>
                      <a:r>
                        <a:rPr lang="en-US" sz="1200" b="1" dirty="0" smtClean="0">
                          <a:latin typeface="+mn-lt"/>
                        </a:rPr>
                        <a:t>5.07 TFLOPS</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4.22 TFLOPS</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3.23 TFLOPS</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5.91 TFLOPS</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3.23 TFLOPS</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2.4 TFLOPS</a:t>
                      </a:r>
                      <a:endParaRPr lang="en-US" sz="1200" b="1" dirty="0">
                        <a:latin typeface="+mn-lt"/>
                      </a:endParaRPr>
                    </a:p>
                  </a:txBody>
                  <a:tcPr marL="91452" marR="91452" marT="45715" marB="45715">
                    <a:solidFill>
                      <a:schemeClr val="tx1">
                        <a:lumMod val="50000"/>
                      </a:schemeClr>
                    </a:solidFill>
                  </a:tcPr>
                </a:tc>
              </a:tr>
              <a:tr h="317026">
                <a:tc>
                  <a:txBody>
                    <a:bodyPr/>
                    <a:lstStyle/>
                    <a:p>
                      <a:r>
                        <a:rPr lang="en-US" sz="1100" b="1" dirty="0" smtClean="0"/>
                        <a:t>Peak Double</a:t>
                      </a:r>
                      <a:r>
                        <a:rPr lang="en-US" sz="1100" b="1" baseline="0" dirty="0" smtClean="0"/>
                        <a:t> Precision</a:t>
                      </a:r>
                      <a:endParaRPr lang="en-US" sz="1100" b="1" dirty="0"/>
                    </a:p>
                  </a:txBody>
                  <a:tcPr marL="91452" marR="91452" marT="45715" marB="45715">
                    <a:solidFill>
                      <a:schemeClr val="bg1"/>
                    </a:solidFill>
                  </a:tcPr>
                </a:tc>
                <a:tc>
                  <a:txBody>
                    <a:bodyPr/>
                    <a:lstStyle/>
                    <a:p>
                      <a:pPr algn="ctr"/>
                      <a:r>
                        <a:rPr lang="en-US" sz="1200" b="1" dirty="0" smtClean="0">
                          <a:latin typeface="+mn-lt"/>
                        </a:rPr>
                        <a:t>2.53 TFLOPS</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2.11 TFLOPS</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806 GFLOPS</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1.48 TFLOPS</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806 GFLOPS</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152 GFLOPS</a:t>
                      </a:r>
                      <a:endParaRPr lang="en-US" sz="1200" b="1" dirty="0">
                        <a:latin typeface="+mn-lt"/>
                      </a:endParaRPr>
                    </a:p>
                  </a:txBody>
                  <a:tcPr marL="91452" marR="91452" marT="45715" marB="45715">
                    <a:solidFill>
                      <a:schemeClr val="tx1">
                        <a:lumMod val="50000"/>
                      </a:schemeClr>
                    </a:solidFill>
                  </a:tcPr>
                </a:tc>
              </a:tr>
              <a:tr h="254866">
                <a:tc>
                  <a:txBody>
                    <a:bodyPr/>
                    <a:lstStyle/>
                    <a:p>
                      <a:r>
                        <a:rPr lang="en-US" sz="1100" b="1" dirty="0" smtClean="0"/>
                        <a:t>Double Precision</a:t>
                      </a:r>
                      <a:r>
                        <a:rPr lang="en-US" sz="1100" b="1" baseline="0" dirty="0" smtClean="0"/>
                        <a:t> Rate</a:t>
                      </a:r>
                      <a:endParaRPr lang="en-US" sz="1100" b="1" dirty="0"/>
                    </a:p>
                  </a:txBody>
                  <a:tcPr marL="91452" marR="91452" marT="45715" marB="45715">
                    <a:solidFill>
                      <a:schemeClr val="bg1"/>
                    </a:solidFill>
                  </a:tcPr>
                </a:tc>
                <a:tc>
                  <a:txBody>
                    <a:bodyPr/>
                    <a:lstStyle/>
                    <a:p>
                      <a:pPr algn="ctr"/>
                      <a:r>
                        <a:rPr lang="en-US" sz="1200" b="1" dirty="0" smtClean="0">
                          <a:latin typeface="+mn-lt"/>
                        </a:rPr>
                        <a:t>1/2</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1/2</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1/4</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1/4</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1/4</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1/16</a:t>
                      </a:r>
                      <a:endParaRPr lang="en-US" sz="1200" b="1" dirty="0">
                        <a:latin typeface="+mn-lt"/>
                      </a:endParaRPr>
                    </a:p>
                  </a:txBody>
                  <a:tcPr marL="91452" marR="91452" marT="45715" marB="45715">
                    <a:solidFill>
                      <a:schemeClr val="tx1">
                        <a:lumMod val="50000"/>
                      </a:schemeClr>
                    </a:solidFill>
                  </a:tcPr>
                </a:tc>
              </a:tr>
              <a:tr h="297130">
                <a:tc>
                  <a:txBody>
                    <a:bodyPr/>
                    <a:lstStyle/>
                    <a:p>
                      <a:r>
                        <a:rPr lang="en-US" sz="1100" b="1" dirty="0" smtClean="0"/>
                        <a:t>ECC Memory Support</a:t>
                      </a:r>
                      <a:endParaRPr lang="en-US" sz="1100" b="1" dirty="0"/>
                    </a:p>
                  </a:txBody>
                  <a:tcPr marL="91452" marR="91452" marT="45715" marB="45715">
                    <a:solidFill>
                      <a:schemeClr val="bg1"/>
                    </a:solidFill>
                  </a:tcPr>
                </a:tc>
                <a:tc>
                  <a:txBody>
                    <a:bodyPr/>
                    <a:lstStyle/>
                    <a:p>
                      <a:pPr algn="ctr"/>
                      <a:r>
                        <a:rPr lang="en-US" sz="1200" b="1" dirty="0" smtClean="0">
                          <a:latin typeface="+mn-lt"/>
                        </a:rPr>
                        <a:t>External </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External </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Internal &amp; External</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Internal</a:t>
                      </a:r>
                      <a:r>
                        <a:rPr lang="en-US" sz="1200" b="1" baseline="0" dirty="0" smtClean="0">
                          <a:latin typeface="+mn-lt"/>
                        </a:rPr>
                        <a:t> &amp; External</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Internal &amp; External</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No</a:t>
                      </a:r>
                      <a:endParaRPr lang="en-US" sz="1200" b="1" dirty="0">
                        <a:latin typeface="+mn-lt"/>
                      </a:endParaRPr>
                    </a:p>
                  </a:txBody>
                  <a:tcPr marL="91452" marR="91452" marT="45715" marB="45715">
                    <a:solidFill>
                      <a:schemeClr val="tx1">
                        <a:lumMod val="50000"/>
                      </a:schemeClr>
                    </a:solidFill>
                  </a:tcPr>
                </a:tc>
              </a:tr>
              <a:tr h="251793">
                <a:tc>
                  <a:txBody>
                    <a:bodyPr/>
                    <a:lstStyle/>
                    <a:p>
                      <a:r>
                        <a:rPr lang="en-US" sz="1100" b="1" dirty="0" smtClean="0"/>
                        <a:t>Memory Size / Type</a:t>
                      </a:r>
                      <a:endParaRPr lang="en-US" sz="1100" b="1" dirty="0"/>
                    </a:p>
                  </a:txBody>
                  <a:tcPr marL="91452" marR="91452" marT="45715" marB="45715">
                    <a:solidFill>
                      <a:schemeClr val="bg1"/>
                    </a:solidFill>
                  </a:tcPr>
                </a:tc>
                <a:tc>
                  <a:txBody>
                    <a:bodyPr/>
                    <a:lstStyle/>
                    <a:p>
                      <a:pPr algn="ctr"/>
                      <a:r>
                        <a:rPr lang="en-US" sz="1200" b="1" dirty="0" smtClean="0">
                          <a:latin typeface="+mn-lt"/>
                        </a:rPr>
                        <a:t>16GB GDDR5</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12GB GDDR5</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12GB GDDR5</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12GB or 6GB GDDR5</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6GB GDDR5</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4GB</a:t>
                      </a:r>
                      <a:r>
                        <a:rPr lang="en-US" sz="1200" b="1" baseline="0" dirty="0" smtClean="0">
                          <a:latin typeface="+mn-lt"/>
                        </a:rPr>
                        <a:t> GDDR5</a:t>
                      </a:r>
                      <a:endParaRPr lang="en-US" sz="1200" b="1" dirty="0">
                        <a:latin typeface="+mn-lt"/>
                      </a:endParaRPr>
                    </a:p>
                  </a:txBody>
                  <a:tcPr marL="91452" marR="91452" marT="45715" marB="45715">
                    <a:solidFill>
                      <a:schemeClr val="tx1">
                        <a:lumMod val="50000"/>
                      </a:schemeClr>
                    </a:solidFill>
                  </a:tcPr>
                </a:tc>
              </a:tr>
              <a:tr h="221323">
                <a:tc>
                  <a:txBody>
                    <a:bodyPr/>
                    <a:lstStyle/>
                    <a:p>
                      <a:r>
                        <a:rPr lang="en-US" sz="1100" b="1" dirty="0" smtClean="0"/>
                        <a:t>Memory Interface</a:t>
                      </a:r>
                      <a:endParaRPr lang="en-US" sz="1100" b="1" dirty="0"/>
                    </a:p>
                  </a:txBody>
                  <a:tcPr marL="91452" marR="91452" marT="45715" marB="45715">
                    <a:solidFill>
                      <a:schemeClr val="bg1"/>
                    </a:solidFill>
                  </a:tcPr>
                </a:tc>
                <a:tc>
                  <a:txBody>
                    <a:bodyPr/>
                    <a:lstStyle/>
                    <a:p>
                      <a:pPr algn="ctr"/>
                      <a:r>
                        <a:rPr lang="en-US" sz="1200" b="1" dirty="0" smtClean="0">
                          <a:latin typeface="+mn-lt"/>
                        </a:rPr>
                        <a:t>512-bit</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512-bit</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384-bit</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384-bit</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384-bit</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256-bit</a:t>
                      </a:r>
                      <a:endParaRPr lang="en-US" sz="1200" b="1" dirty="0">
                        <a:latin typeface="+mn-lt"/>
                      </a:endParaRPr>
                    </a:p>
                  </a:txBody>
                  <a:tcPr marL="91452" marR="91452" marT="45715" marB="45715">
                    <a:solidFill>
                      <a:schemeClr val="tx1">
                        <a:lumMod val="50000"/>
                      </a:schemeClr>
                    </a:solidFill>
                  </a:tcPr>
                </a:tc>
              </a:tr>
              <a:tr h="236573">
                <a:tc>
                  <a:txBody>
                    <a:bodyPr/>
                    <a:lstStyle/>
                    <a:p>
                      <a:r>
                        <a:rPr lang="en-US" sz="1100" b="1" dirty="0" smtClean="0"/>
                        <a:t>Memory Bandwidth</a:t>
                      </a:r>
                      <a:endParaRPr lang="en-US" sz="1100" b="1" dirty="0"/>
                    </a:p>
                  </a:txBody>
                  <a:tcPr marL="91452" marR="91452" marT="45715" marB="45715">
                    <a:solidFill>
                      <a:schemeClr val="bg1"/>
                    </a:solidFill>
                  </a:tcPr>
                </a:tc>
                <a:tc>
                  <a:txBody>
                    <a:bodyPr/>
                    <a:lstStyle/>
                    <a:p>
                      <a:pPr algn="ctr"/>
                      <a:r>
                        <a:rPr lang="en-US" sz="1200" b="1" dirty="0" smtClean="0">
                          <a:latin typeface="+mn-lt"/>
                        </a:rPr>
                        <a:t>Up to 320 GB/s</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Up to 320 GB/s</a:t>
                      </a:r>
                      <a:endParaRPr lang="en-US" sz="1200" b="1" dirty="0">
                        <a:latin typeface="+mn-lt"/>
                      </a:endParaRPr>
                    </a:p>
                  </a:txBody>
                  <a:tcPr marL="91452" marR="91452" marT="45715" marB="45715">
                    <a:solidFill>
                      <a:schemeClr val="accent2"/>
                    </a:solidFill>
                  </a:tcPr>
                </a:tc>
                <a:tc>
                  <a:txBody>
                    <a:bodyPr/>
                    <a:lstStyle/>
                    <a:p>
                      <a:pPr algn="ctr"/>
                      <a:r>
                        <a:rPr lang="en-US" sz="1200" b="1" baseline="0" dirty="0" smtClean="0">
                          <a:latin typeface="+mn-lt"/>
                        </a:rPr>
                        <a:t>Up to 264 GB/s</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Up to 480 GB/S</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baseline="0" dirty="0" smtClean="0">
                          <a:latin typeface="+mn-lt"/>
                        </a:rPr>
                        <a:t>Up to 264 GB/s</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Up to 154 GB/s</a:t>
                      </a:r>
                      <a:endParaRPr lang="en-US" sz="1200" b="1" dirty="0">
                        <a:latin typeface="+mn-lt"/>
                      </a:endParaRPr>
                    </a:p>
                  </a:txBody>
                  <a:tcPr marL="91452" marR="91452" marT="45715" marB="45715">
                    <a:solidFill>
                      <a:schemeClr val="tx1">
                        <a:lumMod val="50000"/>
                      </a:schemeClr>
                    </a:solidFill>
                  </a:tcPr>
                </a:tc>
              </a:tr>
              <a:tr h="228630">
                <a:tc>
                  <a:txBody>
                    <a:bodyPr/>
                    <a:lstStyle/>
                    <a:p>
                      <a:r>
                        <a:rPr lang="en-US" sz="1100" b="1" dirty="0" smtClean="0"/>
                        <a:t>PCI</a:t>
                      </a:r>
                      <a:r>
                        <a:rPr lang="en-US" sz="1100" b="1" baseline="0" dirty="0" smtClean="0"/>
                        <a:t> Express</a:t>
                      </a:r>
                      <a:r>
                        <a:rPr lang="en-US" sz="1100" b="1" baseline="0" dirty="0" smtClean="0">
                          <a:latin typeface="Arial"/>
                          <a:cs typeface="Arial"/>
                        </a:rPr>
                        <a:t>®</a:t>
                      </a:r>
                      <a:endParaRPr lang="en-US" sz="1100" b="1" dirty="0"/>
                    </a:p>
                  </a:txBody>
                  <a:tcPr marL="91452" marR="91452" marT="45715" marB="45715">
                    <a:solidFill>
                      <a:schemeClr val="bg1"/>
                    </a:solidFill>
                  </a:tcPr>
                </a:tc>
                <a:tc>
                  <a:txBody>
                    <a:bodyPr/>
                    <a:lstStyle/>
                    <a:p>
                      <a:pPr algn="ctr"/>
                      <a:r>
                        <a:rPr lang="en-US" sz="1200" b="1" dirty="0" smtClean="0">
                          <a:latin typeface="+mn-lt"/>
                        </a:rPr>
                        <a:t>3.0</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3.0</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3.0</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3.0</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3.0</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3.0</a:t>
                      </a:r>
                      <a:endParaRPr lang="en-US" sz="1200" b="1" dirty="0">
                        <a:latin typeface="+mn-lt"/>
                      </a:endParaRPr>
                    </a:p>
                  </a:txBody>
                  <a:tcPr marL="91452" marR="91452" marT="45715" marB="45715">
                    <a:solidFill>
                      <a:schemeClr val="tx1">
                        <a:lumMod val="50000"/>
                      </a:schemeClr>
                    </a:solidFill>
                  </a:tcPr>
                </a:tc>
              </a:tr>
              <a:tr h="369943">
                <a:tc>
                  <a:txBody>
                    <a:bodyPr/>
                    <a:lstStyle/>
                    <a:p>
                      <a:r>
                        <a:rPr lang="en-US" sz="1100" b="1" dirty="0" smtClean="0"/>
                        <a:t>Display Output</a:t>
                      </a:r>
                      <a:endParaRPr lang="en-US" sz="1100" b="1" dirty="0"/>
                    </a:p>
                  </a:txBody>
                  <a:tcPr marL="91452" marR="91452" marT="45715" marB="45715">
                    <a:solidFill>
                      <a:schemeClr val="bg1"/>
                    </a:solidFill>
                  </a:tcPr>
                </a:tc>
                <a:tc>
                  <a:txBody>
                    <a:bodyPr/>
                    <a:lstStyle/>
                    <a:p>
                      <a:pPr algn="ctr"/>
                      <a:r>
                        <a:rPr lang="en-US" sz="1200" b="1" dirty="0" smtClean="0">
                          <a:latin typeface="+mn-lt"/>
                        </a:rPr>
                        <a:t>Headless display support only</a:t>
                      </a:r>
                    </a:p>
                  </a:txBody>
                  <a:tcPr marL="91452" marR="91452" marT="45715" marB="45715">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Headless display support only</a:t>
                      </a:r>
                    </a:p>
                  </a:txBody>
                  <a:tcPr marL="91452" marR="91452" marT="45715" marB="45715">
                    <a:solidFill>
                      <a:schemeClr val="accent2"/>
                    </a:solidFill>
                  </a:tcPr>
                </a:tc>
                <a:tc>
                  <a:txBody>
                    <a:bodyPr/>
                    <a:lstStyle/>
                    <a:p>
                      <a:pPr algn="ctr"/>
                      <a:r>
                        <a:rPr lang="en-US" sz="1200" b="1" dirty="0" smtClean="0">
                          <a:latin typeface="+mn-lt"/>
                        </a:rPr>
                        <a:t>1x</a:t>
                      </a:r>
                      <a:r>
                        <a:rPr lang="en-US" sz="1200" b="1" baseline="0" dirty="0" smtClean="0">
                          <a:latin typeface="+mn-lt"/>
                        </a:rPr>
                        <a:t> </a:t>
                      </a:r>
                      <a:r>
                        <a:rPr lang="en-US" sz="1200" b="1" dirty="0" err="1" smtClean="0">
                          <a:latin typeface="+mn-lt"/>
                        </a:rPr>
                        <a:t>DisplayPort</a:t>
                      </a:r>
                      <a:endParaRPr lang="en-US" sz="1200" b="1" dirty="0">
                        <a:latin typeface="+mn-lt"/>
                      </a:endParaRPr>
                    </a:p>
                  </a:txBody>
                  <a:tcPr marL="91452" marR="91452" marT="45715" marB="45715">
                    <a:solidFill>
                      <a:schemeClr val="accent2"/>
                    </a:solidFill>
                  </a:tcPr>
                </a:tc>
                <a:tc>
                  <a:txBody>
                    <a:bodyPr/>
                    <a:lstStyle/>
                    <a:p>
                      <a:pPr algn="ctr"/>
                      <a:r>
                        <a:rPr lang="en-US" sz="1200" b="1" dirty="0" smtClean="0">
                          <a:latin typeface="+mn-lt"/>
                        </a:rPr>
                        <a:t>1x </a:t>
                      </a:r>
                      <a:r>
                        <a:rPr lang="en-US" sz="1200" b="1" dirty="0" smtClean="0">
                          <a:latin typeface="+mn-lt"/>
                        </a:rPr>
                        <a:t>Display</a:t>
                      </a:r>
                      <a:r>
                        <a:rPr lang="en-US" sz="1200" b="1" baseline="0" dirty="0" smtClean="0">
                          <a:latin typeface="+mn-lt"/>
                        </a:rPr>
                        <a:t>Port</a:t>
                      </a:r>
                    </a:p>
                    <a:p>
                      <a:pPr algn="ctr"/>
                      <a:r>
                        <a:rPr lang="en-US" sz="1200" b="1" baseline="0" dirty="0" smtClean="0">
                          <a:latin typeface="+mn-lt"/>
                        </a:rPr>
                        <a:t>1x DVI</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1x</a:t>
                      </a:r>
                      <a:r>
                        <a:rPr lang="en-US" sz="1200" b="1" baseline="0" dirty="0" smtClean="0">
                          <a:latin typeface="+mn-lt"/>
                        </a:rPr>
                        <a:t> </a:t>
                      </a:r>
                      <a:r>
                        <a:rPr lang="en-US" sz="1200" b="1" dirty="0" err="1" smtClean="0">
                          <a:latin typeface="+mn-lt"/>
                        </a:rPr>
                        <a:t>DisplayPort</a:t>
                      </a:r>
                      <a:endParaRPr lang="en-US" sz="1200" b="1" dirty="0">
                        <a:latin typeface="+mn-lt"/>
                      </a:endParaRPr>
                    </a:p>
                  </a:txBody>
                  <a:tcPr marL="91452" marR="91452" marT="45715" marB="45715">
                    <a:solidFill>
                      <a:schemeClr val="tx1">
                        <a:lumMod val="50000"/>
                      </a:schemeClr>
                    </a:solidFill>
                  </a:tcPr>
                </a:tc>
                <a:tc>
                  <a:txBody>
                    <a:bodyPr/>
                    <a:lstStyle/>
                    <a:p>
                      <a:pPr algn="ctr"/>
                      <a:r>
                        <a:rPr lang="en-US" sz="1200" b="1" dirty="0" smtClean="0">
                          <a:latin typeface="+mn-lt"/>
                        </a:rPr>
                        <a:t>1x </a:t>
                      </a:r>
                      <a:r>
                        <a:rPr lang="en-US" sz="1200" b="1" dirty="0" err="1" smtClean="0">
                          <a:latin typeface="+mn-lt"/>
                        </a:rPr>
                        <a:t>DisplayPort</a:t>
                      </a:r>
                      <a:endParaRPr lang="en-US" sz="1200" b="1" dirty="0">
                        <a:latin typeface="+mn-lt"/>
                      </a:endParaRPr>
                    </a:p>
                  </a:txBody>
                  <a:tcPr marL="91452" marR="91452" marT="45715" marB="45715">
                    <a:solidFill>
                      <a:schemeClr val="tx1">
                        <a:lumMod val="50000"/>
                      </a:schemeClr>
                    </a:solidFill>
                  </a:tcPr>
                </a:tc>
              </a:tr>
              <a:tr h="630030">
                <a:tc>
                  <a:txBody>
                    <a:bodyPr/>
                    <a:lstStyle/>
                    <a:p>
                      <a:r>
                        <a:rPr lang="en-US" sz="1100" b="1" dirty="0" smtClean="0"/>
                        <a:t>API Support</a:t>
                      </a:r>
                      <a:endParaRPr lang="en-US" sz="1100" b="1" dirty="0"/>
                    </a:p>
                  </a:txBody>
                  <a:tcPr marL="91452" marR="91452" marT="45715" marB="45715">
                    <a:solidFill>
                      <a:schemeClr val="bg1"/>
                    </a:solidFill>
                  </a:tcPr>
                </a:tc>
                <a:tc>
                  <a:txBody>
                    <a:bodyPr/>
                    <a:lstStyle/>
                    <a:p>
                      <a:pPr marL="0" algn="ctr" defTabSz="914400" rtl="0" eaLnBrk="1" latinLnBrk="0" hangingPunct="1"/>
                      <a:r>
                        <a:rPr lang="en-US" sz="1200" b="1" i="0" kern="1200" dirty="0" err="1" smtClean="0">
                          <a:solidFill>
                            <a:schemeClr val="tx1"/>
                          </a:solidFill>
                          <a:latin typeface="+mn-lt"/>
                          <a:ea typeface="+mn-ea"/>
                          <a:cs typeface="+mn-cs"/>
                        </a:rPr>
                        <a:t>OpenCL</a:t>
                      </a:r>
                      <a:r>
                        <a:rPr lang="en-US" sz="1200" b="1" i="0" kern="1200" dirty="0" smtClean="0">
                          <a:solidFill>
                            <a:schemeClr val="tx1"/>
                          </a:solidFill>
                          <a:latin typeface="+mn-lt"/>
                          <a:ea typeface="+mn-ea"/>
                          <a:cs typeface="+mn-cs"/>
                        </a:rPr>
                        <a:t>™ 1.2, 2.0 planned</a:t>
                      </a:r>
                      <a:r>
                        <a:rPr lang="en-US" sz="1200" b="1" i="0" kern="1200" dirty="0" smtClean="0">
                          <a:solidFill>
                            <a:schemeClr val="tx1"/>
                          </a:solidFill>
                          <a:latin typeface="Calibri"/>
                          <a:ea typeface="+mn-ea"/>
                          <a:cs typeface="+mn-cs"/>
                        </a:rPr>
                        <a:t>⁴</a:t>
                      </a:r>
                      <a:endParaRPr lang="en-US" sz="1200" b="1" i="0" kern="1200" dirty="0" smtClean="0">
                        <a:solidFill>
                          <a:schemeClr val="tx1"/>
                        </a:solidFill>
                        <a:latin typeface="+mn-lt"/>
                        <a:ea typeface="+mn-ea"/>
                        <a:cs typeface="+mn-cs"/>
                      </a:endParaRPr>
                    </a:p>
                    <a:p>
                      <a:pPr marL="0" algn="ctr" defTabSz="914400" rtl="0" eaLnBrk="1" latinLnBrk="0" hangingPunct="1"/>
                      <a:r>
                        <a:rPr lang="en-US" sz="1200" b="1" i="0" kern="1200" dirty="0" smtClean="0">
                          <a:solidFill>
                            <a:schemeClr val="tx1"/>
                          </a:solidFill>
                          <a:latin typeface="+mn-lt"/>
                          <a:ea typeface="+mn-ea"/>
                          <a:cs typeface="+mn-cs"/>
                        </a:rPr>
                        <a:t>DirectX®11.1,</a:t>
                      </a:r>
                      <a:r>
                        <a:rPr lang="en-US" sz="1200" b="1" i="0" kern="1200" baseline="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12</a:t>
                      </a:r>
                      <a:r>
                        <a:rPr lang="en-US" sz="1200" b="1" i="0" kern="1200" baseline="0" dirty="0" smtClean="0">
                          <a:solidFill>
                            <a:schemeClr val="tx1"/>
                          </a:solidFill>
                          <a:latin typeface="+mn-lt"/>
                          <a:ea typeface="+mn-ea"/>
                          <a:cs typeface="+mn-cs"/>
                        </a:rPr>
                        <a:t> </a:t>
                      </a:r>
                      <a:endParaRPr lang="en-US" sz="1200" b="1" i="0" kern="1200" dirty="0">
                        <a:solidFill>
                          <a:schemeClr val="tx1"/>
                        </a:solidFill>
                        <a:latin typeface="+mn-lt"/>
                        <a:ea typeface="+mn-ea"/>
                        <a:cs typeface="+mn-cs"/>
                      </a:endParaRPr>
                    </a:p>
                  </a:txBody>
                  <a:tcPr marL="91452" marR="91452" marT="45715" marB="45715">
                    <a:solidFill>
                      <a:schemeClr val="accent2"/>
                    </a:solidFill>
                  </a:tcPr>
                </a:tc>
                <a:tc>
                  <a:txBody>
                    <a:bodyPr/>
                    <a:lstStyle/>
                    <a:p>
                      <a:pPr marL="0" algn="ctr" defTabSz="914400" rtl="0" eaLnBrk="1" latinLnBrk="0" hangingPunct="1"/>
                      <a:r>
                        <a:rPr lang="en-US" sz="1200" b="1" i="0" kern="1200" dirty="0" err="1" smtClean="0">
                          <a:solidFill>
                            <a:schemeClr val="tx1"/>
                          </a:solidFill>
                          <a:latin typeface="+mn-lt"/>
                          <a:ea typeface="+mn-ea"/>
                          <a:cs typeface="+mn-cs"/>
                        </a:rPr>
                        <a:t>OpenCL</a:t>
                      </a:r>
                      <a:r>
                        <a:rPr lang="en-US" sz="1200" b="1" i="0" kern="1200" dirty="0" smtClean="0">
                          <a:solidFill>
                            <a:schemeClr val="tx1"/>
                          </a:solidFill>
                          <a:latin typeface="+mn-lt"/>
                          <a:ea typeface="+mn-ea"/>
                          <a:cs typeface="+mn-cs"/>
                        </a:rPr>
                        <a:t>™ 1.2, 2.0 planned⁴</a:t>
                      </a:r>
                    </a:p>
                    <a:p>
                      <a:pPr marL="0" algn="ctr" defTabSz="914400" rtl="0" eaLnBrk="1" latinLnBrk="0" hangingPunct="1"/>
                      <a:r>
                        <a:rPr lang="en-US" sz="1200" b="1" i="0" kern="1200" dirty="0" smtClean="0">
                          <a:solidFill>
                            <a:schemeClr val="tx1"/>
                          </a:solidFill>
                          <a:latin typeface="+mn-lt"/>
                          <a:ea typeface="+mn-ea"/>
                          <a:cs typeface="+mn-cs"/>
                        </a:rPr>
                        <a:t>DirectX</a:t>
                      </a:r>
                      <a:r>
                        <a:rPr lang="en-US" sz="1200" b="1" i="0" kern="1200" baseline="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11.1,</a:t>
                      </a:r>
                      <a:r>
                        <a:rPr lang="en-US" sz="1200" b="1" i="0" kern="1200" baseline="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12</a:t>
                      </a:r>
                      <a:r>
                        <a:rPr lang="en-US" sz="1200" b="1" i="0" kern="1200" baseline="0" dirty="0" smtClean="0">
                          <a:solidFill>
                            <a:schemeClr val="tx1"/>
                          </a:solidFill>
                          <a:latin typeface="+mn-lt"/>
                          <a:ea typeface="+mn-ea"/>
                          <a:cs typeface="+mn-cs"/>
                        </a:rPr>
                        <a:t> </a:t>
                      </a:r>
                      <a:endParaRPr lang="en-US" sz="1200" b="1" i="0" kern="1200" dirty="0" smtClean="0">
                        <a:solidFill>
                          <a:schemeClr val="tx1"/>
                        </a:solidFill>
                        <a:latin typeface="+mn-lt"/>
                        <a:ea typeface="+mn-ea"/>
                        <a:cs typeface="+mn-cs"/>
                      </a:endParaRPr>
                    </a:p>
                  </a:txBody>
                  <a:tcPr marL="91452" marR="91452" marT="45715" marB="45715">
                    <a:solidFill>
                      <a:schemeClr val="accent2"/>
                    </a:solidFill>
                  </a:tcPr>
                </a:tc>
                <a:tc>
                  <a:txBody>
                    <a:bodyPr/>
                    <a:lstStyle/>
                    <a:p>
                      <a:pPr marL="0" algn="ctr" defTabSz="914400" rtl="0" eaLnBrk="1" latinLnBrk="0" hangingPunct="1"/>
                      <a:r>
                        <a:rPr lang="en-US" sz="1200" b="1" i="0" kern="1200" dirty="0" err="1" smtClean="0">
                          <a:solidFill>
                            <a:schemeClr val="tx1"/>
                          </a:solidFill>
                          <a:latin typeface="+mn-lt"/>
                          <a:ea typeface="+mn-ea"/>
                          <a:cs typeface="+mn-cs"/>
                        </a:rPr>
                        <a:t>OpenCL</a:t>
                      </a:r>
                      <a:r>
                        <a:rPr lang="en-US" sz="1200" b="1" i="0" kern="1200" baseline="0" dirty="0" smtClean="0">
                          <a:solidFill>
                            <a:schemeClr val="tx1"/>
                          </a:solidFill>
                          <a:latin typeface="+mn-lt"/>
                          <a:ea typeface="+mn-ea"/>
                          <a:cs typeface="+mn-cs"/>
                        </a:rPr>
                        <a:t> 1.2</a:t>
                      </a:r>
                      <a:r>
                        <a:rPr lang="en-US" sz="1200" b="1" i="0" kern="1200" baseline="0" dirty="0" smtClean="0">
                          <a:solidFill>
                            <a:schemeClr val="tx1"/>
                          </a:solidFill>
                          <a:latin typeface="Calibri"/>
                          <a:ea typeface="+mn-ea"/>
                          <a:cs typeface="+mn-cs"/>
                        </a:rPr>
                        <a:t>⁴</a:t>
                      </a:r>
                      <a:endParaRPr lang="en-US" sz="1200" b="1" i="0" kern="1200" baseline="0" dirty="0" smtClean="0">
                        <a:solidFill>
                          <a:schemeClr val="tx1"/>
                        </a:solidFill>
                        <a:latin typeface="+mn-lt"/>
                        <a:ea typeface="+mn-ea"/>
                        <a:cs typeface="+mn-cs"/>
                      </a:endParaRPr>
                    </a:p>
                    <a:p>
                      <a:pPr marL="0" algn="ctr" defTabSz="914400" rtl="0" eaLnBrk="1" latinLnBrk="0" hangingPunct="1"/>
                      <a:r>
                        <a:rPr lang="en-US" sz="1200" b="1" i="0" kern="1200" baseline="0" dirty="0" smtClean="0">
                          <a:solidFill>
                            <a:schemeClr val="tx1"/>
                          </a:solidFill>
                          <a:latin typeface="+mn-lt"/>
                          <a:ea typeface="+mn-ea"/>
                          <a:cs typeface="+mn-cs"/>
                        </a:rPr>
                        <a:t>DirectX </a:t>
                      </a:r>
                      <a:r>
                        <a:rPr lang="en-US" sz="1200" b="1" i="0" kern="1200" baseline="0" dirty="0" smtClean="0">
                          <a:solidFill>
                            <a:schemeClr val="tx1"/>
                          </a:solidFill>
                          <a:latin typeface="+mn-lt"/>
                          <a:ea typeface="+mn-ea"/>
                          <a:cs typeface="+mn-cs"/>
                        </a:rPr>
                        <a:t> 11.1, 12</a:t>
                      </a:r>
                      <a:endParaRPr lang="en-US" sz="1200" b="1" i="0" kern="1200" dirty="0" smtClean="0">
                        <a:solidFill>
                          <a:schemeClr val="tx1"/>
                        </a:solidFill>
                        <a:latin typeface="+mn-lt"/>
                        <a:ea typeface="+mn-ea"/>
                        <a:cs typeface="+mn-cs"/>
                      </a:endParaRPr>
                    </a:p>
                  </a:txBody>
                  <a:tcPr marL="91452" marR="91452" marT="45715" marB="45715">
                    <a:solidFill>
                      <a:schemeClr val="accent2"/>
                    </a:solidFill>
                  </a:tcPr>
                </a:tc>
                <a:tc>
                  <a:txBody>
                    <a:bodyPr/>
                    <a:lstStyle/>
                    <a:p>
                      <a:pPr marL="0" algn="ctr" defTabSz="914400" rtl="0" eaLnBrk="1" latinLnBrk="0" hangingPunct="1"/>
                      <a:r>
                        <a:rPr lang="en-US" sz="1200" b="1" i="0" kern="1200" dirty="0" err="1" smtClean="0">
                          <a:solidFill>
                            <a:schemeClr val="tx1"/>
                          </a:solidFill>
                          <a:latin typeface="+mn-lt"/>
                          <a:ea typeface="+mn-ea"/>
                          <a:cs typeface="+mn-cs"/>
                        </a:rPr>
                        <a:t>OpenCL</a:t>
                      </a:r>
                      <a:r>
                        <a:rPr lang="en-US" sz="1200" b="1" i="0" kern="1200" baseline="0" dirty="0" smtClean="0">
                          <a:solidFill>
                            <a:schemeClr val="tx1"/>
                          </a:solidFill>
                          <a:latin typeface="+mn-lt"/>
                          <a:ea typeface="+mn-ea"/>
                          <a:cs typeface="+mn-cs"/>
                        </a:rPr>
                        <a:t> 1.2</a:t>
                      </a:r>
                    </a:p>
                    <a:p>
                      <a:pPr marL="0" algn="ctr" defTabSz="914400" rtl="0" eaLnBrk="1" latinLnBrk="0" hangingPunct="1"/>
                      <a:r>
                        <a:rPr lang="en-US" sz="1200" b="1" i="0" kern="1200" baseline="0" dirty="0" smtClean="0">
                          <a:solidFill>
                            <a:schemeClr val="tx1"/>
                          </a:solidFill>
                          <a:latin typeface="+mn-lt"/>
                          <a:ea typeface="+mn-ea"/>
                          <a:cs typeface="+mn-cs"/>
                        </a:rPr>
                        <a:t>DirectX </a:t>
                      </a:r>
                      <a:r>
                        <a:rPr lang="en-US" sz="1200" b="1" i="0" kern="1200" baseline="0" dirty="0" smtClean="0">
                          <a:solidFill>
                            <a:schemeClr val="tx1"/>
                          </a:solidFill>
                          <a:latin typeface="+mn-lt"/>
                          <a:ea typeface="+mn-ea"/>
                          <a:cs typeface="+mn-cs"/>
                        </a:rPr>
                        <a:t> 11.1, 12</a:t>
                      </a:r>
                      <a:endParaRPr lang="en-US" sz="1200" b="1" i="0" kern="1200" dirty="0">
                        <a:solidFill>
                          <a:schemeClr val="tx1"/>
                        </a:solidFill>
                        <a:latin typeface="+mn-lt"/>
                        <a:ea typeface="+mn-ea"/>
                        <a:cs typeface="+mn-cs"/>
                      </a:endParaRPr>
                    </a:p>
                  </a:txBody>
                  <a:tcPr marL="91452" marR="91452" marT="45715" marB="45715">
                    <a:solidFill>
                      <a:schemeClr val="tx1">
                        <a:lumMod val="50000"/>
                      </a:schemeClr>
                    </a:solidFill>
                  </a:tcPr>
                </a:tc>
                <a:tc>
                  <a:txBody>
                    <a:bodyPr/>
                    <a:lstStyle/>
                    <a:p>
                      <a:pPr marL="0" algn="ctr" defTabSz="914400" rtl="0" eaLnBrk="1" latinLnBrk="0" hangingPunct="1"/>
                      <a:r>
                        <a:rPr lang="en-US" sz="1200" b="1" i="0" kern="1200" dirty="0" err="1" smtClean="0">
                          <a:solidFill>
                            <a:schemeClr val="tx1"/>
                          </a:solidFill>
                          <a:latin typeface="+mn-lt"/>
                          <a:ea typeface="+mn-ea"/>
                          <a:cs typeface="+mn-cs"/>
                        </a:rPr>
                        <a:t>OpenCL</a:t>
                      </a:r>
                      <a:r>
                        <a:rPr lang="en-US" sz="1200" b="1" i="0" kern="1200" baseline="0" dirty="0" smtClean="0">
                          <a:solidFill>
                            <a:schemeClr val="tx1"/>
                          </a:solidFill>
                          <a:latin typeface="+mn-lt"/>
                          <a:ea typeface="+mn-ea"/>
                          <a:cs typeface="+mn-cs"/>
                        </a:rPr>
                        <a:t> 1.2</a:t>
                      </a:r>
                    </a:p>
                    <a:p>
                      <a:pPr marL="0" algn="ctr" defTabSz="914400" rtl="0" eaLnBrk="1" latinLnBrk="0" hangingPunct="1"/>
                      <a:r>
                        <a:rPr lang="en-US" sz="1200" b="1" i="0" kern="1200" baseline="0" dirty="0" smtClean="0">
                          <a:solidFill>
                            <a:schemeClr val="tx1"/>
                          </a:solidFill>
                          <a:latin typeface="+mn-lt"/>
                          <a:ea typeface="+mn-ea"/>
                          <a:cs typeface="+mn-cs"/>
                        </a:rPr>
                        <a:t>DirectX </a:t>
                      </a:r>
                      <a:r>
                        <a:rPr lang="en-US" sz="1200" b="1" i="0" kern="1200" baseline="0" dirty="0" smtClean="0">
                          <a:solidFill>
                            <a:schemeClr val="tx1"/>
                          </a:solidFill>
                          <a:latin typeface="+mn-lt"/>
                          <a:ea typeface="+mn-ea"/>
                          <a:cs typeface="+mn-cs"/>
                        </a:rPr>
                        <a:t> 11.1, 12</a:t>
                      </a:r>
                      <a:endParaRPr lang="en-US" sz="1200" b="1" i="0" kern="1200" dirty="0" smtClean="0">
                        <a:solidFill>
                          <a:schemeClr val="tx1"/>
                        </a:solidFill>
                        <a:latin typeface="+mn-lt"/>
                        <a:ea typeface="+mn-ea"/>
                        <a:cs typeface="+mn-cs"/>
                      </a:endParaRPr>
                    </a:p>
                  </a:txBody>
                  <a:tcPr marL="91452" marR="91452" marT="45715" marB="45715">
                    <a:solidFill>
                      <a:schemeClr val="tx1">
                        <a:lumMod val="50000"/>
                      </a:schemeClr>
                    </a:solidFill>
                  </a:tcPr>
                </a:tc>
                <a:tc>
                  <a:txBody>
                    <a:bodyPr/>
                    <a:lstStyle/>
                    <a:p>
                      <a:pPr marL="0" algn="ctr" defTabSz="914400" rtl="0" eaLnBrk="1" latinLnBrk="0" hangingPunct="1"/>
                      <a:r>
                        <a:rPr lang="en-US" sz="1200" b="1" i="0" kern="1200" dirty="0" err="1" smtClean="0">
                          <a:solidFill>
                            <a:schemeClr val="tx1"/>
                          </a:solidFill>
                          <a:latin typeface="+mn-lt"/>
                          <a:ea typeface="+mn-ea"/>
                          <a:cs typeface="+mn-cs"/>
                        </a:rPr>
                        <a:t>OpenCL</a:t>
                      </a:r>
                      <a:r>
                        <a:rPr lang="en-US" sz="1200" b="1" i="0" kern="1200" baseline="0" dirty="0" smtClean="0">
                          <a:solidFill>
                            <a:schemeClr val="tx1"/>
                          </a:solidFill>
                          <a:latin typeface="+mn-lt"/>
                          <a:ea typeface="+mn-ea"/>
                          <a:cs typeface="+mn-cs"/>
                        </a:rPr>
                        <a:t> 1.2</a:t>
                      </a:r>
                    </a:p>
                    <a:p>
                      <a:pPr marL="0" algn="ctr" defTabSz="914400" rtl="0" eaLnBrk="1" latinLnBrk="0" hangingPunct="1"/>
                      <a:r>
                        <a:rPr lang="en-US" sz="1200" b="1" i="0" kern="1200" baseline="0" dirty="0" smtClean="0">
                          <a:solidFill>
                            <a:schemeClr val="tx1"/>
                          </a:solidFill>
                          <a:latin typeface="+mn-lt"/>
                          <a:ea typeface="+mn-ea"/>
                          <a:cs typeface="+mn-cs"/>
                        </a:rPr>
                        <a:t>DirectX 11.1, 12</a:t>
                      </a:r>
                      <a:endParaRPr lang="en-US" sz="1200" b="1" i="0" kern="1200" dirty="0" smtClean="0">
                        <a:solidFill>
                          <a:schemeClr val="tx1"/>
                        </a:solidFill>
                        <a:latin typeface="+mn-lt"/>
                        <a:ea typeface="+mn-ea"/>
                        <a:cs typeface="+mn-cs"/>
                      </a:endParaRPr>
                    </a:p>
                  </a:txBody>
                  <a:tcPr marL="91452" marR="91452" marT="45715" marB="45715">
                    <a:solidFill>
                      <a:schemeClr val="tx1">
                        <a:lumMod val="50000"/>
                      </a:schemeClr>
                    </a:solidFill>
                  </a:tcPr>
                </a:tc>
              </a:tr>
            </a:tbl>
          </a:graphicData>
        </a:graphic>
      </p:graphicFrame>
    </p:spTree>
    <p:extLst>
      <p:ext uri="{BB962C8B-B14F-4D97-AF65-F5344CB8AC3E}">
        <p14:creationId xmlns:p14="http://schemas.microsoft.com/office/powerpoint/2010/main" val="3510947602"/>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30204" y="3024541"/>
            <a:ext cx="2882701" cy="113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378226" y="2188625"/>
            <a:ext cx="7927955" cy="310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67850" y="1540637"/>
            <a:ext cx="4030958" cy="158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Parallelogram 39"/>
          <p:cNvSpPr/>
          <p:nvPr/>
        </p:nvSpPr>
        <p:spPr>
          <a:xfrm flipH="1">
            <a:off x="1553309" y="4240608"/>
            <a:ext cx="3364120" cy="1634580"/>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accent3"/>
              </a:solidFill>
              <a:latin typeface="+mj-lt"/>
            </a:endParaRPr>
          </a:p>
        </p:txBody>
      </p:sp>
      <p:sp>
        <p:nvSpPr>
          <p:cNvPr id="41" name="Parallelogram 40"/>
          <p:cNvSpPr/>
          <p:nvPr/>
        </p:nvSpPr>
        <p:spPr>
          <a:xfrm flipH="1">
            <a:off x="7338141" y="3200925"/>
            <a:ext cx="4509629" cy="2095986"/>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accent3"/>
              </a:solidFill>
              <a:latin typeface="+mj-lt"/>
            </a:endParaRPr>
          </a:p>
        </p:txBody>
      </p:sp>
      <p:sp>
        <p:nvSpPr>
          <p:cNvPr id="42" name="Parallelogram 41"/>
          <p:cNvSpPr/>
          <p:nvPr/>
        </p:nvSpPr>
        <p:spPr>
          <a:xfrm flipH="1">
            <a:off x="4540969" y="5379996"/>
            <a:ext cx="7486205" cy="803747"/>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800" dirty="0" smtClean="0">
                <a:solidFill>
                  <a:schemeClr val="tx1"/>
                </a:solidFill>
                <a:latin typeface="+mj-lt"/>
              </a:rPr>
              <a:t>Thank You</a:t>
            </a:r>
            <a:endParaRPr lang="en-US" sz="2800" dirty="0">
              <a:solidFill>
                <a:schemeClr val="tx1"/>
              </a:solidFill>
              <a:latin typeface="+mj-lt"/>
            </a:endParaRPr>
          </a:p>
        </p:txBody>
      </p:sp>
      <p:sp>
        <p:nvSpPr>
          <p:cNvPr id="43" name="Parallelogram 42"/>
          <p:cNvSpPr/>
          <p:nvPr/>
        </p:nvSpPr>
        <p:spPr>
          <a:xfrm flipH="1">
            <a:off x="504687" y="1308581"/>
            <a:ext cx="5606500" cy="803747"/>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accent3"/>
              </a:solidFill>
              <a:latin typeface="+mj-lt"/>
            </a:endParaRPr>
          </a:p>
        </p:txBody>
      </p:sp>
      <p:sp>
        <p:nvSpPr>
          <p:cNvPr id="48" name="Parallelogram 47"/>
          <p:cNvSpPr/>
          <p:nvPr/>
        </p:nvSpPr>
        <p:spPr>
          <a:xfrm>
            <a:off x="9392668" y="2112328"/>
            <a:ext cx="846238" cy="411175"/>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accent3"/>
              </a:solidFill>
              <a:latin typeface="+mj-lt"/>
            </a:endParaRPr>
          </a:p>
        </p:txBody>
      </p:sp>
    </p:spTree>
    <p:extLst>
      <p:ext uri="{BB962C8B-B14F-4D97-AF65-F5344CB8AC3E}">
        <p14:creationId xmlns:p14="http://schemas.microsoft.com/office/powerpoint/2010/main" val="299442271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Footnotes</a:t>
            </a:r>
            <a:endParaRPr lang="en-US" dirty="0"/>
          </a:p>
        </p:txBody>
      </p:sp>
      <p:sp>
        <p:nvSpPr>
          <p:cNvPr id="3" name="Content Placeholder 2"/>
          <p:cNvSpPr>
            <a:spLocks noGrp="1"/>
          </p:cNvSpPr>
          <p:nvPr>
            <p:ph idx="1"/>
          </p:nvPr>
        </p:nvSpPr>
        <p:spPr>
          <a:xfrm>
            <a:off x="313245" y="865310"/>
            <a:ext cx="11338560" cy="5301029"/>
          </a:xfrm>
        </p:spPr>
        <p:txBody>
          <a:bodyPr/>
          <a:lstStyle/>
          <a:p>
            <a:pPr marL="0" indent="0">
              <a:buNone/>
            </a:pPr>
            <a:r>
              <a:rPr lang="en-US" sz="1300" dirty="0" smtClean="0"/>
              <a:t>¹AMD </a:t>
            </a:r>
            <a:r>
              <a:rPr lang="en-US" sz="1300" dirty="0" err="1" smtClean="0"/>
              <a:t>FirePro</a:t>
            </a:r>
            <a:r>
              <a:rPr lang="en-US" sz="1300" dirty="0" smtClean="0"/>
              <a:t>™ S9150 max power is 235W and delivers up to 2.53 TFLOPS peak double and up to 5.07 peak single precision floating point performance. </a:t>
            </a:r>
            <a:r>
              <a:rPr lang="en-US" sz="1300" dirty="0" err="1" smtClean="0"/>
              <a:t>Nvidia’s</a:t>
            </a:r>
            <a:r>
              <a:rPr lang="en-US" sz="1300" dirty="0" smtClean="0"/>
              <a:t> highest performing server cards in the market as of June 2014 are the Tesla K40, max power of 235W, with up to 1.43 TFLOPS peak double and up to 4.29 peak single, and the K10, max power 225W, with up to 4.58 TFLOPS peak single and 190 GFLOPS peak double precision. Visit </a:t>
            </a:r>
            <a:r>
              <a:rPr lang="en-US" sz="1300" dirty="0" smtClean="0">
                <a:hlinkClick r:id="rId2"/>
              </a:rPr>
              <a:t>http://www.nvidia.com/object/tesla-servers.html</a:t>
            </a:r>
            <a:r>
              <a:rPr lang="en-US" sz="1300" dirty="0" smtClean="0"/>
              <a:t> for </a:t>
            </a:r>
            <a:r>
              <a:rPr lang="en-US" sz="1300" dirty="0" err="1" smtClean="0"/>
              <a:t>Nvidia</a:t>
            </a:r>
            <a:r>
              <a:rPr lang="en-US" sz="1300" dirty="0" smtClean="0"/>
              <a:t> product specs. FP-97</a:t>
            </a:r>
          </a:p>
          <a:p>
            <a:pPr marL="0" indent="0">
              <a:buNone/>
            </a:pPr>
            <a:r>
              <a:rPr lang="en-US" sz="1300" dirty="0" smtClean="0"/>
              <a:t>²AMD </a:t>
            </a:r>
            <a:r>
              <a:rPr lang="en-US" sz="1300" dirty="0" err="1" smtClean="0"/>
              <a:t>FirePro</a:t>
            </a:r>
            <a:r>
              <a:rPr lang="en-US" sz="1300" dirty="0" smtClean="0"/>
              <a:t>™ S9150 delivers up to 2.53 TFLOPS peak double precision floating point performance, and </a:t>
            </a:r>
            <a:r>
              <a:rPr lang="en-US" sz="1300" dirty="0" err="1" smtClean="0"/>
              <a:t>Nvidia’s</a:t>
            </a:r>
            <a:r>
              <a:rPr lang="en-US" sz="1300" dirty="0" smtClean="0"/>
              <a:t> highest server GPU in the market as of June 2014 is the Tesla K40 with up to 1.43 TFLOPS peak double precision. Visit </a:t>
            </a:r>
            <a:r>
              <a:rPr lang="en-US" sz="1300" u="sng" dirty="0" smtClean="0">
                <a:hlinkClick r:id="rId2"/>
              </a:rPr>
              <a:t>http://www.nvidia.com/object/tesla-servers.html</a:t>
            </a:r>
            <a:r>
              <a:rPr lang="en-US" sz="1300" dirty="0" smtClean="0"/>
              <a:t>  for </a:t>
            </a:r>
            <a:r>
              <a:rPr lang="en-US" sz="1300" dirty="0" err="1" smtClean="0"/>
              <a:t>Nvidia</a:t>
            </a:r>
            <a:r>
              <a:rPr lang="en-US" sz="1300" dirty="0" smtClean="0"/>
              <a:t> product specs. FP-95</a:t>
            </a:r>
          </a:p>
          <a:p>
            <a:pPr marL="0" indent="0">
              <a:buNone/>
            </a:pPr>
            <a:r>
              <a:rPr lang="en-US" sz="1300" dirty="0" smtClean="0"/>
              <a:t>³AMD </a:t>
            </a:r>
            <a:r>
              <a:rPr lang="en-US" sz="1300" dirty="0" err="1" smtClean="0"/>
              <a:t>FirePro</a:t>
            </a:r>
            <a:r>
              <a:rPr lang="en-US" sz="1300" dirty="0" smtClean="0"/>
              <a:t>™ S9150 features 16GB GDDR5 memory, and </a:t>
            </a:r>
            <a:r>
              <a:rPr lang="en-US" sz="1300" dirty="0" err="1" smtClean="0"/>
              <a:t>Nvidia’s</a:t>
            </a:r>
            <a:r>
              <a:rPr lang="en-US" sz="1300" dirty="0" smtClean="0"/>
              <a:t> highest performance server GPU in the market as of June 2014 is the Tesla K40 with 12GB GDDR5 memory. Visit </a:t>
            </a:r>
            <a:r>
              <a:rPr lang="en-US" sz="1300" dirty="0" smtClean="0">
                <a:hlinkClick r:id="rId2"/>
              </a:rPr>
              <a:t>http://www.nvidia.com/object/tesla-servers.html</a:t>
            </a:r>
            <a:r>
              <a:rPr lang="en-US" sz="1300" dirty="0" smtClean="0"/>
              <a:t> for </a:t>
            </a:r>
            <a:r>
              <a:rPr lang="en-US" sz="1300" dirty="0" err="1" smtClean="0"/>
              <a:t>Nvidia</a:t>
            </a:r>
            <a:r>
              <a:rPr lang="en-US" sz="1300" dirty="0" smtClean="0"/>
              <a:t> product specs. FP-98</a:t>
            </a:r>
          </a:p>
          <a:p>
            <a:pPr marL="0" indent="0">
              <a:buNone/>
            </a:pPr>
            <a:r>
              <a:rPr lang="en-US" sz="1300" dirty="0" smtClean="0">
                <a:latin typeface="Calibri"/>
              </a:rPr>
              <a:t>⁴</a:t>
            </a:r>
            <a:r>
              <a:rPr lang="en-US" sz="1300" dirty="0" err="1"/>
              <a:t>OpenCL</a:t>
            </a:r>
            <a:r>
              <a:rPr lang="en-US" sz="1300" dirty="0"/>
              <a:t> 1.2 conformance </a:t>
            </a:r>
            <a:r>
              <a:rPr lang="en-US" sz="1300" dirty="0" smtClean="0"/>
              <a:t>expected for S9150 and S9050. AMD plans to release </a:t>
            </a:r>
            <a:r>
              <a:rPr lang="en-US" sz="1300" dirty="0" err="1" smtClean="0"/>
              <a:t>OpenCL</a:t>
            </a:r>
            <a:r>
              <a:rPr lang="en-US" sz="1300" dirty="0" smtClean="0"/>
              <a:t> 2.0 drivers for enabled AMD </a:t>
            </a:r>
            <a:r>
              <a:rPr lang="en-US" sz="1300" dirty="0" err="1" smtClean="0"/>
              <a:t>FirePro</a:t>
            </a:r>
            <a:r>
              <a:rPr lang="en-US" sz="1300" dirty="0" smtClean="0"/>
              <a:t> S9150 server cards in Q4 2014; conformance testing is planned at that time. Previous generation AMD </a:t>
            </a:r>
            <a:r>
              <a:rPr lang="en-US" sz="1300" dirty="0" err="1" smtClean="0"/>
              <a:t>FirePro</a:t>
            </a:r>
            <a:r>
              <a:rPr lang="en-US" sz="1300" dirty="0" smtClean="0"/>
              <a:t> products may not support </a:t>
            </a:r>
            <a:r>
              <a:rPr lang="en-US" sz="1300" dirty="0" err="1" smtClean="0"/>
              <a:t>OpenCL</a:t>
            </a:r>
            <a:r>
              <a:rPr lang="en-US" sz="1300" dirty="0" smtClean="0"/>
              <a:t> 2.0. </a:t>
            </a:r>
          </a:p>
          <a:p>
            <a:pPr marL="0" indent="0">
              <a:buNone/>
            </a:pPr>
            <a:r>
              <a:rPr lang="en-US" sz="1300" dirty="0"/>
              <a:t>⁵ AMD </a:t>
            </a:r>
            <a:r>
              <a:rPr lang="en-US" sz="1300" dirty="0" err="1"/>
              <a:t>FirePro</a:t>
            </a:r>
            <a:r>
              <a:rPr lang="en-US" sz="1300" dirty="0"/>
              <a:t>™ S9100 delivers up to 2.11 TFLOPS peak double precision floating point performance, and </a:t>
            </a:r>
            <a:r>
              <a:rPr lang="en-US" sz="1300" dirty="0" err="1"/>
              <a:t>Nvidia</a:t>
            </a:r>
            <a:r>
              <a:rPr lang="en-US" sz="1300" dirty="0"/>
              <a:t> Tesla K20X delivers up to 1.31 TFLOPS peak double precision. Visit http://www.nvidia.com/object/tesla-servers.html for </a:t>
            </a:r>
            <a:r>
              <a:rPr lang="en-US" sz="1300" dirty="0" err="1"/>
              <a:t>Nvidia</a:t>
            </a:r>
            <a:r>
              <a:rPr lang="en-US" sz="1300" dirty="0"/>
              <a:t> product specs. FP-108</a:t>
            </a:r>
            <a:endParaRPr lang="en-US" sz="1300" dirty="0" smtClean="0"/>
          </a:p>
          <a:p>
            <a:pPr marL="0" indent="0">
              <a:buNone/>
            </a:pPr>
            <a:r>
              <a:rPr lang="en-US" sz="1300" dirty="0" smtClean="0"/>
              <a:t>⁶AMD </a:t>
            </a:r>
            <a:r>
              <a:rPr lang="en-US" sz="1300" dirty="0" err="1"/>
              <a:t>FirePro</a:t>
            </a:r>
            <a:r>
              <a:rPr lang="en-US" sz="1300" dirty="0"/>
              <a:t>™ S9100 max power is 225W and delivers up to 2.11 TFLOPS peak double and up to 4.22 TFLOPS peak single precision floating point performance. </a:t>
            </a:r>
            <a:r>
              <a:rPr lang="en-US" sz="1300" dirty="0" err="1"/>
              <a:t>Nvidia</a:t>
            </a:r>
            <a:r>
              <a:rPr lang="en-US" sz="1300" dirty="0"/>
              <a:t> Tesla K20X max power is 235W and delivers up to 1.31 TFLOPS peak double and up to 3.95 TFLOPS peak single. Visit http://www.nvidia.com/object/tesla-servers.html for </a:t>
            </a:r>
            <a:r>
              <a:rPr lang="en-US" sz="1300" dirty="0" err="1"/>
              <a:t>Nvidia</a:t>
            </a:r>
            <a:r>
              <a:rPr lang="en-US" sz="1300" dirty="0"/>
              <a:t> product specs. </a:t>
            </a:r>
            <a:r>
              <a:rPr lang="en-US" sz="1300" dirty="0" smtClean="0"/>
              <a:t>FP-109</a:t>
            </a:r>
            <a:endParaRPr lang="en-US" sz="1300" dirty="0"/>
          </a:p>
          <a:p>
            <a:pPr marL="0" indent="0">
              <a:buNone/>
            </a:pPr>
            <a:r>
              <a:rPr lang="en-US" sz="1300" dirty="0" smtClean="0"/>
              <a:t>⁷AMD </a:t>
            </a:r>
            <a:r>
              <a:rPr lang="en-US" sz="1300" dirty="0" err="1"/>
              <a:t>FirePro</a:t>
            </a:r>
            <a:r>
              <a:rPr lang="en-US" sz="1300" dirty="0"/>
              <a:t>™ S9100 features 12GB GDDR5 memory, and </a:t>
            </a:r>
            <a:r>
              <a:rPr lang="en-US" sz="1300" dirty="0" err="1"/>
              <a:t>Nvidia</a:t>
            </a:r>
            <a:r>
              <a:rPr lang="en-US" sz="1300" dirty="0"/>
              <a:t> Tesla K20X features 6GB GDDR5 memory. Visit http://www.nvidia.com/object/tesla-servers.html for </a:t>
            </a:r>
            <a:r>
              <a:rPr lang="en-US" sz="1300" dirty="0" err="1"/>
              <a:t>Nvidia</a:t>
            </a:r>
            <a:r>
              <a:rPr lang="en-US" sz="1300" dirty="0"/>
              <a:t> product specs. </a:t>
            </a:r>
            <a:r>
              <a:rPr lang="en-US" sz="1300" dirty="0" smtClean="0"/>
              <a:t>FP-110</a:t>
            </a:r>
          </a:p>
          <a:p>
            <a:pPr marL="0" indent="0">
              <a:buNone/>
            </a:pPr>
            <a:r>
              <a:rPr lang="en-US" sz="1300" dirty="0" smtClean="0">
                <a:latin typeface="Calibri"/>
              </a:rPr>
              <a:t>⁸</a:t>
            </a:r>
            <a:r>
              <a:rPr lang="en-US" sz="1300" dirty="0"/>
              <a:t>AMD </a:t>
            </a:r>
            <a:r>
              <a:rPr lang="en-US" sz="1300" dirty="0" err="1"/>
              <a:t>FirePro</a:t>
            </a:r>
            <a:r>
              <a:rPr lang="en-US" sz="1300" dirty="0"/>
              <a:t>™ S10000 </a:t>
            </a:r>
            <a:r>
              <a:rPr lang="en-US" sz="1300" dirty="0" smtClean="0"/>
              <a:t>and S1000 12 GB Edition deliver </a:t>
            </a:r>
            <a:r>
              <a:rPr lang="en-US" sz="1300" dirty="0"/>
              <a:t>up to 5.91 TFLOPS of peak single precision and 1.48 TFLOPs of peak double precision floating point performance, compared to </a:t>
            </a:r>
            <a:r>
              <a:rPr lang="en-US" sz="1300" dirty="0" err="1"/>
              <a:t>Nvidia</a:t>
            </a:r>
            <a:r>
              <a:rPr lang="en-US" sz="1300" dirty="0"/>
              <a:t> Tesla K10 that is capable of up to 4.58 TFLOPS of peak single precision and 190 GFLOPs double precision peak floating point performance. Visit </a:t>
            </a:r>
            <a:r>
              <a:rPr lang="en-US" sz="1300" dirty="0">
                <a:hlinkClick r:id="rId2"/>
              </a:rPr>
              <a:t>http://</a:t>
            </a:r>
            <a:r>
              <a:rPr lang="en-US" sz="1300" dirty="0" smtClean="0">
                <a:hlinkClick r:id="rId2"/>
              </a:rPr>
              <a:t>www.nvidia.com/object/tesla-servers.html</a:t>
            </a:r>
            <a:r>
              <a:rPr lang="en-US" sz="1300" dirty="0" smtClean="0"/>
              <a:t> for </a:t>
            </a:r>
            <a:r>
              <a:rPr lang="en-US" sz="1300" dirty="0" err="1"/>
              <a:t>Nvidia</a:t>
            </a:r>
            <a:r>
              <a:rPr lang="en-US" sz="1300" dirty="0"/>
              <a:t> product specs. Comparison as of 10/31/12. FP-65 </a:t>
            </a:r>
            <a:endParaRPr lang="en-US" sz="1300" dirty="0" smtClean="0"/>
          </a:p>
          <a:p>
            <a:pPr marL="0" indent="0">
              <a:buNone/>
            </a:pPr>
            <a:r>
              <a:rPr lang="en-US" sz="1300" dirty="0">
                <a:latin typeface="Calibri"/>
              </a:rPr>
              <a:t>⁹AMD </a:t>
            </a:r>
            <a:r>
              <a:rPr lang="en-US" sz="1300" dirty="0" err="1">
                <a:latin typeface="Calibri"/>
              </a:rPr>
              <a:t>FirePro</a:t>
            </a:r>
            <a:r>
              <a:rPr lang="en-US" sz="1300" dirty="0">
                <a:latin typeface="Calibri"/>
              </a:rPr>
              <a:t>™ S10000 delivers 1.48 TFLOPS peak dual-precision floating point performance – no other AMD or </a:t>
            </a:r>
            <a:r>
              <a:rPr lang="en-US" sz="1300" dirty="0" err="1">
                <a:latin typeface="Calibri"/>
              </a:rPr>
              <a:t>Nvidia</a:t>
            </a:r>
            <a:r>
              <a:rPr lang="en-US" sz="1300" dirty="0">
                <a:latin typeface="Calibri"/>
              </a:rPr>
              <a:t> professional graphics card has exceeded one TFLOP before. Prior to the launch of AMD </a:t>
            </a:r>
            <a:r>
              <a:rPr lang="en-US" sz="1300" dirty="0" err="1">
                <a:latin typeface="Calibri"/>
              </a:rPr>
              <a:t>FirePro</a:t>
            </a:r>
            <a:r>
              <a:rPr lang="en-US" sz="1300" dirty="0">
                <a:latin typeface="Calibri"/>
              </a:rPr>
              <a:t>™ S10000, AMD’s highest performing professional graphics cards for double precision was the AMD </a:t>
            </a:r>
            <a:r>
              <a:rPr lang="en-US" sz="1300" dirty="0" err="1">
                <a:latin typeface="Calibri"/>
              </a:rPr>
              <a:t>FirePro</a:t>
            </a:r>
            <a:r>
              <a:rPr lang="en-US" sz="1300" dirty="0">
                <a:latin typeface="Calibri"/>
              </a:rPr>
              <a:t>™ W9000 with 1.0 TFLOP, and </a:t>
            </a:r>
            <a:r>
              <a:rPr lang="en-US" sz="1300" dirty="0" err="1">
                <a:latin typeface="Calibri"/>
              </a:rPr>
              <a:t>Nvidia’s</a:t>
            </a:r>
            <a:r>
              <a:rPr lang="en-US" sz="1300" dirty="0">
                <a:latin typeface="Calibri"/>
              </a:rPr>
              <a:t> highest performing card in market as of 10/31/12 is the Tesla M2090 with 665 GFLOPs of double precision. Visit </a:t>
            </a:r>
            <a:r>
              <a:rPr lang="en-US" sz="1300" dirty="0">
                <a:latin typeface="Calibri"/>
                <a:hlinkClick r:id="rId2"/>
              </a:rPr>
              <a:t>http://</a:t>
            </a:r>
            <a:r>
              <a:rPr lang="en-US" sz="1300" dirty="0" smtClean="0">
                <a:latin typeface="Calibri"/>
                <a:hlinkClick r:id="rId2"/>
              </a:rPr>
              <a:t>www.nvidia.com/object/tesla-servers.html</a:t>
            </a:r>
            <a:r>
              <a:rPr lang="en-US" sz="1300" dirty="0" smtClean="0">
                <a:latin typeface="Calibri"/>
              </a:rPr>
              <a:t> for </a:t>
            </a:r>
            <a:r>
              <a:rPr lang="en-US" sz="1300" dirty="0" err="1">
                <a:latin typeface="Calibri"/>
              </a:rPr>
              <a:t>Nvidia</a:t>
            </a:r>
            <a:r>
              <a:rPr lang="en-US" sz="1300" dirty="0">
                <a:latin typeface="Calibri"/>
              </a:rPr>
              <a:t> product specs. FP-72</a:t>
            </a:r>
            <a:endParaRPr lang="en-US" sz="1300" dirty="0" smtClean="0"/>
          </a:p>
          <a:p>
            <a:pPr marL="0" indent="0">
              <a:buNone/>
            </a:pPr>
            <a:endParaRPr lang="en-US" sz="1400" dirty="0" smtClean="0"/>
          </a:p>
          <a:p>
            <a:pPr marL="0" indent="0">
              <a:buNone/>
            </a:pPr>
            <a:endParaRPr lang="en-US" dirty="0"/>
          </a:p>
        </p:txBody>
      </p:sp>
    </p:spTree>
    <p:extLst>
      <p:ext uri="{BB962C8B-B14F-4D97-AF65-F5344CB8AC3E}">
        <p14:creationId xmlns:p14="http://schemas.microsoft.com/office/powerpoint/2010/main" val="4162836200"/>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&amp; Attribution</a:t>
            </a:r>
          </a:p>
        </p:txBody>
      </p:sp>
      <p:sp>
        <p:nvSpPr>
          <p:cNvPr id="3" name="Content Placeholder 2"/>
          <p:cNvSpPr>
            <a:spLocks noGrp="1"/>
          </p:cNvSpPr>
          <p:nvPr>
            <p:ph idx="1"/>
          </p:nvPr>
        </p:nvSpPr>
        <p:spPr/>
        <p:txBody>
          <a:bodyPr anchor="b"/>
          <a:lstStyle/>
          <a:p>
            <a:pPr marL="0" indent="0" defTabSz="652463">
              <a:buNone/>
              <a:defRPr/>
            </a:pPr>
            <a:r>
              <a:rPr lang="en-US" sz="1400" dirty="0"/>
              <a:t>The information presented in this document is for informational purposes only and may contain technical inaccuracies, omissions and typographical errors.</a:t>
            </a:r>
            <a:br>
              <a:rPr lang="en-US" sz="1400" dirty="0"/>
            </a:br>
            <a:endParaRPr lang="en-US" sz="1400" dirty="0"/>
          </a:p>
          <a:p>
            <a:pPr marL="0" indent="0" defTabSz="652463">
              <a:buNone/>
              <a:defRPr/>
            </a:pPr>
            <a:r>
              <a:rPr lang="en-US" sz="14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sz="1400" dirty="0"/>
            </a:br>
            <a:endParaRPr lang="en-US" sz="1400" dirty="0"/>
          </a:p>
          <a:p>
            <a:pPr marL="0" indent="0" defTabSz="652463">
              <a:buNone/>
              <a:defRPr/>
            </a:pPr>
            <a:r>
              <a:rPr lang="en-US" sz="1400" dirty="0"/>
              <a:t>AMD MAKES NO REPRESENTATIONS OR WARRANTIES WITH RESPECT TO THE CONTENTS HEREOF AND ASSUMES NO RESPONSIBILITY FOR ANY INACCURACIES, ERRORS OR OMISSIONS THAT MAY APPEAR IN THIS INFORMATION.</a:t>
            </a:r>
            <a:br>
              <a:rPr lang="en-US" sz="1400" dirty="0"/>
            </a:br>
            <a:endParaRPr lang="en-US" sz="1400" dirty="0"/>
          </a:p>
          <a:p>
            <a:pPr marL="0" indent="0" defTabSz="652463">
              <a:buNone/>
              <a:defRPr/>
            </a:pPr>
            <a:r>
              <a:rPr lang="en-US" sz="14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652463">
              <a:buNone/>
              <a:defRPr/>
            </a:pPr>
            <a:endParaRPr lang="en-US" sz="1400" b="1" u="sng" dirty="0"/>
          </a:p>
          <a:p>
            <a:pPr marL="0" indent="0" algn="just" defTabSz="652463">
              <a:buNone/>
              <a:defRPr/>
            </a:pPr>
            <a:r>
              <a:rPr lang="en-US" sz="1400" b="1" u="sng" dirty="0"/>
              <a:t>ATTRIBUTION</a:t>
            </a:r>
          </a:p>
          <a:p>
            <a:pPr marL="0" indent="0">
              <a:buNone/>
            </a:pPr>
            <a:r>
              <a:rPr lang="en-US" sz="1400" dirty="0"/>
              <a:t>© </a:t>
            </a:r>
            <a:r>
              <a:rPr lang="en-US" sz="1400" dirty="0" smtClean="0"/>
              <a:t>2014 </a:t>
            </a:r>
            <a:r>
              <a:rPr lang="en-US" sz="1400" dirty="0"/>
              <a:t>Advanced Micro Devices, Inc. All rights reserved. AMD, the AMD Arrow </a:t>
            </a:r>
            <a:r>
              <a:rPr lang="en-US" sz="1400" dirty="0" smtClean="0"/>
              <a:t>logo, </a:t>
            </a:r>
            <a:r>
              <a:rPr lang="en-US" sz="1400" dirty="0" err="1" smtClean="0"/>
              <a:t>FirePro</a:t>
            </a:r>
            <a:r>
              <a:rPr lang="en-CA" sz="1400" dirty="0" smtClean="0"/>
              <a:t> </a:t>
            </a:r>
            <a:r>
              <a:rPr lang="en-US" sz="1400" dirty="0"/>
              <a:t>and combinations thereof are trademarks of Advanced Micro Devices, Inc. in the United States and/or other jurisdictions. </a:t>
            </a:r>
            <a:r>
              <a:rPr lang="en-US" sz="1400" dirty="0" err="1"/>
              <a:t>OpenCL</a:t>
            </a:r>
            <a:r>
              <a:rPr lang="en-US" sz="1400" dirty="0"/>
              <a:t> and the </a:t>
            </a:r>
            <a:r>
              <a:rPr lang="en-US" sz="1400" dirty="0" err="1"/>
              <a:t>OpenCL</a:t>
            </a:r>
            <a:r>
              <a:rPr lang="en-US" sz="1400" dirty="0"/>
              <a:t> logo are trademarks of Apple Inc. used by permission by </a:t>
            </a:r>
            <a:r>
              <a:rPr lang="en-US" sz="1400" dirty="0" err="1"/>
              <a:t>Khronos</a:t>
            </a:r>
            <a:r>
              <a:rPr lang="en-US" sz="1400" dirty="0"/>
              <a:t>. PCI Express is a registered trademark of PCI-SIG. </a:t>
            </a:r>
            <a:r>
              <a:rPr lang="en-US" sz="1400" dirty="0" smtClean="0"/>
              <a:t>Other </a:t>
            </a:r>
            <a:r>
              <a:rPr lang="en-US" sz="1400" dirty="0"/>
              <a:t>names are for informational purposes only and may be trademarks of their respective owners</a:t>
            </a:r>
            <a:r>
              <a:rPr lang="en-US" sz="1400" dirty="0" smtClean="0"/>
              <a:t>.</a:t>
            </a:r>
            <a:endParaRPr lang="en-US" sz="1400" dirty="0"/>
          </a:p>
        </p:txBody>
      </p:sp>
    </p:spTree>
    <p:extLst>
      <p:ext uri="{BB962C8B-B14F-4D97-AF65-F5344CB8AC3E}">
        <p14:creationId xmlns:p14="http://schemas.microsoft.com/office/powerpoint/2010/main" val="1919081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Assets Continued</a:t>
            </a:r>
            <a:endParaRPr lang="en-US" dirty="0"/>
          </a:p>
        </p:txBody>
      </p:sp>
      <p:sp>
        <p:nvSpPr>
          <p:cNvPr id="3" name="Content Placeholder 2"/>
          <p:cNvSpPr>
            <a:spLocks noGrp="1"/>
          </p:cNvSpPr>
          <p:nvPr>
            <p:ph idx="1"/>
          </p:nvPr>
        </p:nvSpPr>
        <p:spPr/>
        <p:txBody>
          <a:bodyPr/>
          <a:lstStyle/>
          <a:p>
            <a:r>
              <a:rPr lang="en-US" dirty="0" smtClean="0">
                <a:solidFill>
                  <a:schemeClr val="accent4"/>
                </a:solidFill>
              </a:rPr>
              <a:t>New</a:t>
            </a:r>
            <a:r>
              <a:rPr lang="en-US" dirty="0" smtClean="0"/>
              <a:t> AMD.com HPC Pages </a:t>
            </a:r>
            <a:endParaRPr lang="en-US" dirty="0">
              <a:solidFill>
                <a:schemeClr val="accent4"/>
              </a:solidFill>
            </a:endParaRPr>
          </a:p>
          <a:p>
            <a:pPr lvl="1"/>
            <a:r>
              <a:rPr lang="en-US" dirty="0" smtClean="0">
                <a:solidFill>
                  <a:schemeClr val="accent4"/>
                </a:solidFill>
              </a:rPr>
              <a:t>NEW </a:t>
            </a:r>
            <a:r>
              <a:rPr lang="en-US" dirty="0" smtClean="0"/>
              <a:t>AMD STREAM Technology: </a:t>
            </a:r>
            <a:r>
              <a:rPr lang="en-US" dirty="0" smtClean="0"/>
              <a:t> </a:t>
            </a:r>
            <a:r>
              <a:rPr lang="en-US" u="sng" dirty="0" smtClean="0">
                <a:hlinkClick r:id="rId2"/>
              </a:rPr>
              <a:t>http</a:t>
            </a:r>
            <a:r>
              <a:rPr lang="en-US" u="sng" dirty="0">
                <a:hlinkClick r:id="rId2"/>
              </a:rPr>
              <a:t>://</a:t>
            </a:r>
            <a:r>
              <a:rPr lang="en-US" u="sng" dirty="0" smtClean="0">
                <a:hlinkClick r:id="rId2"/>
              </a:rPr>
              <a:t>www.amd.com/en-us/innovations/software-technologies/firepro-graphics/stream</a:t>
            </a:r>
            <a:endParaRPr lang="en-US" dirty="0" smtClean="0"/>
          </a:p>
          <a:p>
            <a:pPr lvl="1"/>
            <a:r>
              <a:rPr lang="en-US" dirty="0">
                <a:solidFill>
                  <a:schemeClr val="accent4"/>
                </a:solidFill>
              </a:rPr>
              <a:t>NEW</a:t>
            </a:r>
            <a:r>
              <a:rPr lang="en-US" dirty="0"/>
              <a:t> HPC:  </a:t>
            </a:r>
            <a:r>
              <a:rPr lang="en-US" dirty="0">
                <a:hlinkClick r:id="rId3"/>
              </a:rPr>
              <a:t>http://</a:t>
            </a:r>
            <a:r>
              <a:rPr lang="en-US" dirty="0" smtClean="0">
                <a:hlinkClick r:id="rId3"/>
              </a:rPr>
              <a:t>www.amd.com/en-us/solutions/professional/hpc</a:t>
            </a:r>
            <a:r>
              <a:rPr lang="en-US" dirty="0" smtClean="0"/>
              <a:t> </a:t>
            </a:r>
          </a:p>
          <a:p>
            <a:pPr lvl="1"/>
            <a:r>
              <a:rPr lang="en-US" dirty="0" smtClean="0">
                <a:solidFill>
                  <a:schemeClr val="accent4"/>
                </a:solidFill>
              </a:rPr>
              <a:t>NEW</a:t>
            </a:r>
            <a:r>
              <a:rPr lang="en-US" dirty="0" smtClean="0"/>
              <a:t> </a:t>
            </a:r>
            <a:r>
              <a:rPr lang="en-US" dirty="0" err="1" smtClean="0"/>
              <a:t>OpenCL</a:t>
            </a:r>
            <a:r>
              <a:rPr lang="en-US" dirty="0" smtClean="0"/>
              <a:t>:  </a:t>
            </a:r>
            <a:r>
              <a:rPr lang="en-US" u="sng" dirty="0">
                <a:hlinkClick r:id="rId4"/>
              </a:rPr>
              <a:t>http://</a:t>
            </a:r>
            <a:r>
              <a:rPr lang="en-US" u="sng" dirty="0" smtClean="0">
                <a:hlinkClick r:id="rId4"/>
              </a:rPr>
              <a:t>www.amd.com/en-us/solutions/professional/hpc/opencl</a:t>
            </a:r>
            <a:endParaRPr lang="en-US" u="sng" dirty="0" smtClean="0"/>
          </a:p>
          <a:p>
            <a:pPr lvl="1"/>
            <a:endParaRPr lang="en-US" u="sng" dirty="0"/>
          </a:p>
          <a:p>
            <a:r>
              <a:rPr lang="en-US" dirty="0" smtClean="0"/>
              <a:t>Virtualization  Web Pages </a:t>
            </a:r>
            <a:r>
              <a:rPr lang="en-US" dirty="0" smtClean="0">
                <a:solidFill>
                  <a:schemeClr val="accent4"/>
                </a:solidFill>
              </a:rPr>
              <a:t>(S9150 and S9100 pure HPC plays, not part of AMD SKY technology)</a:t>
            </a:r>
          </a:p>
          <a:p>
            <a:pPr lvl="1"/>
            <a:r>
              <a:rPr lang="en-US" dirty="0"/>
              <a:t>AMD SKY </a:t>
            </a:r>
            <a:r>
              <a:rPr lang="en-US" dirty="0" smtClean="0"/>
              <a:t>technology</a:t>
            </a:r>
            <a:r>
              <a:rPr lang="en-US" dirty="0"/>
              <a:t> </a:t>
            </a:r>
            <a:r>
              <a:rPr lang="en-US" dirty="0" smtClean="0"/>
              <a:t>on </a:t>
            </a:r>
            <a:r>
              <a:rPr lang="en-US" dirty="0" smtClean="0"/>
              <a:t>FPG.com </a:t>
            </a:r>
            <a:r>
              <a:rPr lang="en-US" dirty="0" smtClean="0">
                <a:solidFill>
                  <a:schemeClr val="accent4"/>
                </a:solidFill>
              </a:rPr>
              <a:t>(S9050 to be added)</a:t>
            </a:r>
            <a:r>
              <a:rPr lang="en-US" dirty="0" smtClean="0"/>
              <a:t>:  </a:t>
            </a:r>
            <a:r>
              <a:rPr lang="en-US" dirty="0">
                <a:hlinkClick r:id="rId5"/>
              </a:rPr>
              <a:t>http://fireprographics.com/vdi/tech/sky/index.asp</a:t>
            </a:r>
            <a:r>
              <a:rPr lang="en-US" dirty="0"/>
              <a:t> </a:t>
            </a:r>
            <a:endParaRPr lang="en-US" dirty="0" smtClean="0"/>
          </a:p>
          <a:p>
            <a:pPr lvl="1"/>
            <a:r>
              <a:rPr lang="en-US" dirty="0" smtClean="0"/>
              <a:t>Virtualization on </a:t>
            </a:r>
            <a:r>
              <a:rPr lang="en-US" dirty="0" smtClean="0"/>
              <a:t>FPG.com </a:t>
            </a:r>
            <a:r>
              <a:rPr lang="en-US" dirty="0" smtClean="0">
                <a:solidFill>
                  <a:schemeClr val="accent4"/>
                </a:solidFill>
              </a:rPr>
              <a:t>(S9050 to be added)</a:t>
            </a:r>
            <a:r>
              <a:rPr lang="en-US" dirty="0" smtClean="0"/>
              <a:t>:  </a:t>
            </a:r>
            <a:r>
              <a:rPr lang="en-US" dirty="0" smtClean="0">
                <a:hlinkClick r:id="rId6"/>
              </a:rPr>
              <a:t>http</a:t>
            </a:r>
            <a:r>
              <a:rPr lang="en-US" dirty="0">
                <a:hlinkClick r:id="rId6"/>
              </a:rPr>
              <a:t>://fireprographics.com/vdi/solutions/virtualized/</a:t>
            </a:r>
            <a:r>
              <a:rPr lang="en-US" dirty="0"/>
              <a:t> </a:t>
            </a:r>
            <a:endParaRPr lang="en-US" dirty="0" smtClean="0"/>
          </a:p>
          <a:p>
            <a:pPr lvl="1"/>
            <a:r>
              <a:rPr lang="en-US" dirty="0">
                <a:solidFill>
                  <a:schemeClr val="accent4"/>
                </a:solidFill>
              </a:rPr>
              <a:t>NEW</a:t>
            </a:r>
            <a:r>
              <a:rPr lang="en-US" dirty="0"/>
              <a:t> AMD SKY on AMD.com </a:t>
            </a:r>
            <a:r>
              <a:rPr lang="en-US" dirty="0">
                <a:solidFill>
                  <a:schemeClr val="accent4"/>
                </a:solidFill>
              </a:rPr>
              <a:t>(S9050 </a:t>
            </a:r>
            <a:r>
              <a:rPr lang="en-US" dirty="0" smtClean="0">
                <a:solidFill>
                  <a:schemeClr val="accent4"/>
                </a:solidFill>
              </a:rPr>
              <a:t>to </a:t>
            </a:r>
            <a:r>
              <a:rPr lang="en-US" dirty="0">
                <a:solidFill>
                  <a:schemeClr val="accent4"/>
                </a:solidFill>
              </a:rPr>
              <a:t>be added</a:t>
            </a:r>
            <a:r>
              <a:rPr lang="en-US" dirty="0" smtClean="0">
                <a:solidFill>
                  <a:schemeClr val="accent4"/>
                </a:solidFill>
              </a:rPr>
              <a:t>)</a:t>
            </a:r>
            <a:r>
              <a:rPr lang="en-US" dirty="0" smtClean="0"/>
              <a:t>:</a:t>
            </a:r>
            <a:r>
              <a:rPr lang="en-US" dirty="0" smtClean="0">
                <a:solidFill>
                  <a:schemeClr val="accent4"/>
                </a:solidFill>
              </a:rPr>
              <a:t>  </a:t>
            </a:r>
            <a:r>
              <a:rPr lang="en-US" u="sng" dirty="0" smtClean="0">
                <a:hlinkClick r:id="rId7"/>
              </a:rPr>
              <a:t>http</a:t>
            </a:r>
            <a:r>
              <a:rPr lang="en-US" u="sng" dirty="0">
                <a:hlinkClick r:id="rId7"/>
              </a:rPr>
              <a:t>://www.amd.com/en-us/innovations/software-technologies/firepro-graphics/sky</a:t>
            </a:r>
            <a:r>
              <a:rPr lang="en-US" dirty="0"/>
              <a:t> </a:t>
            </a:r>
            <a:endParaRPr lang="en-US" dirty="0" smtClean="0">
              <a:solidFill>
                <a:schemeClr val="accent4"/>
              </a:solidFill>
            </a:endParaRPr>
          </a:p>
          <a:p>
            <a:pPr lvl="1"/>
            <a:r>
              <a:rPr lang="en-US" dirty="0" smtClean="0">
                <a:solidFill>
                  <a:schemeClr val="accent4"/>
                </a:solidFill>
              </a:rPr>
              <a:t>New </a:t>
            </a:r>
            <a:r>
              <a:rPr lang="en-US" dirty="0" smtClean="0"/>
              <a:t>Virtualization Page on </a:t>
            </a:r>
            <a:r>
              <a:rPr lang="en-US" dirty="0" smtClean="0"/>
              <a:t>AMD.com </a:t>
            </a:r>
            <a:r>
              <a:rPr lang="en-US" dirty="0" smtClean="0">
                <a:solidFill>
                  <a:schemeClr val="accent4"/>
                </a:solidFill>
              </a:rPr>
              <a:t>(S9050 </a:t>
            </a:r>
            <a:r>
              <a:rPr lang="en-US" dirty="0" smtClean="0">
                <a:solidFill>
                  <a:schemeClr val="accent4"/>
                </a:solidFill>
              </a:rPr>
              <a:t>needs to </a:t>
            </a:r>
            <a:r>
              <a:rPr lang="en-US" dirty="0">
                <a:solidFill>
                  <a:schemeClr val="accent4"/>
                </a:solidFill>
              </a:rPr>
              <a:t>be added</a:t>
            </a:r>
            <a:r>
              <a:rPr lang="en-US" dirty="0" smtClean="0">
                <a:solidFill>
                  <a:schemeClr val="accent4"/>
                </a:solidFill>
              </a:rPr>
              <a:t>)</a:t>
            </a:r>
            <a:r>
              <a:rPr lang="en-US" dirty="0" smtClean="0"/>
              <a:t>: </a:t>
            </a:r>
            <a:r>
              <a:rPr lang="en-US" u="sng" dirty="0">
                <a:hlinkClick r:id="rId8"/>
              </a:rPr>
              <a:t>http://www.amd.com/en-us/solutions/professional/virtualization</a:t>
            </a:r>
            <a:endParaRPr lang="en-US" dirty="0"/>
          </a:p>
          <a:p>
            <a:pPr lvl="1"/>
            <a:endParaRPr lang="en-US" dirty="0"/>
          </a:p>
          <a:p>
            <a:pPr marL="366713" lvl="1" indent="0">
              <a:buNone/>
            </a:pPr>
            <a:endParaRPr lang="en-US" dirty="0" smtClean="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4941903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324" y="2378366"/>
            <a:ext cx="12007555" cy="1873845"/>
            <a:chOff x="106324" y="2378366"/>
            <a:chExt cx="12007555" cy="1873845"/>
          </a:xfrm>
        </p:grpSpPr>
        <p:sp>
          <p:nvSpPr>
            <p:cNvPr id="15" name="Parallelogram 14"/>
            <p:cNvSpPr/>
            <p:nvPr/>
          </p:nvSpPr>
          <p:spPr>
            <a:xfrm flipH="1" flipV="1">
              <a:off x="106324" y="2566490"/>
              <a:ext cx="12007555" cy="1497594"/>
            </a:xfrm>
            <a:prstGeom prst="parallelogram">
              <a:avLst>
                <a:gd name="adj" fmla="val 81437"/>
              </a:avLst>
            </a:prstGeom>
            <a:solidFill>
              <a:srgbClr val="00AA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schemeClr val="bg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503" y="2395041"/>
              <a:ext cx="2214318" cy="185717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2693" y="2378366"/>
              <a:ext cx="2214316" cy="1857168"/>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3039" y="2395041"/>
              <a:ext cx="2211483" cy="185717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1448" y="2395041"/>
              <a:ext cx="2214319" cy="1857170"/>
            </a:xfrm>
            <a:prstGeom prst="rect">
              <a:avLst/>
            </a:prstGeom>
          </p:spPr>
        </p:pic>
        <p:sp>
          <p:nvSpPr>
            <p:cNvPr id="4" name="TextBox 3"/>
            <p:cNvSpPr txBox="1"/>
            <p:nvPr/>
          </p:nvSpPr>
          <p:spPr>
            <a:xfrm>
              <a:off x="9741673" y="2650810"/>
              <a:ext cx="1765364" cy="1323439"/>
            </a:xfrm>
            <a:prstGeom prst="rect">
              <a:avLst/>
            </a:prstGeom>
            <a:noFill/>
          </p:spPr>
          <p:txBody>
            <a:bodyPr wrap="square" rtlCol="0">
              <a:spAutoFit/>
            </a:bodyPr>
            <a:lstStyle/>
            <a:p>
              <a:pPr>
                <a:spcAft>
                  <a:spcPts val="600"/>
                </a:spcAft>
                <a:buClr>
                  <a:schemeClr val="bg2"/>
                </a:buClr>
              </a:pPr>
              <a:r>
                <a:rPr lang="en-US" sz="2000" dirty="0" smtClean="0">
                  <a:latin typeface="+mn-lt"/>
                </a:rPr>
                <a:t>Traditional Professional Graphics Markets</a:t>
              </a:r>
            </a:p>
          </p:txBody>
        </p:sp>
      </p:grpSp>
      <p:grpSp>
        <p:nvGrpSpPr>
          <p:cNvPr id="21" name="Group 20"/>
          <p:cNvGrpSpPr/>
          <p:nvPr/>
        </p:nvGrpSpPr>
        <p:grpSpPr>
          <a:xfrm>
            <a:off x="106325" y="4448979"/>
            <a:ext cx="12007555" cy="1864485"/>
            <a:chOff x="106325" y="4448979"/>
            <a:chExt cx="12007555" cy="1864485"/>
          </a:xfrm>
        </p:grpSpPr>
        <p:sp>
          <p:nvSpPr>
            <p:cNvPr id="19" name="Parallelogram 18"/>
            <p:cNvSpPr/>
            <p:nvPr/>
          </p:nvSpPr>
          <p:spPr>
            <a:xfrm flipH="1">
              <a:off x="106325" y="4637104"/>
              <a:ext cx="12007555" cy="1490704"/>
            </a:xfrm>
            <a:prstGeom prst="parallelogram">
              <a:avLst>
                <a:gd name="adj" fmla="val 82068"/>
              </a:avLst>
            </a:prstGeom>
            <a:solidFill>
              <a:srgbClr val="F265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0308" y="4469104"/>
              <a:ext cx="2214318" cy="1837042"/>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45821" y="4448979"/>
              <a:ext cx="2214315" cy="1857168"/>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13063" y="4456294"/>
              <a:ext cx="2214318" cy="1857170"/>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47553" y="4469104"/>
              <a:ext cx="2214318" cy="1837042"/>
            </a:xfrm>
            <a:prstGeom prst="rect">
              <a:avLst/>
            </a:prstGeom>
          </p:spPr>
        </p:pic>
        <p:sp>
          <p:nvSpPr>
            <p:cNvPr id="20" name="TextBox 19"/>
            <p:cNvSpPr txBox="1"/>
            <p:nvPr/>
          </p:nvSpPr>
          <p:spPr>
            <a:xfrm>
              <a:off x="1058417" y="5023620"/>
              <a:ext cx="1487404" cy="707886"/>
            </a:xfrm>
            <a:prstGeom prst="rect">
              <a:avLst/>
            </a:prstGeom>
            <a:noFill/>
          </p:spPr>
          <p:txBody>
            <a:bodyPr wrap="square" rtlCol="0">
              <a:spAutoFit/>
            </a:bodyPr>
            <a:lstStyle/>
            <a:p>
              <a:pPr>
                <a:spcAft>
                  <a:spcPts val="600"/>
                </a:spcAft>
                <a:buClr>
                  <a:schemeClr val="bg2"/>
                </a:buClr>
              </a:pPr>
              <a:r>
                <a:rPr lang="en-US" sz="2000" dirty="0" smtClean="0"/>
                <a:t>New Areas of growth</a:t>
              </a:r>
            </a:p>
          </p:txBody>
        </p:sp>
      </p:grpSp>
      <p:sp>
        <p:nvSpPr>
          <p:cNvPr id="23" name="TextBox 22"/>
          <p:cNvSpPr txBox="1"/>
          <p:nvPr/>
        </p:nvSpPr>
        <p:spPr>
          <a:xfrm>
            <a:off x="5081448" y="6362035"/>
            <a:ext cx="6227782" cy="221359"/>
          </a:xfrm>
          <a:prstGeom prst="rect">
            <a:avLst/>
          </a:prstGeom>
          <a:noFill/>
        </p:spPr>
        <p:txBody>
          <a:bodyPr wrap="square" lIns="82058" tIns="41029" rIns="82058" bIns="41029" rtlCol="0" anchor="b" anchorCtr="0">
            <a:spAutoFit/>
          </a:bodyPr>
          <a:lstStyle/>
          <a:p>
            <a:pPr algn="r"/>
            <a:r>
              <a:rPr lang="en-US" sz="900" dirty="0" smtClean="0">
                <a:solidFill>
                  <a:schemeClr val="tx1">
                    <a:lumMod val="65000"/>
                  </a:schemeClr>
                </a:solidFill>
                <a:latin typeface="Arial" pitchFamily="34" charset="0"/>
                <a:cs typeface="Arial" pitchFamily="34" charset="0"/>
              </a:rPr>
              <a:t>* Source</a:t>
            </a:r>
            <a:r>
              <a:rPr lang="en-US" sz="900" dirty="0">
                <a:solidFill>
                  <a:schemeClr val="tx1">
                    <a:lumMod val="65000"/>
                  </a:schemeClr>
                </a:solidFill>
                <a:latin typeface="Arial" pitchFamily="34" charset="0"/>
                <a:cs typeface="Arial" pitchFamily="34" charset="0"/>
              </a:rPr>
              <a:t>: </a:t>
            </a:r>
            <a:r>
              <a:rPr lang="en-US" sz="900" dirty="0" smtClean="0">
                <a:solidFill>
                  <a:schemeClr val="tx1">
                    <a:lumMod val="65000"/>
                  </a:schemeClr>
                </a:solidFill>
                <a:latin typeface="Arial" pitchFamily="34" charset="0"/>
                <a:cs typeface="Arial" pitchFamily="34" charset="0"/>
              </a:rPr>
              <a:t>Jon Peddie </a:t>
            </a:r>
            <a:r>
              <a:rPr lang="en-US" sz="900" dirty="0">
                <a:solidFill>
                  <a:schemeClr val="tx1">
                    <a:lumMod val="65000"/>
                  </a:schemeClr>
                </a:solidFill>
                <a:latin typeface="Arial" pitchFamily="34" charset="0"/>
                <a:cs typeface="Arial" pitchFamily="34" charset="0"/>
              </a:rPr>
              <a:t>Research, </a:t>
            </a:r>
            <a:r>
              <a:rPr lang="en-US" sz="900" dirty="0">
                <a:solidFill>
                  <a:schemeClr val="tx1">
                    <a:lumMod val="65000"/>
                  </a:schemeClr>
                </a:solidFill>
                <a:latin typeface="Arial" pitchFamily="34" charset="0"/>
              </a:rPr>
              <a:t>Market </a:t>
            </a:r>
            <a:r>
              <a:rPr lang="en-US" sz="900" dirty="0" smtClean="0">
                <a:solidFill>
                  <a:schemeClr val="tx1">
                    <a:lumMod val="65000"/>
                  </a:schemeClr>
                </a:solidFill>
                <a:latin typeface="Arial" pitchFamily="34" charset="0"/>
              </a:rPr>
              <a:t>bulletin: workstations </a:t>
            </a:r>
            <a:r>
              <a:rPr lang="en-US" sz="900" dirty="0">
                <a:solidFill>
                  <a:schemeClr val="tx1">
                    <a:lumMod val="65000"/>
                  </a:schemeClr>
                </a:solidFill>
                <a:latin typeface="Arial" pitchFamily="34" charset="0"/>
              </a:rPr>
              <a:t>and professional graphics in Q3'13, </a:t>
            </a:r>
            <a:r>
              <a:rPr lang="en-US" sz="900" dirty="0" smtClean="0">
                <a:solidFill>
                  <a:schemeClr val="tx1">
                    <a:lumMod val="65000"/>
                  </a:schemeClr>
                </a:solidFill>
                <a:latin typeface="Arial" pitchFamily="34" charset="0"/>
                <a:cs typeface="Arial" pitchFamily="34" charset="0"/>
              </a:rPr>
              <a:t>December 2013.</a:t>
            </a:r>
          </a:p>
        </p:txBody>
      </p:sp>
      <p:sp>
        <p:nvSpPr>
          <p:cNvPr id="14" name="Title 13"/>
          <p:cNvSpPr>
            <a:spLocks noGrp="1"/>
          </p:cNvSpPr>
          <p:nvPr>
            <p:ph type="title"/>
          </p:nvPr>
        </p:nvSpPr>
        <p:spPr/>
        <p:txBody>
          <a:bodyPr/>
          <a:lstStyle/>
          <a:p>
            <a:r>
              <a:rPr lang="en-US" dirty="0"/>
              <a:t>The professional graphics market</a:t>
            </a:r>
          </a:p>
        </p:txBody>
      </p:sp>
      <p:sp>
        <p:nvSpPr>
          <p:cNvPr id="16" name="Content Placeholder 15"/>
          <p:cNvSpPr>
            <a:spLocks noGrp="1"/>
          </p:cNvSpPr>
          <p:nvPr>
            <p:ph idx="1"/>
          </p:nvPr>
        </p:nvSpPr>
        <p:spPr/>
        <p:txBody>
          <a:bodyPr/>
          <a:lstStyle/>
          <a:p>
            <a:r>
              <a:rPr lang="en-US" dirty="0"/>
              <a:t>Professional graphics is a &gt;$1 Billion Market*</a:t>
            </a:r>
          </a:p>
          <a:p>
            <a:r>
              <a:rPr lang="en-US" dirty="0"/>
              <a:t>New areas of growth include Cloud and HPC</a:t>
            </a:r>
          </a:p>
          <a:p>
            <a:endParaRPr lang="en-US" dirty="0"/>
          </a:p>
        </p:txBody>
      </p:sp>
    </p:spTree>
    <p:extLst>
      <p:ext uri="{BB962C8B-B14F-4D97-AF65-F5344CB8AC3E}">
        <p14:creationId xmlns:p14="http://schemas.microsoft.com/office/powerpoint/2010/main" val="127819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19808" y="1085683"/>
            <a:ext cx="3657600" cy="4946148"/>
          </a:xfrm>
          <a:prstGeom prst="rect">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gradFill>
              <a:gsLst>
                <a:gs pos="0">
                  <a:schemeClr val="bg1">
                    <a:lumMod val="95000"/>
                    <a:lumOff val="5000"/>
                  </a:schemeClr>
                </a:gs>
                <a:gs pos="50000">
                  <a:schemeClr val="bg1">
                    <a:lumMod val="65000"/>
                    <a:lumOff val="35000"/>
                  </a:schemeClr>
                </a:gs>
                <a:gs pos="100000">
                  <a:schemeClr val="bg1">
                    <a:lumMod val="50000"/>
                    <a:lumOff val="50000"/>
                  </a:schemeClr>
                </a:gs>
              </a:gsLst>
              <a:lin ang="5400000" scaled="0"/>
            </a:gra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8" name="Rectangle 7"/>
          <p:cNvSpPr/>
          <p:nvPr/>
        </p:nvSpPr>
        <p:spPr bwMode="auto">
          <a:xfrm>
            <a:off x="4354677" y="1081466"/>
            <a:ext cx="3657600" cy="4946148"/>
          </a:xfrm>
          <a:prstGeom prst="rect">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gradFill>
              <a:gsLst>
                <a:gs pos="0">
                  <a:schemeClr val="bg1">
                    <a:lumMod val="95000"/>
                    <a:lumOff val="5000"/>
                  </a:schemeClr>
                </a:gs>
                <a:gs pos="50000">
                  <a:schemeClr val="bg1">
                    <a:lumMod val="65000"/>
                    <a:lumOff val="35000"/>
                  </a:schemeClr>
                </a:gs>
                <a:gs pos="100000">
                  <a:schemeClr val="bg1">
                    <a:lumMod val="50000"/>
                    <a:lumOff val="50000"/>
                  </a:schemeClr>
                </a:gs>
              </a:gsLst>
              <a:lin ang="5400000" scaled="0"/>
            </a:gra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9" name="Rectangle 8"/>
          <p:cNvSpPr/>
          <p:nvPr/>
        </p:nvSpPr>
        <p:spPr bwMode="auto">
          <a:xfrm>
            <a:off x="8080500" y="1085682"/>
            <a:ext cx="3657600" cy="4946148"/>
          </a:xfrm>
          <a:prstGeom prst="rect">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gradFill>
              <a:gsLst>
                <a:gs pos="0">
                  <a:schemeClr val="bg1">
                    <a:lumMod val="95000"/>
                    <a:lumOff val="5000"/>
                  </a:schemeClr>
                </a:gs>
                <a:gs pos="50000">
                  <a:schemeClr val="bg1">
                    <a:lumMod val="65000"/>
                    <a:lumOff val="35000"/>
                  </a:schemeClr>
                </a:gs>
                <a:gs pos="100000">
                  <a:schemeClr val="bg1">
                    <a:lumMod val="50000"/>
                    <a:lumOff val="50000"/>
                  </a:schemeClr>
                </a:gs>
              </a:gsLst>
              <a:lin ang="5400000" scaled="0"/>
            </a:gra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54" name="Text Box 28"/>
          <p:cNvSpPr txBox="1">
            <a:spLocks noChangeArrowheads="1"/>
          </p:cNvSpPr>
          <p:nvPr/>
        </p:nvSpPr>
        <p:spPr bwMode="auto">
          <a:xfrm>
            <a:off x="8292930" y="1978313"/>
            <a:ext cx="3292070" cy="114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dirty="0" smtClean="0">
                <a:solidFill>
                  <a:srgbClr val="FFFFFF"/>
                </a:solidFill>
                <a:latin typeface="+mn-lt"/>
                <a:cs typeface="Verdana" pitchFamily="34" charset="0"/>
              </a:rPr>
              <a:t>100+ app certifications</a:t>
            </a:r>
          </a:p>
          <a:p>
            <a:pPr algn="ctr" eaLnBrk="1" fontAlgn="auto" hangingPunct="1">
              <a:spcBef>
                <a:spcPts val="0"/>
              </a:spcBef>
              <a:spcAft>
                <a:spcPts val="0"/>
              </a:spcAft>
            </a:pPr>
            <a:r>
              <a:rPr lang="en-US" dirty="0" smtClean="0">
                <a:solidFill>
                  <a:srgbClr val="FFFFFF"/>
                </a:solidFill>
                <a:latin typeface="+mn-lt"/>
                <a:cs typeface="Verdana" pitchFamily="34" charset="0"/>
              </a:rPr>
              <a:t>Rock-solid drivers</a:t>
            </a:r>
          </a:p>
          <a:p>
            <a:pPr algn="ctr" eaLnBrk="1" fontAlgn="auto" hangingPunct="1">
              <a:spcBef>
                <a:spcPts val="0"/>
              </a:spcBef>
              <a:spcAft>
                <a:spcPts val="0"/>
              </a:spcAft>
            </a:pPr>
            <a:r>
              <a:rPr lang="en-US" dirty="0" smtClean="0">
                <a:solidFill>
                  <a:srgbClr val="FFFFFF"/>
                </a:solidFill>
                <a:latin typeface="+mn-lt"/>
                <a:cs typeface="Verdana" pitchFamily="34" charset="0"/>
              </a:rPr>
              <a:t>Three year warranty</a:t>
            </a:r>
            <a:endParaRPr lang="en-US" dirty="0">
              <a:solidFill>
                <a:srgbClr val="FFFFFF"/>
              </a:solidFill>
              <a:latin typeface="+mn-lt"/>
              <a:cs typeface="Verdana" pitchFamily="34" charset="0"/>
            </a:endParaRPr>
          </a:p>
          <a:p>
            <a:pPr algn="ctr" eaLnBrk="1" fontAlgn="auto" hangingPunct="1">
              <a:lnSpc>
                <a:spcPts val="1200"/>
              </a:lnSpc>
              <a:spcBef>
                <a:spcPts val="0"/>
              </a:spcBef>
              <a:spcAft>
                <a:spcPts val="533"/>
              </a:spcAft>
            </a:pPr>
            <a:endParaRPr lang="en-US" sz="1600" dirty="0">
              <a:solidFill>
                <a:srgbClr val="FFFFFF"/>
              </a:solidFill>
              <a:latin typeface="+mn-lt"/>
              <a:cs typeface="Verdana" pitchFamily="34" charset="0"/>
            </a:endParaRPr>
          </a:p>
        </p:txBody>
      </p:sp>
      <p:sp>
        <p:nvSpPr>
          <p:cNvPr id="57" name="Title 1"/>
          <p:cNvSpPr txBox="1">
            <a:spLocks/>
          </p:cNvSpPr>
          <p:nvPr/>
        </p:nvSpPr>
        <p:spPr>
          <a:xfrm>
            <a:off x="362418" y="306114"/>
            <a:ext cx="11335607" cy="640080"/>
          </a:xfrm>
          <a:prstGeom prst="rect">
            <a:avLst/>
          </a:prstGeom>
        </p:spPr>
        <p:txBody>
          <a:bodyPr vert="horz" lIns="0" tIns="0" rIns="0" bIns="0" rtlCol="0" anchor="t">
            <a:noAutofit/>
          </a:bodyPr>
          <a:lstStyle>
            <a:lvl1pPr algn="l" defTabSz="914293" rtl="0" eaLnBrk="1" latinLnBrk="0" hangingPunct="1">
              <a:spcBef>
                <a:spcPct val="0"/>
              </a:spcBef>
              <a:buNone/>
              <a:defRPr lang="en-US" sz="2800" b="0" i="0" kern="1200" cap="none" baseline="0" dirty="0">
                <a:solidFill>
                  <a:schemeClr val="tx1"/>
                </a:solidFill>
                <a:latin typeface="ParalucentLight" pitchFamily="18" charset="0"/>
                <a:ea typeface="+mj-ea"/>
                <a:cs typeface="Arial" pitchFamily="34" charset="0"/>
              </a:defRPr>
            </a:lvl1pPr>
          </a:lstStyle>
          <a:p>
            <a:pPr>
              <a:defRPr/>
            </a:pPr>
            <a:r>
              <a:rPr lang="en-US" dirty="0" smtClean="0">
                <a:effectLst>
                  <a:outerShdw blurRad="38100" dist="38100" dir="2700000" algn="tl">
                    <a:srgbClr val="000000">
                      <a:alpha val="43137"/>
                    </a:srgbClr>
                  </a:outerShdw>
                </a:effectLst>
                <a:latin typeface="+mn-lt"/>
              </a:rPr>
              <a:t>AMD PROFESSIONAL </a:t>
            </a:r>
            <a:r>
              <a:rPr lang="en-US" dirty="0" smtClean="0">
                <a:latin typeface="+mn-lt"/>
                <a:cs typeface="Arial"/>
              </a:rPr>
              <a:t>GRAPHICS ADVANTAGE</a:t>
            </a:r>
            <a:r>
              <a:rPr lang="en-US" dirty="0" smtClean="0">
                <a:effectLst>
                  <a:outerShdw blurRad="38100" dist="38100" dir="2700000" algn="tl">
                    <a:srgbClr val="000000">
                      <a:alpha val="43137"/>
                    </a:srgbClr>
                  </a:outerShdw>
                </a:effectLst>
                <a:latin typeface="+mn-lt"/>
              </a:rPr>
              <a:t> </a:t>
            </a:r>
            <a:endParaRPr lang="en-US" dirty="0">
              <a:latin typeface="+mn-lt"/>
            </a:endParaRPr>
          </a:p>
        </p:txBody>
      </p:sp>
      <p:sp>
        <p:nvSpPr>
          <p:cNvPr id="2" name="TextBox 1"/>
          <p:cNvSpPr txBox="1"/>
          <p:nvPr/>
        </p:nvSpPr>
        <p:spPr>
          <a:xfrm>
            <a:off x="820044" y="2056110"/>
            <a:ext cx="3240952" cy="923330"/>
          </a:xfrm>
          <a:prstGeom prst="rect">
            <a:avLst/>
          </a:prstGeom>
          <a:noFill/>
        </p:spPr>
        <p:txBody>
          <a:bodyPr wrap="none" rtlCol="0">
            <a:spAutoFit/>
          </a:bodyPr>
          <a:lstStyle/>
          <a:p>
            <a:pPr algn="ctr">
              <a:spcAft>
                <a:spcPts val="0"/>
              </a:spcAft>
              <a:buClr>
                <a:schemeClr val="bg2"/>
              </a:buClr>
            </a:pPr>
            <a:r>
              <a:rPr lang="en-US" dirty="0">
                <a:latin typeface="+mn-lt"/>
              </a:rPr>
              <a:t>S</a:t>
            </a:r>
            <a:r>
              <a:rPr lang="en-US" dirty="0" smtClean="0">
                <a:latin typeface="+mn-lt"/>
              </a:rPr>
              <a:t>imultaneous render &amp; compute</a:t>
            </a:r>
          </a:p>
          <a:p>
            <a:pPr algn="ctr">
              <a:spcAft>
                <a:spcPts val="0"/>
              </a:spcAft>
              <a:buClr>
                <a:schemeClr val="bg2"/>
              </a:buClr>
            </a:pPr>
            <a:r>
              <a:rPr lang="en-US" dirty="0">
                <a:latin typeface="+mn-lt"/>
              </a:rPr>
              <a:t>U</a:t>
            </a:r>
            <a:r>
              <a:rPr lang="en-US" dirty="0" smtClean="0">
                <a:latin typeface="+mn-lt"/>
              </a:rPr>
              <a:t>p to six 4K displays¹</a:t>
            </a:r>
          </a:p>
          <a:p>
            <a:pPr algn="ctr">
              <a:spcAft>
                <a:spcPts val="0"/>
              </a:spcAft>
              <a:buClr>
                <a:schemeClr val="bg2"/>
              </a:buClr>
            </a:pPr>
            <a:r>
              <a:rPr lang="en-US" dirty="0" smtClean="0">
                <a:latin typeface="+mn-lt"/>
              </a:rPr>
              <a:t>Intelligent power technologies</a:t>
            </a:r>
          </a:p>
        </p:txBody>
      </p:sp>
      <p:sp>
        <p:nvSpPr>
          <p:cNvPr id="38" name="TextBox 37"/>
          <p:cNvSpPr txBox="1"/>
          <p:nvPr/>
        </p:nvSpPr>
        <p:spPr>
          <a:xfrm>
            <a:off x="4869480" y="2030710"/>
            <a:ext cx="2623026" cy="923330"/>
          </a:xfrm>
          <a:prstGeom prst="rect">
            <a:avLst/>
          </a:prstGeom>
          <a:noFill/>
        </p:spPr>
        <p:txBody>
          <a:bodyPr wrap="none" rtlCol="0">
            <a:spAutoFit/>
          </a:bodyPr>
          <a:lstStyle/>
          <a:p>
            <a:pPr algn="ctr">
              <a:spcAft>
                <a:spcPts val="0"/>
              </a:spcAft>
              <a:buClr>
                <a:schemeClr val="bg2"/>
              </a:buClr>
            </a:pPr>
            <a:r>
              <a:rPr lang="en-US" dirty="0" smtClean="0">
                <a:latin typeface="+mn-lt"/>
              </a:rPr>
              <a:t>Application optimizations</a:t>
            </a:r>
          </a:p>
          <a:p>
            <a:pPr algn="ctr">
              <a:spcAft>
                <a:spcPts val="0"/>
              </a:spcAft>
              <a:buClr>
                <a:schemeClr val="bg2"/>
              </a:buClr>
            </a:pPr>
            <a:r>
              <a:rPr lang="en-US" dirty="0" smtClean="0">
                <a:latin typeface="+mn-lt"/>
              </a:rPr>
              <a:t>Latest API support</a:t>
            </a:r>
            <a:endParaRPr lang="en-US" dirty="0" smtClean="0">
              <a:latin typeface="+mn-lt"/>
              <a:cs typeface="Arial"/>
            </a:endParaRPr>
          </a:p>
          <a:p>
            <a:pPr algn="ctr">
              <a:spcAft>
                <a:spcPts val="0"/>
              </a:spcAft>
              <a:buClr>
                <a:schemeClr val="bg2"/>
              </a:buClr>
            </a:pPr>
            <a:r>
              <a:rPr lang="en-US" dirty="0" err="1" smtClean="0">
                <a:latin typeface="+mn-lt"/>
                <a:cs typeface="Arial"/>
              </a:rPr>
              <a:t>PCIe</a:t>
            </a:r>
            <a:r>
              <a:rPr lang="en-US" dirty="0" smtClean="0">
                <a:latin typeface="Calibri"/>
                <a:cs typeface="Arial"/>
              </a:rPr>
              <a:t>® 3.0 support</a:t>
            </a:r>
            <a:endParaRPr lang="en-US" dirty="0" smtClean="0">
              <a:latin typeface="+mn-lt"/>
            </a:endParaRPr>
          </a:p>
        </p:txBody>
      </p:sp>
      <p:pic>
        <p:nvPicPr>
          <p:cNvPr id="2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418" y="3208874"/>
            <a:ext cx="2286000" cy="279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7996" y="3244043"/>
            <a:ext cx="1463040" cy="1241145"/>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0534" y="4555526"/>
            <a:ext cx="1463040" cy="1241145"/>
          </a:xfrm>
          <a:prstGeom prst="rect">
            <a:avLst/>
          </a:prstGeom>
        </p:spPr>
      </p:pic>
      <p:sp>
        <p:nvSpPr>
          <p:cNvPr id="26" name="Parallelogram 25"/>
          <p:cNvSpPr/>
          <p:nvPr/>
        </p:nvSpPr>
        <p:spPr>
          <a:xfrm flipH="1">
            <a:off x="154520" y="1054386"/>
            <a:ext cx="4572000"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prstClr val="white"/>
                </a:solidFill>
                <a:latin typeface="+mj-lt"/>
                <a:cs typeface="Arial" panose="020B0604020202020204" pitchFamily="34" charset="0"/>
              </a:rPr>
              <a:t>INNOVATION</a:t>
            </a:r>
            <a:endParaRPr lang="en-US" sz="2800" b="1" dirty="0">
              <a:solidFill>
                <a:prstClr val="white"/>
              </a:solidFill>
              <a:latin typeface="+mj-lt"/>
              <a:cs typeface="Arial" panose="020B0604020202020204" pitchFamily="34" charset="0"/>
            </a:endParaRPr>
          </a:p>
        </p:txBody>
      </p:sp>
      <p:sp>
        <p:nvSpPr>
          <p:cNvPr id="27" name="Parallelogram 26"/>
          <p:cNvSpPr/>
          <p:nvPr/>
        </p:nvSpPr>
        <p:spPr>
          <a:xfrm flipH="1">
            <a:off x="3820257" y="1054387"/>
            <a:ext cx="4572000"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prstClr val="white"/>
                </a:solidFill>
                <a:latin typeface="+mj-lt"/>
                <a:cs typeface="Arial" panose="020B0604020202020204" pitchFamily="34" charset="0"/>
              </a:rPr>
              <a:t>PERFORMANCE</a:t>
            </a:r>
            <a:endParaRPr lang="en-US" sz="2800" b="1" dirty="0">
              <a:solidFill>
                <a:prstClr val="white"/>
              </a:solidFill>
              <a:latin typeface="+mj-lt"/>
              <a:cs typeface="Arial" panose="020B0604020202020204" pitchFamily="34" charset="0"/>
            </a:endParaRPr>
          </a:p>
        </p:txBody>
      </p:sp>
      <p:sp>
        <p:nvSpPr>
          <p:cNvPr id="28" name="Parallelogram 27"/>
          <p:cNvSpPr/>
          <p:nvPr/>
        </p:nvSpPr>
        <p:spPr>
          <a:xfrm flipH="1">
            <a:off x="7490552" y="1054388"/>
            <a:ext cx="4572000"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prstClr val="white"/>
                </a:solidFill>
                <a:latin typeface="+mj-lt"/>
                <a:cs typeface="Arial" panose="020B0604020202020204" pitchFamily="34" charset="0"/>
              </a:rPr>
              <a:t>RELIABILITY</a:t>
            </a:r>
            <a:endParaRPr lang="en-US" sz="2800" b="1" dirty="0">
              <a:solidFill>
                <a:prstClr val="white"/>
              </a:solidFill>
              <a:latin typeface="+mj-lt"/>
              <a:cs typeface="Arial" panose="020B0604020202020204" pitchFamily="34" charset="0"/>
            </a:endParaRP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669" y="3302658"/>
            <a:ext cx="3611880" cy="2708910"/>
          </a:xfrm>
          <a:prstGeom prst="rect">
            <a:avLst/>
          </a:prstGeom>
        </p:spPr>
      </p:pic>
      <p:pic>
        <p:nvPicPr>
          <p:cNvPr id="29" name="Picture 2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87474" y="3371893"/>
            <a:ext cx="3566160" cy="2151428"/>
          </a:xfrm>
          <a:prstGeom prst="rect">
            <a:avLst/>
          </a:prstGeom>
          <a:effectLst>
            <a:reflection blurRad="6350" stA="52000" endA="300" endPos="35000" dir="5400000" sy="-100000" algn="bl" rotWithShape="0"/>
          </a:effectLst>
        </p:spPr>
      </p:pic>
      <p:sp>
        <p:nvSpPr>
          <p:cNvPr id="15" name="TextBox 14"/>
          <p:cNvSpPr txBox="1"/>
          <p:nvPr/>
        </p:nvSpPr>
        <p:spPr>
          <a:xfrm>
            <a:off x="9290066" y="6371438"/>
            <a:ext cx="1923925" cy="215444"/>
          </a:xfrm>
          <a:prstGeom prst="rect">
            <a:avLst/>
          </a:prstGeom>
          <a:noFill/>
        </p:spPr>
        <p:txBody>
          <a:bodyPr wrap="none" rtlCol="0">
            <a:spAutoFit/>
          </a:bodyPr>
          <a:lstStyle/>
          <a:p>
            <a:pPr>
              <a:spcAft>
                <a:spcPts val="600"/>
              </a:spcAft>
              <a:buClr>
                <a:schemeClr val="bg2"/>
              </a:buClr>
            </a:pPr>
            <a:r>
              <a:rPr lang="en-US" sz="800" dirty="0" smtClean="0">
                <a:solidFill>
                  <a:schemeClr val="tx1">
                    <a:lumMod val="65000"/>
                  </a:schemeClr>
                </a:solidFill>
              </a:rPr>
              <a:t>Medical imaging photo courtesy of Barco.</a:t>
            </a:r>
          </a:p>
        </p:txBody>
      </p:sp>
    </p:spTree>
    <p:extLst>
      <p:ext uri="{BB962C8B-B14F-4D97-AF65-F5344CB8AC3E}">
        <p14:creationId xmlns:p14="http://schemas.microsoft.com/office/powerpoint/2010/main" val="2415691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63856" y="1176446"/>
            <a:ext cx="3015053" cy="4945993"/>
            <a:chOff x="6100747" y="1416707"/>
            <a:chExt cx="3015053" cy="4945993"/>
          </a:xfrm>
        </p:grpSpPr>
        <p:sp>
          <p:nvSpPr>
            <p:cNvPr id="34" name="Rectangle 33"/>
            <p:cNvSpPr/>
            <p:nvPr/>
          </p:nvSpPr>
          <p:spPr>
            <a:xfrm>
              <a:off x="6116567" y="1758420"/>
              <a:ext cx="2999232" cy="4509030"/>
            </a:xfrm>
            <a:prstGeom prst="rect">
              <a:avLst/>
            </a:pr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5" name="Rectangle 34"/>
            <p:cNvSpPr/>
            <p:nvPr/>
          </p:nvSpPr>
          <p:spPr>
            <a:xfrm>
              <a:off x="6100747" y="1416707"/>
              <a:ext cx="2999232" cy="49299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44" name="Rectangle 42"/>
            <p:cNvSpPr>
              <a:spLocks noChangeArrowheads="1"/>
            </p:cNvSpPr>
            <p:nvPr/>
          </p:nvSpPr>
          <p:spPr bwMode="auto">
            <a:xfrm>
              <a:off x="6269299" y="1416707"/>
              <a:ext cx="2825610"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nchorCtr="0">
              <a:spAutoFit/>
            </a:bodyPr>
            <a:lstStyle/>
            <a:p>
              <a:pPr algn="ctr">
                <a:lnSpc>
                  <a:spcPct val="85000"/>
                </a:lnSpc>
              </a:pPr>
              <a:r>
                <a:rPr lang="en-US" b="1" dirty="0" smtClean="0">
                  <a:solidFill>
                    <a:srgbClr val="FFFFFF"/>
                  </a:solidFill>
                  <a:latin typeface="Klavika Regular" panose="020B0506040000020004" pitchFamily="34" charset="0"/>
                </a:rPr>
                <a:t>Environmentally Responsible Computing </a:t>
              </a:r>
              <a:endParaRPr lang="en-US" b="1" dirty="0">
                <a:solidFill>
                  <a:srgbClr val="FFFFFF"/>
                </a:solidFill>
                <a:latin typeface="Klavika Regular" panose="020B0506040000020004" pitchFamily="34" charset="0"/>
              </a:endParaRPr>
            </a:p>
          </p:txBody>
        </p:sp>
        <p:sp>
          <p:nvSpPr>
            <p:cNvPr id="45" name="Rectangle 44"/>
            <p:cNvSpPr/>
            <p:nvPr/>
          </p:nvSpPr>
          <p:spPr>
            <a:xfrm>
              <a:off x="6116568" y="6264562"/>
              <a:ext cx="2999232" cy="98138"/>
            </a:xfrm>
            <a:prstGeom prst="rect">
              <a:avLst/>
            </a:prstGeom>
            <a:solidFill>
              <a:schemeClr val="bg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0" name="Rectangle 49"/>
            <p:cNvSpPr/>
            <p:nvPr/>
          </p:nvSpPr>
          <p:spPr>
            <a:xfrm>
              <a:off x="6365923" y="2044659"/>
              <a:ext cx="2468880" cy="1683283"/>
            </a:xfrm>
            <a:prstGeom prst="rect">
              <a:avLst/>
            </a:prstGeom>
            <a:blipFill>
              <a:blip r:embed="rId3">
                <a:extLst>
                  <a:ext uri="{28A0092B-C50C-407E-A947-70E740481C1C}">
                    <a14:useLocalDpi xmlns:a14="http://schemas.microsoft.com/office/drawing/2010/main" val="0"/>
                  </a:ext>
                </a:extLst>
              </a:blip>
              <a:srcRect/>
              <a:stretch>
                <a:fillRect/>
              </a:stretch>
            </a:blipFill>
            <a:ln>
              <a:solidFill>
                <a:schemeClr val="tx1"/>
              </a:solidFill>
            </a:ln>
          </p:spPr>
          <p:style>
            <a:lnRef idx="0">
              <a:schemeClr val="lt1">
                <a:hueOff val="0"/>
                <a:satOff val="0"/>
                <a:lumOff val="0"/>
                <a:alphaOff val="0"/>
              </a:schemeClr>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1400" dirty="0" smtClean="0"/>
            </a:p>
          </p:txBody>
        </p:sp>
        <p:sp>
          <p:nvSpPr>
            <p:cNvPr id="52" name="Content Placeholder 5"/>
            <p:cNvSpPr txBox="1">
              <a:spLocks/>
            </p:cNvSpPr>
            <p:nvPr/>
          </p:nvSpPr>
          <p:spPr>
            <a:xfrm>
              <a:off x="6226223" y="3820861"/>
              <a:ext cx="2775068" cy="1616774"/>
            </a:xfrm>
            <a:prstGeom prst="rect">
              <a:avLst/>
            </a:prstGeom>
          </p:spPr>
          <p:txBody>
            <a:bodyPr vert="horz" lIns="0" tIns="45720" rIns="0" bIns="45720" rtlCol="0" anchor="t" anchorCtr="0">
              <a:noAutofit/>
            </a:bodyPr>
            <a:lstStyle>
              <a:lvl1pPr marL="342900" indent="-342900" algn="l" defTabSz="914400" rtl="0" eaLnBrk="1" latinLnBrk="0" hangingPunct="1">
                <a:spcBef>
                  <a:spcPts val="800"/>
                </a:spcBef>
                <a:spcAft>
                  <a:spcPts val="0"/>
                </a:spcAft>
                <a:buClr>
                  <a:schemeClr val="tx1"/>
                </a:buClr>
                <a:buFont typeface="Wingdings 3" pitchFamily="18" charset="2"/>
                <a:buChar char=""/>
                <a:defRPr sz="2000" kern="1200">
                  <a:solidFill>
                    <a:schemeClr val="tx1"/>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buClr>
                <a:buFont typeface="Calibri" pitchFamily="34" charset="0"/>
                <a:buChar char="‒"/>
                <a:defRPr sz="1800" kern="1200">
                  <a:solidFill>
                    <a:schemeClr val="tx1"/>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buClr>
                <a:buFont typeface="Calibri" pitchFamily="34" charset="0"/>
                <a:buChar char="‒"/>
                <a:defRPr sz="1600" kern="1200">
                  <a:solidFill>
                    <a:schemeClr val="tx1"/>
                  </a:solidFill>
                  <a:latin typeface="Calibri" pitchFamily="34" charset="0"/>
                  <a:ea typeface="+mn-ea"/>
                  <a:cs typeface="+mn-cs"/>
                </a:defRPr>
              </a:lvl3pPr>
              <a:lvl4pPr marL="1371600" indent="-182880" algn="l" defTabSz="914400" rtl="0" eaLnBrk="1" latinLnBrk="0" hangingPunct="1">
                <a:spcBef>
                  <a:spcPts val="300"/>
                </a:spcBef>
                <a:buClr>
                  <a:schemeClr val="tx1"/>
                </a:buClr>
                <a:buFont typeface="Calibri" pitchFamily="34" charset="0"/>
                <a:buChar char="‒"/>
                <a:defRPr sz="1200" kern="1200">
                  <a:solidFill>
                    <a:schemeClr val="tx1"/>
                  </a:solidFill>
                  <a:latin typeface="Calibri" pitchFamily="34" charset="0"/>
                  <a:ea typeface="+mn-ea"/>
                  <a:cs typeface="+mn-cs"/>
                </a:defRPr>
              </a:lvl4pPr>
              <a:lvl5pPr marL="1645920" indent="-164592" algn="l" defTabSz="914400" rtl="0" eaLnBrk="1" latinLnBrk="0" hangingPunct="1">
                <a:spcBef>
                  <a:spcPts val="300"/>
                </a:spcBef>
                <a:buClr>
                  <a:schemeClr val="tx1"/>
                </a:buClr>
                <a:buFont typeface="Calibri"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338" indent="-287338">
                <a:lnSpc>
                  <a:spcPct val="85000"/>
                </a:lnSpc>
                <a:spcBef>
                  <a:spcPts val="200"/>
                </a:spcBef>
                <a:spcAft>
                  <a:spcPts val="200"/>
                </a:spcAft>
              </a:pPr>
              <a:r>
                <a:rPr lang="en-US" altLang="en-US" sz="1800" dirty="0" smtClean="0"/>
                <a:t>Maximize power budgets</a:t>
              </a:r>
            </a:p>
            <a:p>
              <a:pPr marL="287338" indent="-287338">
                <a:lnSpc>
                  <a:spcPct val="85000"/>
                </a:lnSpc>
                <a:spcBef>
                  <a:spcPts val="200"/>
                </a:spcBef>
                <a:spcAft>
                  <a:spcPts val="200"/>
                </a:spcAft>
              </a:pPr>
              <a:r>
                <a:rPr lang="en-US" altLang="en-US" sz="1800" dirty="0" smtClean="0"/>
                <a:t>Lower power HW with high performance/watt</a:t>
              </a:r>
            </a:p>
            <a:p>
              <a:pPr marL="287338" indent="-287338">
                <a:lnSpc>
                  <a:spcPct val="85000"/>
                </a:lnSpc>
                <a:spcBef>
                  <a:spcPts val="200"/>
                </a:spcBef>
                <a:spcAft>
                  <a:spcPts val="200"/>
                </a:spcAft>
              </a:pPr>
              <a:r>
                <a:rPr lang="en-US" altLang="en-US" sz="1800" dirty="0" smtClean="0"/>
                <a:t>Top </a:t>
              </a:r>
              <a:r>
                <a:rPr lang="en-US" altLang="en-US" sz="1800" dirty="0" smtClean="0"/>
                <a:t>15</a:t>
              </a:r>
              <a:r>
                <a:rPr lang="en-US" altLang="en-US" sz="1800" dirty="0" smtClean="0"/>
                <a:t> </a:t>
              </a:r>
              <a:r>
                <a:rPr lang="en-US" altLang="en-US" sz="1800" dirty="0" smtClean="0"/>
                <a:t>systems on </a:t>
              </a:r>
              <a:r>
                <a:rPr lang="en-US" altLang="en-US" sz="1800" dirty="0" smtClean="0"/>
                <a:t>June 2014 </a:t>
              </a:r>
              <a:r>
                <a:rPr lang="en-US" altLang="en-US" sz="1800" dirty="0" smtClean="0"/>
                <a:t>Green500</a:t>
              </a:r>
              <a:r>
                <a:rPr lang="en-US" altLang="en-US" sz="1800" dirty="0" smtClean="0"/>
                <a:t>™ List </a:t>
              </a:r>
              <a:r>
                <a:rPr lang="en-US" altLang="en-US" sz="1800" dirty="0" smtClean="0"/>
                <a:t>are </a:t>
              </a:r>
              <a:r>
                <a:rPr lang="en-US" altLang="en-US" sz="1800" dirty="0" smtClean="0"/>
                <a:t>heterogeneous</a:t>
              </a:r>
              <a:endParaRPr lang="en-US" altLang="en-US" sz="1800" dirty="0" smtClean="0"/>
            </a:p>
            <a:p>
              <a:pPr marL="287338" indent="-287338">
                <a:lnSpc>
                  <a:spcPct val="85000"/>
                </a:lnSpc>
                <a:spcBef>
                  <a:spcPts val="200"/>
                </a:spcBef>
                <a:spcAft>
                  <a:spcPts val="200"/>
                </a:spcAft>
              </a:pPr>
              <a:r>
                <a:rPr lang="en-US" altLang="en-US" sz="1800" dirty="0" smtClean="0"/>
                <a:t>Worldwide droughts, need to reduce water used for cooling servers</a:t>
              </a:r>
              <a:endParaRPr lang="en-US" altLang="en-US" sz="1800" dirty="0"/>
            </a:p>
          </p:txBody>
        </p:sp>
      </p:grpSp>
      <p:grpSp>
        <p:nvGrpSpPr>
          <p:cNvPr id="5" name="Group 4"/>
          <p:cNvGrpSpPr/>
          <p:nvPr/>
        </p:nvGrpSpPr>
        <p:grpSpPr>
          <a:xfrm>
            <a:off x="802431" y="1182425"/>
            <a:ext cx="2999233" cy="4965414"/>
            <a:chOff x="0" y="1136036"/>
            <a:chExt cx="2999233" cy="4965414"/>
          </a:xfrm>
        </p:grpSpPr>
        <p:sp>
          <p:nvSpPr>
            <p:cNvPr id="24" name="Rectangle 23"/>
            <p:cNvSpPr/>
            <p:nvPr/>
          </p:nvSpPr>
          <p:spPr>
            <a:xfrm>
              <a:off x="1" y="6003312"/>
              <a:ext cx="2999232" cy="98138"/>
            </a:xfrm>
            <a:prstGeom prst="rect">
              <a:avLst/>
            </a:prstGeom>
            <a:solidFill>
              <a:schemeClr val="bg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nvGrpSpPr>
            <p:cNvPr id="8" name="Group 7"/>
            <p:cNvGrpSpPr/>
            <p:nvPr/>
          </p:nvGrpSpPr>
          <p:grpSpPr>
            <a:xfrm>
              <a:off x="0" y="1136036"/>
              <a:ext cx="2999233" cy="4870164"/>
              <a:chOff x="0" y="1136036"/>
              <a:chExt cx="2999233" cy="4870164"/>
            </a:xfrm>
          </p:grpSpPr>
          <p:sp>
            <p:nvSpPr>
              <p:cNvPr id="21" name="Rectangle 20"/>
              <p:cNvSpPr/>
              <p:nvPr/>
            </p:nvSpPr>
            <p:spPr>
              <a:xfrm>
                <a:off x="0" y="1497170"/>
                <a:ext cx="2999232" cy="4509030"/>
              </a:xfrm>
              <a:prstGeom prst="rect">
                <a:avLst/>
              </a:pr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2" name="Rectangle 21"/>
              <p:cNvSpPr/>
              <p:nvPr/>
            </p:nvSpPr>
            <p:spPr>
              <a:xfrm>
                <a:off x="1" y="1136036"/>
                <a:ext cx="2999232" cy="49299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3" name="Rectangle 42"/>
              <p:cNvSpPr>
                <a:spLocks noChangeArrowheads="1"/>
              </p:cNvSpPr>
              <p:nvPr/>
            </p:nvSpPr>
            <p:spPr bwMode="auto">
              <a:xfrm>
                <a:off x="152192" y="1240189"/>
                <a:ext cx="2825610" cy="47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nchorCtr="0">
                <a:spAutoFit/>
              </a:bodyPr>
              <a:lstStyle/>
              <a:p>
                <a:pPr algn="ctr">
                  <a:lnSpc>
                    <a:spcPct val="85000"/>
                  </a:lnSpc>
                </a:pPr>
                <a:r>
                  <a:rPr lang="en-US" b="1" dirty="0" smtClean="0">
                    <a:solidFill>
                      <a:srgbClr val="FFFFFF"/>
                    </a:solidFill>
                    <a:latin typeface="Klavika Regular" panose="020B0506040000020004" pitchFamily="34" charset="0"/>
                  </a:rPr>
                  <a:t>Heterogeneous Compute</a:t>
                </a:r>
                <a:r>
                  <a:rPr lang="en-US" b="1" dirty="0" smtClean="0">
                    <a:solidFill>
                      <a:srgbClr val="FFFFFF"/>
                    </a:solidFill>
                  </a:rPr>
                  <a:t>		</a:t>
                </a:r>
                <a:endParaRPr lang="en-US" b="1" dirty="0">
                  <a:solidFill>
                    <a:srgbClr val="FFFFFF"/>
                  </a:solidFill>
                </a:endParaRPr>
              </a:p>
            </p:txBody>
          </p:sp>
          <p:sp>
            <p:nvSpPr>
              <p:cNvPr id="56" name="Content Placeholder 5"/>
              <p:cNvSpPr txBox="1">
                <a:spLocks/>
              </p:cNvSpPr>
              <p:nvPr/>
            </p:nvSpPr>
            <p:spPr>
              <a:xfrm>
                <a:off x="97452" y="3559611"/>
                <a:ext cx="2825580" cy="2221336"/>
              </a:xfrm>
              <a:prstGeom prst="rect">
                <a:avLst/>
              </a:prstGeom>
            </p:spPr>
            <p:txBody>
              <a:bodyPr vert="horz" lIns="0" tIns="45720" rIns="0" bIns="45720" rtlCol="0" anchor="t" anchorCtr="0">
                <a:noAutofit/>
              </a:bodyPr>
              <a:lstStyle>
                <a:lvl1pPr marL="342900" indent="-342900" algn="l" defTabSz="914400" rtl="0" eaLnBrk="1" latinLnBrk="0" hangingPunct="1">
                  <a:spcBef>
                    <a:spcPts val="800"/>
                  </a:spcBef>
                  <a:spcAft>
                    <a:spcPts val="0"/>
                  </a:spcAft>
                  <a:buClr>
                    <a:schemeClr val="tx1"/>
                  </a:buClr>
                  <a:buFont typeface="Wingdings 3" pitchFamily="18" charset="2"/>
                  <a:buChar char=""/>
                  <a:defRPr sz="2000" kern="1200">
                    <a:solidFill>
                      <a:schemeClr val="tx1"/>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buClr>
                  <a:buFont typeface="Calibri" pitchFamily="34" charset="0"/>
                  <a:buChar char="‒"/>
                  <a:defRPr sz="1800" kern="1200">
                    <a:solidFill>
                      <a:schemeClr val="tx1"/>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buClr>
                  <a:buFont typeface="Calibri" pitchFamily="34" charset="0"/>
                  <a:buChar char="‒"/>
                  <a:defRPr sz="1600" kern="1200">
                    <a:solidFill>
                      <a:schemeClr val="tx1"/>
                    </a:solidFill>
                    <a:latin typeface="Calibri" pitchFamily="34" charset="0"/>
                    <a:ea typeface="+mn-ea"/>
                    <a:cs typeface="+mn-cs"/>
                  </a:defRPr>
                </a:lvl3pPr>
                <a:lvl4pPr marL="1371600" indent="-182880" algn="l" defTabSz="914400" rtl="0" eaLnBrk="1" latinLnBrk="0" hangingPunct="1">
                  <a:spcBef>
                    <a:spcPts val="300"/>
                  </a:spcBef>
                  <a:buClr>
                    <a:schemeClr val="tx1"/>
                  </a:buClr>
                  <a:buFont typeface="Calibri" pitchFamily="34" charset="0"/>
                  <a:buChar char="‒"/>
                  <a:defRPr sz="1200" kern="1200">
                    <a:solidFill>
                      <a:schemeClr val="tx1"/>
                    </a:solidFill>
                    <a:latin typeface="Calibri" pitchFamily="34" charset="0"/>
                    <a:ea typeface="+mn-ea"/>
                    <a:cs typeface="+mn-cs"/>
                  </a:defRPr>
                </a:lvl4pPr>
                <a:lvl5pPr marL="1645920" indent="-164592" algn="l" defTabSz="914400" rtl="0" eaLnBrk="1" latinLnBrk="0" hangingPunct="1">
                  <a:spcBef>
                    <a:spcPts val="300"/>
                  </a:spcBef>
                  <a:buClr>
                    <a:schemeClr val="tx1"/>
                  </a:buClr>
                  <a:buFont typeface="Calibri"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338" indent="-287338">
                  <a:lnSpc>
                    <a:spcPct val="85000"/>
                  </a:lnSpc>
                  <a:spcBef>
                    <a:spcPts val="200"/>
                  </a:spcBef>
                  <a:spcAft>
                    <a:spcPts val="200"/>
                  </a:spcAft>
                </a:pPr>
                <a:r>
                  <a:rPr lang="en-US" altLang="en-US" sz="1800" dirty="0" smtClean="0"/>
                  <a:t>Increasing mix of CPUs, GPUs and co-processors</a:t>
                </a:r>
              </a:p>
              <a:p>
                <a:pPr marL="287338" indent="-287338">
                  <a:lnSpc>
                    <a:spcPct val="85000"/>
                  </a:lnSpc>
                  <a:spcBef>
                    <a:spcPts val="200"/>
                  </a:spcBef>
                  <a:spcAft>
                    <a:spcPts val="200"/>
                  </a:spcAft>
                </a:pPr>
                <a:r>
                  <a:rPr lang="en-US" altLang="en-US" sz="1800" dirty="0" smtClean="0"/>
                  <a:t>Per IDC, 77% of HPC sites use GPUs and co-processors, vs 28% in 2011 </a:t>
                </a:r>
              </a:p>
              <a:p>
                <a:pPr marL="287338" indent="-287338">
                  <a:lnSpc>
                    <a:spcPct val="85000"/>
                  </a:lnSpc>
                  <a:spcBef>
                    <a:spcPts val="200"/>
                  </a:spcBef>
                  <a:spcAft>
                    <a:spcPts val="200"/>
                  </a:spcAft>
                </a:pPr>
                <a:r>
                  <a:rPr lang="en-US" altLang="en-US" sz="1800" dirty="0" smtClean="0"/>
                  <a:t>4 of top 10 on </a:t>
                </a:r>
                <a:r>
                  <a:rPr lang="en-US" altLang="en-US" sz="1800" dirty="0" smtClean="0"/>
                  <a:t>June 2014 Top500</a:t>
                </a:r>
                <a:r>
                  <a:rPr lang="en-US" altLang="en-US" sz="1800" dirty="0" smtClean="0"/>
                  <a:t>™ List </a:t>
                </a:r>
                <a:r>
                  <a:rPr lang="en-US" altLang="en-US" sz="1800" dirty="0" smtClean="0"/>
                  <a:t>are</a:t>
                </a:r>
                <a:r>
                  <a:rPr lang="en-US" altLang="en-US" sz="1800" dirty="0" smtClean="0"/>
                  <a:t> </a:t>
                </a:r>
                <a:r>
                  <a:rPr lang="en-US" altLang="en-US" sz="1800" dirty="0" smtClean="0"/>
                  <a:t>heterogeneous</a:t>
                </a:r>
              </a:p>
              <a:p>
                <a:pPr marL="287338" indent="-287338">
                  <a:lnSpc>
                    <a:spcPct val="85000"/>
                  </a:lnSpc>
                  <a:spcBef>
                    <a:spcPts val="200"/>
                  </a:spcBef>
                  <a:spcAft>
                    <a:spcPts val="200"/>
                  </a:spcAft>
                </a:pPr>
                <a:endParaRPr lang="en-US" altLang="en-US" sz="1800" dirty="0"/>
              </a:p>
            </p:txBody>
          </p:sp>
        </p:grpSp>
        <p:sp>
          <p:nvSpPr>
            <p:cNvPr id="33" name="Rectangle 32"/>
            <p:cNvSpPr/>
            <p:nvPr/>
          </p:nvSpPr>
          <p:spPr>
            <a:xfrm>
              <a:off x="257279" y="1778124"/>
              <a:ext cx="2468880" cy="167235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p:spPr>
          <p:style>
            <a:lnRef idx="0">
              <a:schemeClr val="lt1">
                <a:hueOff val="0"/>
                <a:satOff val="0"/>
                <a:lumOff val="0"/>
                <a:alphaOff val="0"/>
              </a:schemeClr>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1400" dirty="0" smtClean="0"/>
            </a:p>
          </p:txBody>
        </p:sp>
      </p:grpSp>
      <p:grpSp>
        <p:nvGrpSpPr>
          <p:cNvPr id="7" name="Group 6"/>
          <p:cNvGrpSpPr/>
          <p:nvPr/>
        </p:nvGrpSpPr>
        <p:grpSpPr>
          <a:xfrm>
            <a:off x="7827612" y="1159578"/>
            <a:ext cx="3509406" cy="4965414"/>
            <a:chOff x="9029365" y="1397286"/>
            <a:chExt cx="3420299" cy="4965414"/>
          </a:xfrm>
        </p:grpSpPr>
        <p:sp>
          <p:nvSpPr>
            <p:cNvPr id="46" name="Rectangle 45"/>
            <p:cNvSpPr/>
            <p:nvPr/>
          </p:nvSpPr>
          <p:spPr>
            <a:xfrm>
              <a:off x="9174539" y="1758420"/>
              <a:ext cx="3014286" cy="4509030"/>
            </a:xfrm>
            <a:prstGeom prst="rect">
              <a:avLst/>
            </a:pr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47" name="Rectangle 46"/>
            <p:cNvSpPr/>
            <p:nvPr/>
          </p:nvSpPr>
          <p:spPr>
            <a:xfrm>
              <a:off x="9174540" y="1397286"/>
              <a:ext cx="3014286" cy="49299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48" name="Rectangle 42"/>
            <p:cNvSpPr>
              <a:spLocks noChangeArrowheads="1"/>
            </p:cNvSpPr>
            <p:nvPr/>
          </p:nvSpPr>
          <p:spPr bwMode="auto">
            <a:xfrm>
              <a:off x="9029365" y="1554637"/>
              <a:ext cx="3420299" cy="24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nchorCtr="0">
              <a:spAutoFit/>
            </a:bodyPr>
            <a:lstStyle/>
            <a:p>
              <a:pPr algn="ctr">
                <a:lnSpc>
                  <a:spcPct val="85000"/>
                </a:lnSpc>
              </a:pPr>
              <a:r>
                <a:rPr lang="en-US" b="1" dirty="0" smtClean="0">
                  <a:solidFill>
                    <a:srgbClr val="FFFFFF"/>
                  </a:solidFill>
                  <a:latin typeface="Klavika Regular" panose="020B0506040000020004" pitchFamily="34" charset="0"/>
                </a:rPr>
                <a:t>Extends to Big Business</a:t>
              </a:r>
              <a:endParaRPr lang="en-US" b="1" dirty="0">
                <a:solidFill>
                  <a:srgbClr val="FFFFFF"/>
                </a:solidFill>
                <a:latin typeface="Klavika Regular" panose="020B0506040000020004" pitchFamily="34" charset="0"/>
              </a:endParaRPr>
            </a:p>
          </p:txBody>
        </p:sp>
        <p:sp>
          <p:nvSpPr>
            <p:cNvPr id="49" name="Rectangle 48"/>
            <p:cNvSpPr/>
            <p:nvPr/>
          </p:nvSpPr>
          <p:spPr>
            <a:xfrm>
              <a:off x="9174540" y="6264562"/>
              <a:ext cx="3014286" cy="98138"/>
            </a:xfrm>
            <a:prstGeom prst="rect">
              <a:avLst/>
            </a:prstGeom>
            <a:solidFill>
              <a:schemeClr val="bg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1" name="Rectangle 50"/>
            <p:cNvSpPr/>
            <p:nvPr/>
          </p:nvSpPr>
          <p:spPr>
            <a:xfrm>
              <a:off x="9447242" y="2044659"/>
              <a:ext cx="2468880" cy="1683283"/>
            </a:xfrm>
            <a:prstGeom prst="rect">
              <a:avLst/>
            </a:prstGeom>
            <a:blipFill>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0">
              <a:schemeClr val="lt1">
                <a:hueOff val="0"/>
                <a:satOff val="0"/>
                <a:lumOff val="0"/>
                <a:alphaOff val="0"/>
              </a:schemeClr>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1400" dirty="0" smtClean="0"/>
            </a:p>
          </p:txBody>
        </p:sp>
        <p:sp>
          <p:nvSpPr>
            <p:cNvPr id="54" name="Content Placeholder 5"/>
            <p:cNvSpPr txBox="1">
              <a:spLocks/>
            </p:cNvSpPr>
            <p:nvPr/>
          </p:nvSpPr>
          <p:spPr>
            <a:xfrm>
              <a:off x="9447241" y="3820861"/>
              <a:ext cx="2564245" cy="1952524"/>
            </a:xfrm>
            <a:prstGeom prst="rect">
              <a:avLst/>
            </a:prstGeom>
          </p:spPr>
          <p:txBody>
            <a:bodyPr vert="horz" lIns="0" tIns="45720" rIns="0" bIns="45720" rtlCol="0">
              <a:noAutofit/>
            </a:bodyPr>
            <a:lstStyle>
              <a:lvl1pPr marL="342900" indent="-342900" algn="l" defTabSz="914400" rtl="0" eaLnBrk="1" latinLnBrk="0" hangingPunct="1">
                <a:spcBef>
                  <a:spcPts val="800"/>
                </a:spcBef>
                <a:spcAft>
                  <a:spcPts val="0"/>
                </a:spcAft>
                <a:buClr>
                  <a:schemeClr val="tx1"/>
                </a:buClr>
                <a:buFont typeface="Wingdings 3" pitchFamily="18" charset="2"/>
                <a:buChar char=""/>
                <a:defRPr sz="2000" kern="1200">
                  <a:solidFill>
                    <a:schemeClr val="tx1"/>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buClr>
                <a:buFont typeface="Calibri" pitchFamily="34" charset="0"/>
                <a:buChar char="‒"/>
                <a:defRPr sz="1800" kern="1200">
                  <a:solidFill>
                    <a:schemeClr val="tx1"/>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buClr>
                <a:buFont typeface="Calibri" pitchFamily="34" charset="0"/>
                <a:buChar char="‒"/>
                <a:defRPr sz="1600" kern="1200">
                  <a:solidFill>
                    <a:schemeClr val="tx1"/>
                  </a:solidFill>
                  <a:latin typeface="Calibri" pitchFamily="34" charset="0"/>
                  <a:ea typeface="+mn-ea"/>
                  <a:cs typeface="+mn-cs"/>
                </a:defRPr>
              </a:lvl3pPr>
              <a:lvl4pPr marL="1371600" indent="-182880" algn="l" defTabSz="914400" rtl="0" eaLnBrk="1" latinLnBrk="0" hangingPunct="1">
                <a:spcBef>
                  <a:spcPts val="300"/>
                </a:spcBef>
                <a:buClr>
                  <a:schemeClr val="tx1"/>
                </a:buClr>
                <a:buFont typeface="Calibri" pitchFamily="34" charset="0"/>
                <a:buChar char="‒"/>
                <a:defRPr sz="1200" kern="1200">
                  <a:solidFill>
                    <a:schemeClr val="tx1"/>
                  </a:solidFill>
                  <a:latin typeface="Calibri" pitchFamily="34" charset="0"/>
                  <a:ea typeface="+mn-ea"/>
                  <a:cs typeface="+mn-cs"/>
                </a:defRPr>
              </a:lvl4pPr>
              <a:lvl5pPr marL="1645920" indent="-164592" algn="l" defTabSz="914400" rtl="0" eaLnBrk="1" latinLnBrk="0" hangingPunct="1">
                <a:spcBef>
                  <a:spcPts val="300"/>
                </a:spcBef>
                <a:buClr>
                  <a:schemeClr val="tx1"/>
                </a:buClr>
                <a:buFont typeface="Calibri"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338" indent="-287338">
                <a:lnSpc>
                  <a:spcPct val="85000"/>
                </a:lnSpc>
                <a:spcBef>
                  <a:spcPts val="200"/>
                </a:spcBef>
                <a:spcAft>
                  <a:spcPts val="200"/>
                </a:spcAft>
              </a:pPr>
              <a:r>
                <a:rPr lang="en-US" altLang="en-US" sz="1800" dirty="0" smtClean="0"/>
                <a:t>Cloud computing and on-demand HPC services </a:t>
              </a:r>
            </a:p>
            <a:p>
              <a:pPr marL="287338" indent="-287338">
                <a:lnSpc>
                  <a:spcPct val="85000"/>
                </a:lnSpc>
                <a:spcBef>
                  <a:spcPts val="200"/>
                </a:spcBef>
                <a:spcAft>
                  <a:spcPts val="200"/>
                </a:spcAft>
              </a:pPr>
              <a:r>
                <a:rPr lang="en-US" altLang="en-US" sz="1800" dirty="0" smtClean="0"/>
                <a:t>Big data analytics, IDC forecasts $16.1 billion in 2014</a:t>
              </a:r>
            </a:p>
            <a:p>
              <a:pPr marL="287338" indent="-287338">
                <a:lnSpc>
                  <a:spcPct val="85000"/>
                </a:lnSpc>
                <a:spcBef>
                  <a:spcPts val="200"/>
                </a:spcBef>
                <a:spcAft>
                  <a:spcPts val="200"/>
                </a:spcAft>
              </a:pPr>
              <a:endParaRPr lang="en-US" altLang="en-US" sz="1800" dirty="0" smtClean="0"/>
            </a:p>
            <a:p>
              <a:pPr marL="0" indent="0">
                <a:lnSpc>
                  <a:spcPct val="85000"/>
                </a:lnSpc>
                <a:spcBef>
                  <a:spcPts val="200"/>
                </a:spcBef>
                <a:spcAft>
                  <a:spcPts val="200"/>
                </a:spcAft>
                <a:buNone/>
              </a:pPr>
              <a:endParaRPr lang="en-US" altLang="en-US" sz="1800" dirty="0"/>
            </a:p>
          </p:txBody>
        </p:sp>
      </p:grpSp>
      <p:sp>
        <p:nvSpPr>
          <p:cNvPr id="29" name="Parallelogram 28"/>
          <p:cNvSpPr/>
          <p:nvPr/>
        </p:nvSpPr>
        <p:spPr>
          <a:xfrm flipH="1">
            <a:off x="0" y="0"/>
            <a:ext cx="828076" cy="287684"/>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1"/>
              </a:solidFill>
              <a:latin typeface="+mj-lt"/>
            </a:endParaRPr>
          </a:p>
        </p:txBody>
      </p:sp>
      <p:sp>
        <p:nvSpPr>
          <p:cNvPr id="3" name="Title 2"/>
          <p:cNvSpPr>
            <a:spLocks noGrp="1"/>
          </p:cNvSpPr>
          <p:nvPr>
            <p:ph type="title"/>
          </p:nvPr>
        </p:nvSpPr>
        <p:spPr/>
        <p:txBody>
          <a:bodyPr/>
          <a:lstStyle/>
          <a:p>
            <a:r>
              <a:rPr lang="en-US" dirty="0" smtClean="0"/>
              <a:t>High Performance Computing Market Trends &amp; Needs</a:t>
            </a:r>
            <a:endParaRPr lang="en-US" dirty="0"/>
          </a:p>
        </p:txBody>
      </p:sp>
      <p:sp>
        <p:nvSpPr>
          <p:cNvPr id="36" name="TextBox 35"/>
          <p:cNvSpPr txBox="1"/>
          <p:nvPr/>
        </p:nvSpPr>
        <p:spPr>
          <a:xfrm>
            <a:off x="6008296" y="6217282"/>
            <a:ext cx="4557658" cy="707886"/>
          </a:xfrm>
          <a:prstGeom prst="rect">
            <a:avLst/>
          </a:prstGeom>
          <a:noFill/>
        </p:spPr>
        <p:txBody>
          <a:bodyPr wrap="none" rtlCol="0">
            <a:spAutoFit/>
          </a:bodyPr>
          <a:lstStyle/>
          <a:p>
            <a:pPr>
              <a:spcAft>
                <a:spcPts val="600"/>
              </a:spcAft>
              <a:buClr>
                <a:schemeClr val="bg2"/>
              </a:buClr>
            </a:pPr>
            <a:r>
              <a:rPr lang="en-US" sz="1000" dirty="0">
                <a:hlinkClick r:id="rId6"/>
              </a:rPr>
              <a:t>http://www.hpcmagazine.eu/news/hpc-in-2014-the-major-trends-according-to-idc</a:t>
            </a:r>
            <a:r>
              <a:rPr lang="en-US" sz="1000" dirty="0" smtClean="0">
                <a:hlinkClick r:id="rId6"/>
              </a:rPr>
              <a:t>/</a:t>
            </a:r>
            <a:endParaRPr lang="en-US" sz="1000" dirty="0" smtClean="0"/>
          </a:p>
          <a:p>
            <a:pPr>
              <a:spcAft>
                <a:spcPts val="600"/>
              </a:spcAft>
              <a:buClr>
                <a:schemeClr val="bg2"/>
              </a:buClr>
            </a:pPr>
            <a:r>
              <a:rPr lang="en-US" sz="1000" dirty="0">
                <a:hlinkClick r:id="rId7"/>
              </a:rPr>
              <a:t>http://www.green500.org</a:t>
            </a:r>
            <a:r>
              <a:rPr lang="en-US" sz="1000" dirty="0" smtClean="0">
                <a:hlinkClick r:id="rId7"/>
              </a:rPr>
              <a:t>/</a:t>
            </a:r>
            <a:r>
              <a:rPr lang="en-US" sz="1000" dirty="0" smtClean="0"/>
              <a:t> and  </a:t>
            </a:r>
            <a:r>
              <a:rPr lang="en-US" sz="1000" u="sng" dirty="0">
                <a:hlinkClick r:id="rId8"/>
              </a:rPr>
              <a:t>http://www.top500.org/</a:t>
            </a:r>
            <a:r>
              <a:rPr lang="en-US" sz="1000" dirty="0"/>
              <a:t> </a:t>
            </a:r>
          </a:p>
          <a:p>
            <a:pPr>
              <a:spcAft>
                <a:spcPts val="600"/>
              </a:spcAft>
              <a:buClr>
                <a:schemeClr val="bg2"/>
              </a:buClr>
            </a:pPr>
            <a:endParaRPr lang="en-US" sz="1000" dirty="0" smtClean="0"/>
          </a:p>
        </p:txBody>
      </p:sp>
    </p:spTree>
    <p:extLst>
      <p:ext uri="{BB962C8B-B14F-4D97-AF65-F5344CB8AC3E}">
        <p14:creationId xmlns:p14="http://schemas.microsoft.com/office/powerpoint/2010/main" val="249630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11" y="858762"/>
            <a:ext cx="10069772" cy="5669280"/>
          </a:xfrm>
          <a:prstGeom prst="rect">
            <a:avLst/>
          </a:prstGeom>
        </p:spPr>
      </p:pic>
      <p:pic>
        <p:nvPicPr>
          <p:cNvPr id="8"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6588" y="325438"/>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a new era of Supercomputing</a:t>
            </a:r>
            <a:endParaRPr lang="en-US" dirty="0"/>
          </a:p>
        </p:txBody>
      </p:sp>
      <p:sp>
        <p:nvSpPr>
          <p:cNvPr id="22" name="Parallelogram 21"/>
          <p:cNvSpPr/>
          <p:nvPr/>
        </p:nvSpPr>
        <p:spPr>
          <a:xfrm flipH="1">
            <a:off x="2203492" y="1176219"/>
            <a:ext cx="6051507"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Double precision leadership</a:t>
            </a:r>
            <a:endParaRPr lang="en-US" sz="2800" dirty="0">
              <a:solidFill>
                <a:prstClr val="white"/>
              </a:solidFill>
              <a:latin typeface="+mj-lt"/>
              <a:cs typeface="Arial" panose="020B0604020202020204" pitchFamily="34" charset="0"/>
            </a:endParaRPr>
          </a:p>
        </p:txBody>
      </p:sp>
      <p:sp>
        <p:nvSpPr>
          <p:cNvPr id="23" name="Parallelogram 22"/>
          <p:cNvSpPr/>
          <p:nvPr/>
        </p:nvSpPr>
        <p:spPr>
          <a:xfrm flipH="1">
            <a:off x="3199954" y="2202916"/>
            <a:ext cx="6032945"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Memory size leadership</a:t>
            </a:r>
            <a:endParaRPr lang="en-US" sz="2800" dirty="0">
              <a:solidFill>
                <a:prstClr val="white"/>
              </a:solidFill>
              <a:latin typeface="+mj-lt"/>
              <a:cs typeface="Arial" panose="020B0604020202020204" pitchFamily="34" charset="0"/>
            </a:endParaRPr>
          </a:p>
        </p:txBody>
      </p:sp>
      <p:sp>
        <p:nvSpPr>
          <p:cNvPr id="24" name="Parallelogram 23"/>
          <p:cNvSpPr/>
          <p:nvPr/>
        </p:nvSpPr>
        <p:spPr>
          <a:xfrm flipH="1">
            <a:off x="4184774" y="3231440"/>
            <a:ext cx="6038726"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mj-lt"/>
                <a:cs typeface="Arial" panose="020B0604020202020204" pitchFamily="34" charset="0"/>
              </a:rPr>
              <a:t>High </a:t>
            </a:r>
            <a:r>
              <a:rPr lang="en-US" sz="2800" dirty="0" smtClean="0">
                <a:solidFill>
                  <a:prstClr val="white"/>
                </a:solidFill>
                <a:latin typeface="+mj-lt"/>
                <a:cs typeface="Arial" panose="020B0604020202020204" pitchFamily="34" charset="0"/>
              </a:rPr>
              <a:t>performance-per-watt</a:t>
            </a:r>
            <a:endParaRPr lang="en-US" sz="2800" dirty="0">
              <a:solidFill>
                <a:prstClr val="white"/>
              </a:solidFill>
              <a:latin typeface="+mj-lt"/>
              <a:cs typeface="Arial" panose="020B0604020202020204" pitchFamily="34" charset="0"/>
            </a:endParaRPr>
          </a:p>
        </p:txBody>
      </p:sp>
      <p:sp>
        <p:nvSpPr>
          <p:cNvPr id="25" name="Parallelogram 24"/>
          <p:cNvSpPr/>
          <p:nvPr/>
        </p:nvSpPr>
        <p:spPr>
          <a:xfrm flipH="1">
            <a:off x="5163571" y="4261124"/>
            <a:ext cx="5995812" cy="923925"/>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solidFill>
                  <a:prstClr val="white"/>
                </a:solidFill>
                <a:latin typeface="+mj-lt"/>
                <a:cs typeface="Arial" panose="020B0604020202020204" pitchFamily="34" charset="0"/>
              </a:rPr>
              <a:t>OpenCL</a:t>
            </a:r>
            <a:r>
              <a:rPr lang="en-US" sz="2800" dirty="0" smtClean="0">
                <a:solidFill>
                  <a:prstClr val="white"/>
                </a:solidFill>
                <a:latin typeface="+mj-lt"/>
                <a:cs typeface="Arial" panose="020B0604020202020204" pitchFamily="34" charset="0"/>
              </a:rPr>
              <a:t>™ support</a:t>
            </a:r>
            <a:endParaRPr lang="en-US" sz="2800" dirty="0">
              <a:solidFill>
                <a:prstClr val="white"/>
              </a:solidFill>
              <a:latin typeface="+mj-lt"/>
              <a:cs typeface="Arial" panose="020B0604020202020204" pitchFamily="34" charset="0"/>
            </a:endParaRPr>
          </a:p>
        </p:txBody>
      </p:sp>
      <p:sp>
        <p:nvSpPr>
          <p:cNvPr id="26" name="Parallelogram 25"/>
          <p:cNvSpPr/>
          <p:nvPr/>
        </p:nvSpPr>
        <p:spPr>
          <a:xfrm flipH="1">
            <a:off x="6124497" y="5283202"/>
            <a:ext cx="6064328" cy="923925"/>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prstClr val="white"/>
                </a:solidFill>
                <a:cs typeface="Arial" panose="020B0604020202020204" pitchFamily="34" charset="0"/>
              </a:rPr>
              <a:t>PCIe</a:t>
            </a:r>
            <a:r>
              <a:rPr lang="en-US" sz="2800" dirty="0">
                <a:solidFill>
                  <a:prstClr val="white"/>
                </a:solidFill>
                <a:cs typeface="Arial" panose="020B0604020202020204" pitchFamily="34" charset="0"/>
              </a:rPr>
              <a:t>® </a:t>
            </a:r>
            <a:r>
              <a:rPr lang="en-US" sz="2800" dirty="0" smtClean="0">
                <a:solidFill>
                  <a:prstClr val="white"/>
                </a:solidFill>
                <a:cs typeface="Arial" panose="020B0604020202020204" pitchFamily="34" charset="0"/>
              </a:rPr>
              <a:t>3.0 support</a:t>
            </a:r>
            <a:endParaRPr lang="en-US" sz="2800" dirty="0">
              <a:solidFill>
                <a:prstClr val="white"/>
              </a:solidFill>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6340" y="3149164"/>
            <a:ext cx="2286000" cy="1939291"/>
          </a:xfrm>
          <a:prstGeom prst="rect">
            <a:avLst/>
          </a:prstGeom>
        </p:spPr>
      </p:pic>
    </p:spTree>
    <p:extLst>
      <p:ext uri="{BB962C8B-B14F-4D97-AF65-F5344CB8AC3E}">
        <p14:creationId xmlns:p14="http://schemas.microsoft.com/office/powerpoint/2010/main" val="283146994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Quardia\Quardia Client Folder - Active\AMD\AMD0099 AMD ATI GPU launch - Darren McPhee\resources\AMD GPU fiber 48.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0"/>
                    </a14:imgEffect>
                    <a14:imgEffect>
                      <a14:saturation sat="150000"/>
                    </a14:imgEffect>
                  </a14:imgLayer>
                </a14:imgProps>
              </a:ext>
              <a:ext uri="{28A0092B-C50C-407E-A947-70E740481C1C}">
                <a14:useLocalDpi xmlns:a14="http://schemas.microsoft.com/office/drawing/2010/main" val="0"/>
              </a:ext>
            </a:extLst>
          </a:blip>
          <a:srcRect/>
          <a:stretch>
            <a:fillRect/>
          </a:stretch>
        </p:blipFill>
        <p:spPr bwMode="auto">
          <a:xfrm>
            <a:off x="4187825" y="1151671"/>
            <a:ext cx="7955280" cy="44773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Parallelogram 8"/>
          <p:cNvSpPr/>
          <p:nvPr/>
        </p:nvSpPr>
        <p:spPr>
          <a:xfrm flipH="1">
            <a:off x="-421549" y="2373068"/>
            <a:ext cx="5673725" cy="923925"/>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mj-lt"/>
                <a:cs typeface="Arial" panose="020B0604020202020204" pitchFamily="34" charset="0"/>
              </a:rPr>
              <a:t>Simultaneous </a:t>
            </a:r>
          </a:p>
          <a:p>
            <a:pPr algn="ctr">
              <a:defRPr/>
            </a:pPr>
            <a:r>
              <a:rPr lang="en-US" sz="2800" dirty="0">
                <a:solidFill>
                  <a:prstClr val="white"/>
                </a:solidFill>
                <a:latin typeface="+mj-lt"/>
                <a:cs typeface="Arial" panose="020B0604020202020204" pitchFamily="34" charset="0"/>
              </a:rPr>
              <a:t>Render &amp; Compute</a:t>
            </a:r>
          </a:p>
        </p:txBody>
      </p:sp>
      <p:sp>
        <p:nvSpPr>
          <p:cNvPr id="20" name="Parallelogram 19"/>
          <p:cNvSpPr/>
          <p:nvPr/>
        </p:nvSpPr>
        <p:spPr>
          <a:xfrm flipH="1">
            <a:off x="540086" y="3435338"/>
            <a:ext cx="5673725" cy="923925"/>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mj-lt"/>
                <a:cs typeface="Arial" panose="020B0604020202020204" pitchFamily="34" charset="0"/>
              </a:rPr>
              <a:t>Energy Efficiency</a:t>
            </a:r>
          </a:p>
        </p:txBody>
      </p:sp>
      <p:sp>
        <p:nvSpPr>
          <p:cNvPr id="24" name="Parallelogram 23"/>
          <p:cNvSpPr/>
          <p:nvPr/>
        </p:nvSpPr>
        <p:spPr>
          <a:xfrm flipH="1">
            <a:off x="1558234" y="4554390"/>
            <a:ext cx="5673725" cy="9239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mj-lt"/>
                <a:cs typeface="Arial" panose="020B0604020202020204" pitchFamily="34" charset="0"/>
              </a:rPr>
              <a:t>High Performance </a:t>
            </a:r>
            <a:br>
              <a:rPr lang="en-US" sz="2800" dirty="0">
                <a:solidFill>
                  <a:prstClr val="white"/>
                </a:solidFill>
                <a:latin typeface="+mj-lt"/>
                <a:cs typeface="Arial" panose="020B0604020202020204" pitchFamily="34" charset="0"/>
              </a:rPr>
            </a:br>
            <a:r>
              <a:rPr lang="en-US" sz="2800" dirty="0">
                <a:solidFill>
                  <a:prstClr val="white"/>
                </a:solidFill>
                <a:latin typeface="+mj-lt"/>
                <a:cs typeface="Arial" panose="020B0604020202020204" pitchFamily="34" charset="0"/>
              </a:rPr>
              <a:t>Compute</a:t>
            </a:r>
          </a:p>
        </p:txBody>
      </p:sp>
      <p:sp>
        <p:nvSpPr>
          <p:cNvPr id="2" name="Title 1"/>
          <p:cNvSpPr>
            <a:spLocks noGrp="1"/>
          </p:cNvSpPr>
          <p:nvPr>
            <p:ph type="title"/>
          </p:nvPr>
        </p:nvSpPr>
        <p:spPr/>
        <p:txBody>
          <a:bodyPr/>
          <a:lstStyle/>
          <a:p>
            <a:r>
              <a:rPr lang="en-US" dirty="0" smtClean="0"/>
              <a:t>The Cornerstone of visual &amp; High Performance computing</a:t>
            </a:r>
            <a:endParaRPr lang="en-US" dirty="0"/>
          </a:p>
        </p:txBody>
      </p:sp>
      <p:sp>
        <p:nvSpPr>
          <p:cNvPr id="3" name="Text Placeholder 2"/>
          <p:cNvSpPr>
            <a:spLocks noGrp="1"/>
          </p:cNvSpPr>
          <p:nvPr>
            <p:ph type="body" sz="quarter" idx="10"/>
          </p:nvPr>
        </p:nvSpPr>
        <p:spPr/>
        <p:txBody>
          <a:bodyPr/>
          <a:lstStyle/>
          <a:p>
            <a:r>
              <a:rPr lang="en-US" dirty="0"/>
              <a:t>From tablets &amp; Game consoles, to the Mac Pro, Workstations, Servers &amp; </a:t>
            </a:r>
            <a:r>
              <a:rPr lang="en-US" dirty="0" err="1" smtClean="0"/>
              <a:t>SUpercomputers</a:t>
            </a:r>
            <a:endParaRPr lang="en-US" dirty="0"/>
          </a:p>
        </p:txBody>
      </p:sp>
    </p:spTree>
    <p:extLst>
      <p:ext uri="{BB962C8B-B14F-4D97-AF65-F5344CB8AC3E}">
        <p14:creationId xmlns:p14="http://schemas.microsoft.com/office/powerpoint/2010/main" val="92995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406_Computex2014_standardblack">
  <a:themeElements>
    <a:clrScheme name="Custom 8">
      <a:dk1>
        <a:sysClr val="windowText" lastClr="000000"/>
      </a:dk1>
      <a:lt1>
        <a:sysClr val="window" lastClr="FFFFFF"/>
      </a:lt1>
      <a:dk2>
        <a:srgbClr val="FFFFFF"/>
      </a:dk2>
      <a:lt2>
        <a:srgbClr val="000000"/>
      </a:lt2>
      <a:accent1>
        <a:srgbClr val="F26522"/>
      </a:accent1>
      <a:accent2>
        <a:srgbClr val="ED1C24"/>
      </a:accent2>
      <a:accent3>
        <a:srgbClr val="00AAB5"/>
      </a:accent3>
      <a:accent4>
        <a:srgbClr val="A6CE39"/>
      </a:accent4>
      <a:accent5>
        <a:srgbClr val="812990"/>
      </a:accent5>
      <a:accent6>
        <a:srgbClr val="C7C8CA"/>
      </a:accent6>
      <a:hlink>
        <a:srgbClr val="ED1C24"/>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extLst>
    <a:ext uri="{05A4C25C-085E-4340-85A3-A5531E510DB2}">
      <thm15:themeFamily xmlns="" xmlns:thm15="http://schemas.microsoft.com/office/thememl/2012/main" name="4406_Computex2014_standardblack" id="{D27E9FF8-2D4F-4522-8C6E-A376EF17937D}" vid="{24534865-D2C5-411F-9E4B-7B08B1BC97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36E30E3CFBDF4F9D448FD352B8CF15" ma:contentTypeVersion="0" ma:contentTypeDescription="Create a new document." ma:contentTypeScope="" ma:versionID="a50256db46c9976030981a7ba47cc3d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644A6E3-A012-491A-9DBD-C592CAC7D878}">
  <ds:schemaRefs>
    <ds:schemaRef ds:uri="http://schemas.microsoft.com/sharepoint/v3/contenttype/forms"/>
  </ds:schemaRefs>
</ds:datastoreItem>
</file>

<file path=customXml/itemProps2.xml><?xml version="1.0" encoding="utf-8"?>
<ds:datastoreItem xmlns:ds="http://schemas.openxmlformats.org/officeDocument/2006/customXml" ds:itemID="{2D0394AB-3010-4243-9AB9-6FA77576854A}">
  <ds:schemaRefs>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purl.org/dc/dcmitype/"/>
  </ds:schemaRefs>
</ds:datastoreItem>
</file>

<file path=customXml/itemProps3.xml><?xml version="1.0" encoding="utf-8"?>
<ds:datastoreItem xmlns:ds="http://schemas.openxmlformats.org/officeDocument/2006/customXml" ds:itemID="{369A1F76-A367-4749-90D7-3AFA96BD1B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4406_Computex2014_standardblack</Template>
  <TotalTime>3732</TotalTime>
  <Words>3392</Words>
  <Application>Microsoft Office PowerPoint</Application>
  <PresentationFormat>Custom</PresentationFormat>
  <Paragraphs>646</Paragraphs>
  <Slides>34</Slides>
  <Notes>28</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4406_Computex2014_standardblack</vt:lpstr>
      <vt:lpstr>PowerPoint Presentation</vt:lpstr>
      <vt:lpstr>AMD FirePro™ S-Series Assets – As of 10/6/14</vt:lpstr>
      <vt:lpstr>Web Assets – As of 10/6/14</vt:lpstr>
      <vt:lpstr>Web Assets Continued</vt:lpstr>
      <vt:lpstr>The professional graphics market</vt:lpstr>
      <vt:lpstr>PowerPoint Presentation</vt:lpstr>
      <vt:lpstr>High Performance Computing Market Trends &amp; Needs</vt:lpstr>
      <vt:lpstr>a new era of Supercomputing</vt:lpstr>
      <vt:lpstr>The Cornerstone of visual &amp; High Performance computing</vt:lpstr>
      <vt:lpstr>PowerPoint Presentation</vt:lpstr>
      <vt:lpstr>PowerPoint Presentation</vt:lpstr>
      <vt:lpstr>The Most Powerful server GPU ever built¹</vt:lpstr>
      <vt:lpstr>Designed for OEM System Power &amp; Mechanical requirements</vt:lpstr>
      <vt:lpstr>AMD FIREPRO™ S9150 Server GPU vs. Tesla k40 server GPU</vt:lpstr>
      <vt:lpstr>AMD FIrePro™ S9150 Demo at ISC 2014</vt:lpstr>
      <vt:lpstr>Prospect &amp; Partner Perspectives</vt:lpstr>
      <vt:lpstr>Prospect &amp; partner Perspectives continued</vt:lpstr>
      <vt:lpstr>PowerPoint Presentation</vt:lpstr>
      <vt:lpstr>Class-leading Performance</vt:lpstr>
      <vt:lpstr>Ideal for Compute intensive, Budget conscious Deployments</vt:lpstr>
      <vt:lpstr>AMD FIREPRO™ S9100 Server GPU vs. Tesla k20X server GPU</vt:lpstr>
      <vt:lpstr>opencl™ Support: 1.2 Today, ready for 2.0</vt:lpstr>
      <vt:lpstr>Accelerating Compute Workloads</vt:lpstr>
      <vt:lpstr>SUPPORTED AMD FirePro™ S-Series Server Cards TODAY</vt:lpstr>
      <vt:lpstr>AMD FirePro™ S9050 Server GPU</vt:lpstr>
      <vt:lpstr>AMD FIREPRO™ S9050 server GPU vs. Tesla k20 server GPU</vt:lpstr>
      <vt:lpstr>AMD FirePro™ S10000 12GB Edition Server GPU</vt:lpstr>
      <vt:lpstr>AMD FIREPRO™ S10000 server GPU vs. Tesla k10 server GPU</vt:lpstr>
      <vt:lpstr>AMD FirePro™ S9000 Server GPU</vt:lpstr>
      <vt:lpstr>AMD FirePro™ S7000 Server GPU</vt:lpstr>
      <vt:lpstr>AMD FirePro™ S-Series family At-a-Glance </vt:lpstr>
      <vt:lpstr>PowerPoint Presentation</vt:lpstr>
      <vt:lpstr>Footnotes</vt:lpstr>
      <vt:lpstr>Disclaimer &amp; Attribution</vt:lpstr>
    </vt:vector>
  </TitlesOfParts>
  <Company>Advanced Micro Devices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Theresa Chavez</cp:lastModifiedBy>
  <cp:revision>293</cp:revision>
  <dcterms:created xsi:type="dcterms:W3CDTF">2014-05-20T21:41:39Z</dcterms:created>
  <dcterms:modified xsi:type="dcterms:W3CDTF">2014-10-08T18:39:39Z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0x0101004936E30E3CFBDF4F9D448FD352B8CF15</vt:lpwstr>
  </property>
</Properties>
</file>