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9.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theme/themeOverride4.xml" ContentType="application/vnd.openxmlformats-officedocument.themeOverride+xml"/>
  <Override PartName="/ppt/notesSlides/notesSlide41.xml" ContentType="application/vnd.openxmlformats-officedocument.presentationml.notesSlide+xml"/>
  <Override PartName="/ppt/charts/chart8.xml" ContentType="application/vnd.openxmlformats-officedocument.drawingml.chart+xml"/>
  <Override PartName="/ppt/theme/themeOverride5.xml" ContentType="application/vnd.openxmlformats-officedocument.themeOverride+xml"/>
  <Override PartName="/ppt/charts/chart9.xml" ContentType="application/vnd.openxmlformats-officedocument.drawingml.chart+xml"/>
  <Override PartName="/ppt/theme/themeOverride6.xml" ContentType="application/vnd.openxmlformats-officedocument.themeOverride+xml"/>
  <Override PartName="/ppt/charts/chart10.xml" ContentType="application/vnd.openxmlformats-officedocument.drawingml.chart+xml"/>
  <Override PartName="/ppt/theme/themeOverride7.xml" ContentType="application/vnd.openxmlformats-officedocument.themeOverride+xml"/>
  <Override PartName="/ppt/charts/chart11.xml" ContentType="application/vnd.openxmlformats-officedocument.drawingml.chart+xml"/>
  <Override PartName="/ppt/theme/themeOverride8.xml" ContentType="application/vnd.openxmlformats-officedocument.themeOverride+xml"/>
  <Override PartName="/ppt/charts/chart12.xml" ContentType="application/vnd.openxmlformats-officedocument.drawingml.chart+xml"/>
  <Override PartName="/ppt/theme/themeOverride9.xml" ContentType="application/vnd.openxmlformats-officedocument.themeOverride+xml"/>
  <Override PartName="/ppt/charts/chart13.xml" ContentType="application/vnd.openxmlformats-officedocument.drawingml.chart+xml"/>
  <Override PartName="/ppt/theme/themeOverride10.xml" ContentType="application/vnd.openxmlformats-officedocument.themeOverride+xml"/>
  <Override PartName="/ppt/charts/chart14.xml" ContentType="application/vnd.openxmlformats-officedocument.drawingml.chart+xml"/>
  <Override PartName="/ppt/theme/themeOverride11.xml" ContentType="application/vnd.openxmlformats-officedocument.themeOverride+xml"/>
  <Override PartName="/ppt/charts/chart15.xml" ContentType="application/vnd.openxmlformats-officedocument.drawingml.chart+xml"/>
  <Override PartName="/ppt/theme/themeOverride12.xml" ContentType="application/vnd.openxmlformats-officedocument.themeOverride+xml"/>
  <Override PartName="/ppt/charts/chart16.xml" ContentType="application/vnd.openxmlformats-officedocument.drawingml.chart+xml"/>
  <Override PartName="/ppt/theme/themeOverride13.xml" ContentType="application/vnd.openxmlformats-officedocument.themeOverride+xml"/>
  <Override PartName="/ppt/charts/chart17.xml" ContentType="application/vnd.openxmlformats-officedocument.drawingml.chart+xml"/>
  <Override PartName="/ppt/theme/themeOverride14.xml" ContentType="application/vnd.openxmlformats-officedocument.themeOverride+xml"/>
  <Override PartName="/ppt/charts/chart18.xml" ContentType="application/vnd.openxmlformats-officedocument.drawingml.chart+xml"/>
  <Override PartName="/ppt/theme/themeOverride15.xml" ContentType="application/vnd.openxmlformats-officedocument.themeOverride+xml"/>
  <Override PartName="/ppt/charts/chart19.xml" ContentType="application/vnd.openxmlformats-officedocument.drawingml.chart+xml"/>
  <Override PartName="/ppt/theme/themeOverride16.xml" ContentType="application/vnd.openxmlformats-officedocument.themeOverride+xml"/>
  <Override PartName="/ppt/charts/chart20.xml" ContentType="application/vnd.openxmlformats-officedocument.drawingml.chart+xml"/>
  <Override PartName="/ppt/theme/themeOverride17.xml" ContentType="application/vnd.openxmlformats-officedocument.themeOverride+xml"/>
  <Override PartName="/ppt/charts/chart21.xml" ContentType="application/vnd.openxmlformats-officedocument.drawingml.chart+xml"/>
  <Override PartName="/ppt/theme/themeOverride18.xml" ContentType="application/vnd.openxmlformats-officedocument.themeOverride+xml"/>
  <Override PartName="/ppt/charts/chart22.xml" ContentType="application/vnd.openxmlformats-officedocument.drawingml.chart+xml"/>
  <Override PartName="/ppt/theme/themeOverride19.xml" ContentType="application/vnd.openxmlformats-officedocument.themeOverride+xml"/>
  <Override PartName="/ppt/charts/chart23.xml" ContentType="application/vnd.openxmlformats-officedocument.drawingml.chart+xml"/>
  <Override PartName="/ppt/theme/themeOverride20.xml" ContentType="application/vnd.openxmlformats-officedocument.themeOverride+xml"/>
  <Override PartName="/ppt/charts/chart24.xml" ContentType="application/vnd.openxmlformats-officedocument.drawingml.chart+xml"/>
  <Override PartName="/ppt/theme/themeOverride21.xml" ContentType="application/vnd.openxmlformats-officedocument.themeOverride+xml"/>
  <Override PartName="/ppt/charts/chart25.xml" ContentType="application/vnd.openxmlformats-officedocument.drawingml.chart+xml"/>
  <Override PartName="/ppt/theme/themeOverride22.xml" ContentType="application/vnd.openxmlformats-officedocument.themeOverride+xml"/>
  <Override PartName="/ppt/charts/chart26.xml" ContentType="application/vnd.openxmlformats-officedocument.drawingml.chart+xml"/>
  <Override PartName="/ppt/theme/themeOverride23.xml" ContentType="application/vnd.openxmlformats-officedocument.themeOverride+xml"/>
  <Override PartName="/ppt/charts/chart27.xml" ContentType="application/vnd.openxmlformats-officedocument.drawingml.chart+xml"/>
  <Override PartName="/ppt/theme/themeOverride24.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28.xml" ContentType="application/vnd.openxmlformats-officedocument.drawingml.chart+xml"/>
  <Override PartName="/ppt/theme/themeOverride25.xml" ContentType="application/vnd.openxmlformats-officedocument.themeOverride+xml"/>
  <Override PartName="/ppt/charts/chart29.xml" ContentType="application/vnd.openxmlformats-officedocument.drawingml.chart+xml"/>
  <Override PartName="/ppt/charts/chart30.xml" ContentType="application/vnd.openxmlformats-officedocument.drawingml.chart+xml"/>
  <Override PartName="/ppt/charts/chart31.xml" ContentType="application/vnd.openxmlformats-officedocument.drawingml.chart+xml"/>
  <Override PartName="/ppt/notesSlides/notesSlide44.xml" ContentType="application/vnd.openxmlformats-officedocument.presentationml.notesSlide+xml"/>
  <Override PartName="/ppt/charts/chart32.xml" ContentType="application/vnd.openxmlformats-officedocument.drawingml.chart+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5"/>
  </p:notesMasterIdLst>
  <p:sldIdLst>
    <p:sldId id="302" r:id="rId5"/>
    <p:sldId id="420" r:id="rId6"/>
    <p:sldId id="321" r:id="rId7"/>
    <p:sldId id="322" r:id="rId8"/>
    <p:sldId id="353" r:id="rId9"/>
    <p:sldId id="348" r:id="rId10"/>
    <p:sldId id="358" r:id="rId11"/>
    <p:sldId id="349" r:id="rId12"/>
    <p:sldId id="328" r:id="rId13"/>
    <p:sldId id="350" r:id="rId14"/>
    <p:sldId id="351" r:id="rId15"/>
    <p:sldId id="356" r:id="rId16"/>
    <p:sldId id="354" r:id="rId17"/>
    <p:sldId id="357" r:id="rId18"/>
    <p:sldId id="329" r:id="rId19"/>
    <p:sldId id="323" r:id="rId20"/>
    <p:sldId id="324" r:id="rId21"/>
    <p:sldId id="337" r:id="rId22"/>
    <p:sldId id="345" r:id="rId23"/>
    <p:sldId id="346" r:id="rId24"/>
    <p:sldId id="326" r:id="rId25"/>
    <p:sldId id="327" r:id="rId26"/>
    <p:sldId id="330" r:id="rId27"/>
    <p:sldId id="331" r:id="rId28"/>
    <p:sldId id="332" r:id="rId29"/>
    <p:sldId id="333" r:id="rId30"/>
    <p:sldId id="334" r:id="rId31"/>
    <p:sldId id="335" r:id="rId32"/>
    <p:sldId id="336" r:id="rId33"/>
    <p:sldId id="360" r:id="rId34"/>
    <p:sldId id="361" r:id="rId35"/>
    <p:sldId id="362" r:id="rId36"/>
    <p:sldId id="363" r:id="rId37"/>
    <p:sldId id="364" r:id="rId38"/>
    <p:sldId id="365" r:id="rId39"/>
    <p:sldId id="366" r:id="rId40"/>
    <p:sldId id="368" r:id="rId41"/>
    <p:sldId id="367" r:id="rId42"/>
    <p:sldId id="369" r:id="rId43"/>
    <p:sldId id="370" r:id="rId44"/>
    <p:sldId id="371" r:id="rId45"/>
    <p:sldId id="373" r:id="rId46"/>
    <p:sldId id="374" r:id="rId47"/>
    <p:sldId id="375" r:id="rId48"/>
    <p:sldId id="376" r:id="rId49"/>
    <p:sldId id="377" r:id="rId50"/>
    <p:sldId id="378" r:id="rId51"/>
    <p:sldId id="379" r:id="rId52"/>
    <p:sldId id="380" r:id="rId53"/>
    <p:sldId id="393" r:id="rId54"/>
    <p:sldId id="381" r:id="rId55"/>
    <p:sldId id="382" r:id="rId56"/>
    <p:sldId id="386" r:id="rId57"/>
    <p:sldId id="387" r:id="rId58"/>
    <p:sldId id="388" r:id="rId59"/>
    <p:sldId id="389" r:id="rId60"/>
    <p:sldId id="390" r:id="rId61"/>
    <p:sldId id="391" r:id="rId62"/>
    <p:sldId id="392" r:id="rId63"/>
    <p:sldId id="384" r:id="rId64"/>
    <p:sldId id="385" r:id="rId65"/>
    <p:sldId id="398" r:id="rId66"/>
    <p:sldId id="401" r:id="rId67"/>
    <p:sldId id="402" r:id="rId68"/>
    <p:sldId id="415" r:id="rId69"/>
    <p:sldId id="419" r:id="rId70"/>
    <p:sldId id="407" r:id="rId71"/>
    <p:sldId id="408" r:id="rId72"/>
    <p:sldId id="409" r:id="rId73"/>
    <p:sldId id="412" r:id="rId74"/>
    <p:sldId id="413" r:id="rId75"/>
    <p:sldId id="414" r:id="rId76"/>
    <p:sldId id="410" r:id="rId77"/>
    <p:sldId id="338" r:id="rId78"/>
    <p:sldId id="339" r:id="rId79"/>
    <p:sldId id="340" r:id="rId80"/>
    <p:sldId id="341" r:id="rId81"/>
    <p:sldId id="418" r:id="rId82"/>
    <p:sldId id="416" r:id="rId83"/>
    <p:sldId id="417" r:id="rId84"/>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C24"/>
    <a:srgbClr val="00AAB5"/>
    <a:srgbClr val="73E1E7"/>
    <a:srgbClr val="D6F6F8"/>
    <a:srgbClr val="7E8186"/>
    <a:srgbClr val="B5400B"/>
    <a:srgbClr val="D56509"/>
    <a:srgbClr val="779625"/>
    <a:srgbClr val="A6CE39"/>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3840" autoAdjust="0"/>
  </p:normalViewPr>
  <p:slideViewPr>
    <p:cSldViewPr snapToGrid="0" snapToObjects="1" showGuides="1">
      <p:cViewPr>
        <p:scale>
          <a:sx n="60" d="100"/>
          <a:sy n="60" d="100"/>
        </p:scale>
        <p:origin x="-1284" y="-1518"/>
      </p:cViewPr>
      <p:guideLst>
        <p:guide orient="horz" pos="2765"/>
        <p:guide pos="3865"/>
      </p:guideLst>
    </p:cSldViewPr>
  </p:slideViewPr>
  <p:notesTextViewPr>
    <p:cViewPr>
      <p:scale>
        <a:sx n="1" d="1"/>
        <a:sy n="1" d="1"/>
      </p:scale>
      <p:origin x="0" y="0"/>
    </p:cViewPr>
  </p:notesTextViewPr>
  <p:sorterViewPr>
    <p:cViewPr>
      <p:scale>
        <a:sx n="90" d="100"/>
        <a:sy n="90" d="100"/>
      </p:scale>
      <p:origin x="0" y="0"/>
    </p:cViewPr>
  </p:sorterViewPr>
  <p:notesViewPr>
    <p:cSldViewPr snapToGrid="0" snapToObjects="1" showGuides="1">
      <p:cViewPr>
        <p:scale>
          <a:sx n="190" d="100"/>
          <a:sy n="190" d="100"/>
        </p:scale>
        <p:origin x="-96" y="322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7.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8.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9.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0.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1.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12.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13.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themeOverride" Target="../theme/themeOverride14.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themeOverride" Target="../theme/themeOverride1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16.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themeOverride" Target="../theme/themeOverride17.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themeOverride" Target="../theme/themeOverride18.xml"/></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themeOverride" Target="../theme/themeOverride19.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themeOverride" Target="../theme/themeOverride20.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themeOverride" Target="../theme/themeOverride21.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themeOverride" Target="../theme/themeOverride22.xml"/></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themeOverride" Target="../theme/themeOverride23.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themeOverride" Target="../theme/themeOverride24.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themeOverride" Target="../theme/themeOverride25.xml"/></Relationships>
</file>

<file path=ppt/charts/_rels/chart29.xml.rels><?xml version="1.0" encoding="UTF-8" standalone="yes"?>
<Relationships xmlns="http://schemas.openxmlformats.org/package/2006/relationships"><Relationship Id="rId1" Type="http://schemas.openxmlformats.org/officeDocument/2006/relationships/oleObject" Target="file:///C:\Users\michaels\Documents\Copy%20of%20NVIKepler_032713.xls"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1" Type="http://schemas.openxmlformats.org/officeDocument/2006/relationships/oleObject" Target="file:///C:\Users\michaels\Documents\Copy%20of%20NVIKepler_032713.xls" TargetMode="External"/></Relationships>
</file>

<file path=ppt/charts/_rels/chart31.xml.rels><?xml version="1.0" encoding="UTF-8" standalone="yes"?>
<Relationships xmlns="http://schemas.openxmlformats.org/package/2006/relationships"><Relationship Id="rId1" Type="http://schemas.openxmlformats.org/officeDocument/2006/relationships/oleObject" Target="file:///C:\Users\michaels\Documents\Copy%20of%20NVIKepler_032713.xls" TargetMode="External"/></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5.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36"/>
    </mc:Choice>
    <mc:Fallback>
      <c:style val="36"/>
    </mc:Fallback>
  </mc:AlternateContent>
  <c:chart>
    <c:autoTitleDeleted val="1"/>
    <c:view3D>
      <c:rotX val="20"/>
      <c:rotY val="20"/>
      <c:depthPercent val="60"/>
      <c:rAngAx val="1"/>
    </c:view3D>
    <c:floor>
      <c:thickness val="0"/>
      <c:spPr>
        <a:solidFill>
          <a:schemeClr val="bg1">
            <a:lumMod val="85000"/>
            <a:lumOff val="15000"/>
          </a:schemeClr>
        </a:solidFill>
      </c:spPr>
    </c:floor>
    <c:sideWall>
      <c:thickness val="0"/>
      <c:spPr>
        <a:gradFill>
          <a:gsLst>
            <a:gs pos="0">
              <a:schemeClr val="bg1">
                <a:lumMod val="50000"/>
                <a:lumOff val="50000"/>
              </a:schemeClr>
            </a:gs>
            <a:gs pos="27000">
              <a:schemeClr val="bg1">
                <a:lumMod val="85000"/>
                <a:lumOff val="15000"/>
              </a:schemeClr>
            </a:gs>
          </a:gsLst>
          <a:lin ang="5400000" scaled="0"/>
        </a:gradFill>
        <a:scene3d>
          <a:camera prst="orthographicFront"/>
          <a:lightRig rig="threePt" dir="t"/>
        </a:scene3d>
      </c:spPr>
    </c:sideWall>
    <c:backWall>
      <c:thickness val="0"/>
      <c:spPr>
        <a:gradFill>
          <a:gsLst>
            <a:gs pos="0">
              <a:schemeClr val="bg1">
                <a:lumMod val="50000"/>
                <a:lumOff val="50000"/>
              </a:schemeClr>
            </a:gs>
            <a:gs pos="27000">
              <a:schemeClr val="bg1">
                <a:lumMod val="85000"/>
                <a:lumOff val="15000"/>
              </a:schemeClr>
            </a:gs>
          </a:gsLst>
          <a:lin ang="5400000" scaled="0"/>
        </a:gradFill>
        <a:scene3d>
          <a:camera prst="orthographicFront"/>
          <a:lightRig rig="threePt" dir="t"/>
        </a:scene3d>
      </c:spPr>
    </c:backWall>
    <c:plotArea>
      <c:layout>
        <c:manualLayout>
          <c:layoutTarget val="inner"/>
          <c:xMode val="edge"/>
          <c:yMode val="edge"/>
          <c:x val="7.3228361956727314E-2"/>
          <c:y val="2.3986052360416087E-2"/>
          <c:w val="0.92677163804327589"/>
          <c:h val="0.86600798990338601"/>
        </c:manualLayout>
      </c:layout>
      <c:bar3DChart>
        <c:barDir val="col"/>
        <c:grouping val="clustered"/>
        <c:varyColors val="0"/>
        <c:ser>
          <c:idx val="0"/>
          <c:order val="0"/>
          <c:tx>
            <c:strRef>
              <c:f>Sheet1!$B$1</c:f>
              <c:strCache>
                <c:ptCount val="1"/>
                <c:pt idx="0">
                  <c:v>data</c:v>
                </c:pt>
              </c:strCache>
            </c:strRef>
          </c:tx>
          <c:spPr>
            <a:gradFill flip="none" rotWithShape="1">
              <a:gsLst>
                <a:gs pos="0">
                  <a:schemeClr val="accent1">
                    <a:lumMod val="71000"/>
                    <a:lumOff val="29000"/>
                  </a:schemeClr>
                </a:gs>
                <a:gs pos="50000">
                  <a:schemeClr val="accent1">
                    <a:shade val="67500"/>
                    <a:satMod val="115000"/>
                  </a:schemeClr>
                </a:gs>
                <a:gs pos="100000">
                  <a:schemeClr val="accent1">
                    <a:shade val="100000"/>
                    <a:satMod val="115000"/>
                  </a:schemeClr>
                </a:gs>
              </a:gsLst>
              <a:lin ang="16200000" scaled="1"/>
              <a:tileRect/>
            </a:gradFill>
            <a:ln>
              <a:noFill/>
            </a:ln>
          </c:spPr>
          <c:invertIfNegative val="0"/>
          <c:dPt>
            <c:idx val="0"/>
            <c:invertIfNegative val="0"/>
            <c:bubble3D val="0"/>
            <c:spPr>
              <a:gradFill flip="none" rotWithShape="1">
                <a:gsLst>
                  <a:gs pos="0">
                    <a:schemeClr val="tx1">
                      <a:lumMod val="65000"/>
                    </a:schemeClr>
                  </a:gs>
                  <a:gs pos="50000">
                    <a:schemeClr val="tx1">
                      <a:lumMod val="50000"/>
                    </a:schemeClr>
                  </a:gs>
                  <a:gs pos="100000">
                    <a:schemeClr val="tx1">
                      <a:lumMod val="50000"/>
                    </a:schemeClr>
                  </a:gs>
                </a:gsLst>
                <a:lin ang="16200000" scaled="1"/>
                <a:tileRect/>
              </a:gradFill>
              <a:ln>
                <a:noFill/>
              </a:ln>
            </c:spPr>
          </c:dPt>
          <c:dLbls>
            <c:delete val="1"/>
          </c:dLbls>
          <c:cat>
            <c:strRef>
              <c:f>Sheet1!$A$2:$A$3</c:f>
              <c:strCache>
                <c:ptCount val="2"/>
                <c:pt idx="0">
                  <c:v>Competition</c:v>
                </c:pt>
                <c:pt idx="1">
                  <c:v>AMD ZeroCore Power</c:v>
                </c:pt>
              </c:strCache>
            </c:strRef>
          </c:cat>
          <c:val>
            <c:numRef>
              <c:f>Sheet1!$B$2:$B$3</c:f>
              <c:numCache>
                <c:formatCode>0.00</c:formatCode>
                <c:ptCount val="2"/>
                <c:pt idx="0">
                  <c:v>1.6</c:v>
                </c:pt>
                <c:pt idx="1">
                  <c:v>1.3</c:v>
                </c:pt>
              </c:numCache>
            </c:numRef>
          </c:val>
        </c:ser>
        <c:dLbls>
          <c:showLegendKey val="0"/>
          <c:showVal val="1"/>
          <c:showCatName val="0"/>
          <c:showSerName val="0"/>
          <c:showPercent val="0"/>
          <c:showBubbleSize val="0"/>
        </c:dLbls>
        <c:gapWidth val="87"/>
        <c:gapDepth val="0"/>
        <c:shape val="box"/>
        <c:axId val="120334848"/>
        <c:axId val="117039104"/>
        <c:axId val="0"/>
      </c:bar3DChart>
      <c:catAx>
        <c:axId val="120334848"/>
        <c:scaling>
          <c:orientation val="minMax"/>
        </c:scaling>
        <c:delete val="0"/>
        <c:axPos val="b"/>
        <c:majorTickMark val="out"/>
        <c:minorTickMark val="none"/>
        <c:tickLblPos val="nextTo"/>
        <c:spPr>
          <a:ln>
            <a:solidFill>
              <a:schemeClr val="tx1"/>
            </a:solidFill>
          </a:ln>
        </c:spPr>
        <c:txPr>
          <a:bodyPr rot="0" vert="horz" anchor="ctr" anchorCtr="0"/>
          <a:lstStyle/>
          <a:p>
            <a:pPr>
              <a:defRPr sz="1200" b="1" baseline="0">
                <a:solidFill>
                  <a:schemeClr val="tx1"/>
                </a:solidFill>
              </a:defRPr>
            </a:pPr>
            <a:endParaRPr lang="de-DE"/>
          </a:p>
        </c:txPr>
        <c:crossAx val="117039104"/>
        <c:crosses val="autoZero"/>
        <c:auto val="1"/>
        <c:lblAlgn val="ctr"/>
        <c:lblOffset val="100"/>
        <c:noMultiLvlLbl val="0"/>
      </c:catAx>
      <c:valAx>
        <c:axId val="117039104"/>
        <c:scaling>
          <c:orientation val="minMax"/>
          <c:max val="1.6"/>
        </c:scaling>
        <c:delete val="1"/>
        <c:axPos val="l"/>
        <c:majorGridlines/>
        <c:numFmt formatCode="0.0" sourceLinked="0"/>
        <c:majorTickMark val="out"/>
        <c:minorTickMark val="none"/>
        <c:tickLblPos val="none"/>
        <c:crossAx val="120334848"/>
        <c:crosses val="autoZero"/>
        <c:crossBetween val="between"/>
        <c:majorUnit val="0.2"/>
      </c:valAx>
    </c:plotArea>
    <c:plotVisOnly val="1"/>
    <c:dispBlanksAs val="zero"/>
    <c:showDLblsOverMax val="0"/>
  </c:chart>
  <c:spPr>
    <a:noFill/>
    <a:ln>
      <a:noFill/>
    </a:ln>
  </c:spPr>
  <c:txPr>
    <a:bodyPr/>
    <a:lstStyle/>
    <a:p>
      <a:pPr>
        <a:defRPr sz="1800"/>
      </a:pPr>
      <a:endParaRPr lang="de-DE"/>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de-DE"/>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chemeClr val="bg1"/>
                </a:solidFill>
              </a:defRPr>
            </a:pPr>
            <a:r>
              <a:rPr lang="en-US" dirty="0" err="1" smtClean="0"/>
              <a:t>SPECapc</a:t>
            </a:r>
            <a:r>
              <a:rPr lang="en-US" dirty="0" smtClean="0"/>
              <a:t> Maya</a:t>
            </a:r>
          </a:p>
          <a:p>
            <a:pPr>
              <a:defRPr>
                <a:solidFill>
                  <a:schemeClr val="bg1"/>
                </a:solidFill>
              </a:defRPr>
            </a:pPr>
            <a:r>
              <a:rPr lang="en-US" sz="1100" dirty="0" smtClean="0"/>
              <a:t>Graphics Shaded HQ</a:t>
            </a:r>
            <a:endParaRPr lang="en-US" sz="1100" dirty="0"/>
          </a:p>
        </c:rich>
      </c:tx>
      <c:layout>
        <c:manualLayout>
          <c:xMode val="edge"/>
          <c:yMode val="edge"/>
          <c:x val="0.25434018527302898"/>
          <c:y val="9.8715532150560597E-3"/>
        </c:manualLayout>
      </c:layout>
      <c:overlay val="0"/>
    </c:title>
    <c:autoTitleDeleted val="0"/>
    <c:view3D>
      <c:rotX val="15"/>
      <c:rotY val="26"/>
      <c:rAngAx val="0"/>
      <c:perspective val="30"/>
    </c:view3D>
    <c:floor>
      <c:thickness val="0"/>
    </c:floor>
    <c:sideWall>
      <c:thickness val="0"/>
      <c:spPr>
        <a:noFill/>
      </c:spPr>
    </c:sideWall>
    <c:backWall>
      <c:thickness val="0"/>
      <c:spPr>
        <a:noFill/>
      </c:spPr>
    </c:backWall>
    <c:plotArea>
      <c:layout>
        <c:manualLayout>
          <c:layoutTarget val="inner"/>
          <c:xMode val="edge"/>
          <c:yMode val="edge"/>
          <c:x val="0.142100993992054"/>
          <c:y val="0.26670018848261801"/>
          <c:w val="0.857899006007946"/>
          <c:h val="0.61634902418148996"/>
        </c:manualLayout>
      </c:layout>
      <c:bar3DChart>
        <c:barDir val="bar"/>
        <c:grouping val="clustered"/>
        <c:varyColors val="0"/>
        <c:ser>
          <c:idx val="0"/>
          <c:order val="0"/>
          <c:tx>
            <c:strRef>
              <c:f>Sheet1!$A$18</c:f>
              <c:strCache>
                <c:ptCount val="1"/>
                <c:pt idx="0">
                  <c:v>Catbench</c:v>
                </c:pt>
              </c:strCache>
            </c:strRef>
          </c:tx>
          <c:invertIfNegative val="0"/>
          <c:dPt>
            <c:idx val="0"/>
            <c:invertIfNegative val="0"/>
            <c:bubble3D val="0"/>
            <c:spPr>
              <a:gradFill>
                <a:gsLst>
                  <a:gs pos="0">
                    <a:srgbClr val="FF0000"/>
                  </a:gs>
                  <a:gs pos="50000">
                    <a:srgbClr val="E60000"/>
                  </a:gs>
                  <a:gs pos="100000">
                    <a:srgbClr val="8C2823"/>
                  </a:gs>
                </a:gsLst>
                <a:lin ang="1200000" scaled="0"/>
              </a:gradFill>
            </c:spPr>
          </c:dPt>
          <c:dPt>
            <c:idx val="1"/>
            <c:invertIfNegative val="0"/>
            <c:bubble3D val="0"/>
            <c:spPr>
              <a:solidFill>
                <a:srgbClr val="92D050"/>
              </a:solidFill>
            </c:spPr>
          </c:dPt>
          <c:dPt>
            <c:idx val="2"/>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c:spPr>
          </c:dPt>
          <c:cat>
            <c:strRef>
              <c:f>Sheet1!$B$17:$D$17</c:f>
              <c:strCache>
                <c:ptCount val="3"/>
                <c:pt idx="0">
                  <c:v>W5000</c:v>
                </c:pt>
                <c:pt idx="1">
                  <c:v>Q2000</c:v>
                </c:pt>
                <c:pt idx="2">
                  <c:v>K2000</c:v>
                </c:pt>
              </c:strCache>
            </c:strRef>
          </c:cat>
          <c:val>
            <c:numRef>
              <c:f>Sheet1!$B$18:$D$18</c:f>
              <c:numCache>
                <c:formatCode>0.00</c:formatCode>
                <c:ptCount val="3"/>
                <c:pt idx="0">
                  <c:v>1.48</c:v>
                </c:pt>
                <c:pt idx="1">
                  <c:v>0.86</c:v>
                </c:pt>
                <c:pt idx="2">
                  <c:v>1</c:v>
                </c:pt>
              </c:numCache>
            </c:numRef>
          </c:val>
        </c:ser>
        <c:dLbls>
          <c:showLegendKey val="0"/>
          <c:showVal val="0"/>
          <c:showCatName val="0"/>
          <c:showSerName val="0"/>
          <c:showPercent val="0"/>
          <c:showBubbleSize val="0"/>
        </c:dLbls>
        <c:gapWidth val="100"/>
        <c:shape val="box"/>
        <c:axId val="128810496"/>
        <c:axId val="109061824"/>
        <c:axId val="0"/>
      </c:bar3DChart>
      <c:catAx>
        <c:axId val="128810496"/>
        <c:scaling>
          <c:orientation val="minMax"/>
        </c:scaling>
        <c:delete val="0"/>
        <c:axPos val="l"/>
        <c:majorTickMark val="none"/>
        <c:minorTickMark val="none"/>
        <c:tickLblPos val="nextTo"/>
        <c:txPr>
          <a:bodyPr/>
          <a:lstStyle/>
          <a:p>
            <a:pPr>
              <a:defRPr>
                <a:solidFill>
                  <a:schemeClr val="bg1"/>
                </a:solidFill>
              </a:defRPr>
            </a:pPr>
            <a:endParaRPr lang="de-DE"/>
          </a:p>
        </c:txPr>
        <c:crossAx val="109061824"/>
        <c:crosses val="autoZero"/>
        <c:auto val="1"/>
        <c:lblAlgn val="ctr"/>
        <c:lblOffset val="100"/>
        <c:noMultiLvlLbl val="0"/>
      </c:catAx>
      <c:valAx>
        <c:axId val="109061824"/>
        <c:scaling>
          <c:orientation val="minMax"/>
          <c:max val="1.5"/>
          <c:min val="0.3"/>
        </c:scaling>
        <c:delete val="0"/>
        <c:axPos val="b"/>
        <c:majorGridlines/>
        <c:numFmt formatCode="0.0" sourceLinked="0"/>
        <c:majorTickMark val="none"/>
        <c:minorTickMark val="none"/>
        <c:tickLblPos val="nextTo"/>
        <c:txPr>
          <a:bodyPr/>
          <a:lstStyle/>
          <a:p>
            <a:pPr>
              <a:defRPr sz="800">
                <a:solidFill>
                  <a:schemeClr val="bg1"/>
                </a:solidFill>
              </a:defRPr>
            </a:pPr>
            <a:endParaRPr lang="de-DE"/>
          </a:p>
        </c:txPr>
        <c:crossAx val="128810496"/>
        <c:crosses val="autoZero"/>
        <c:crossBetween val="between"/>
        <c:majorUnit val="0.4"/>
      </c:valAx>
    </c:plotArea>
    <c:plotVisOnly val="1"/>
    <c:dispBlanksAs val="gap"/>
    <c:showDLblsOverMax val="0"/>
  </c:chart>
  <c:spPr>
    <a:noFill/>
  </c:sp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de-DE"/>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chemeClr val="bg1"/>
                </a:solidFill>
              </a:defRPr>
            </a:pPr>
            <a:r>
              <a:rPr lang="en-US" dirty="0" err="1" smtClean="0"/>
              <a:t>SPECapc</a:t>
            </a:r>
            <a:r>
              <a:rPr lang="en-US" dirty="0" smtClean="0"/>
              <a:t> Maya</a:t>
            </a:r>
            <a:endParaRPr lang="en-US" dirty="0"/>
          </a:p>
          <a:p>
            <a:pPr>
              <a:defRPr>
                <a:solidFill>
                  <a:schemeClr val="bg1"/>
                </a:solidFill>
              </a:defRPr>
            </a:pPr>
            <a:r>
              <a:rPr lang="en-US" sz="1100" dirty="0" smtClean="0"/>
              <a:t>Hand Graphics</a:t>
            </a:r>
            <a:endParaRPr lang="en-US" sz="1100" dirty="0"/>
          </a:p>
        </c:rich>
      </c:tx>
      <c:layout>
        <c:manualLayout>
          <c:xMode val="edge"/>
          <c:yMode val="edge"/>
          <c:x val="0.22290495798116999"/>
          <c:y val="9.8930498987520408E-3"/>
        </c:manualLayout>
      </c:layout>
      <c:overlay val="0"/>
    </c:title>
    <c:autoTitleDeleted val="0"/>
    <c:view3D>
      <c:rotX val="15"/>
      <c:rotY val="26"/>
      <c:rAngAx val="0"/>
      <c:perspective val="30"/>
    </c:view3D>
    <c:floor>
      <c:thickness val="0"/>
    </c:floor>
    <c:sideWall>
      <c:thickness val="0"/>
      <c:spPr>
        <a:noFill/>
      </c:spPr>
    </c:sideWall>
    <c:backWall>
      <c:thickness val="0"/>
      <c:spPr>
        <a:noFill/>
      </c:spPr>
    </c:backWall>
    <c:plotArea>
      <c:layout>
        <c:manualLayout>
          <c:layoutTarget val="inner"/>
          <c:xMode val="edge"/>
          <c:yMode val="edge"/>
          <c:x val="0.142100993992054"/>
          <c:y val="0.26670018848261801"/>
          <c:w val="0.857899006007946"/>
          <c:h val="0.61634902418148996"/>
        </c:manualLayout>
      </c:layout>
      <c:bar3DChart>
        <c:barDir val="bar"/>
        <c:grouping val="clustered"/>
        <c:varyColors val="0"/>
        <c:ser>
          <c:idx val="0"/>
          <c:order val="0"/>
          <c:tx>
            <c:strRef>
              <c:f>Sheet1!$A$3</c:f>
              <c:strCache>
                <c:ptCount val="1"/>
                <c:pt idx="0">
                  <c:v>LuxMark v2.0 Complex</c:v>
                </c:pt>
              </c:strCache>
            </c:strRef>
          </c:tx>
          <c:invertIfNegative val="0"/>
          <c:dPt>
            <c:idx val="0"/>
            <c:invertIfNegative val="0"/>
            <c:bubble3D val="0"/>
            <c:spPr>
              <a:gradFill>
                <a:gsLst>
                  <a:gs pos="0">
                    <a:srgbClr val="FF0000"/>
                  </a:gs>
                  <a:gs pos="50000">
                    <a:srgbClr val="E60000"/>
                  </a:gs>
                  <a:gs pos="100000">
                    <a:srgbClr val="8C2823"/>
                  </a:gs>
                </a:gsLst>
                <a:lin ang="1200000" scaled="0"/>
              </a:gradFill>
            </c:spPr>
          </c:dPt>
          <c:dPt>
            <c:idx val="1"/>
            <c:invertIfNegative val="0"/>
            <c:bubble3D val="0"/>
            <c:spPr>
              <a:solidFill>
                <a:srgbClr val="92D050"/>
              </a:solidFill>
            </c:spPr>
          </c:dPt>
          <c:dPt>
            <c:idx val="2"/>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c:spPr>
          </c:dPt>
          <c:cat>
            <c:strRef>
              <c:f>Sheet1!$B$2:$D$2</c:f>
              <c:strCache>
                <c:ptCount val="3"/>
                <c:pt idx="0">
                  <c:v>W5000</c:v>
                </c:pt>
                <c:pt idx="1">
                  <c:v>Q2000</c:v>
                </c:pt>
                <c:pt idx="2">
                  <c:v>K2000</c:v>
                </c:pt>
              </c:strCache>
            </c:strRef>
          </c:cat>
          <c:val>
            <c:numRef>
              <c:f>Sheet1!$B$3:$D$3</c:f>
              <c:numCache>
                <c:formatCode>0.00</c:formatCode>
                <c:ptCount val="3"/>
                <c:pt idx="0">
                  <c:v>1.85</c:v>
                </c:pt>
                <c:pt idx="1">
                  <c:v>0.71</c:v>
                </c:pt>
                <c:pt idx="2">
                  <c:v>1</c:v>
                </c:pt>
              </c:numCache>
            </c:numRef>
          </c:val>
        </c:ser>
        <c:dLbls>
          <c:showLegendKey val="0"/>
          <c:showVal val="0"/>
          <c:showCatName val="0"/>
          <c:showSerName val="0"/>
          <c:showPercent val="0"/>
          <c:showBubbleSize val="0"/>
        </c:dLbls>
        <c:gapWidth val="100"/>
        <c:shape val="box"/>
        <c:axId val="129147392"/>
        <c:axId val="123723776"/>
        <c:axId val="0"/>
      </c:bar3DChart>
      <c:catAx>
        <c:axId val="129147392"/>
        <c:scaling>
          <c:orientation val="minMax"/>
        </c:scaling>
        <c:delete val="0"/>
        <c:axPos val="l"/>
        <c:majorTickMark val="none"/>
        <c:minorTickMark val="none"/>
        <c:tickLblPos val="nextTo"/>
        <c:txPr>
          <a:bodyPr/>
          <a:lstStyle/>
          <a:p>
            <a:pPr>
              <a:defRPr>
                <a:solidFill>
                  <a:schemeClr val="bg1"/>
                </a:solidFill>
              </a:defRPr>
            </a:pPr>
            <a:endParaRPr lang="de-DE"/>
          </a:p>
        </c:txPr>
        <c:crossAx val="123723776"/>
        <c:crosses val="autoZero"/>
        <c:auto val="1"/>
        <c:lblAlgn val="ctr"/>
        <c:lblOffset val="100"/>
        <c:noMultiLvlLbl val="0"/>
      </c:catAx>
      <c:valAx>
        <c:axId val="123723776"/>
        <c:scaling>
          <c:orientation val="minMax"/>
          <c:max val="1.9"/>
          <c:min val="0.3"/>
        </c:scaling>
        <c:delete val="0"/>
        <c:axPos val="b"/>
        <c:majorGridlines/>
        <c:numFmt formatCode="0.0" sourceLinked="0"/>
        <c:majorTickMark val="none"/>
        <c:minorTickMark val="none"/>
        <c:tickLblPos val="nextTo"/>
        <c:txPr>
          <a:bodyPr/>
          <a:lstStyle/>
          <a:p>
            <a:pPr>
              <a:defRPr sz="800">
                <a:solidFill>
                  <a:schemeClr val="bg1"/>
                </a:solidFill>
              </a:defRPr>
            </a:pPr>
            <a:endParaRPr lang="de-DE"/>
          </a:p>
        </c:txPr>
        <c:crossAx val="129147392"/>
        <c:crosses val="autoZero"/>
        <c:crossBetween val="between"/>
        <c:majorUnit val="0.4"/>
      </c:valAx>
    </c:plotArea>
    <c:plotVisOnly val="1"/>
    <c:dispBlanksAs val="gap"/>
    <c:showDLblsOverMax val="0"/>
  </c:chart>
  <c:spPr>
    <a:noFill/>
  </c:sp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de-DE"/>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chemeClr val="bg1"/>
                </a:solidFill>
              </a:defRPr>
            </a:pPr>
            <a:r>
              <a:rPr lang="en-US" dirty="0" err="1" smtClean="0"/>
              <a:t>SPECviewperf</a:t>
            </a:r>
            <a:r>
              <a:rPr lang="en-US" dirty="0" smtClean="0"/>
              <a:t> </a:t>
            </a:r>
            <a:r>
              <a:rPr lang="en-US" dirty="0" smtClean="0">
                <a:latin typeface="Arial"/>
                <a:cs typeface="Arial"/>
              </a:rPr>
              <a:t>® </a:t>
            </a:r>
            <a:r>
              <a:rPr lang="en-US" dirty="0" smtClean="0"/>
              <a:t>11</a:t>
            </a:r>
          </a:p>
          <a:p>
            <a:pPr>
              <a:defRPr>
                <a:solidFill>
                  <a:schemeClr val="bg1"/>
                </a:solidFill>
              </a:defRPr>
            </a:pPr>
            <a:r>
              <a:rPr lang="en-US" sz="1100" dirty="0" err="1" smtClean="0"/>
              <a:t>ProE</a:t>
            </a:r>
            <a:r>
              <a:rPr lang="en-US" sz="1100" baseline="0" dirty="0" smtClean="0"/>
              <a:t> 05</a:t>
            </a:r>
            <a:endParaRPr lang="en-US" sz="1100" dirty="0"/>
          </a:p>
        </c:rich>
      </c:tx>
      <c:layout/>
      <c:overlay val="0"/>
    </c:title>
    <c:autoTitleDeleted val="0"/>
    <c:view3D>
      <c:rotX val="15"/>
      <c:rotY val="26"/>
      <c:rAngAx val="0"/>
      <c:perspective val="30"/>
    </c:view3D>
    <c:floor>
      <c:thickness val="0"/>
    </c:floor>
    <c:sideWall>
      <c:thickness val="0"/>
      <c:spPr>
        <a:noFill/>
      </c:spPr>
    </c:sideWall>
    <c:backWall>
      <c:thickness val="0"/>
      <c:spPr>
        <a:noFill/>
      </c:spPr>
    </c:backWall>
    <c:plotArea>
      <c:layout>
        <c:manualLayout>
          <c:layoutTarget val="inner"/>
          <c:xMode val="edge"/>
          <c:yMode val="edge"/>
          <c:x val="0.142100993992054"/>
          <c:y val="0.26670018848261801"/>
          <c:w val="0.857899006007946"/>
          <c:h val="0.61634902418148996"/>
        </c:manualLayout>
      </c:layout>
      <c:bar3DChart>
        <c:barDir val="bar"/>
        <c:grouping val="clustered"/>
        <c:varyColors val="0"/>
        <c:ser>
          <c:idx val="0"/>
          <c:order val="0"/>
          <c:tx>
            <c:strRef>
              <c:f>Sheet1!$A$13</c:f>
              <c:strCache>
                <c:ptCount val="1"/>
                <c:pt idx="0">
                  <c:v>VP ProE</c:v>
                </c:pt>
              </c:strCache>
            </c:strRef>
          </c:tx>
          <c:invertIfNegative val="0"/>
          <c:dPt>
            <c:idx val="0"/>
            <c:invertIfNegative val="0"/>
            <c:bubble3D val="0"/>
            <c:spPr>
              <a:gradFill>
                <a:gsLst>
                  <a:gs pos="0">
                    <a:srgbClr val="FF0000"/>
                  </a:gs>
                  <a:gs pos="50000">
                    <a:srgbClr val="E60000"/>
                  </a:gs>
                  <a:gs pos="100000">
                    <a:srgbClr val="8C2823"/>
                  </a:gs>
                </a:gsLst>
                <a:lin ang="1200000" scaled="0"/>
              </a:gradFill>
            </c:spPr>
          </c:dPt>
          <c:dPt>
            <c:idx val="1"/>
            <c:invertIfNegative val="0"/>
            <c:bubble3D val="0"/>
            <c:spPr>
              <a:solidFill>
                <a:srgbClr val="C00000"/>
              </a:solidFill>
            </c:spPr>
          </c:dPt>
          <c:dPt>
            <c:idx val="2"/>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c:spPr>
          </c:dPt>
          <c:cat>
            <c:strRef>
              <c:f>Sheet1!$B$12:$D$12</c:f>
              <c:strCache>
                <c:ptCount val="3"/>
                <c:pt idx="0">
                  <c:v>W5000</c:v>
                </c:pt>
                <c:pt idx="2">
                  <c:v>K2000</c:v>
                </c:pt>
              </c:strCache>
            </c:strRef>
          </c:cat>
          <c:val>
            <c:numRef>
              <c:f>Sheet1!$B$13:$D$13</c:f>
              <c:numCache>
                <c:formatCode>General</c:formatCode>
                <c:ptCount val="3"/>
                <c:pt idx="0" formatCode="0.00">
                  <c:v>0.4</c:v>
                </c:pt>
                <c:pt idx="2" formatCode="0.0">
                  <c:v>1</c:v>
                </c:pt>
              </c:numCache>
            </c:numRef>
          </c:val>
        </c:ser>
        <c:dLbls>
          <c:showLegendKey val="0"/>
          <c:showVal val="0"/>
          <c:showCatName val="0"/>
          <c:showSerName val="0"/>
          <c:showPercent val="0"/>
          <c:showBubbleSize val="0"/>
        </c:dLbls>
        <c:gapWidth val="50"/>
        <c:shape val="box"/>
        <c:axId val="129250304"/>
        <c:axId val="123731264"/>
        <c:axId val="0"/>
      </c:bar3DChart>
      <c:catAx>
        <c:axId val="129250304"/>
        <c:scaling>
          <c:orientation val="minMax"/>
        </c:scaling>
        <c:delete val="0"/>
        <c:axPos val="l"/>
        <c:majorTickMark val="none"/>
        <c:minorTickMark val="none"/>
        <c:tickLblPos val="nextTo"/>
        <c:txPr>
          <a:bodyPr/>
          <a:lstStyle/>
          <a:p>
            <a:pPr>
              <a:defRPr>
                <a:solidFill>
                  <a:schemeClr val="bg1"/>
                </a:solidFill>
              </a:defRPr>
            </a:pPr>
            <a:endParaRPr lang="de-DE"/>
          </a:p>
        </c:txPr>
        <c:crossAx val="123731264"/>
        <c:crosses val="autoZero"/>
        <c:auto val="1"/>
        <c:lblAlgn val="ctr"/>
        <c:lblOffset val="100"/>
        <c:noMultiLvlLbl val="0"/>
      </c:catAx>
      <c:valAx>
        <c:axId val="123731264"/>
        <c:scaling>
          <c:orientation val="minMax"/>
          <c:max val="1"/>
          <c:min val="0.1"/>
        </c:scaling>
        <c:delete val="0"/>
        <c:axPos val="b"/>
        <c:majorGridlines/>
        <c:numFmt formatCode="0.0" sourceLinked="0"/>
        <c:majorTickMark val="none"/>
        <c:minorTickMark val="none"/>
        <c:tickLblPos val="nextTo"/>
        <c:txPr>
          <a:bodyPr/>
          <a:lstStyle/>
          <a:p>
            <a:pPr>
              <a:defRPr sz="800">
                <a:solidFill>
                  <a:schemeClr val="bg1"/>
                </a:solidFill>
              </a:defRPr>
            </a:pPr>
            <a:endParaRPr lang="de-DE"/>
          </a:p>
        </c:txPr>
        <c:crossAx val="129250304"/>
        <c:crosses val="autoZero"/>
        <c:crossBetween val="between"/>
        <c:majorUnit val="0.3"/>
      </c:valAx>
    </c:plotArea>
    <c:plotVisOnly val="1"/>
    <c:dispBlanksAs val="gap"/>
    <c:showDLblsOverMax val="0"/>
  </c:chart>
  <c:spPr>
    <a:noFill/>
  </c:sp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de-DE"/>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chemeClr val="bg1"/>
                </a:solidFill>
              </a:defRPr>
            </a:pPr>
            <a:r>
              <a:rPr lang="en-US" dirty="0" err="1" smtClean="0"/>
              <a:t>SPECapc</a:t>
            </a:r>
            <a:r>
              <a:rPr lang="en-US" dirty="0" smtClean="0"/>
              <a:t> Creo2.0</a:t>
            </a:r>
          </a:p>
          <a:p>
            <a:pPr>
              <a:defRPr>
                <a:solidFill>
                  <a:schemeClr val="bg1"/>
                </a:solidFill>
              </a:defRPr>
            </a:pPr>
            <a:r>
              <a:rPr lang="en-US" sz="1100" dirty="0" err="1" smtClean="0"/>
              <a:t>Gfx</a:t>
            </a:r>
            <a:r>
              <a:rPr lang="en-US" sz="1100" dirty="0" smtClean="0"/>
              <a:t> Composite</a:t>
            </a:r>
            <a:endParaRPr lang="en-US" sz="1100" dirty="0"/>
          </a:p>
        </c:rich>
      </c:tx>
      <c:layout>
        <c:manualLayout>
          <c:xMode val="edge"/>
          <c:yMode val="edge"/>
          <c:x val="0.28494421742867099"/>
          <c:y val="1.49474719940869E-2"/>
        </c:manualLayout>
      </c:layout>
      <c:overlay val="0"/>
    </c:title>
    <c:autoTitleDeleted val="0"/>
    <c:view3D>
      <c:rotX val="15"/>
      <c:rotY val="26"/>
      <c:rAngAx val="0"/>
      <c:perspective val="30"/>
    </c:view3D>
    <c:floor>
      <c:thickness val="0"/>
    </c:floor>
    <c:sideWall>
      <c:thickness val="0"/>
      <c:spPr>
        <a:noFill/>
      </c:spPr>
    </c:sideWall>
    <c:backWall>
      <c:thickness val="0"/>
      <c:spPr>
        <a:noFill/>
      </c:spPr>
    </c:backWall>
    <c:plotArea>
      <c:layout>
        <c:manualLayout>
          <c:layoutTarget val="inner"/>
          <c:xMode val="edge"/>
          <c:yMode val="edge"/>
          <c:x val="0.142100993992054"/>
          <c:y val="0.26670018848261801"/>
          <c:w val="0.857899006007946"/>
          <c:h val="0.61634902418148996"/>
        </c:manualLayout>
      </c:layout>
      <c:bar3DChart>
        <c:barDir val="bar"/>
        <c:grouping val="clustered"/>
        <c:varyColors val="0"/>
        <c:ser>
          <c:idx val="0"/>
          <c:order val="0"/>
          <c:tx>
            <c:strRef>
              <c:f>Sheet1!$A$8</c:f>
              <c:strCache>
                <c:ptCount val="1"/>
                <c:pt idx="0">
                  <c:v>GFx Composite</c:v>
                </c:pt>
              </c:strCache>
            </c:strRef>
          </c:tx>
          <c:invertIfNegative val="0"/>
          <c:dPt>
            <c:idx val="0"/>
            <c:invertIfNegative val="0"/>
            <c:bubble3D val="0"/>
            <c:spPr>
              <a:gradFill>
                <a:gsLst>
                  <a:gs pos="0">
                    <a:srgbClr val="FF0000"/>
                  </a:gs>
                  <a:gs pos="50000">
                    <a:srgbClr val="E60000"/>
                  </a:gs>
                  <a:gs pos="100000">
                    <a:srgbClr val="8C2823"/>
                  </a:gs>
                </a:gsLst>
                <a:lin ang="1200000" scaled="0"/>
              </a:gradFill>
            </c:spPr>
          </c:dPt>
          <c:dPt>
            <c:idx val="1"/>
            <c:invertIfNegative val="0"/>
            <c:bubble3D val="0"/>
            <c:spPr>
              <a:solidFill>
                <a:srgbClr val="C00000"/>
              </a:solidFill>
            </c:spPr>
          </c:dPt>
          <c:dPt>
            <c:idx val="2"/>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c:spPr>
          </c:dPt>
          <c:cat>
            <c:strRef>
              <c:f>Sheet1!$B$7:$D$7</c:f>
              <c:strCache>
                <c:ptCount val="3"/>
                <c:pt idx="0">
                  <c:v>W5000</c:v>
                </c:pt>
                <c:pt idx="2">
                  <c:v>K2000</c:v>
                </c:pt>
              </c:strCache>
            </c:strRef>
          </c:cat>
          <c:val>
            <c:numRef>
              <c:f>Sheet1!$B$8:$D$8</c:f>
              <c:numCache>
                <c:formatCode>General</c:formatCode>
                <c:ptCount val="3"/>
                <c:pt idx="0" formatCode="0.00">
                  <c:v>1.43</c:v>
                </c:pt>
                <c:pt idx="2" formatCode="0.00">
                  <c:v>1</c:v>
                </c:pt>
              </c:numCache>
            </c:numRef>
          </c:val>
        </c:ser>
        <c:dLbls>
          <c:showLegendKey val="0"/>
          <c:showVal val="0"/>
          <c:showCatName val="0"/>
          <c:showSerName val="0"/>
          <c:showPercent val="0"/>
          <c:showBubbleSize val="0"/>
        </c:dLbls>
        <c:gapWidth val="50"/>
        <c:shape val="box"/>
        <c:axId val="109239296"/>
        <c:axId val="128763008"/>
        <c:axId val="0"/>
      </c:bar3DChart>
      <c:catAx>
        <c:axId val="109239296"/>
        <c:scaling>
          <c:orientation val="minMax"/>
        </c:scaling>
        <c:delete val="0"/>
        <c:axPos val="l"/>
        <c:majorTickMark val="none"/>
        <c:minorTickMark val="none"/>
        <c:tickLblPos val="nextTo"/>
        <c:txPr>
          <a:bodyPr/>
          <a:lstStyle/>
          <a:p>
            <a:pPr>
              <a:defRPr>
                <a:solidFill>
                  <a:schemeClr val="bg1"/>
                </a:solidFill>
              </a:defRPr>
            </a:pPr>
            <a:endParaRPr lang="de-DE"/>
          </a:p>
        </c:txPr>
        <c:crossAx val="128763008"/>
        <c:crosses val="autoZero"/>
        <c:auto val="1"/>
        <c:lblAlgn val="ctr"/>
        <c:lblOffset val="100"/>
        <c:noMultiLvlLbl val="0"/>
      </c:catAx>
      <c:valAx>
        <c:axId val="128763008"/>
        <c:scaling>
          <c:orientation val="minMax"/>
          <c:max val="1.5"/>
          <c:min val="0.5"/>
        </c:scaling>
        <c:delete val="0"/>
        <c:axPos val="b"/>
        <c:majorGridlines/>
        <c:numFmt formatCode="0.0" sourceLinked="0"/>
        <c:majorTickMark val="none"/>
        <c:minorTickMark val="none"/>
        <c:tickLblPos val="nextTo"/>
        <c:txPr>
          <a:bodyPr/>
          <a:lstStyle/>
          <a:p>
            <a:pPr>
              <a:defRPr sz="800">
                <a:solidFill>
                  <a:schemeClr val="bg1"/>
                </a:solidFill>
              </a:defRPr>
            </a:pPr>
            <a:endParaRPr lang="de-DE"/>
          </a:p>
        </c:txPr>
        <c:crossAx val="109239296"/>
        <c:crosses val="autoZero"/>
        <c:crossBetween val="between"/>
        <c:majorUnit val="0.5"/>
      </c:valAx>
    </c:plotArea>
    <c:plotVisOnly val="1"/>
    <c:dispBlanksAs val="gap"/>
    <c:showDLblsOverMax val="0"/>
  </c:chart>
  <c:spPr>
    <a:noFill/>
  </c:sp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de-DE"/>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chemeClr val="bg1"/>
                </a:solidFill>
              </a:defRPr>
            </a:pPr>
            <a:r>
              <a:rPr lang="en-US" dirty="0" err="1" smtClean="0"/>
              <a:t>SPECapc</a:t>
            </a:r>
            <a:r>
              <a:rPr lang="en-US" dirty="0" smtClean="0"/>
              <a:t> Creo2.0</a:t>
            </a:r>
          </a:p>
          <a:p>
            <a:pPr>
              <a:defRPr>
                <a:solidFill>
                  <a:schemeClr val="bg1"/>
                </a:solidFill>
              </a:defRPr>
            </a:pPr>
            <a:r>
              <a:rPr lang="en-US" sz="1100" dirty="0" err="1" smtClean="0"/>
              <a:t>Gfx</a:t>
            </a:r>
            <a:r>
              <a:rPr lang="en-US" sz="1100" dirty="0" smtClean="0"/>
              <a:t> Wireframe Composite</a:t>
            </a:r>
            <a:endParaRPr lang="en-US" sz="1100" dirty="0"/>
          </a:p>
        </c:rich>
      </c:tx>
      <c:layout>
        <c:manualLayout>
          <c:xMode val="edge"/>
          <c:yMode val="edge"/>
          <c:x val="0.21563994451051099"/>
          <c:y val="9.8715532150560597E-3"/>
        </c:manualLayout>
      </c:layout>
      <c:overlay val="0"/>
    </c:title>
    <c:autoTitleDeleted val="0"/>
    <c:view3D>
      <c:rotX val="15"/>
      <c:rotY val="26"/>
      <c:rAngAx val="0"/>
      <c:perspective val="30"/>
    </c:view3D>
    <c:floor>
      <c:thickness val="0"/>
    </c:floor>
    <c:sideWall>
      <c:thickness val="0"/>
      <c:spPr>
        <a:noFill/>
      </c:spPr>
    </c:sideWall>
    <c:backWall>
      <c:thickness val="0"/>
      <c:spPr>
        <a:noFill/>
      </c:spPr>
    </c:backWall>
    <c:plotArea>
      <c:layout>
        <c:manualLayout>
          <c:layoutTarget val="inner"/>
          <c:xMode val="edge"/>
          <c:yMode val="edge"/>
          <c:x val="0.142100993992054"/>
          <c:y val="0.26670018848261801"/>
          <c:w val="0.857899006007946"/>
          <c:h val="0.61634902418148996"/>
        </c:manualLayout>
      </c:layout>
      <c:bar3DChart>
        <c:barDir val="bar"/>
        <c:grouping val="clustered"/>
        <c:varyColors val="0"/>
        <c:ser>
          <c:idx val="0"/>
          <c:order val="0"/>
          <c:tx>
            <c:strRef>
              <c:f>Sheet1!$A$18</c:f>
              <c:strCache>
                <c:ptCount val="1"/>
                <c:pt idx="0">
                  <c:v>GFx Wireframe Comp</c:v>
                </c:pt>
              </c:strCache>
            </c:strRef>
          </c:tx>
          <c:invertIfNegative val="0"/>
          <c:dPt>
            <c:idx val="0"/>
            <c:invertIfNegative val="0"/>
            <c:bubble3D val="0"/>
            <c:spPr>
              <a:gradFill>
                <a:gsLst>
                  <a:gs pos="0">
                    <a:srgbClr val="FF0000"/>
                  </a:gs>
                  <a:gs pos="50000">
                    <a:srgbClr val="E60000"/>
                  </a:gs>
                  <a:gs pos="100000">
                    <a:srgbClr val="8C2823"/>
                  </a:gs>
                </a:gsLst>
                <a:lin ang="1200000" scaled="0"/>
              </a:gradFill>
            </c:spPr>
          </c:dPt>
          <c:dPt>
            <c:idx val="1"/>
            <c:invertIfNegative val="0"/>
            <c:bubble3D val="0"/>
            <c:spPr>
              <a:solidFill>
                <a:srgbClr val="C00000"/>
              </a:solidFill>
            </c:spPr>
          </c:dPt>
          <c:dPt>
            <c:idx val="2"/>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c:spPr>
          </c:dPt>
          <c:cat>
            <c:strRef>
              <c:f>Sheet1!$B$17:$D$17</c:f>
              <c:strCache>
                <c:ptCount val="3"/>
                <c:pt idx="0">
                  <c:v>W5000</c:v>
                </c:pt>
                <c:pt idx="2">
                  <c:v>K2000</c:v>
                </c:pt>
              </c:strCache>
            </c:strRef>
          </c:cat>
          <c:val>
            <c:numRef>
              <c:f>Sheet1!$B$18:$D$18</c:f>
              <c:numCache>
                <c:formatCode>General</c:formatCode>
                <c:ptCount val="3"/>
                <c:pt idx="0" formatCode="0.00">
                  <c:v>1.55</c:v>
                </c:pt>
                <c:pt idx="2" formatCode="0.00">
                  <c:v>1</c:v>
                </c:pt>
              </c:numCache>
            </c:numRef>
          </c:val>
        </c:ser>
        <c:dLbls>
          <c:showLegendKey val="0"/>
          <c:showVal val="0"/>
          <c:showCatName val="0"/>
          <c:showSerName val="0"/>
          <c:showPercent val="0"/>
          <c:showBubbleSize val="0"/>
        </c:dLbls>
        <c:gapWidth val="50"/>
        <c:shape val="box"/>
        <c:axId val="109236224"/>
        <c:axId val="128764736"/>
        <c:axId val="0"/>
      </c:bar3DChart>
      <c:catAx>
        <c:axId val="109236224"/>
        <c:scaling>
          <c:orientation val="minMax"/>
        </c:scaling>
        <c:delete val="0"/>
        <c:axPos val="l"/>
        <c:majorTickMark val="none"/>
        <c:minorTickMark val="none"/>
        <c:tickLblPos val="nextTo"/>
        <c:txPr>
          <a:bodyPr/>
          <a:lstStyle/>
          <a:p>
            <a:pPr>
              <a:defRPr>
                <a:solidFill>
                  <a:schemeClr val="bg1"/>
                </a:solidFill>
              </a:defRPr>
            </a:pPr>
            <a:endParaRPr lang="de-DE"/>
          </a:p>
        </c:txPr>
        <c:crossAx val="128764736"/>
        <c:crosses val="autoZero"/>
        <c:auto val="1"/>
        <c:lblAlgn val="ctr"/>
        <c:lblOffset val="100"/>
        <c:noMultiLvlLbl val="0"/>
      </c:catAx>
      <c:valAx>
        <c:axId val="128764736"/>
        <c:scaling>
          <c:orientation val="minMax"/>
          <c:max val="1.55"/>
          <c:min val="0.55000000000000004"/>
        </c:scaling>
        <c:delete val="0"/>
        <c:axPos val="b"/>
        <c:majorGridlines/>
        <c:numFmt formatCode="0.0" sourceLinked="0"/>
        <c:majorTickMark val="none"/>
        <c:minorTickMark val="none"/>
        <c:tickLblPos val="nextTo"/>
        <c:txPr>
          <a:bodyPr/>
          <a:lstStyle/>
          <a:p>
            <a:pPr>
              <a:defRPr sz="800">
                <a:solidFill>
                  <a:schemeClr val="bg1"/>
                </a:solidFill>
              </a:defRPr>
            </a:pPr>
            <a:endParaRPr lang="de-DE"/>
          </a:p>
        </c:txPr>
        <c:crossAx val="109236224"/>
        <c:crosses val="autoZero"/>
        <c:crossBetween val="between"/>
        <c:majorUnit val="0.5"/>
      </c:valAx>
    </c:plotArea>
    <c:plotVisOnly val="1"/>
    <c:dispBlanksAs val="gap"/>
    <c:showDLblsOverMax val="0"/>
  </c:chart>
  <c:spPr>
    <a:noFill/>
  </c:sp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de-DE"/>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chemeClr val="bg1"/>
                </a:solidFill>
              </a:defRPr>
            </a:pPr>
            <a:r>
              <a:rPr lang="en-US" dirty="0" err="1" smtClean="0"/>
              <a:t>SPECapc</a:t>
            </a:r>
            <a:r>
              <a:rPr lang="en-US" dirty="0" smtClean="0"/>
              <a:t> Creo2.0</a:t>
            </a:r>
            <a:endParaRPr lang="en-US" dirty="0"/>
          </a:p>
          <a:p>
            <a:pPr>
              <a:defRPr>
                <a:solidFill>
                  <a:schemeClr val="bg1"/>
                </a:solidFill>
              </a:defRPr>
            </a:pPr>
            <a:r>
              <a:rPr lang="en-US" sz="1100" dirty="0" err="1" smtClean="0"/>
              <a:t>Worldcar</a:t>
            </a:r>
            <a:r>
              <a:rPr lang="en-US" sz="1100" dirty="0" smtClean="0"/>
              <a:t> Body Graphics</a:t>
            </a:r>
            <a:endParaRPr lang="en-US" sz="1100" dirty="0"/>
          </a:p>
        </c:rich>
      </c:tx>
      <c:layout>
        <c:manualLayout>
          <c:xMode val="edge"/>
          <c:yMode val="edge"/>
          <c:x val="0.20345541669676601"/>
          <c:y val="9.8930498987520408E-3"/>
        </c:manualLayout>
      </c:layout>
      <c:overlay val="0"/>
    </c:title>
    <c:autoTitleDeleted val="0"/>
    <c:view3D>
      <c:rotX val="15"/>
      <c:rotY val="26"/>
      <c:rAngAx val="0"/>
      <c:perspective val="30"/>
    </c:view3D>
    <c:floor>
      <c:thickness val="0"/>
    </c:floor>
    <c:sideWall>
      <c:thickness val="0"/>
      <c:spPr>
        <a:noFill/>
      </c:spPr>
    </c:sideWall>
    <c:backWall>
      <c:thickness val="0"/>
      <c:spPr>
        <a:noFill/>
      </c:spPr>
    </c:backWall>
    <c:plotArea>
      <c:layout>
        <c:manualLayout>
          <c:layoutTarget val="inner"/>
          <c:xMode val="edge"/>
          <c:yMode val="edge"/>
          <c:x val="0.142100993992054"/>
          <c:y val="0.26670018848261801"/>
          <c:w val="0.857899006007946"/>
          <c:h val="0.61634902418148996"/>
        </c:manualLayout>
      </c:layout>
      <c:bar3DChart>
        <c:barDir val="bar"/>
        <c:grouping val="clustered"/>
        <c:varyColors val="0"/>
        <c:ser>
          <c:idx val="0"/>
          <c:order val="0"/>
          <c:tx>
            <c:strRef>
              <c:f>Sheet1!$A$3</c:f>
              <c:strCache>
                <c:ptCount val="1"/>
                <c:pt idx="0">
                  <c:v>Worldcar Body Graphics</c:v>
                </c:pt>
              </c:strCache>
            </c:strRef>
          </c:tx>
          <c:invertIfNegative val="0"/>
          <c:dPt>
            <c:idx val="0"/>
            <c:invertIfNegative val="0"/>
            <c:bubble3D val="0"/>
            <c:spPr>
              <a:gradFill>
                <a:gsLst>
                  <a:gs pos="0">
                    <a:srgbClr val="FF0000"/>
                  </a:gs>
                  <a:gs pos="50000">
                    <a:srgbClr val="E60000"/>
                  </a:gs>
                  <a:gs pos="100000">
                    <a:srgbClr val="8C2823"/>
                  </a:gs>
                </a:gsLst>
                <a:lin ang="1200000" scaled="0"/>
              </a:gradFill>
            </c:spPr>
          </c:dPt>
          <c:dPt>
            <c:idx val="1"/>
            <c:invertIfNegative val="0"/>
            <c:bubble3D val="0"/>
            <c:spPr>
              <a:solidFill>
                <a:srgbClr val="C00000"/>
              </a:solidFill>
            </c:spPr>
          </c:dPt>
          <c:dPt>
            <c:idx val="2"/>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c:spPr>
          </c:dPt>
          <c:cat>
            <c:strRef>
              <c:f>Sheet1!$B$2:$D$2</c:f>
              <c:strCache>
                <c:ptCount val="3"/>
                <c:pt idx="0">
                  <c:v>W5000</c:v>
                </c:pt>
                <c:pt idx="2">
                  <c:v>K2000</c:v>
                </c:pt>
              </c:strCache>
            </c:strRef>
          </c:cat>
          <c:val>
            <c:numRef>
              <c:f>Sheet1!$B$3:$D$3</c:f>
              <c:numCache>
                <c:formatCode>General</c:formatCode>
                <c:ptCount val="3"/>
                <c:pt idx="0" formatCode="0.00">
                  <c:v>1.77</c:v>
                </c:pt>
                <c:pt idx="2" formatCode="0.00">
                  <c:v>1</c:v>
                </c:pt>
              </c:numCache>
            </c:numRef>
          </c:val>
        </c:ser>
        <c:dLbls>
          <c:showLegendKey val="0"/>
          <c:showVal val="0"/>
          <c:showCatName val="0"/>
          <c:showSerName val="0"/>
          <c:showPercent val="0"/>
          <c:showBubbleSize val="0"/>
        </c:dLbls>
        <c:gapWidth val="50"/>
        <c:shape val="box"/>
        <c:axId val="109237760"/>
        <c:axId val="128761856"/>
        <c:axId val="0"/>
      </c:bar3DChart>
      <c:catAx>
        <c:axId val="109237760"/>
        <c:scaling>
          <c:orientation val="minMax"/>
        </c:scaling>
        <c:delete val="0"/>
        <c:axPos val="l"/>
        <c:majorTickMark val="none"/>
        <c:minorTickMark val="none"/>
        <c:tickLblPos val="nextTo"/>
        <c:txPr>
          <a:bodyPr/>
          <a:lstStyle/>
          <a:p>
            <a:pPr>
              <a:defRPr>
                <a:solidFill>
                  <a:schemeClr val="bg1"/>
                </a:solidFill>
              </a:defRPr>
            </a:pPr>
            <a:endParaRPr lang="de-DE"/>
          </a:p>
        </c:txPr>
        <c:crossAx val="128761856"/>
        <c:crosses val="autoZero"/>
        <c:auto val="1"/>
        <c:lblAlgn val="ctr"/>
        <c:lblOffset val="100"/>
        <c:noMultiLvlLbl val="0"/>
      </c:catAx>
      <c:valAx>
        <c:axId val="128761856"/>
        <c:scaling>
          <c:orientation val="minMax"/>
          <c:max val="2"/>
          <c:min val="0.5"/>
        </c:scaling>
        <c:delete val="0"/>
        <c:axPos val="b"/>
        <c:majorGridlines/>
        <c:numFmt formatCode="0.0" sourceLinked="0"/>
        <c:majorTickMark val="none"/>
        <c:minorTickMark val="none"/>
        <c:tickLblPos val="nextTo"/>
        <c:txPr>
          <a:bodyPr/>
          <a:lstStyle/>
          <a:p>
            <a:pPr>
              <a:defRPr sz="800">
                <a:solidFill>
                  <a:schemeClr val="bg1"/>
                </a:solidFill>
              </a:defRPr>
            </a:pPr>
            <a:endParaRPr lang="de-DE"/>
          </a:p>
        </c:txPr>
        <c:crossAx val="109237760"/>
        <c:crosses val="autoZero"/>
        <c:crossBetween val="between"/>
        <c:majorUnit val="0.5"/>
      </c:valAx>
    </c:plotArea>
    <c:plotVisOnly val="1"/>
    <c:dispBlanksAs val="gap"/>
    <c:showDLblsOverMax val="0"/>
  </c:chart>
  <c:spPr>
    <a:noFill/>
  </c:sp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de-DE"/>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chemeClr val="bg1"/>
                </a:solidFill>
              </a:defRPr>
            </a:pPr>
            <a:r>
              <a:rPr lang="en-US" dirty="0" err="1" smtClean="0"/>
              <a:t>SPECviewperf</a:t>
            </a:r>
            <a:r>
              <a:rPr lang="en-US" dirty="0" smtClean="0">
                <a:latin typeface="Arial"/>
                <a:cs typeface="Arial"/>
              </a:rPr>
              <a:t>®</a:t>
            </a:r>
            <a:r>
              <a:rPr lang="en-US" dirty="0" smtClean="0"/>
              <a:t> 11</a:t>
            </a:r>
          </a:p>
          <a:p>
            <a:pPr>
              <a:defRPr>
                <a:solidFill>
                  <a:schemeClr val="bg1"/>
                </a:solidFill>
              </a:defRPr>
            </a:pPr>
            <a:r>
              <a:rPr lang="en-US" sz="1100" dirty="0" smtClean="0"/>
              <a:t>SW 02</a:t>
            </a:r>
            <a:endParaRPr lang="en-US" sz="1100" dirty="0"/>
          </a:p>
        </c:rich>
      </c:tx>
      <c:layout/>
      <c:overlay val="0"/>
    </c:title>
    <c:autoTitleDeleted val="0"/>
    <c:view3D>
      <c:rotX val="15"/>
      <c:rotY val="26"/>
      <c:rAngAx val="0"/>
      <c:perspective val="30"/>
    </c:view3D>
    <c:floor>
      <c:thickness val="0"/>
    </c:floor>
    <c:sideWall>
      <c:thickness val="0"/>
      <c:spPr>
        <a:noFill/>
      </c:spPr>
    </c:sideWall>
    <c:backWall>
      <c:thickness val="0"/>
      <c:spPr>
        <a:noFill/>
      </c:spPr>
    </c:backWall>
    <c:plotArea>
      <c:layout>
        <c:manualLayout>
          <c:layoutTarget val="inner"/>
          <c:xMode val="edge"/>
          <c:yMode val="edge"/>
          <c:x val="0.142100993992054"/>
          <c:y val="0.26670018848261801"/>
          <c:w val="0.857899006007946"/>
          <c:h val="0.61634902418148996"/>
        </c:manualLayout>
      </c:layout>
      <c:bar3DChart>
        <c:barDir val="bar"/>
        <c:grouping val="clustered"/>
        <c:varyColors val="0"/>
        <c:ser>
          <c:idx val="0"/>
          <c:order val="0"/>
          <c:tx>
            <c:strRef>
              <c:f>Sheet1!$A$13</c:f>
              <c:strCache>
                <c:ptCount val="1"/>
                <c:pt idx="0">
                  <c:v>VP ProE</c:v>
                </c:pt>
              </c:strCache>
            </c:strRef>
          </c:tx>
          <c:invertIfNegative val="0"/>
          <c:dPt>
            <c:idx val="0"/>
            <c:invertIfNegative val="0"/>
            <c:bubble3D val="0"/>
            <c:spPr>
              <a:gradFill>
                <a:gsLst>
                  <a:gs pos="0">
                    <a:srgbClr val="FF0000"/>
                  </a:gs>
                  <a:gs pos="50000">
                    <a:srgbClr val="E60000"/>
                  </a:gs>
                  <a:gs pos="100000">
                    <a:srgbClr val="8C2823"/>
                  </a:gs>
                </a:gsLst>
                <a:lin ang="1200000" scaled="0"/>
              </a:gradFill>
            </c:spPr>
          </c:dPt>
          <c:dPt>
            <c:idx val="1"/>
            <c:invertIfNegative val="0"/>
            <c:bubble3D val="0"/>
            <c:spPr>
              <a:solidFill>
                <a:srgbClr val="92D050"/>
              </a:solidFill>
            </c:spPr>
          </c:dPt>
          <c:dPt>
            <c:idx val="2"/>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c:spPr>
          </c:dPt>
          <c:cat>
            <c:strRef>
              <c:f>Sheet1!$B$12:$D$12</c:f>
              <c:strCache>
                <c:ptCount val="3"/>
                <c:pt idx="0">
                  <c:v>W5000</c:v>
                </c:pt>
                <c:pt idx="1">
                  <c:v>Q2000</c:v>
                </c:pt>
                <c:pt idx="2">
                  <c:v>K2000</c:v>
                </c:pt>
              </c:strCache>
            </c:strRef>
          </c:cat>
          <c:val>
            <c:numRef>
              <c:f>Sheet1!$B$13:$D$13</c:f>
              <c:numCache>
                <c:formatCode>0.00</c:formatCode>
                <c:ptCount val="3"/>
                <c:pt idx="0">
                  <c:v>1.26</c:v>
                </c:pt>
                <c:pt idx="1">
                  <c:v>0.86</c:v>
                </c:pt>
                <c:pt idx="2" formatCode="0.0">
                  <c:v>1</c:v>
                </c:pt>
              </c:numCache>
            </c:numRef>
          </c:val>
        </c:ser>
        <c:dLbls>
          <c:showLegendKey val="0"/>
          <c:showVal val="0"/>
          <c:showCatName val="0"/>
          <c:showSerName val="0"/>
          <c:showPercent val="0"/>
          <c:showBubbleSize val="0"/>
        </c:dLbls>
        <c:gapWidth val="100"/>
        <c:shape val="box"/>
        <c:axId val="129235456"/>
        <c:axId val="109096896"/>
        <c:axId val="0"/>
      </c:bar3DChart>
      <c:catAx>
        <c:axId val="129235456"/>
        <c:scaling>
          <c:orientation val="minMax"/>
        </c:scaling>
        <c:delete val="0"/>
        <c:axPos val="l"/>
        <c:majorTickMark val="none"/>
        <c:minorTickMark val="none"/>
        <c:tickLblPos val="nextTo"/>
        <c:txPr>
          <a:bodyPr/>
          <a:lstStyle/>
          <a:p>
            <a:pPr>
              <a:defRPr>
                <a:solidFill>
                  <a:schemeClr val="bg1"/>
                </a:solidFill>
              </a:defRPr>
            </a:pPr>
            <a:endParaRPr lang="de-DE"/>
          </a:p>
        </c:txPr>
        <c:crossAx val="109096896"/>
        <c:crosses val="autoZero"/>
        <c:auto val="1"/>
        <c:lblAlgn val="ctr"/>
        <c:lblOffset val="100"/>
        <c:noMultiLvlLbl val="0"/>
      </c:catAx>
      <c:valAx>
        <c:axId val="109096896"/>
        <c:scaling>
          <c:orientation val="minMax"/>
          <c:max val="1.3"/>
          <c:min val="0.1"/>
        </c:scaling>
        <c:delete val="0"/>
        <c:axPos val="b"/>
        <c:majorGridlines/>
        <c:numFmt formatCode="0.0" sourceLinked="0"/>
        <c:majorTickMark val="none"/>
        <c:minorTickMark val="none"/>
        <c:tickLblPos val="nextTo"/>
        <c:txPr>
          <a:bodyPr/>
          <a:lstStyle/>
          <a:p>
            <a:pPr>
              <a:defRPr sz="800">
                <a:solidFill>
                  <a:schemeClr val="bg1"/>
                </a:solidFill>
              </a:defRPr>
            </a:pPr>
            <a:endParaRPr lang="de-DE"/>
          </a:p>
        </c:txPr>
        <c:crossAx val="129235456"/>
        <c:crosses val="autoZero"/>
        <c:crossBetween val="between"/>
        <c:majorUnit val="0.3"/>
      </c:valAx>
    </c:plotArea>
    <c:plotVisOnly val="1"/>
    <c:dispBlanksAs val="gap"/>
    <c:showDLblsOverMax val="0"/>
  </c:chart>
  <c:spPr>
    <a:noFill/>
  </c:sp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de-DE"/>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chemeClr val="bg1"/>
                </a:solidFill>
              </a:defRPr>
            </a:pPr>
            <a:r>
              <a:rPr lang="en-US" dirty="0" err="1" smtClean="0"/>
              <a:t>SPECapc</a:t>
            </a:r>
            <a:r>
              <a:rPr lang="en-US" dirty="0" smtClean="0"/>
              <a:t> SW</a:t>
            </a:r>
          </a:p>
          <a:p>
            <a:pPr>
              <a:defRPr>
                <a:solidFill>
                  <a:schemeClr val="bg1"/>
                </a:solidFill>
              </a:defRPr>
            </a:pPr>
            <a:r>
              <a:rPr lang="en-US" sz="1100" dirty="0" err="1" smtClean="0"/>
              <a:t>Gfx</a:t>
            </a:r>
            <a:r>
              <a:rPr lang="en-US" sz="1100" dirty="0" smtClean="0"/>
              <a:t> Composite</a:t>
            </a:r>
            <a:endParaRPr lang="en-US" sz="1100" dirty="0"/>
          </a:p>
        </c:rich>
      </c:tx>
      <c:layout>
        <c:manualLayout>
          <c:xMode val="edge"/>
          <c:yMode val="edge"/>
          <c:x val="0.28494421742867099"/>
          <c:y val="1.49474719940869E-2"/>
        </c:manualLayout>
      </c:layout>
      <c:overlay val="0"/>
    </c:title>
    <c:autoTitleDeleted val="0"/>
    <c:view3D>
      <c:rotX val="15"/>
      <c:rotY val="26"/>
      <c:rAngAx val="0"/>
      <c:perspective val="30"/>
    </c:view3D>
    <c:floor>
      <c:thickness val="0"/>
    </c:floor>
    <c:sideWall>
      <c:thickness val="0"/>
      <c:spPr>
        <a:noFill/>
      </c:spPr>
    </c:sideWall>
    <c:backWall>
      <c:thickness val="0"/>
      <c:spPr>
        <a:noFill/>
      </c:spPr>
    </c:backWall>
    <c:plotArea>
      <c:layout>
        <c:manualLayout>
          <c:layoutTarget val="inner"/>
          <c:xMode val="edge"/>
          <c:yMode val="edge"/>
          <c:x val="0.142100993992054"/>
          <c:y val="0.26670018848261801"/>
          <c:w val="0.857899006007946"/>
          <c:h val="0.61634902418148996"/>
        </c:manualLayout>
      </c:layout>
      <c:bar3DChart>
        <c:barDir val="bar"/>
        <c:grouping val="clustered"/>
        <c:varyColors val="0"/>
        <c:ser>
          <c:idx val="0"/>
          <c:order val="0"/>
          <c:tx>
            <c:strRef>
              <c:f>Sheet1!$A$8</c:f>
              <c:strCache>
                <c:ptCount val="1"/>
                <c:pt idx="0">
                  <c:v>GFx Composite</c:v>
                </c:pt>
              </c:strCache>
            </c:strRef>
          </c:tx>
          <c:invertIfNegative val="0"/>
          <c:dPt>
            <c:idx val="0"/>
            <c:invertIfNegative val="0"/>
            <c:bubble3D val="0"/>
            <c:spPr>
              <a:gradFill>
                <a:gsLst>
                  <a:gs pos="0">
                    <a:srgbClr val="FF0000"/>
                  </a:gs>
                  <a:gs pos="50000">
                    <a:srgbClr val="E60000"/>
                  </a:gs>
                  <a:gs pos="100000">
                    <a:srgbClr val="8C2823"/>
                  </a:gs>
                </a:gsLst>
                <a:lin ang="1200000" scaled="0"/>
              </a:gradFill>
            </c:spPr>
          </c:dPt>
          <c:dPt>
            <c:idx val="1"/>
            <c:invertIfNegative val="0"/>
            <c:bubble3D val="0"/>
            <c:spPr>
              <a:solidFill>
                <a:srgbClr val="92D050"/>
              </a:solidFill>
            </c:spPr>
          </c:dPt>
          <c:dPt>
            <c:idx val="2"/>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c:spPr>
          </c:dPt>
          <c:cat>
            <c:strRef>
              <c:f>Sheet1!$B$7:$D$7</c:f>
              <c:strCache>
                <c:ptCount val="3"/>
                <c:pt idx="0">
                  <c:v>W5000</c:v>
                </c:pt>
                <c:pt idx="1">
                  <c:v>Q2000</c:v>
                </c:pt>
                <c:pt idx="2">
                  <c:v>K2000</c:v>
                </c:pt>
              </c:strCache>
            </c:strRef>
          </c:cat>
          <c:val>
            <c:numRef>
              <c:f>Sheet1!$B$8:$D$8</c:f>
              <c:numCache>
                <c:formatCode>0.00</c:formatCode>
                <c:ptCount val="3"/>
                <c:pt idx="0">
                  <c:v>1.25</c:v>
                </c:pt>
                <c:pt idx="1">
                  <c:v>0.96</c:v>
                </c:pt>
                <c:pt idx="2">
                  <c:v>1</c:v>
                </c:pt>
              </c:numCache>
            </c:numRef>
          </c:val>
        </c:ser>
        <c:dLbls>
          <c:showLegendKey val="0"/>
          <c:showVal val="0"/>
          <c:showCatName val="0"/>
          <c:showSerName val="0"/>
          <c:showPercent val="0"/>
          <c:showBubbleSize val="0"/>
        </c:dLbls>
        <c:gapWidth val="100"/>
        <c:shape val="box"/>
        <c:axId val="1436672"/>
        <c:axId val="109096320"/>
        <c:axId val="0"/>
      </c:bar3DChart>
      <c:catAx>
        <c:axId val="1436672"/>
        <c:scaling>
          <c:orientation val="minMax"/>
        </c:scaling>
        <c:delete val="0"/>
        <c:axPos val="l"/>
        <c:majorTickMark val="none"/>
        <c:minorTickMark val="none"/>
        <c:tickLblPos val="nextTo"/>
        <c:txPr>
          <a:bodyPr/>
          <a:lstStyle/>
          <a:p>
            <a:pPr>
              <a:defRPr>
                <a:solidFill>
                  <a:schemeClr val="bg1"/>
                </a:solidFill>
              </a:defRPr>
            </a:pPr>
            <a:endParaRPr lang="de-DE"/>
          </a:p>
        </c:txPr>
        <c:crossAx val="109096320"/>
        <c:crosses val="autoZero"/>
        <c:auto val="1"/>
        <c:lblAlgn val="ctr"/>
        <c:lblOffset val="100"/>
        <c:noMultiLvlLbl val="0"/>
      </c:catAx>
      <c:valAx>
        <c:axId val="109096320"/>
        <c:scaling>
          <c:orientation val="minMax"/>
          <c:max val="1.4"/>
          <c:min val="0.6"/>
        </c:scaling>
        <c:delete val="0"/>
        <c:axPos val="b"/>
        <c:majorGridlines/>
        <c:numFmt formatCode="0.0" sourceLinked="0"/>
        <c:majorTickMark val="none"/>
        <c:minorTickMark val="none"/>
        <c:tickLblPos val="nextTo"/>
        <c:txPr>
          <a:bodyPr/>
          <a:lstStyle/>
          <a:p>
            <a:pPr>
              <a:defRPr sz="800">
                <a:solidFill>
                  <a:schemeClr val="bg1"/>
                </a:solidFill>
              </a:defRPr>
            </a:pPr>
            <a:endParaRPr lang="de-DE"/>
          </a:p>
        </c:txPr>
        <c:crossAx val="1436672"/>
        <c:crosses val="autoZero"/>
        <c:crossBetween val="between"/>
        <c:majorUnit val="0.4"/>
      </c:valAx>
    </c:plotArea>
    <c:plotVisOnly val="1"/>
    <c:dispBlanksAs val="gap"/>
    <c:showDLblsOverMax val="0"/>
  </c:chart>
  <c:spPr>
    <a:noFill/>
  </c:sp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de-DE"/>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chemeClr val="bg1"/>
                </a:solidFill>
              </a:defRPr>
            </a:pPr>
            <a:r>
              <a:rPr lang="en-US" dirty="0" err="1" smtClean="0"/>
              <a:t>SPECapc</a:t>
            </a:r>
            <a:r>
              <a:rPr lang="en-US" dirty="0" smtClean="0"/>
              <a:t> SW</a:t>
            </a:r>
          </a:p>
          <a:p>
            <a:pPr>
              <a:defRPr>
                <a:solidFill>
                  <a:schemeClr val="bg1"/>
                </a:solidFill>
              </a:defRPr>
            </a:pPr>
            <a:r>
              <a:rPr lang="en-US" sz="1100" dirty="0" err="1" smtClean="0"/>
              <a:t>RealView</a:t>
            </a:r>
            <a:endParaRPr lang="en-US" sz="1100" dirty="0"/>
          </a:p>
        </c:rich>
      </c:tx>
      <c:layout/>
      <c:overlay val="0"/>
    </c:title>
    <c:autoTitleDeleted val="0"/>
    <c:view3D>
      <c:rotX val="15"/>
      <c:rotY val="26"/>
      <c:rAngAx val="0"/>
      <c:perspective val="30"/>
    </c:view3D>
    <c:floor>
      <c:thickness val="0"/>
    </c:floor>
    <c:sideWall>
      <c:thickness val="0"/>
      <c:spPr>
        <a:noFill/>
      </c:spPr>
    </c:sideWall>
    <c:backWall>
      <c:thickness val="0"/>
      <c:spPr>
        <a:noFill/>
      </c:spPr>
    </c:backWall>
    <c:plotArea>
      <c:layout>
        <c:manualLayout>
          <c:layoutTarget val="inner"/>
          <c:xMode val="edge"/>
          <c:yMode val="edge"/>
          <c:x val="0.142100993992054"/>
          <c:y val="0.26670018848261801"/>
          <c:w val="0.857899006007946"/>
          <c:h val="0.61634902418148996"/>
        </c:manualLayout>
      </c:layout>
      <c:bar3DChart>
        <c:barDir val="bar"/>
        <c:grouping val="clustered"/>
        <c:varyColors val="0"/>
        <c:ser>
          <c:idx val="0"/>
          <c:order val="0"/>
          <c:tx>
            <c:strRef>
              <c:f>Sheet1!$A$18</c:f>
              <c:strCache>
                <c:ptCount val="1"/>
                <c:pt idx="0">
                  <c:v>GFx Wireframe Comp</c:v>
                </c:pt>
              </c:strCache>
            </c:strRef>
          </c:tx>
          <c:invertIfNegative val="0"/>
          <c:dPt>
            <c:idx val="0"/>
            <c:invertIfNegative val="0"/>
            <c:bubble3D val="0"/>
            <c:spPr>
              <a:gradFill>
                <a:gsLst>
                  <a:gs pos="0">
                    <a:srgbClr val="FF0000"/>
                  </a:gs>
                  <a:gs pos="50000">
                    <a:srgbClr val="E60000"/>
                  </a:gs>
                  <a:gs pos="100000">
                    <a:srgbClr val="8C2823"/>
                  </a:gs>
                </a:gsLst>
                <a:lin ang="1200000" scaled="0"/>
              </a:gradFill>
            </c:spPr>
          </c:dPt>
          <c:dPt>
            <c:idx val="1"/>
            <c:invertIfNegative val="0"/>
            <c:bubble3D val="0"/>
            <c:spPr>
              <a:solidFill>
                <a:srgbClr val="92D050"/>
              </a:solidFill>
            </c:spPr>
          </c:dPt>
          <c:dPt>
            <c:idx val="2"/>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c:spPr>
          </c:dPt>
          <c:cat>
            <c:strRef>
              <c:f>Sheet1!$B$17:$D$17</c:f>
              <c:strCache>
                <c:ptCount val="3"/>
                <c:pt idx="0">
                  <c:v>W5000</c:v>
                </c:pt>
                <c:pt idx="1">
                  <c:v>Q2000</c:v>
                </c:pt>
                <c:pt idx="2">
                  <c:v>K2000</c:v>
                </c:pt>
              </c:strCache>
            </c:strRef>
          </c:cat>
          <c:val>
            <c:numRef>
              <c:f>Sheet1!$B$18:$D$18</c:f>
              <c:numCache>
                <c:formatCode>0.00</c:formatCode>
                <c:ptCount val="3"/>
                <c:pt idx="0">
                  <c:v>1.37</c:v>
                </c:pt>
                <c:pt idx="1">
                  <c:v>0.95</c:v>
                </c:pt>
                <c:pt idx="2">
                  <c:v>1</c:v>
                </c:pt>
              </c:numCache>
            </c:numRef>
          </c:val>
        </c:ser>
        <c:dLbls>
          <c:showLegendKey val="0"/>
          <c:showVal val="0"/>
          <c:showCatName val="0"/>
          <c:showSerName val="0"/>
          <c:showPercent val="0"/>
          <c:showBubbleSize val="0"/>
        </c:dLbls>
        <c:gapWidth val="100"/>
        <c:shape val="box"/>
        <c:axId val="1433600"/>
        <c:axId val="109095744"/>
        <c:axId val="0"/>
      </c:bar3DChart>
      <c:catAx>
        <c:axId val="1433600"/>
        <c:scaling>
          <c:orientation val="minMax"/>
        </c:scaling>
        <c:delete val="0"/>
        <c:axPos val="l"/>
        <c:majorTickMark val="none"/>
        <c:minorTickMark val="none"/>
        <c:tickLblPos val="nextTo"/>
        <c:txPr>
          <a:bodyPr/>
          <a:lstStyle/>
          <a:p>
            <a:pPr>
              <a:defRPr>
                <a:solidFill>
                  <a:schemeClr val="bg1"/>
                </a:solidFill>
              </a:defRPr>
            </a:pPr>
            <a:endParaRPr lang="de-DE"/>
          </a:p>
        </c:txPr>
        <c:crossAx val="109095744"/>
        <c:crosses val="autoZero"/>
        <c:auto val="1"/>
        <c:lblAlgn val="ctr"/>
        <c:lblOffset val="100"/>
        <c:noMultiLvlLbl val="0"/>
      </c:catAx>
      <c:valAx>
        <c:axId val="109095744"/>
        <c:scaling>
          <c:orientation val="minMax"/>
          <c:max val="1.5"/>
          <c:min val="0.5"/>
        </c:scaling>
        <c:delete val="0"/>
        <c:axPos val="b"/>
        <c:majorGridlines/>
        <c:numFmt formatCode="0.0" sourceLinked="0"/>
        <c:majorTickMark val="none"/>
        <c:minorTickMark val="none"/>
        <c:tickLblPos val="nextTo"/>
        <c:txPr>
          <a:bodyPr/>
          <a:lstStyle/>
          <a:p>
            <a:pPr>
              <a:defRPr sz="800">
                <a:solidFill>
                  <a:schemeClr val="bg1"/>
                </a:solidFill>
              </a:defRPr>
            </a:pPr>
            <a:endParaRPr lang="de-DE"/>
          </a:p>
        </c:txPr>
        <c:crossAx val="1433600"/>
        <c:crosses val="autoZero"/>
        <c:crossBetween val="between"/>
        <c:majorUnit val="0.5"/>
      </c:valAx>
    </c:plotArea>
    <c:plotVisOnly val="1"/>
    <c:dispBlanksAs val="gap"/>
    <c:showDLblsOverMax val="0"/>
  </c:chart>
  <c:spPr>
    <a:noFill/>
  </c:sp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de-DE"/>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chemeClr val="bg1"/>
                </a:solidFill>
              </a:defRPr>
            </a:pPr>
            <a:r>
              <a:rPr lang="en-US" dirty="0" err="1" smtClean="0"/>
              <a:t>SPECapc</a:t>
            </a:r>
            <a:r>
              <a:rPr lang="en-US" dirty="0" smtClean="0"/>
              <a:t> SW</a:t>
            </a:r>
            <a:endParaRPr lang="en-US" dirty="0"/>
          </a:p>
          <a:p>
            <a:pPr>
              <a:defRPr>
                <a:solidFill>
                  <a:schemeClr val="bg1"/>
                </a:solidFill>
              </a:defRPr>
            </a:pPr>
            <a:r>
              <a:rPr lang="en-US" sz="1100" dirty="0" smtClean="0"/>
              <a:t>Ambient Occlusion</a:t>
            </a:r>
            <a:endParaRPr lang="en-US" sz="1100" dirty="0"/>
          </a:p>
        </c:rich>
      </c:tx>
      <c:layout/>
      <c:overlay val="0"/>
    </c:title>
    <c:autoTitleDeleted val="0"/>
    <c:view3D>
      <c:rotX val="15"/>
      <c:rotY val="26"/>
      <c:rAngAx val="0"/>
      <c:perspective val="30"/>
    </c:view3D>
    <c:floor>
      <c:thickness val="0"/>
    </c:floor>
    <c:sideWall>
      <c:thickness val="0"/>
      <c:spPr>
        <a:noFill/>
      </c:spPr>
    </c:sideWall>
    <c:backWall>
      <c:thickness val="0"/>
      <c:spPr>
        <a:noFill/>
      </c:spPr>
    </c:backWall>
    <c:plotArea>
      <c:layout>
        <c:manualLayout>
          <c:layoutTarget val="inner"/>
          <c:xMode val="edge"/>
          <c:yMode val="edge"/>
          <c:x val="0.142100993992054"/>
          <c:y val="0.26670018848261801"/>
          <c:w val="0.857899006007946"/>
          <c:h val="0.61634902418148996"/>
        </c:manualLayout>
      </c:layout>
      <c:bar3DChart>
        <c:barDir val="bar"/>
        <c:grouping val="clustered"/>
        <c:varyColors val="0"/>
        <c:ser>
          <c:idx val="0"/>
          <c:order val="0"/>
          <c:tx>
            <c:strRef>
              <c:f>Sheet1!$A$3</c:f>
              <c:strCache>
                <c:ptCount val="1"/>
                <c:pt idx="0">
                  <c:v>Worldcar Body Graphics</c:v>
                </c:pt>
              </c:strCache>
            </c:strRef>
          </c:tx>
          <c:invertIfNegative val="0"/>
          <c:dPt>
            <c:idx val="0"/>
            <c:invertIfNegative val="0"/>
            <c:bubble3D val="0"/>
            <c:spPr>
              <a:gradFill>
                <a:gsLst>
                  <a:gs pos="0">
                    <a:srgbClr val="FF0000"/>
                  </a:gs>
                  <a:gs pos="50000">
                    <a:srgbClr val="E60000"/>
                  </a:gs>
                  <a:gs pos="100000">
                    <a:srgbClr val="8C2823"/>
                  </a:gs>
                </a:gsLst>
                <a:lin ang="1200000" scaled="0"/>
              </a:gradFill>
            </c:spPr>
          </c:dPt>
          <c:dPt>
            <c:idx val="1"/>
            <c:invertIfNegative val="0"/>
            <c:bubble3D val="0"/>
            <c:spPr>
              <a:solidFill>
                <a:srgbClr val="92D050"/>
              </a:solidFill>
            </c:spPr>
          </c:dPt>
          <c:dPt>
            <c:idx val="2"/>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c:spPr>
          </c:dPt>
          <c:cat>
            <c:strRef>
              <c:f>Sheet1!$B$2:$D$2</c:f>
              <c:strCache>
                <c:ptCount val="3"/>
                <c:pt idx="0">
                  <c:v>W5000</c:v>
                </c:pt>
                <c:pt idx="1">
                  <c:v>Q2000</c:v>
                </c:pt>
                <c:pt idx="2">
                  <c:v>K2000</c:v>
                </c:pt>
              </c:strCache>
            </c:strRef>
          </c:cat>
          <c:val>
            <c:numRef>
              <c:f>Sheet1!$B$3:$D$3</c:f>
              <c:numCache>
                <c:formatCode>0.00</c:formatCode>
                <c:ptCount val="3"/>
                <c:pt idx="0">
                  <c:v>1.7</c:v>
                </c:pt>
                <c:pt idx="1">
                  <c:v>0.67</c:v>
                </c:pt>
                <c:pt idx="2">
                  <c:v>1</c:v>
                </c:pt>
              </c:numCache>
            </c:numRef>
          </c:val>
        </c:ser>
        <c:dLbls>
          <c:showLegendKey val="0"/>
          <c:showVal val="0"/>
          <c:showCatName val="0"/>
          <c:showSerName val="0"/>
          <c:showPercent val="0"/>
          <c:showBubbleSize val="0"/>
        </c:dLbls>
        <c:gapWidth val="100"/>
        <c:shape val="box"/>
        <c:axId val="129250816"/>
        <c:axId val="126764160"/>
        <c:axId val="0"/>
      </c:bar3DChart>
      <c:catAx>
        <c:axId val="129250816"/>
        <c:scaling>
          <c:orientation val="minMax"/>
        </c:scaling>
        <c:delete val="0"/>
        <c:axPos val="l"/>
        <c:majorTickMark val="none"/>
        <c:minorTickMark val="none"/>
        <c:tickLblPos val="nextTo"/>
        <c:txPr>
          <a:bodyPr/>
          <a:lstStyle/>
          <a:p>
            <a:pPr>
              <a:defRPr>
                <a:solidFill>
                  <a:schemeClr val="bg1"/>
                </a:solidFill>
              </a:defRPr>
            </a:pPr>
            <a:endParaRPr lang="de-DE"/>
          </a:p>
        </c:txPr>
        <c:crossAx val="126764160"/>
        <c:crosses val="autoZero"/>
        <c:auto val="1"/>
        <c:lblAlgn val="ctr"/>
        <c:lblOffset val="100"/>
        <c:noMultiLvlLbl val="0"/>
      </c:catAx>
      <c:valAx>
        <c:axId val="126764160"/>
        <c:scaling>
          <c:orientation val="minMax"/>
          <c:max val="1.9"/>
          <c:min val="0.4"/>
        </c:scaling>
        <c:delete val="0"/>
        <c:axPos val="b"/>
        <c:majorGridlines/>
        <c:numFmt formatCode="0.0" sourceLinked="0"/>
        <c:majorTickMark val="none"/>
        <c:minorTickMark val="none"/>
        <c:tickLblPos val="nextTo"/>
        <c:txPr>
          <a:bodyPr/>
          <a:lstStyle/>
          <a:p>
            <a:pPr>
              <a:defRPr sz="800">
                <a:solidFill>
                  <a:schemeClr val="bg1"/>
                </a:solidFill>
              </a:defRPr>
            </a:pPr>
            <a:endParaRPr lang="de-DE"/>
          </a:p>
        </c:txPr>
        <c:crossAx val="129250816"/>
        <c:crosses val="autoZero"/>
        <c:crossBetween val="between"/>
        <c:majorUnit val="0.5"/>
      </c:valAx>
    </c:plotArea>
    <c:plotVisOnly val="1"/>
    <c:dispBlanksAs val="gap"/>
    <c:showDLblsOverMax val="0"/>
  </c:chart>
  <c:spPr>
    <a:noFill/>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36"/>
    </mc:Choice>
    <mc:Fallback>
      <c:style val="36"/>
    </mc:Fallback>
  </mc:AlternateContent>
  <c:chart>
    <c:autoTitleDeleted val="1"/>
    <c:view3D>
      <c:rotX val="20"/>
      <c:rotY val="20"/>
      <c:depthPercent val="60"/>
      <c:rAngAx val="1"/>
    </c:view3D>
    <c:floor>
      <c:thickness val="0"/>
      <c:spPr>
        <a:solidFill>
          <a:schemeClr val="bg1">
            <a:lumMod val="85000"/>
            <a:lumOff val="15000"/>
          </a:schemeClr>
        </a:solidFill>
      </c:spPr>
    </c:floor>
    <c:sideWall>
      <c:thickness val="0"/>
      <c:spPr>
        <a:gradFill>
          <a:gsLst>
            <a:gs pos="0">
              <a:schemeClr val="bg1">
                <a:lumMod val="50000"/>
                <a:lumOff val="50000"/>
              </a:schemeClr>
            </a:gs>
            <a:gs pos="27000">
              <a:schemeClr val="bg1">
                <a:lumMod val="85000"/>
                <a:lumOff val="15000"/>
              </a:schemeClr>
            </a:gs>
          </a:gsLst>
          <a:lin ang="5400000" scaled="0"/>
        </a:gradFill>
        <a:scene3d>
          <a:camera prst="orthographicFront"/>
          <a:lightRig rig="threePt" dir="t"/>
        </a:scene3d>
      </c:spPr>
    </c:sideWall>
    <c:backWall>
      <c:thickness val="0"/>
      <c:spPr>
        <a:gradFill>
          <a:gsLst>
            <a:gs pos="0">
              <a:schemeClr val="bg1">
                <a:lumMod val="50000"/>
                <a:lumOff val="50000"/>
              </a:schemeClr>
            </a:gs>
            <a:gs pos="27000">
              <a:schemeClr val="bg1">
                <a:lumMod val="85000"/>
                <a:lumOff val="15000"/>
              </a:schemeClr>
            </a:gs>
          </a:gsLst>
          <a:lin ang="5400000" scaled="0"/>
        </a:gradFill>
        <a:scene3d>
          <a:camera prst="orthographicFront"/>
          <a:lightRig rig="threePt" dir="t"/>
        </a:scene3d>
      </c:spPr>
    </c:backWall>
    <c:plotArea>
      <c:layout>
        <c:manualLayout>
          <c:layoutTarget val="inner"/>
          <c:xMode val="edge"/>
          <c:yMode val="edge"/>
          <c:x val="7.3228361956727314E-2"/>
          <c:y val="2.3986052360416087E-2"/>
          <c:w val="0.92677163804327589"/>
          <c:h val="0.86600798990338601"/>
        </c:manualLayout>
      </c:layout>
      <c:bar3DChart>
        <c:barDir val="col"/>
        <c:grouping val="stacked"/>
        <c:varyColors val="0"/>
        <c:ser>
          <c:idx val="0"/>
          <c:order val="0"/>
          <c:tx>
            <c:strRef>
              <c:f>Sheet1!$B$1</c:f>
              <c:strCache>
                <c:ptCount val="1"/>
                <c:pt idx="0">
                  <c:v>data</c:v>
                </c:pt>
              </c:strCache>
            </c:strRef>
          </c:tx>
          <c:spPr>
            <a:gradFill flip="none" rotWithShape="1">
              <a:gsLst>
                <a:gs pos="0">
                  <a:schemeClr val="accent1">
                    <a:lumMod val="71000"/>
                    <a:lumOff val="29000"/>
                  </a:schemeClr>
                </a:gs>
                <a:gs pos="50000">
                  <a:schemeClr val="accent1">
                    <a:shade val="67500"/>
                    <a:satMod val="115000"/>
                  </a:schemeClr>
                </a:gs>
                <a:gs pos="100000">
                  <a:schemeClr val="accent1">
                    <a:shade val="100000"/>
                    <a:satMod val="115000"/>
                  </a:schemeClr>
                </a:gs>
              </a:gsLst>
              <a:lin ang="16200000" scaled="1"/>
              <a:tileRect/>
            </a:gradFill>
            <a:ln>
              <a:noFill/>
            </a:ln>
          </c:spPr>
          <c:invertIfNegative val="0"/>
          <c:dPt>
            <c:idx val="0"/>
            <c:invertIfNegative val="0"/>
            <c:bubble3D val="0"/>
            <c:spPr>
              <a:gradFill flip="none" rotWithShape="1">
                <a:gsLst>
                  <a:gs pos="0">
                    <a:schemeClr val="tx1">
                      <a:lumMod val="65000"/>
                    </a:schemeClr>
                  </a:gs>
                  <a:gs pos="50000">
                    <a:schemeClr val="tx1">
                      <a:lumMod val="50000"/>
                    </a:schemeClr>
                  </a:gs>
                  <a:gs pos="100000">
                    <a:schemeClr val="tx1">
                      <a:lumMod val="50000"/>
                    </a:schemeClr>
                  </a:gs>
                </a:gsLst>
                <a:lin ang="16200000" scaled="1"/>
                <a:tileRect/>
              </a:gradFill>
              <a:ln>
                <a:noFill/>
              </a:ln>
            </c:spPr>
          </c:dPt>
          <c:dPt>
            <c:idx val="1"/>
            <c:invertIfNegative val="0"/>
            <c:bubble3D val="0"/>
            <c:spPr>
              <a:solidFill>
                <a:srgbClr val="66B82E"/>
              </a:solidFill>
              <a:ln>
                <a:noFill/>
              </a:ln>
            </c:spPr>
          </c:dPt>
          <c:dLbls>
            <c:delete val="1"/>
          </c:dLbls>
          <c:cat>
            <c:strRef>
              <c:f>Sheet1!$A$2:$A$3</c:f>
              <c:strCache>
                <c:ptCount val="2"/>
                <c:pt idx="0">
                  <c:v>Competition</c:v>
                </c:pt>
                <c:pt idx="1">
                  <c:v>AMD ZeroCore Power</c:v>
                </c:pt>
              </c:strCache>
            </c:strRef>
          </c:cat>
          <c:val>
            <c:numRef>
              <c:f>Sheet1!$B$2:$B$3</c:f>
              <c:numCache>
                <c:formatCode>0.00</c:formatCode>
                <c:ptCount val="2"/>
                <c:pt idx="0">
                  <c:v>1.6</c:v>
                </c:pt>
                <c:pt idx="1">
                  <c:v>0.05</c:v>
                </c:pt>
              </c:numCache>
            </c:numRef>
          </c:val>
        </c:ser>
        <c:ser>
          <c:idx val="1"/>
          <c:order val="1"/>
          <c:tx>
            <c:strRef>
              <c:f>Sheet1!$C$1</c:f>
              <c:strCache>
                <c:ptCount val="1"/>
                <c:pt idx="0">
                  <c:v>Column1</c:v>
                </c:pt>
              </c:strCache>
            </c:strRef>
          </c:tx>
          <c:spPr>
            <a:solidFill>
              <a:schemeClr val="accent2">
                <a:alpha val="40000"/>
              </a:schemeClr>
            </a:solidFill>
            <a:ln>
              <a:noFill/>
            </a:ln>
          </c:spPr>
          <c:invertIfNegative val="0"/>
          <c:dPt>
            <c:idx val="0"/>
            <c:invertIfNegative val="0"/>
            <c:bubble3D val="0"/>
            <c:spPr>
              <a:noFill/>
              <a:ln>
                <a:noFill/>
              </a:ln>
            </c:spPr>
          </c:dPt>
          <c:dLbls>
            <c:delete val="1"/>
          </c:dLbls>
          <c:cat>
            <c:strRef>
              <c:f>Sheet1!$A$2:$A$3</c:f>
              <c:strCache>
                <c:ptCount val="2"/>
                <c:pt idx="0">
                  <c:v>Competition</c:v>
                </c:pt>
                <c:pt idx="1">
                  <c:v>AMD ZeroCore Power</c:v>
                </c:pt>
              </c:strCache>
            </c:strRef>
          </c:cat>
          <c:val>
            <c:numRef>
              <c:f>Sheet1!$C$2:$C$3</c:f>
              <c:numCache>
                <c:formatCode>0.00</c:formatCode>
                <c:ptCount val="2"/>
                <c:pt idx="1">
                  <c:v>1.25</c:v>
                </c:pt>
              </c:numCache>
            </c:numRef>
          </c:val>
        </c:ser>
        <c:dLbls>
          <c:showLegendKey val="0"/>
          <c:showVal val="1"/>
          <c:showCatName val="0"/>
          <c:showSerName val="0"/>
          <c:showPercent val="0"/>
          <c:showBubbleSize val="0"/>
        </c:dLbls>
        <c:gapWidth val="87"/>
        <c:gapDepth val="0"/>
        <c:shape val="box"/>
        <c:axId val="80225280"/>
        <c:axId val="117040832"/>
        <c:axId val="0"/>
      </c:bar3DChart>
      <c:catAx>
        <c:axId val="80225280"/>
        <c:scaling>
          <c:orientation val="minMax"/>
        </c:scaling>
        <c:delete val="0"/>
        <c:axPos val="b"/>
        <c:majorTickMark val="out"/>
        <c:minorTickMark val="none"/>
        <c:tickLblPos val="nextTo"/>
        <c:spPr>
          <a:ln>
            <a:solidFill>
              <a:schemeClr val="tx1"/>
            </a:solidFill>
          </a:ln>
        </c:spPr>
        <c:txPr>
          <a:bodyPr rot="0" vert="horz" anchor="ctr" anchorCtr="0"/>
          <a:lstStyle/>
          <a:p>
            <a:pPr>
              <a:defRPr sz="1200" b="1" baseline="0">
                <a:solidFill>
                  <a:schemeClr val="tx1"/>
                </a:solidFill>
              </a:defRPr>
            </a:pPr>
            <a:endParaRPr lang="de-DE"/>
          </a:p>
        </c:txPr>
        <c:crossAx val="117040832"/>
        <c:crosses val="autoZero"/>
        <c:auto val="1"/>
        <c:lblAlgn val="ctr"/>
        <c:lblOffset val="100"/>
        <c:noMultiLvlLbl val="0"/>
      </c:catAx>
      <c:valAx>
        <c:axId val="117040832"/>
        <c:scaling>
          <c:orientation val="minMax"/>
          <c:max val="1.6"/>
        </c:scaling>
        <c:delete val="1"/>
        <c:axPos val="l"/>
        <c:majorGridlines/>
        <c:numFmt formatCode="0.0" sourceLinked="0"/>
        <c:majorTickMark val="out"/>
        <c:minorTickMark val="none"/>
        <c:tickLblPos val="none"/>
        <c:crossAx val="80225280"/>
        <c:crosses val="autoZero"/>
        <c:crossBetween val="between"/>
        <c:majorUnit val="0.2"/>
      </c:valAx>
    </c:plotArea>
    <c:plotVisOnly val="1"/>
    <c:dispBlanksAs val="zero"/>
    <c:showDLblsOverMax val="0"/>
  </c:chart>
  <c:spPr>
    <a:noFill/>
    <a:ln>
      <a:noFill/>
    </a:ln>
  </c:spPr>
  <c:txPr>
    <a:bodyPr/>
    <a:lstStyle/>
    <a:p>
      <a:pPr>
        <a:defRPr sz="1800"/>
      </a:pPr>
      <a:endParaRPr lang="de-DE"/>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de-DE"/>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chemeClr val="bg1"/>
                </a:solidFill>
              </a:defRPr>
            </a:pPr>
            <a:r>
              <a:rPr lang="en-US" dirty="0" err="1" smtClean="0"/>
              <a:t>SPECviewperf</a:t>
            </a:r>
            <a:r>
              <a:rPr lang="en-US" dirty="0" smtClean="0"/>
              <a:t> </a:t>
            </a:r>
            <a:r>
              <a:rPr lang="en-US" dirty="0" smtClean="0">
                <a:latin typeface="Arial"/>
                <a:cs typeface="Arial"/>
              </a:rPr>
              <a:t>® </a:t>
            </a:r>
            <a:r>
              <a:rPr lang="en-US" dirty="0" smtClean="0"/>
              <a:t>11 NX</a:t>
            </a:r>
            <a:endParaRPr lang="en-US" dirty="0"/>
          </a:p>
          <a:p>
            <a:pPr>
              <a:defRPr>
                <a:solidFill>
                  <a:schemeClr val="bg1"/>
                </a:solidFill>
              </a:defRPr>
            </a:pPr>
            <a:r>
              <a:rPr lang="en-US" sz="1100" dirty="0" smtClean="0"/>
              <a:t>NX-01</a:t>
            </a:r>
            <a:endParaRPr lang="en-US" sz="1100" dirty="0"/>
          </a:p>
        </c:rich>
      </c:tx>
      <c:layout/>
      <c:overlay val="0"/>
    </c:title>
    <c:autoTitleDeleted val="0"/>
    <c:view3D>
      <c:rotX val="15"/>
      <c:rotY val="26"/>
      <c:rAngAx val="0"/>
      <c:perspective val="30"/>
    </c:view3D>
    <c:floor>
      <c:thickness val="0"/>
    </c:floor>
    <c:sideWall>
      <c:thickness val="0"/>
      <c:spPr>
        <a:noFill/>
      </c:spPr>
    </c:sideWall>
    <c:backWall>
      <c:thickness val="0"/>
      <c:spPr>
        <a:noFill/>
      </c:spPr>
    </c:backWall>
    <c:plotArea>
      <c:layout>
        <c:manualLayout>
          <c:layoutTarget val="inner"/>
          <c:xMode val="edge"/>
          <c:yMode val="edge"/>
          <c:x val="0.142100993992054"/>
          <c:y val="0.26670018848261801"/>
          <c:w val="0.857899006007946"/>
          <c:h val="0.61634902418148996"/>
        </c:manualLayout>
      </c:layout>
      <c:bar3DChart>
        <c:barDir val="bar"/>
        <c:grouping val="clustered"/>
        <c:varyColors val="0"/>
        <c:ser>
          <c:idx val="0"/>
          <c:order val="0"/>
          <c:tx>
            <c:strRef>
              <c:f>Sheet1!$A$13</c:f>
              <c:strCache>
                <c:ptCount val="1"/>
                <c:pt idx="0">
                  <c:v>VP11 NX</c:v>
                </c:pt>
              </c:strCache>
            </c:strRef>
          </c:tx>
          <c:invertIfNegative val="0"/>
          <c:dPt>
            <c:idx val="0"/>
            <c:invertIfNegative val="0"/>
            <c:bubble3D val="0"/>
            <c:spPr>
              <a:gradFill>
                <a:gsLst>
                  <a:gs pos="0">
                    <a:srgbClr val="FF0000"/>
                  </a:gs>
                  <a:gs pos="50000">
                    <a:srgbClr val="E60000"/>
                  </a:gs>
                  <a:gs pos="100000">
                    <a:srgbClr val="8C2823"/>
                  </a:gs>
                </a:gsLst>
                <a:lin ang="1200000" scaled="0"/>
              </a:gradFill>
            </c:spPr>
          </c:dPt>
          <c:dPt>
            <c:idx val="1"/>
            <c:invertIfNegative val="0"/>
            <c:bubble3D val="0"/>
            <c:spPr>
              <a:solidFill>
                <a:srgbClr val="92D050"/>
              </a:solidFill>
            </c:spPr>
          </c:dPt>
          <c:dPt>
            <c:idx val="2"/>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c:spPr>
          </c:dPt>
          <c:cat>
            <c:strRef>
              <c:f>Sheet1!$B$12:$D$12</c:f>
              <c:strCache>
                <c:ptCount val="3"/>
                <c:pt idx="0">
                  <c:v>W5000</c:v>
                </c:pt>
                <c:pt idx="1">
                  <c:v>Q2000</c:v>
                </c:pt>
                <c:pt idx="2">
                  <c:v>K2000</c:v>
                </c:pt>
              </c:strCache>
            </c:strRef>
          </c:cat>
          <c:val>
            <c:numRef>
              <c:f>Sheet1!$B$13:$D$13</c:f>
              <c:numCache>
                <c:formatCode>0.00</c:formatCode>
                <c:ptCount val="3"/>
                <c:pt idx="0">
                  <c:v>1.22</c:v>
                </c:pt>
                <c:pt idx="1">
                  <c:v>0.67</c:v>
                </c:pt>
                <c:pt idx="2" formatCode="0.0">
                  <c:v>1</c:v>
                </c:pt>
              </c:numCache>
            </c:numRef>
          </c:val>
        </c:ser>
        <c:dLbls>
          <c:showLegendKey val="0"/>
          <c:showVal val="0"/>
          <c:showCatName val="0"/>
          <c:showSerName val="0"/>
          <c:showPercent val="0"/>
          <c:showBubbleSize val="0"/>
        </c:dLbls>
        <c:gapWidth val="100"/>
        <c:shape val="box"/>
        <c:axId val="130379776"/>
        <c:axId val="128729664"/>
        <c:axId val="0"/>
      </c:bar3DChart>
      <c:catAx>
        <c:axId val="130379776"/>
        <c:scaling>
          <c:orientation val="minMax"/>
        </c:scaling>
        <c:delete val="0"/>
        <c:axPos val="l"/>
        <c:majorTickMark val="none"/>
        <c:minorTickMark val="none"/>
        <c:tickLblPos val="nextTo"/>
        <c:txPr>
          <a:bodyPr/>
          <a:lstStyle/>
          <a:p>
            <a:pPr>
              <a:defRPr>
                <a:solidFill>
                  <a:schemeClr val="bg1"/>
                </a:solidFill>
              </a:defRPr>
            </a:pPr>
            <a:endParaRPr lang="de-DE"/>
          </a:p>
        </c:txPr>
        <c:crossAx val="128729664"/>
        <c:crosses val="autoZero"/>
        <c:auto val="1"/>
        <c:lblAlgn val="ctr"/>
        <c:lblOffset val="100"/>
        <c:noMultiLvlLbl val="0"/>
      </c:catAx>
      <c:valAx>
        <c:axId val="128729664"/>
        <c:scaling>
          <c:orientation val="minMax"/>
          <c:max val="1.3"/>
          <c:min val="0.4"/>
        </c:scaling>
        <c:delete val="0"/>
        <c:axPos val="b"/>
        <c:majorGridlines/>
        <c:numFmt formatCode="0.0" sourceLinked="0"/>
        <c:majorTickMark val="none"/>
        <c:minorTickMark val="none"/>
        <c:tickLblPos val="nextTo"/>
        <c:txPr>
          <a:bodyPr/>
          <a:lstStyle/>
          <a:p>
            <a:pPr>
              <a:defRPr sz="800">
                <a:solidFill>
                  <a:schemeClr val="bg1"/>
                </a:solidFill>
              </a:defRPr>
            </a:pPr>
            <a:endParaRPr lang="de-DE"/>
          </a:p>
        </c:txPr>
        <c:crossAx val="130379776"/>
        <c:crosses val="autoZero"/>
        <c:crossBetween val="between"/>
        <c:majorUnit val="0.3"/>
      </c:valAx>
    </c:plotArea>
    <c:plotVisOnly val="1"/>
    <c:dispBlanksAs val="gap"/>
    <c:showDLblsOverMax val="0"/>
  </c:chart>
  <c:spPr>
    <a:noFill/>
  </c:sp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de-DE"/>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chemeClr val="bg1"/>
                </a:solidFill>
              </a:defRPr>
            </a:pPr>
            <a:r>
              <a:rPr lang="en-US" dirty="0" err="1" smtClean="0"/>
              <a:t>SPECapc</a:t>
            </a:r>
            <a:r>
              <a:rPr lang="en-US" dirty="0" smtClean="0"/>
              <a:t> NX</a:t>
            </a:r>
          </a:p>
          <a:p>
            <a:pPr>
              <a:defRPr>
                <a:solidFill>
                  <a:schemeClr val="bg1"/>
                </a:solidFill>
              </a:defRPr>
            </a:pPr>
            <a:r>
              <a:rPr lang="en-US" sz="1100" dirty="0" smtClean="0"/>
              <a:t>Wireframe Composite</a:t>
            </a:r>
            <a:endParaRPr lang="en-US" sz="1100" dirty="0"/>
          </a:p>
        </c:rich>
      </c:tx>
      <c:layout>
        <c:manualLayout>
          <c:xMode val="edge"/>
          <c:yMode val="edge"/>
          <c:x val="0.28494421742867099"/>
          <c:y val="1.49474719940869E-2"/>
        </c:manualLayout>
      </c:layout>
      <c:overlay val="0"/>
    </c:title>
    <c:autoTitleDeleted val="0"/>
    <c:view3D>
      <c:rotX val="15"/>
      <c:rotY val="26"/>
      <c:rAngAx val="0"/>
      <c:perspective val="30"/>
    </c:view3D>
    <c:floor>
      <c:thickness val="0"/>
    </c:floor>
    <c:sideWall>
      <c:thickness val="0"/>
      <c:spPr>
        <a:noFill/>
      </c:spPr>
    </c:sideWall>
    <c:backWall>
      <c:thickness val="0"/>
      <c:spPr>
        <a:noFill/>
      </c:spPr>
    </c:backWall>
    <c:plotArea>
      <c:layout>
        <c:manualLayout>
          <c:layoutTarget val="inner"/>
          <c:xMode val="edge"/>
          <c:yMode val="edge"/>
          <c:x val="0.142100993992054"/>
          <c:y val="0.26670018848261801"/>
          <c:w val="0.857899006007946"/>
          <c:h val="0.61634902418148996"/>
        </c:manualLayout>
      </c:layout>
      <c:bar3DChart>
        <c:barDir val="bar"/>
        <c:grouping val="clustered"/>
        <c:varyColors val="0"/>
        <c:ser>
          <c:idx val="0"/>
          <c:order val="0"/>
          <c:tx>
            <c:strRef>
              <c:f>Sheet1!$A$8</c:f>
              <c:strCache>
                <c:ptCount val="1"/>
                <c:pt idx="0">
                  <c:v>SPECapc UG NX Graphics Composite</c:v>
                </c:pt>
              </c:strCache>
            </c:strRef>
          </c:tx>
          <c:invertIfNegative val="0"/>
          <c:dPt>
            <c:idx val="0"/>
            <c:invertIfNegative val="0"/>
            <c:bubble3D val="0"/>
            <c:spPr>
              <a:gradFill>
                <a:gsLst>
                  <a:gs pos="0">
                    <a:srgbClr val="FF0000"/>
                  </a:gs>
                  <a:gs pos="50000">
                    <a:srgbClr val="E60000"/>
                  </a:gs>
                  <a:gs pos="100000">
                    <a:srgbClr val="8C2823"/>
                  </a:gs>
                </a:gsLst>
                <a:lin ang="1200000" scaled="0"/>
              </a:gradFill>
            </c:spPr>
          </c:dPt>
          <c:dPt>
            <c:idx val="1"/>
            <c:invertIfNegative val="0"/>
            <c:bubble3D val="0"/>
            <c:spPr>
              <a:solidFill>
                <a:srgbClr val="92D050"/>
              </a:solidFill>
            </c:spPr>
          </c:dPt>
          <c:dPt>
            <c:idx val="2"/>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c:spPr>
          </c:dPt>
          <c:cat>
            <c:strRef>
              <c:f>Sheet1!$B$7:$D$7</c:f>
              <c:strCache>
                <c:ptCount val="3"/>
                <c:pt idx="0">
                  <c:v>W5000</c:v>
                </c:pt>
                <c:pt idx="1">
                  <c:v>Q2000</c:v>
                </c:pt>
                <c:pt idx="2">
                  <c:v>K2000</c:v>
                </c:pt>
              </c:strCache>
            </c:strRef>
          </c:cat>
          <c:val>
            <c:numRef>
              <c:f>Sheet1!$B$8:$D$8</c:f>
              <c:numCache>
                <c:formatCode>0.00</c:formatCode>
                <c:ptCount val="3"/>
                <c:pt idx="0">
                  <c:v>1.55</c:v>
                </c:pt>
                <c:pt idx="1">
                  <c:v>0.69</c:v>
                </c:pt>
                <c:pt idx="2">
                  <c:v>1</c:v>
                </c:pt>
              </c:numCache>
            </c:numRef>
          </c:val>
        </c:ser>
        <c:dLbls>
          <c:showLegendKey val="0"/>
          <c:showVal val="0"/>
          <c:showCatName val="0"/>
          <c:showSerName val="0"/>
          <c:showPercent val="0"/>
          <c:showBubbleSize val="0"/>
        </c:dLbls>
        <c:gapWidth val="100"/>
        <c:shape val="box"/>
        <c:axId val="130548736"/>
        <c:axId val="128731392"/>
        <c:axId val="0"/>
      </c:bar3DChart>
      <c:catAx>
        <c:axId val="130548736"/>
        <c:scaling>
          <c:orientation val="minMax"/>
        </c:scaling>
        <c:delete val="0"/>
        <c:axPos val="l"/>
        <c:majorTickMark val="none"/>
        <c:minorTickMark val="none"/>
        <c:tickLblPos val="nextTo"/>
        <c:txPr>
          <a:bodyPr/>
          <a:lstStyle/>
          <a:p>
            <a:pPr>
              <a:defRPr>
                <a:solidFill>
                  <a:schemeClr val="bg1"/>
                </a:solidFill>
              </a:defRPr>
            </a:pPr>
            <a:endParaRPr lang="de-DE"/>
          </a:p>
        </c:txPr>
        <c:crossAx val="128731392"/>
        <c:crosses val="autoZero"/>
        <c:auto val="1"/>
        <c:lblAlgn val="ctr"/>
        <c:lblOffset val="100"/>
        <c:noMultiLvlLbl val="0"/>
      </c:catAx>
      <c:valAx>
        <c:axId val="128731392"/>
        <c:scaling>
          <c:orientation val="minMax"/>
          <c:max val="1.7"/>
          <c:min val="0.1"/>
        </c:scaling>
        <c:delete val="0"/>
        <c:axPos val="b"/>
        <c:majorGridlines/>
        <c:numFmt formatCode="0.0" sourceLinked="0"/>
        <c:majorTickMark val="none"/>
        <c:minorTickMark val="none"/>
        <c:tickLblPos val="nextTo"/>
        <c:txPr>
          <a:bodyPr/>
          <a:lstStyle/>
          <a:p>
            <a:pPr>
              <a:defRPr sz="800">
                <a:solidFill>
                  <a:schemeClr val="bg1"/>
                </a:solidFill>
              </a:defRPr>
            </a:pPr>
            <a:endParaRPr lang="de-DE"/>
          </a:p>
        </c:txPr>
        <c:crossAx val="130548736"/>
        <c:crosses val="autoZero"/>
        <c:crossBetween val="between"/>
        <c:majorUnit val="0.4"/>
      </c:valAx>
    </c:plotArea>
    <c:plotVisOnly val="1"/>
    <c:dispBlanksAs val="gap"/>
    <c:showDLblsOverMax val="0"/>
  </c:chart>
  <c:spPr>
    <a:noFill/>
  </c:sp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de-DE"/>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chemeClr val="bg1"/>
                </a:solidFill>
              </a:defRPr>
            </a:pPr>
            <a:r>
              <a:rPr lang="en-US" dirty="0" err="1" smtClean="0"/>
              <a:t>SPECapc</a:t>
            </a:r>
            <a:r>
              <a:rPr lang="en-US" dirty="0" smtClean="0"/>
              <a:t> NX</a:t>
            </a:r>
          </a:p>
          <a:p>
            <a:pPr>
              <a:defRPr>
                <a:solidFill>
                  <a:schemeClr val="bg1"/>
                </a:solidFill>
              </a:defRPr>
            </a:pPr>
            <a:r>
              <a:rPr lang="en-US" sz="1100" dirty="0" smtClean="0"/>
              <a:t>Engine Composite</a:t>
            </a:r>
            <a:endParaRPr lang="en-US" sz="1100" dirty="0"/>
          </a:p>
        </c:rich>
      </c:tx>
      <c:layout>
        <c:manualLayout>
          <c:xMode val="edge"/>
          <c:yMode val="edge"/>
          <c:x val="0.26032859887153798"/>
          <c:y val="2.9614659645168202E-2"/>
        </c:manualLayout>
      </c:layout>
      <c:overlay val="0"/>
    </c:title>
    <c:autoTitleDeleted val="0"/>
    <c:view3D>
      <c:rotX val="15"/>
      <c:rotY val="26"/>
      <c:rAngAx val="0"/>
      <c:perspective val="30"/>
    </c:view3D>
    <c:floor>
      <c:thickness val="0"/>
    </c:floor>
    <c:sideWall>
      <c:thickness val="0"/>
      <c:spPr>
        <a:noFill/>
      </c:spPr>
    </c:sideWall>
    <c:backWall>
      <c:thickness val="0"/>
      <c:spPr>
        <a:noFill/>
      </c:spPr>
    </c:backWall>
    <c:plotArea>
      <c:layout>
        <c:manualLayout>
          <c:layoutTarget val="inner"/>
          <c:xMode val="edge"/>
          <c:yMode val="edge"/>
          <c:x val="0.142100993992054"/>
          <c:y val="0.26670018848261801"/>
          <c:w val="0.857899006007946"/>
          <c:h val="0.61634902418148996"/>
        </c:manualLayout>
      </c:layout>
      <c:bar3DChart>
        <c:barDir val="bar"/>
        <c:grouping val="clustered"/>
        <c:varyColors val="0"/>
        <c:ser>
          <c:idx val="0"/>
          <c:order val="0"/>
          <c:tx>
            <c:strRef>
              <c:f>Sheet1!$A$18</c:f>
              <c:strCache>
                <c:ptCount val="1"/>
                <c:pt idx="0">
                  <c:v>Catbench</c:v>
                </c:pt>
              </c:strCache>
            </c:strRef>
          </c:tx>
          <c:invertIfNegative val="0"/>
          <c:dPt>
            <c:idx val="0"/>
            <c:invertIfNegative val="0"/>
            <c:bubble3D val="0"/>
            <c:spPr>
              <a:gradFill>
                <a:gsLst>
                  <a:gs pos="0">
                    <a:srgbClr val="FF0000"/>
                  </a:gs>
                  <a:gs pos="50000">
                    <a:srgbClr val="E60000"/>
                  </a:gs>
                  <a:gs pos="100000">
                    <a:srgbClr val="8C2823"/>
                  </a:gs>
                </a:gsLst>
                <a:lin ang="1200000" scaled="0"/>
              </a:gradFill>
            </c:spPr>
          </c:dPt>
          <c:dPt>
            <c:idx val="1"/>
            <c:invertIfNegative val="0"/>
            <c:bubble3D val="0"/>
            <c:spPr>
              <a:solidFill>
                <a:srgbClr val="92D050"/>
              </a:solidFill>
            </c:spPr>
          </c:dPt>
          <c:dPt>
            <c:idx val="2"/>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c:spPr>
          </c:dPt>
          <c:cat>
            <c:strRef>
              <c:f>Sheet1!$B$17:$D$17</c:f>
              <c:strCache>
                <c:ptCount val="3"/>
                <c:pt idx="0">
                  <c:v>W5000</c:v>
                </c:pt>
                <c:pt idx="1">
                  <c:v>Q2000</c:v>
                </c:pt>
                <c:pt idx="2">
                  <c:v>K2000</c:v>
                </c:pt>
              </c:strCache>
            </c:strRef>
          </c:cat>
          <c:val>
            <c:numRef>
              <c:f>Sheet1!$B$18:$D$18</c:f>
              <c:numCache>
                <c:formatCode>0.00</c:formatCode>
                <c:ptCount val="3"/>
                <c:pt idx="0">
                  <c:v>1.64</c:v>
                </c:pt>
                <c:pt idx="1">
                  <c:v>0.56000000000000005</c:v>
                </c:pt>
                <c:pt idx="2">
                  <c:v>1</c:v>
                </c:pt>
              </c:numCache>
            </c:numRef>
          </c:val>
        </c:ser>
        <c:dLbls>
          <c:showLegendKey val="0"/>
          <c:showVal val="0"/>
          <c:showCatName val="0"/>
          <c:showSerName val="0"/>
          <c:showPercent val="0"/>
          <c:showBubbleSize val="0"/>
        </c:dLbls>
        <c:gapWidth val="100"/>
        <c:shape val="box"/>
        <c:axId val="129423360"/>
        <c:axId val="128733120"/>
        <c:axId val="0"/>
      </c:bar3DChart>
      <c:catAx>
        <c:axId val="129423360"/>
        <c:scaling>
          <c:orientation val="minMax"/>
        </c:scaling>
        <c:delete val="0"/>
        <c:axPos val="l"/>
        <c:majorTickMark val="none"/>
        <c:minorTickMark val="none"/>
        <c:tickLblPos val="nextTo"/>
        <c:txPr>
          <a:bodyPr/>
          <a:lstStyle/>
          <a:p>
            <a:pPr>
              <a:defRPr>
                <a:solidFill>
                  <a:schemeClr val="bg1"/>
                </a:solidFill>
              </a:defRPr>
            </a:pPr>
            <a:endParaRPr lang="de-DE"/>
          </a:p>
        </c:txPr>
        <c:crossAx val="128733120"/>
        <c:crosses val="autoZero"/>
        <c:auto val="1"/>
        <c:lblAlgn val="ctr"/>
        <c:lblOffset val="100"/>
        <c:noMultiLvlLbl val="0"/>
      </c:catAx>
      <c:valAx>
        <c:axId val="128733120"/>
        <c:scaling>
          <c:orientation val="minMax"/>
          <c:max val="1.7"/>
          <c:min val="0.1"/>
        </c:scaling>
        <c:delete val="0"/>
        <c:axPos val="b"/>
        <c:majorGridlines/>
        <c:numFmt formatCode="0.0" sourceLinked="0"/>
        <c:majorTickMark val="none"/>
        <c:minorTickMark val="none"/>
        <c:tickLblPos val="nextTo"/>
        <c:txPr>
          <a:bodyPr/>
          <a:lstStyle/>
          <a:p>
            <a:pPr>
              <a:defRPr sz="800">
                <a:solidFill>
                  <a:schemeClr val="bg1"/>
                </a:solidFill>
              </a:defRPr>
            </a:pPr>
            <a:endParaRPr lang="de-DE"/>
          </a:p>
        </c:txPr>
        <c:crossAx val="129423360"/>
        <c:crosses val="autoZero"/>
        <c:crossBetween val="between"/>
        <c:majorUnit val="0.4"/>
      </c:valAx>
    </c:plotArea>
    <c:plotVisOnly val="1"/>
    <c:dispBlanksAs val="gap"/>
    <c:showDLblsOverMax val="0"/>
  </c:chart>
  <c:spPr>
    <a:noFill/>
  </c:sp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de-DE"/>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chemeClr val="bg1"/>
                </a:solidFill>
              </a:defRPr>
            </a:pPr>
            <a:r>
              <a:rPr lang="en-US" dirty="0" err="1" smtClean="0"/>
              <a:t>SPECapc</a:t>
            </a:r>
            <a:r>
              <a:rPr lang="en-US" dirty="0" smtClean="0"/>
              <a:t> NX</a:t>
            </a:r>
            <a:endParaRPr lang="en-US" dirty="0"/>
          </a:p>
          <a:p>
            <a:pPr>
              <a:defRPr>
                <a:solidFill>
                  <a:schemeClr val="bg1"/>
                </a:solidFill>
              </a:defRPr>
            </a:pPr>
            <a:r>
              <a:rPr lang="en-US" sz="1100" dirty="0" smtClean="0"/>
              <a:t>Powertrain Composite</a:t>
            </a:r>
            <a:endParaRPr lang="en-US" sz="1100" dirty="0"/>
          </a:p>
        </c:rich>
      </c:tx>
      <c:layout>
        <c:manualLayout>
          <c:xMode val="edge"/>
          <c:yMode val="edge"/>
          <c:x val="0.22290495798116999"/>
          <c:y val="2.96791496962561E-2"/>
        </c:manualLayout>
      </c:layout>
      <c:overlay val="0"/>
    </c:title>
    <c:autoTitleDeleted val="0"/>
    <c:view3D>
      <c:rotX val="15"/>
      <c:rotY val="26"/>
      <c:rAngAx val="0"/>
      <c:perspective val="30"/>
    </c:view3D>
    <c:floor>
      <c:thickness val="0"/>
    </c:floor>
    <c:sideWall>
      <c:thickness val="0"/>
      <c:spPr>
        <a:noFill/>
      </c:spPr>
    </c:sideWall>
    <c:backWall>
      <c:thickness val="0"/>
      <c:spPr>
        <a:noFill/>
      </c:spPr>
    </c:backWall>
    <c:plotArea>
      <c:layout>
        <c:manualLayout>
          <c:layoutTarget val="inner"/>
          <c:xMode val="edge"/>
          <c:yMode val="edge"/>
          <c:x val="0.142100993992054"/>
          <c:y val="0.26670018848261801"/>
          <c:w val="0.857899006007946"/>
          <c:h val="0.61634902418148996"/>
        </c:manualLayout>
      </c:layout>
      <c:bar3DChart>
        <c:barDir val="bar"/>
        <c:grouping val="clustered"/>
        <c:varyColors val="0"/>
        <c:ser>
          <c:idx val="0"/>
          <c:order val="0"/>
          <c:tx>
            <c:strRef>
              <c:f>Sheet1!$A$3</c:f>
              <c:strCache>
                <c:ptCount val="1"/>
                <c:pt idx="0">
                  <c:v>LuxMark v2.0 Complex</c:v>
                </c:pt>
              </c:strCache>
            </c:strRef>
          </c:tx>
          <c:invertIfNegative val="0"/>
          <c:dPt>
            <c:idx val="0"/>
            <c:invertIfNegative val="0"/>
            <c:bubble3D val="0"/>
            <c:spPr>
              <a:gradFill>
                <a:gsLst>
                  <a:gs pos="0">
                    <a:srgbClr val="FF0000"/>
                  </a:gs>
                  <a:gs pos="50000">
                    <a:srgbClr val="E60000"/>
                  </a:gs>
                  <a:gs pos="100000">
                    <a:srgbClr val="8C2823"/>
                  </a:gs>
                </a:gsLst>
                <a:lin ang="1200000" scaled="0"/>
              </a:gradFill>
            </c:spPr>
          </c:dPt>
          <c:dPt>
            <c:idx val="1"/>
            <c:invertIfNegative val="0"/>
            <c:bubble3D val="0"/>
            <c:spPr>
              <a:solidFill>
                <a:srgbClr val="92D050"/>
              </a:solidFill>
            </c:spPr>
          </c:dPt>
          <c:dPt>
            <c:idx val="2"/>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c:spPr>
          </c:dPt>
          <c:cat>
            <c:strRef>
              <c:f>Sheet1!$B$2:$D$2</c:f>
              <c:strCache>
                <c:ptCount val="3"/>
                <c:pt idx="0">
                  <c:v>W5000</c:v>
                </c:pt>
                <c:pt idx="1">
                  <c:v>Q2000</c:v>
                </c:pt>
                <c:pt idx="2">
                  <c:v>K2000</c:v>
                </c:pt>
              </c:strCache>
            </c:strRef>
          </c:cat>
          <c:val>
            <c:numRef>
              <c:f>Sheet1!$B$3:$D$3</c:f>
              <c:numCache>
                <c:formatCode>0.00</c:formatCode>
                <c:ptCount val="3"/>
                <c:pt idx="0">
                  <c:v>1.62</c:v>
                </c:pt>
                <c:pt idx="1">
                  <c:v>0.47</c:v>
                </c:pt>
                <c:pt idx="2">
                  <c:v>1</c:v>
                </c:pt>
              </c:numCache>
            </c:numRef>
          </c:val>
        </c:ser>
        <c:dLbls>
          <c:showLegendKey val="0"/>
          <c:showVal val="0"/>
          <c:showCatName val="0"/>
          <c:showSerName val="0"/>
          <c:showPercent val="0"/>
          <c:showBubbleSize val="0"/>
        </c:dLbls>
        <c:gapWidth val="100"/>
        <c:shape val="box"/>
        <c:axId val="130551296"/>
        <c:axId val="128730240"/>
        <c:axId val="0"/>
      </c:bar3DChart>
      <c:catAx>
        <c:axId val="130551296"/>
        <c:scaling>
          <c:orientation val="minMax"/>
        </c:scaling>
        <c:delete val="0"/>
        <c:axPos val="l"/>
        <c:majorTickMark val="none"/>
        <c:minorTickMark val="none"/>
        <c:tickLblPos val="nextTo"/>
        <c:txPr>
          <a:bodyPr/>
          <a:lstStyle/>
          <a:p>
            <a:pPr>
              <a:defRPr>
                <a:solidFill>
                  <a:schemeClr val="bg1"/>
                </a:solidFill>
              </a:defRPr>
            </a:pPr>
            <a:endParaRPr lang="de-DE"/>
          </a:p>
        </c:txPr>
        <c:crossAx val="128730240"/>
        <c:crosses val="autoZero"/>
        <c:auto val="1"/>
        <c:lblAlgn val="ctr"/>
        <c:lblOffset val="100"/>
        <c:noMultiLvlLbl val="0"/>
      </c:catAx>
      <c:valAx>
        <c:axId val="128730240"/>
        <c:scaling>
          <c:orientation val="minMax"/>
          <c:max val="1.7"/>
          <c:min val="0.1"/>
        </c:scaling>
        <c:delete val="0"/>
        <c:axPos val="b"/>
        <c:majorGridlines/>
        <c:numFmt formatCode="0.0" sourceLinked="0"/>
        <c:majorTickMark val="none"/>
        <c:minorTickMark val="none"/>
        <c:tickLblPos val="nextTo"/>
        <c:txPr>
          <a:bodyPr/>
          <a:lstStyle/>
          <a:p>
            <a:pPr>
              <a:defRPr sz="800">
                <a:solidFill>
                  <a:schemeClr val="bg1"/>
                </a:solidFill>
              </a:defRPr>
            </a:pPr>
            <a:endParaRPr lang="de-DE"/>
          </a:p>
        </c:txPr>
        <c:crossAx val="130551296"/>
        <c:crosses val="autoZero"/>
        <c:crossBetween val="between"/>
        <c:majorUnit val="0.4"/>
      </c:valAx>
    </c:plotArea>
    <c:plotVisOnly val="1"/>
    <c:dispBlanksAs val="gap"/>
    <c:showDLblsOverMax val="0"/>
  </c:chart>
  <c:spPr>
    <a:noFill/>
  </c:sp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de-DE"/>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chemeClr val="bg1"/>
                </a:solidFill>
              </a:defRPr>
            </a:pPr>
            <a:r>
              <a:rPr lang="en-US" dirty="0" err="1" smtClean="0"/>
              <a:t>SPECapc</a:t>
            </a:r>
            <a:r>
              <a:rPr lang="en-US" dirty="0" smtClean="0">
                <a:latin typeface="Calibri"/>
              </a:rPr>
              <a:t>℠</a:t>
            </a:r>
            <a:r>
              <a:rPr lang="en-US" dirty="0" smtClean="0"/>
              <a:t> </a:t>
            </a:r>
            <a:r>
              <a:rPr lang="en-US" dirty="0"/>
              <a:t>Creo2 </a:t>
            </a:r>
          </a:p>
          <a:p>
            <a:pPr>
              <a:defRPr>
                <a:solidFill>
                  <a:schemeClr val="bg1"/>
                </a:solidFill>
              </a:defRPr>
            </a:pPr>
            <a:r>
              <a:rPr lang="en-US" sz="1100" dirty="0" err="1" smtClean="0"/>
              <a:t>Worldcar</a:t>
            </a:r>
            <a:endParaRPr lang="en-US" sz="1100" dirty="0"/>
          </a:p>
        </c:rich>
      </c:tx>
      <c:layout/>
      <c:overlay val="0"/>
    </c:title>
    <c:autoTitleDeleted val="0"/>
    <c:view3D>
      <c:rotX val="15"/>
      <c:rotY val="26"/>
      <c:rAngAx val="0"/>
      <c:perspective val="30"/>
    </c:view3D>
    <c:floor>
      <c:thickness val="0"/>
    </c:floor>
    <c:sideWall>
      <c:thickness val="0"/>
      <c:spPr>
        <a:noFill/>
      </c:spPr>
    </c:sideWall>
    <c:backWall>
      <c:thickness val="0"/>
      <c:spPr>
        <a:noFill/>
      </c:spPr>
    </c:backWall>
    <c:plotArea>
      <c:layout>
        <c:manualLayout>
          <c:layoutTarget val="inner"/>
          <c:xMode val="edge"/>
          <c:yMode val="edge"/>
          <c:x val="0.142100993992054"/>
          <c:y val="0.26670018848261801"/>
          <c:w val="0.857899006007946"/>
          <c:h val="0.61634902418148996"/>
        </c:manualLayout>
      </c:layout>
      <c:bar3DChart>
        <c:barDir val="bar"/>
        <c:grouping val="clustered"/>
        <c:varyColors val="0"/>
        <c:ser>
          <c:idx val="0"/>
          <c:order val="0"/>
          <c:tx>
            <c:strRef>
              <c:f>Sheet1!$A$13</c:f>
              <c:strCache>
                <c:ptCount val="1"/>
                <c:pt idx="0">
                  <c:v>SPECapc Creo2 Graphics Shaded Composite</c:v>
                </c:pt>
              </c:strCache>
            </c:strRef>
          </c:tx>
          <c:invertIfNegative val="0"/>
          <c:dPt>
            <c:idx val="0"/>
            <c:invertIfNegative val="0"/>
            <c:bubble3D val="0"/>
            <c:spPr>
              <a:gradFill>
                <a:gsLst>
                  <a:gs pos="0">
                    <a:srgbClr val="FF0000"/>
                  </a:gs>
                  <a:gs pos="50000">
                    <a:srgbClr val="E60000"/>
                  </a:gs>
                  <a:gs pos="100000">
                    <a:srgbClr val="8C2823"/>
                  </a:gs>
                </a:gsLst>
                <a:lin ang="1200000" scaled="0"/>
              </a:gradFill>
            </c:spPr>
          </c:dPt>
          <c:dPt>
            <c:idx val="1"/>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c:spPr>
          </c:dPt>
          <c:dPt>
            <c:idx val="2"/>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c:spPr>
          </c:dPt>
          <c:cat>
            <c:strRef>
              <c:f>Sheet1!$B$12:$D$12</c:f>
              <c:strCache>
                <c:ptCount val="3"/>
                <c:pt idx="0">
                  <c:v>W7000</c:v>
                </c:pt>
                <c:pt idx="1">
                  <c:v>Q4000</c:v>
                </c:pt>
                <c:pt idx="2">
                  <c:v>K4000</c:v>
                </c:pt>
              </c:strCache>
            </c:strRef>
          </c:cat>
          <c:val>
            <c:numRef>
              <c:f>Sheet1!$B$13:$D$13</c:f>
              <c:numCache>
                <c:formatCode>0.00</c:formatCode>
                <c:ptCount val="3"/>
                <c:pt idx="0">
                  <c:v>1.41</c:v>
                </c:pt>
                <c:pt idx="1">
                  <c:v>0.74</c:v>
                </c:pt>
                <c:pt idx="2" formatCode="0.0">
                  <c:v>1</c:v>
                </c:pt>
              </c:numCache>
            </c:numRef>
          </c:val>
        </c:ser>
        <c:dLbls>
          <c:showLegendKey val="0"/>
          <c:showVal val="0"/>
          <c:showCatName val="0"/>
          <c:showSerName val="0"/>
          <c:showPercent val="0"/>
          <c:showBubbleSize val="0"/>
        </c:dLbls>
        <c:gapWidth val="100"/>
        <c:shape val="box"/>
        <c:axId val="129709568"/>
        <c:axId val="128745472"/>
        <c:axId val="0"/>
      </c:bar3DChart>
      <c:catAx>
        <c:axId val="129709568"/>
        <c:scaling>
          <c:orientation val="minMax"/>
        </c:scaling>
        <c:delete val="0"/>
        <c:axPos val="l"/>
        <c:majorTickMark val="none"/>
        <c:minorTickMark val="none"/>
        <c:tickLblPos val="nextTo"/>
        <c:txPr>
          <a:bodyPr/>
          <a:lstStyle/>
          <a:p>
            <a:pPr>
              <a:defRPr>
                <a:solidFill>
                  <a:schemeClr val="bg1"/>
                </a:solidFill>
              </a:defRPr>
            </a:pPr>
            <a:endParaRPr lang="de-DE"/>
          </a:p>
        </c:txPr>
        <c:crossAx val="128745472"/>
        <c:crosses val="autoZero"/>
        <c:auto val="1"/>
        <c:lblAlgn val="ctr"/>
        <c:lblOffset val="100"/>
        <c:noMultiLvlLbl val="0"/>
      </c:catAx>
      <c:valAx>
        <c:axId val="128745472"/>
        <c:scaling>
          <c:orientation val="minMax"/>
          <c:max val="1.5"/>
          <c:min val="0.6"/>
        </c:scaling>
        <c:delete val="0"/>
        <c:axPos val="b"/>
        <c:majorGridlines/>
        <c:numFmt formatCode="0.0" sourceLinked="0"/>
        <c:majorTickMark val="none"/>
        <c:minorTickMark val="none"/>
        <c:tickLblPos val="nextTo"/>
        <c:txPr>
          <a:bodyPr/>
          <a:lstStyle/>
          <a:p>
            <a:pPr>
              <a:defRPr sz="800">
                <a:solidFill>
                  <a:schemeClr val="bg1"/>
                </a:solidFill>
              </a:defRPr>
            </a:pPr>
            <a:endParaRPr lang="de-DE"/>
          </a:p>
        </c:txPr>
        <c:crossAx val="129709568"/>
        <c:crosses val="autoZero"/>
        <c:crossBetween val="between"/>
        <c:majorUnit val="0.3"/>
      </c:valAx>
    </c:plotArea>
    <c:plotVisOnly val="1"/>
    <c:dispBlanksAs val="gap"/>
    <c:showDLblsOverMax val="0"/>
  </c:chart>
  <c:spPr>
    <a:noFill/>
  </c:sp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de-DE"/>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chemeClr val="bg1"/>
                </a:solidFill>
              </a:defRPr>
            </a:pPr>
            <a:r>
              <a:rPr lang="en-US" dirty="0" err="1" smtClean="0"/>
              <a:t>SPECapc</a:t>
            </a:r>
            <a:r>
              <a:rPr lang="en-US" dirty="0" smtClean="0">
                <a:latin typeface="Calibri"/>
              </a:rPr>
              <a:t>℠</a:t>
            </a:r>
            <a:r>
              <a:rPr lang="en-US" dirty="0" smtClean="0"/>
              <a:t> </a:t>
            </a:r>
            <a:r>
              <a:rPr lang="en-US" dirty="0"/>
              <a:t>UG NX </a:t>
            </a:r>
            <a:r>
              <a:rPr lang="en-US" sz="1100" dirty="0" err="1" smtClean="0"/>
              <a:t>Suvbody</a:t>
            </a:r>
            <a:r>
              <a:rPr lang="en-US" sz="1100" dirty="0" smtClean="0"/>
              <a:t> Graphics Composite</a:t>
            </a:r>
            <a:endParaRPr lang="en-US" sz="1100" dirty="0"/>
          </a:p>
        </c:rich>
      </c:tx>
      <c:layout/>
      <c:overlay val="0"/>
    </c:title>
    <c:autoTitleDeleted val="0"/>
    <c:view3D>
      <c:rotX val="15"/>
      <c:rotY val="26"/>
      <c:rAngAx val="0"/>
      <c:perspective val="30"/>
    </c:view3D>
    <c:floor>
      <c:thickness val="0"/>
    </c:floor>
    <c:sideWall>
      <c:thickness val="0"/>
      <c:spPr>
        <a:noFill/>
      </c:spPr>
    </c:sideWall>
    <c:backWall>
      <c:thickness val="0"/>
      <c:spPr>
        <a:noFill/>
      </c:spPr>
    </c:backWall>
    <c:plotArea>
      <c:layout>
        <c:manualLayout>
          <c:layoutTarget val="inner"/>
          <c:xMode val="edge"/>
          <c:yMode val="edge"/>
          <c:x val="0.142100993992054"/>
          <c:y val="0.26670018848261801"/>
          <c:w val="0.857899006007946"/>
          <c:h val="0.61634902418148996"/>
        </c:manualLayout>
      </c:layout>
      <c:bar3DChart>
        <c:barDir val="bar"/>
        <c:grouping val="clustered"/>
        <c:varyColors val="0"/>
        <c:ser>
          <c:idx val="0"/>
          <c:order val="0"/>
          <c:tx>
            <c:strRef>
              <c:f>Sheet1!$A$8</c:f>
              <c:strCache>
                <c:ptCount val="1"/>
                <c:pt idx="0">
                  <c:v>SPECapc UG NX Graphics Composite</c:v>
                </c:pt>
              </c:strCache>
            </c:strRef>
          </c:tx>
          <c:invertIfNegative val="0"/>
          <c:dPt>
            <c:idx val="0"/>
            <c:invertIfNegative val="0"/>
            <c:bubble3D val="0"/>
            <c:spPr>
              <a:gradFill>
                <a:gsLst>
                  <a:gs pos="0">
                    <a:srgbClr val="FF0000"/>
                  </a:gs>
                  <a:gs pos="50000">
                    <a:srgbClr val="E60000"/>
                  </a:gs>
                  <a:gs pos="100000">
                    <a:srgbClr val="8C2823"/>
                  </a:gs>
                </a:gsLst>
                <a:lin ang="1200000" scaled="0"/>
              </a:gradFill>
            </c:spPr>
          </c:dPt>
          <c:dPt>
            <c:idx val="1"/>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c:spPr>
          </c:dPt>
          <c:dPt>
            <c:idx val="2"/>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c:spPr>
          </c:dPt>
          <c:cat>
            <c:strRef>
              <c:f>Sheet1!$B$7:$D$7</c:f>
              <c:strCache>
                <c:ptCount val="3"/>
                <c:pt idx="0">
                  <c:v>W7000</c:v>
                </c:pt>
                <c:pt idx="1">
                  <c:v>Q4000</c:v>
                </c:pt>
                <c:pt idx="2">
                  <c:v>K4000</c:v>
                </c:pt>
              </c:strCache>
            </c:strRef>
          </c:cat>
          <c:val>
            <c:numRef>
              <c:f>Sheet1!$B$8:$D$8</c:f>
              <c:numCache>
                <c:formatCode>0.0</c:formatCode>
                <c:ptCount val="3"/>
                <c:pt idx="0">
                  <c:v>1.5394321766561521</c:v>
                </c:pt>
                <c:pt idx="1">
                  <c:v>0.66719242902208198</c:v>
                </c:pt>
                <c:pt idx="2">
                  <c:v>1</c:v>
                </c:pt>
              </c:numCache>
            </c:numRef>
          </c:val>
        </c:ser>
        <c:dLbls>
          <c:showLegendKey val="0"/>
          <c:showVal val="0"/>
          <c:showCatName val="0"/>
          <c:showSerName val="0"/>
          <c:showPercent val="0"/>
          <c:showBubbleSize val="0"/>
        </c:dLbls>
        <c:gapWidth val="100"/>
        <c:shape val="box"/>
        <c:axId val="130962432"/>
        <c:axId val="129554624"/>
        <c:axId val="0"/>
      </c:bar3DChart>
      <c:catAx>
        <c:axId val="130962432"/>
        <c:scaling>
          <c:orientation val="minMax"/>
        </c:scaling>
        <c:delete val="0"/>
        <c:axPos val="l"/>
        <c:majorTickMark val="none"/>
        <c:minorTickMark val="none"/>
        <c:tickLblPos val="nextTo"/>
        <c:txPr>
          <a:bodyPr/>
          <a:lstStyle/>
          <a:p>
            <a:pPr>
              <a:defRPr>
                <a:solidFill>
                  <a:schemeClr val="bg1"/>
                </a:solidFill>
              </a:defRPr>
            </a:pPr>
            <a:endParaRPr lang="de-DE"/>
          </a:p>
        </c:txPr>
        <c:crossAx val="129554624"/>
        <c:crosses val="autoZero"/>
        <c:auto val="1"/>
        <c:lblAlgn val="ctr"/>
        <c:lblOffset val="100"/>
        <c:noMultiLvlLbl val="0"/>
      </c:catAx>
      <c:valAx>
        <c:axId val="129554624"/>
        <c:scaling>
          <c:orientation val="minMax"/>
          <c:max val="1.5"/>
          <c:min val="0.5"/>
        </c:scaling>
        <c:delete val="0"/>
        <c:axPos val="b"/>
        <c:majorGridlines/>
        <c:numFmt formatCode="0.0" sourceLinked="1"/>
        <c:majorTickMark val="none"/>
        <c:minorTickMark val="none"/>
        <c:tickLblPos val="nextTo"/>
        <c:txPr>
          <a:bodyPr/>
          <a:lstStyle/>
          <a:p>
            <a:pPr>
              <a:defRPr sz="800">
                <a:solidFill>
                  <a:schemeClr val="bg1"/>
                </a:solidFill>
              </a:defRPr>
            </a:pPr>
            <a:endParaRPr lang="de-DE"/>
          </a:p>
        </c:txPr>
        <c:crossAx val="130962432"/>
        <c:crosses val="autoZero"/>
        <c:crossBetween val="between"/>
        <c:majorUnit val="0.25"/>
      </c:valAx>
    </c:plotArea>
    <c:plotVisOnly val="1"/>
    <c:dispBlanksAs val="gap"/>
    <c:showDLblsOverMax val="0"/>
  </c:chart>
  <c:spPr>
    <a:noFill/>
  </c:sp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de-DE"/>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chemeClr val="bg1"/>
                </a:solidFill>
              </a:defRPr>
            </a:pPr>
            <a:r>
              <a:rPr lang="en-US" dirty="0" err="1" smtClean="0"/>
              <a:t>SPECapc</a:t>
            </a:r>
            <a:r>
              <a:rPr lang="en-US" dirty="0" smtClean="0">
                <a:latin typeface="Calibri"/>
              </a:rPr>
              <a:t>℠</a:t>
            </a:r>
            <a:r>
              <a:rPr lang="en-US" baseline="0" dirty="0" smtClean="0"/>
              <a:t> </a:t>
            </a:r>
            <a:r>
              <a:rPr lang="en-US" dirty="0" smtClean="0"/>
              <a:t>Maya</a:t>
            </a:r>
          </a:p>
          <a:p>
            <a:pPr>
              <a:defRPr>
                <a:solidFill>
                  <a:schemeClr val="bg1"/>
                </a:solidFill>
              </a:defRPr>
            </a:pPr>
            <a:r>
              <a:rPr lang="en-US" sz="1100" dirty="0" smtClean="0"/>
              <a:t>Hand</a:t>
            </a:r>
            <a:r>
              <a:rPr lang="en-US" sz="1100" baseline="0" dirty="0" smtClean="0"/>
              <a:t> Graphics</a:t>
            </a:r>
            <a:endParaRPr lang="en-US" sz="1100" dirty="0"/>
          </a:p>
        </c:rich>
      </c:tx>
      <c:layout/>
      <c:overlay val="0"/>
    </c:title>
    <c:autoTitleDeleted val="0"/>
    <c:view3D>
      <c:rotX val="15"/>
      <c:rotY val="26"/>
      <c:rAngAx val="0"/>
      <c:perspective val="30"/>
    </c:view3D>
    <c:floor>
      <c:thickness val="0"/>
    </c:floor>
    <c:sideWall>
      <c:thickness val="0"/>
      <c:spPr>
        <a:noFill/>
      </c:spPr>
    </c:sideWall>
    <c:backWall>
      <c:thickness val="0"/>
      <c:spPr>
        <a:noFill/>
      </c:spPr>
    </c:backWall>
    <c:plotArea>
      <c:layout>
        <c:manualLayout>
          <c:layoutTarget val="inner"/>
          <c:xMode val="edge"/>
          <c:yMode val="edge"/>
          <c:x val="0.142100993992054"/>
          <c:y val="0.26670018848261801"/>
          <c:w val="0.857899006007946"/>
          <c:h val="0.61634902418148996"/>
        </c:manualLayout>
      </c:layout>
      <c:bar3DChart>
        <c:barDir val="bar"/>
        <c:grouping val="clustered"/>
        <c:varyColors val="0"/>
        <c:ser>
          <c:idx val="0"/>
          <c:order val="0"/>
          <c:tx>
            <c:strRef>
              <c:f>Sheet1!$A$18</c:f>
              <c:strCache>
                <c:ptCount val="1"/>
                <c:pt idx="0">
                  <c:v>Inventor 2012 (Metal Container)</c:v>
                </c:pt>
              </c:strCache>
            </c:strRef>
          </c:tx>
          <c:invertIfNegative val="0"/>
          <c:dPt>
            <c:idx val="0"/>
            <c:invertIfNegative val="0"/>
            <c:bubble3D val="0"/>
            <c:spPr>
              <a:gradFill>
                <a:gsLst>
                  <a:gs pos="0">
                    <a:srgbClr val="FF0000"/>
                  </a:gs>
                  <a:gs pos="50000">
                    <a:srgbClr val="E60000"/>
                  </a:gs>
                  <a:gs pos="100000">
                    <a:srgbClr val="8C2823"/>
                  </a:gs>
                </a:gsLst>
                <a:lin ang="1200000" scaled="0"/>
              </a:gradFill>
            </c:spPr>
          </c:dPt>
          <c:dPt>
            <c:idx val="1"/>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c:spPr>
          </c:dPt>
          <c:dPt>
            <c:idx val="2"/>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c:spPr>
          </c:dPt>
          <c:cat>
            <c:strRef>
              <c:f>Sheet1!$B$17:$D$17</c:f>
              <c:strCache>
                <c:ptCount val="3"/>
                <c:pt idx="0">
                  <c:v>W7000</c:v>
                </c:pt>
                <c:pt idx="1">
                  <c:v>Q4000</c:v>
                </c:pt>
                <c:pt idx="2">
                  <c:v>K4000</c:v>
                </c:pt>
              </c:strCache>
            </c:strRef>
          </c:cat>
          <c:val>
            <c:numRef>
              <c:f>Sheet1!$B$18:$D$18</c:f>
              <c:numCache>
                <c:formatCode>0.00</c:formatCode>
                <c:ptCount val="3"/>
                <c:pt idx="0">
                  <c:v>1.32</c:v>
                </c:pt>
                <c:pt idx="1">
                  <c:v>0.65</c:v>
                </c:pt>
                <c:pt idx="2">
                  <c:v>1</c:v>
                </c:pt>
              </c:numCache>
            </c:numRef>
          </c:val>
        </c:ser>
        <c:dLbls>
          <c:showLegendKey val="0"/>
          <c:showVal val="0"/>
          <c:showCatName val="0"/>
          <c:showSerName val="0"/>
          <c:showPercent val="0"/>
          <c:showBubbleSize val="0"/>
        </c:dLbls>
        <c:gapWidth val="100"/>
        <c:shape val="box"/>
        <c:axId val="129710592"/>
        <c:axId val="129555776"/>
        <c:axId val="0"/>
      </c:bar3DChart>
      <c:catAx>
        <c:axId val="129710592"/>
        <c:scaling>
          <c:orientation val="minMax"/>
        </c:scaling>
        <c:delete val="0"/>
        <c:axPos val="l"/>
        <c:majorTickMark val="none"/>
        <c:minorTickMark val="none"/>
        <c:tickLblPos val="nextTo"/>
        <c:txPr>
          <a:bodyPr/>
          <a:lstStyle/>
          <a:p>
            <a:pPr>
              <a:defRPr>
                <a:solidFill>
                  <a:schemeClr val="bg1"/>
                </a:solidFill>
              </a:defRPr>
            </a:pPr>
            <a:endParaRPr lang="de-DE"/>
          </a:p>
        </c:txPr>
        <c:crossAx val="129555776"/>
        <c:crosses val="autoZero"/>
        <c:auto val="1"/>
        <c:lblAlgn val="ctr"/>
        <c:lblOffset val="100"/>
        <c:noMultiLvlLbl val="0"/>
      </c:catAx>
      <c:valAx>
        <c:axId val="129555776"/>
        <c:scaling>
          <c:orientation val="minMax"/>
          <c:max val="1.4"/>
          <c:min val="0.6"/>
        </c:scaling>
        <c:delete val="0"/>
        <c:axPos val="b"/>
        <c:majorGridlines/>
        <c:numFmt formatCode="0.0" sourceLinked="0"/>
        <c:majorTickMark val="none"/>
        <c:minorTickMark val="none"/>
        <c:tickLblPos val="nextTo"/>
        <c:txPr>
          <a:bodyPr/>
          <a:lstStyle/>
          <a:p>
            <a:pPr>
              <a:defRPr sz="800">
                <a:solidFill>
                  <a:schemeClr val="bg1"/>
                </a:solidFill>
              </a:defRPr>
            </a:pPr>
            <a:endParaRPr lang="de-DE"/>
          </a:p>
        </c:txPr>
        <c:crossAx val="129710592"/>
        <c:crosses val="autoZero"/>
        <c:crossBetween val="between"/>
        <c:majorUnit val="0.2"/>
      </c:valAx>
    </c:plotArea>
    <c:plotVisOnly val="1"/>
    <c:dispBlanksAs val="gap"/>
    <c:showDLblsOverMax val="0"/>
  </c:chart>
  <c:spPr>
    <a:noFill/>
  </c:sp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de-DE"/>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chemeClr val="bg1"/>
                </a:solidFill>
              </a:defRPr>
            </a:pPr>
            <a:r>
              <a:rPr lang="en-US" dirty="0" err="1" smtClean="0"/>
              <a:t>SPECapc</a:t>
            </a:r>
            <a:r>
              <a:rPr lang="en-US" dirty="0" smtClean="0">
                <a:latin typeface="Calibri"/>
              </a:rPr>
              <a:t>℠</a:t>
            </a:r>
            <a:endParaRPr lang="en-US" dirty="0"/>
          </a:p>
          <a:p>
            <a:pPr>
              <a:defRPr>
                <a:solidFill>
                  <a:schemeClr val="bg1"/>
                </a:solidFill>
              </a:defRPr>
            </a:pPr>
            <a:r>
              <a:rPr lang="en-US" sz="1100" dirty="0" smtClean="0"/>
              <a:t>Ambient Occlusion</a:t>
            </a:r>
            <a:endParaRPr lang="en-US" sz="1100" dirty="0"/>
          </a:p>
        </c:rich>
      </c:tx>
      <c:layout/>
      <c:overlay val="0"/>
    </c:title>
    <c:autoTitleDeleted val="0"/>
    <c:view3D>
      <c:rotX val="15"/>
      <c:rotY val="26"/>
      <c:rAngAx val="0"/>
      <c:perspective val="30"/>
    </c:view3D>
    <c:floor>
      <c:thickness val="0"/>
    </c:floor>
    <c:sideWall>
      <c:thickness val="0"/>
      <c:spPr>
        <a:noFill/>
      </c:spPr>
    </c:sideWall>
    <c:backWall>
      <c:thickness val="0"/>
      <c:spPr>
        <a:noFill/>
      </c:spPr>
    </c:backWall>
    <c:plotArea>
      <c:layout>
        <c:manualLayout>
          <c:layoutTarget val="inner"/>
          <c:xMode val="edge"/>
          <c:yMode val="edge"/>
          <c:x val="0.142100993992054"/>
          <c:y val="0.26670018848261801"/>
          <c:w val="0.857899006007946"/>
          <c:h val="0.61634902418148996"/>
        </c:manualLayout>
      </c:layout>
      <c:bar3DChart>
        <c:barDir val="bar"/>
        <c:grouping val="clustered"/>
        <c:varyColors val="0"/>
        <c:ser>
          <c:idx val="0"/>
          <c:order val="0"/>
          <c:tx>
            <c:strRef>
              <c:f>Sheet1!$A$3</c:f>
              <c:strCache>
                <c:ptCount val="1"/>
                <c:pt idx="0">
                  <c:v>Luxrender LuxMark v2.0 (Averaged data)</c:v>
                </c:pt>
              </c:strCache>
            </c:strRef>
          </c:tx>
          <c:invertIfNegative val="0"/>
          <c:dPt>
            <c:idx val="0"/>
            <c:invertIfNegative val="0"/>
            <c:bubble3D val="0"/>
            <c:spPr>
              <a:gradFill>
                <a:gsLst>
                  <a:gs pos="0">
                    <a:srgbClr val="FF0000"/>
                  </a:gs>
                  <a:gs pos="50000">
                    <a:srgbClr val="E60000"/>
                  </a:gs>
                  <a:gs pos="100000">
                    <a:srgbClr val="8C2823"/>
                  </a:gs>
                </a:gsLst>
                <a:lin ang="1200000" scaled="0"/>
              </a:gradFill>
            </c:spPr>
          </c:dPt>
          <c:dPt>
            <c:idx val="1"/>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c:spPr>
          </c:dPt>
          <c:dPt>
            <c:idx val="2"/>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c:spPr>
          </c:dPt>
          <c:cat>
            <c:strRef>
              <c:f>Sheet1!$B$2:$D$2</c:f>
              <c:strCache>
                <c:ptCount val="3"/>
                <c:pt idx="0">
                  <c:v>W7000</c:v>
                </c:pt>
                <c:pt idx="1">
                  <c:v>Q4000</c:v>
                </c:pt>
                <c:pt idx="2">
                  <c:v>K4000</c:v>
                </c:pt>
              </c:strCache>
            </c:strRef>
          </c:cat>
          <c:val>
            <c:numRef>
              <c:f>Sheet1!$B$3:$D$3</c:f>
              <c:numCache>
                <c:formatCode>0.0</c:formatCode>
                <c:ptCount val="3"/>
                <c:pt idx="0">
                  <c:v>1.44</c:v>
                </c:pt>
                <c:pt idx="1">
                  <c:v>0.99</c:v>
                </c:pt>
                <c:pt idx="2">
                  <c:v>1</c:v>
                </c:pt>
              </c:numCache>
            </c:numRef>
          </c:val>
        </c:ser>
        <c:dLbls>
          <c:showLegendKey val="0"/>
          <c:showVal val="0"/>
          <c:showCatName val="0"/>
          <c:showSerName val="0"/>
          <c:showPercent val="0"/>
          <c:showBubbleSize val="0"/>
        </c:dLbls>
        <c:gapWidth val="100"/>
        <c:shape val="box"/>
        <c:axId val="129913856"/>
        <c:axId val="129555200"/>
        <c:axId val="0"/>
      </c:bar3DChart>
      <c:catAx>
        <c:axId val="129913856"/>
        <c:scaling>
          <c:orientation val="minMax"/>
        </c:scaling>
        <c:delete val="0"/>
        <c:axPos val="l"/>
        <c:majorTickMark val="none"/>
        <c:minorTickMark val="none"/>
        <c:tickLblPos val="nextTo"/>
        <c:txPr>
          <a:bodyPr/>
          <a:lstStyle/>
          <a:p>
            <a:pPr>
              <a:defRPr>
                <a:solidFill>
                  <a:schemeClr val="bg1"/>
                </a:solidFill>
              </a:defRPr>
            </a:pPr>
            <a:endParaRPr lang="de-DE"/>
          </a:p>
        </c:txPr>
        <c:crossAx val="129555200"/>
        <c:crosses val="autoZero"/>
        <c:auto val="1"/>
        <c:lblAlgn val="ctr"/>
        <c:lblOffset val="100"/>
        <c:noMultiLvlLbl val="0"/>
      </c:catAx>
      <c:valAx>
        <c:axId val="129555200"/>
        <c:scaling>
          <c:orientation val="minMax"/>
          <c:max val="1.5"/>
          <c:min val="0.7"/>
        </c:scaling>
        <c:delete val="0"/>
        <c:axPos val="b"/>
        <c:majorGridlines/>
        <c:numFmt formatCode="0.0" sourceLinked="1"/>
        <c:majorTickMark val="none"/>
        <c:minorTickMark val="none"/>
        <c:tickLblPos val="nextTo"/>
        <c:txPr>
          <a:bodyPr/>
          <a:lstStyle/>
          <a:p>
            <a:pPr>
              <a:defRPr sz="800">
                <a:solidFill>
                  <a:schemeClr val="bg1"/>
                </a:solidFill>
              </a:defRPr>
            </a:pPr>
            <a:endParaRPr lang="de-DE"/>
          </a:p>
        </c:txPr>
        <c:crossAx val="129913856"/>
        <c:crosses val="autoZero"/>
        <c:crossBetween val="between"/>
        <c:majorUnit val="0.2"/>
      </c:valAx>
    </c:plotArea>
    <c:plotVisOnly val="1"/>
    <c:dispBlanksAs val="gap"/>
    <c:showDLblsOverMax val="0"/>
  </c:chart>
  <c:spPr>
    <a:noFill/>
  </c:sp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500">
                <a:solidFill>
                  <a:schemeClr val="bg1"/>
                </a:solidFill>
              </a:defRPr>
            </a:pPr>
            <a:r>
              <a:rPr lang="en-US" sz="1500" dirty="0" err="1" smtClean="0">
                <a:solidFill>
                  <a:schemeClr val="bg1"/>
                </a:solidFill>
              </a:rPr>
              <a:t>BaseMark</a:t>
            </a:r>
            <a:r>
              <a:rPr lang="en-US" sz="1500" dirty="0" smtClean="0">
                <a:solidFill>
                  <a:schemeClr val="bg1"/>
                </a:solidFill>
              </a:rPr>
              <a:t> CL</a:t>
            </a:r>
          </a:p>
          <a:p>
            <a:pPr>
              <a:defRPr sz="1500">
                <a:solidFill>
                  <a:schemeClr val="bg1"/>
                </a:solidFill>
              </a:defRPr>
            </a:pPr>
            <a:r>
              <a:rPr lang="en-US" sz="1500" dirty="0" smtClean="0">
                <a:solidFill>
                  <a:schemeClr val="bg1"/>
                </a:solidFill>
              </a:rPr>
              <a:t> </a:t>
            </a:r>
            <a:r>
              <a:rPr lang="en-US" sz="1100" b="0" dirty="0" smtClean="0">
                <a:solidFill>
                  <a:schemeClr val="bg1"/>
                </a:solidFill>
              </a:rPr>
              <a:t>(Image Blur)</a:t>
            </a:r>
            <a:endParaRPr lang="en-US" sz="1100" b="0" dirty="0">
              <a:solidFill>
                <a:schemeClr val="bg1"/>
              </a:solidFill>
            </a:endParaRPr>
          </a:p>
        </c:rich>
      </c:tx>
      <c:layout>
        <c:manualLayout>
          <c:xMode val="edge"/>
          <c:yMode val="edge"/>
          <c:x val="0.239304067101519"/>
          <c:y val="3.5839158372394299E-2"/>
        </c:manualLayout>
      </c:layout>
      <c:overlay val="0"/>
    </c:title>
    <c:autoTitleDeleted val="0"/>
    <c:view3D>
      <c:rotX val="15"/>
      <c:rotY val="20"/>
      <c:rAngAx val="0"/>
      <c:perspective val="30"/>
    </c:view3D>
    <c:floor>
      <c:thickness val="0"/>
    </c:floor>
    <c:sideWall>
      <c:thickness val="0"/>
      <c:spPr>
        <a:solidFill>
          <a:srgbClr val="FFFFFF">
            <a:alpha val="0"/>
          </a:srgbClr>
        </a:solidFill>
      </c:spPr>
    </c:sideWall>
    <c:backWall>
      <c:thickness val="0"/>
      <c:spPr>
        <a:solidFill>
          <a:srgbClr val="FFFFFF">
            <a:alpha val="0"/>
          </a:srgbClr>
        </a:solidFill>
      </c:spPr>
    </c:backWall>
    <c:plotArea>
      <c:layout>
        <c:manualLayout>
          <c:layoutTarget val="inner"/>
          <c:xMode val="edge"/>
          <c:yMode val="edge"/>
          <c:x val="0.271492383887526"/>
          <c:y val="0.30966537890268198"/>
          <c:w val="0.660091648991318"/>
          <c:h val="0.55861583714536001"/>
        </c:manualLayout>
      </c:layout>
      <c:bar3DChart>
        <c:barDir val="bar"/>
        <c:grouping val="clustered"/>
        <c:varyColors val="0"/>
        <c:ser>
          <c:idx val="0"/>
          <c:order val="0"/>
          <c:spPr>
            <a:solidFill>
              <a:srgbClr val="FF0000"/>
            </a:solidFill>
          </c:spPr>
          <c:invertIfNegative val="0"/>
          <c:dPt>
            <c:idx val="0"/>
            <c:invertIfNegative val="0"/>
            <c:bubble3D val="0"/>
            <c:spPr>
              <a:gradFill flip="none" rotWithShape="1">
                <a:gsLst>
                  <a:gs pos="0">
                    <a:srgbClr val="D31919">
                      <a:shade val="30000"/>
                      <a:satMod val="115000"/>
                    </a:srgbClr>
                  </a:gs>
                  <a:gs pos="50000">
                    <a:srgbClr val="D31919">
                      <a:shade val="67500"/>
                      <a:satMod val="115000"/>
                    </a:srgbClr>
                  </a:gs>
                  <a:gs pos="100000">
                    <a:srgbClr val="D31919">
                      <a:shade val="100000"/>
                      <a:satMod val="115000"/>
                    </a:srgbClr>
                  </a:gs>
                </a:gsLst>
                <a:lin ang="13500000" scaled="1"/>
                <a:tileRect/>
              </a:gradFill>
            </c:spPr>
          </c:dPt>
          <c:dPt>
            <c:idx val="1"/>
            <c:invertIfNegative val="0"/>
            <c:bubble3D val="0"/>
            <c:spPr>
              <a:solidFill>
                <a:srgbClr val="92D050"/>
              </a:solidFill>
            </c:spPr>
          </c:dPt>
          <c:cat>
            <c:strRef>
              <c:f>Sheet1!$B$11:$C$11</c:f>
              <c:strCache>
                <c:ptCount val="2"/>
                <c:pt idx="0">
                  <c:v>W8000</c:v>
                </c:pt>
                <c:pt idx="1">
                  <c:v>K5000</c:v>
                </c:pt>
              </c:strCache>
            </c:strRef>
          </c:cat>
          <c:val>
            <c:numRef>
              <c:f>Sheet1!$B$15:$C$15</c:f>
              <c:numCache>
                <c:formatCode>0.00</c:formatCode>
                <c:ptCount val="2"/>
                <c:pt idx="0">
                  <c:v>1</c:v>
                </c:pt>
                <c:pt idx="1">
                  <c:v>0.24</c:v>
                </c:pt>
              </c:numCache>
            </c:numRef>
          </c:val>
        </c:ser>
        <c:dLbls>
          <c:showLegendKey val="0"/>
          <c:showVal val="0"/>
          <c:showCatName val="0"/>
          <c:showSerName val="0"/>
          <c:showPercent val="0"/>
          <c:showBubbleSize val="0"/>
        </c:dLbls>
        <c:gapWidth val="150"/>
        <c:shape val="box"/>
        <c:axId val="131710976"/>
        <c:axId val="109075200"/>
        <c:axId val="0"/>
      </c:bar3DChart>
      <c:catAx>
        <c:axId val="131710976"/>
        <c:scaling>
          <c:orientation val="minMax"/>
        </c:scaling>
        <c:delete val="0"/>
        <c:axPos val="l"/>
        <c:numFmt formatCode="General" sourceLinked="0"/>
        <c:majorTickMark val="none"/>
        <c:minorTickMark val="none"/>
        <c:tickLblPos val="nextTo"/>
        <c:txPr>
          <a:bodyPr/>
          <a:lstStyle/>
          <a:p>
            <a:pPr>
              <a:defRPr>
                <a:solidFill>
                  <a:schemeClr val="bg1"/>
                </a:solidFill>
              </a:defRPr>
            </a:pPr>
            <a:endParaRPr lang="de-DE"/>
          </a:p>
        </c:txPr>
        <c:crossAx val="109075200"/>
        <c:crosses val="autoZero"/>
        <c:auto val="1"/>
        <c:lblAlgn val="ctr"/>
        <c:lblOffset val="100"/>
        <c:noMultiLvlLbl val="0"/>
      </c:catAx>
      <c:valAx>
        <c:axId val="109075200"/>
        <c:scaling>
          <c:orientation val="minMax"/>
        </c:scaling>
        <c:delete val="0"/>
        <c:axPos val="b"/>
        <c:majorGridlines/>
        <c:numFmt formatCode="0.0" sourceLinked="0"/>
        <c:majorTickMark val="none"/>
        <c:minorTickMark val="none"/>
        <c:tickLblPos val="nextTo"/>
        <c:txPr>
          <a:bodyPr/>
          <a:lstStyle/>
          <a:p>
            <a:pPr>
              <a:defRPr>
                <a:solidFill>
                  <a:schemeClr val="bg1"/>
                </a:solidFill>
              </a:defRPr>
            </a:pPr>
            <a:endParaRPr lang="de-DE"/>
          </a:p>
        </c:txPr>
        <c:crossAx val="131710976"/>
        <c:crosses val="autoZero"/>
        <c:crossBetween val="between"/>
      </c:valAx>
    </c:plotArea>
    <c:plotVisOnly val="1"/>
    <c:dispBlanksAs val="gap"/>
    <c:showDLblsOverMax val="0"/>
  </c:chart>
  <c:spPr>
    <a:solidFill>
      <a:srgbClr val="FFFFFF">
        <a:alpha val="0"/>
      </a:srgbClr>
    </a:solidFill>
  </c:sp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dirty="0"/>
              <a:t>UG NX </a:t>
            </a:r>
          </a:p>
          <a:p>
            <a:pPr>
              <a:defRPr/>
            </a:pPr>
            <a:r>
              <a:rPr lang="en-US" sz="1000" b="0" dirty="0"/>
              <a:t>(</a:t>
            </a:r>
            <a:r>
              <a:rPr lang="en-US" sz="1000" b="0" dirty="0" err="1"/>
              <a:t>Suvbody</a:t>
            </a:r>
            <a:r>
              <a:rPr lang="en-US" sz="1000" b="0" dirty="0"/>
              <a:t> Graphics Composite)</a:t>
            </a:r>
          </a:p>
        </c:rich>
      </c:tx>
      <c:layout/>
      <c:overlay val="0"/>
    </c:title>
    <c:autoTitleDeleted val="0"/>
    <c:view3D>
      <c:rotX val="15"/>
      <c:rotY val="20"/>
      <c:depthPercent val="100"/>
      <c:rAngAx val="0"/>
      <c:perspective val="30"/>
    </c:view3D>
    <c:floor>
      <c:thickness val="0"/>
    </c:floor>
    <c:sideWall>
      <c:thickness val="0"/>
    </c:sideWall>
    <c:backWall>
      <c:thickness val="0"/>
    </c:backWall>
    <c:plotArea>
      <c:layout>
        <c:manualLayout>
          <c:layoutTarget val="inner"/>
          <c:xMode val="edge"/>
          <c:yMode val="edge"/>
          <c:x val="0.22415175501921999"/>
          <c:y val="0.31096454841751298"/>
          <c:w val="0.68786324161012202"/>
          <c:h val="0.59618606887887104"/>
        </c:manualLayout>
      </c:layout>
      <c:bar3DChart>
        <c:barDir val="bar"/>
        <c:grouping val="clustered"/>
        <c:varyColors val="0"/>
        <c:ser>
          <c:idx val="0"/>
          <c:order val="0"/>
          <c:tx>
            <c:strRef>
              <c:f>Sheet2!$D$3</c:f>
              <c:strCache>
                <c:ptCount val="1"/>
                <c:pt idx="0">
                  <c:v>UG NX6 (Suvbody Graphics Composite)</c:v>
                </c:pt>
              </c:strCache>
            </c:strRef>
          </c:tx>
          <c:spPr>
            <a:solidFill>
              <a:srgbClr val="92D050"/>
            </a:solidFill>
          </c:spPr>
          <c:invertIfNegative val="0"/>
          <c:dPt>
            <c:idx val="0"/>
            <c:invertIfNegative val="0"/>
            <c:bubble3D val="0"/>
            <c:spPr>
              <a:solidFill>
                <a:srgbClr val="C00000"/>
              </a:solidFill>
            </c:spPr>
          </c:dPt>
          <c:cat>
            <c:strRef>
              <c:f>Sheet2!$E$2:$F$2</c:f>
              <c:strCache>
                <c:ptCount val="2"/>
                <c:pt idx="0">
                  <c:v>W8000</c:v>
                </c:pt>
                <c:pt idx="1">
                  <c:v>K5000</c:v>
                </c:pt>
              </c:strCache>
            </c:strRef>
          </c:cat>
          <c:val>
            <c:numRef>
              <c:f>Sheet2!$E$3:$F$3</c:f>
              <c:numCache>
                <c:formatCode>0.00</c:formatCode>
                <c:ptCount val="2"/>
                <c:pt idx="0">
                  <c:v>1.536624203821656</c:v>
                </c:pt>
                <c:pt idx="1">
                  <c:v>1</c:v>
                </c:pt>
              </c:numCache>
            </c:numRef>
          </c:val>
        </c:ser>
        <c:dLbls>
          <c:showLegendKey val="0"/>
          <c:showVal val="0"/>
          <c:showCatName val="0"/>
          <c:showSerName val="0"/>
          <c:showPercent val="0"/>
          <c:showBubbleSize val="0"/>
        </c:dLbls>
        <c:gapWidth val="150"/>
        <c:shape val="box"/>
        <c:axId val="132125184"/>
        <c:axId val="132064384"/>
        <c:axId val="0"/>
      </c:bar3DChart>
      <c:catAx>
        <c:axId val="132125184"/>
        <c:scaling>
          <c:orientation val="minMax"/>
        </c:scaling>
        <c:delete val="0"/>
        <c:axPos val="l"/>
        <c:numFmt formatCode="General" sourceLinked="1"/>
        <c:majorTickMark val="none"/>
        <c:minorTickMark val="none"/>
        <c:tickLblPos val="nextTo"/>
        <c:crossAx val="132064384"/>
        <c:crosses val="autoZero"/>
        <c:auto val="1"/>
        <c:lblAlgn val="ctr"/>
        <c:lblOffset val="100"/>
        <c:noMultiLvlLbl val="0"/>
      </c:catAx>
      <c:valAx>
        <c:axId val="132064384"/>
        <c:scaling>
          <c:orientation val="minMax"/>
          <c:max val="1.6"/>
          <c:min val="0.8"/>
        </c:scaling>
        <c:delete val="0"/>
        <c:axPos val="b"/>
        <c:majorGridlines/>
        <c:numFmt formatCode="0.0" sourceLinked="0"/>
        <c:majorTickMark val="none"/>
        <c:minorTickMark val="none"/>
        <c:tickLblPos val="nextTo"/>
        <c:txPr>
          <a:bodyPr/>
          <a:lstStyle/>
          <a:p>
            <a:pPr>
              <a:defRPr sz="900"/>
            </a:pPr>
            <a:endParaRPr lang="de-DE"/>
          </a:p>
        </c:txPr>
        <c:crossAx val="132125184"/>
        <c:crosses val="autoZero"/>
        <c:crossBetween val="between"/>
        <c:majorUnit val="0.4"/>
      </c:valAx>
      <c:spPr>
        <a:noFill/>
        <a:ln w="25400">
          <a:noFill/>
        </a:ln>
      </c:spPr>
    </c:plotArea>
    <c:plotVisOnly val="1"/>
    <c:dispBlanksAs val="gap"/>
    <c:showDLblsOverMax val="0"/>
  </c:chart>
  <c:spPr>
    <a:noFill/>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36"/>
    </mc:Choice>
    <mc:Fallback>
      <c:style val="36"/>
    </mc:Fallback>
  </mc:AlternateContent>
  <c:chart>
    <c:autoTitleDeleted val="1"/>
    <c:view3D>
      <c:rotX val="20"/>
      <c:rotY val="20"/>
      <c:depthPercent val="60"/>
      <c:rAngAx val="1"/>
    </c:view3D>
    <c:floor>
      <c:thickness val="0"/>
      <c:spPr>
        <a:solidFill>
          <a:schemeClr val="bg1">
            <a:lumMod val="85000"/>
            <a:lumOff val="15000"/>
          </a:schemeClr>
        </a:solidFill>
      </c:spPr>
    </c:floor>
    <c:sideWall>
      <c:thickness val="0"/>
      <c:spPr>
        <a:gradFill>
          <a:gsLst>
            <a:gs pos="0">
              <a:schemeClr val="bg1">
                <a:lumMod val="50000"/>
                <a:lumOff val="50000"/>
              </a:schemeClr>
            </a:gs>
            <a:gs pos="27000">
              <a:schemeClr val="bg1">
                <a:lumMod val="85000"/>
                <a:lumOff val="15000"/>
              </a:schemeClr>
            </a:gs>
          </a:gsLst>
          <a:lin ang="5400000" scaled="0"/>
        </a:gradFill>
        <a:scene3d>
          <a:camera prst="orthographicFront"/>
          <a:lightRig rig="threePt" dir="t"/>
        </a:scene3d>
      </c:spPr>
    </c:sideWall>
    <c:backWall>
      <c:thickness val="0"/>
      <c:spPr>
        <a:gradFill>
          <a:gsLst>
            <a:gs pos="0">
              <a:schemeClr val="bg1">
                <a:lumMod val="50000"/>
                <a:lumOff val="50000"/>
              </a:schemeClr>
            </a:gs>
            <a:gs pos="27000">
              <a:schemeClr val="bg1">
                <a:lumMod val="85000"/>
                <a:lumOff val="15000"/>
              </a:schemeClr>
            </a:gs>
          </a:gsLst>
          <a:lin ang="5400000" scaled="0"/>
        </a:gradFill>
        <a:scene3d>
          <a:camera prst="orthographicFront"/>
          <a:lightRig rig="threePt" dir="t"/>
        </a:scene3d>
      </c:spPr>
    </c:backWall>
    <c:plotArea>
      <c:layout>
        <c:manualLayout>
          <c:layoutTarget val="inner"/>
          <c:xMode val="edge"/>
          <c:yMode val="edge"/>
          <c:x val="6.7852016732710504E-2"/>
          <c:y val="2.3986052360416087E-2"/>
          <c:w val="0.93214798326728954"/>
          <c:h val="0.86600798990338601"/>
        </c:manualLayout>
      </c:layout>
      <c:bar3DChart>
        <c:barDir val="col"/>
        <c:grouping val="clustered"/>
        <c:varyColors val="0"/>
        <c:ser>
          <c:idx val="0"/>
          <c:order val="0"/>
          <c:tx>
            <c:strRef>
              <c:f>Sheet1!$B$1</c:f>
              <c:strCache>
                <c:ptCount val="1"/>
                <c:pt idx="0">
                  <c:v>data</c:v>
                </c:pt>
              </c:strCache>
            </c:strRef>
          </c:tx>
          <c:spPr>
            <a:noFill/>
            <a:ln>
              <a:noFill/>
            </a:ln>
          </c:spPr>
          <c:invertIfNegative val="0"/>
          <c:dLbls>
            <c:delete val="1"/>
          </c:dLbls>
          <c:cat>
            <c:strRef>
              <c:f>Sheet1!$A$2:$A$3</c:f>
              <c:strCache>
                <c:ptCount val="2"/>
                <c:pt idx="0">
                  <c:v>Traditional</c:v>
                </c:pt>
                <c:pt idx="1">
                  <c:v>With AMD PowerTune</c:v>
                </c:pt>
              </c:strCache>
            </c:strRef>
          </c:cat>
          <c:val>
            <c:numRef>
              <c:f>Sheet1!$B$2:$B$3</c:f>
              <c:numCache>
                <c:formatCode>0.00</c:formatCode>
                <c:ptCount val="2"/>
                <c:pt idx="0">
                  <c:v>1</c:v>
                </c:pt>
                <c:pt idx="1">
                  <c:v>1</c:v>
                </c:pt>
              </c:numCache>
            </c:numRef>
          </c:val>
        </c:ser>
        <c:dLbls>
          <c:showLegendKey val="0"/>
          <c:showVal val="1"/>
          <c:showCatName val="0"/>
          <c:showSerName val="0"/>
          <c:showPercent val="0"/>
          <c:showBubbleSize val="0"/>
        </c:dLbls>
        <c:gapWidth val="87"/>
        <c:gapDepth val="0"/>
        <c:shape val="box"/>
        <c:axId val="120485376"/>
        <c:axId val="123674624"/>
        <c:axId val="0"/>
      </c:bar3DChart>
      <c:catAx>
        <c:axId val="120485376"/>
        <c:scaling>
          <c:orientation val="minMax"/>
        </c:scaling>
        <c:delete val="1"/>
        <c:axPos val="b"/>
        <c:majorTickMark val="out"/>
        <c:minorTickMark val="none"/>
        <c:tickLblPos val="none"/>
        <c:crossAx val="123674624"/>
        <c:crosses val="autoZero"/>
        <c:auto val="1"/>
        <c:lblAlgn val="ctr"/>
        <c:lblOffset val="100"/>
        <c:noMultiLvlLbl val="0"/>
      </c:catAx>
      <c:valAx>
        <c:axId val="123674624"/>
        <c:scaling>
          <c:orientation val="minMax"/>
          <c:max val="1.6"/>
        </c:scaling>
        <c:delete val="1"/>
        <c:axPos val="l"/>
        <c:majorGridlines/>
        <c:title>
          <c:tx>
            <c:rich>
              <a:bodyPr rot="-5400000" vert="horz"/>
              <a:lstStyle/>
              <a:p>
                <a:pPr>
                  <a:defRPr>
                    <a:solidFill>
                      <a:schemeClr val="tx1"/>
                    </a:solidFill>
                  </a:defRPr>
                </a:pPr>
                <a:r>
                  <a:rPr lang="en-CA" sz="1100" dirty="0" smtClean="0">
                    <a:solidFill>
                      <a:schemeClr val="tx1"/>
                    </a:solidFill>
                  </a:rPr>
                  <a:t>Relative Performance</a:t>
                </a:r>
                <a:endParaRPr lang="en-CA" sz="1100" dirty="0">
                  <a:solidFill>
                    <a:schemeClr val="tx1"/>
                  </a:solidFill>
                </a:endParaRPr>
              </a:p>
            </c:rich>
          </c:tx>
          <c:layout>
            <c:manualLayout>
              <c:xMode val="edge"/>
              <c:yMode val="edge"/>
              <c:x val="2.0178862962251919E-2"/>
              <c:y val="0.40731546292652282"/>
            </c:manualLayout>
          </c:layout>
          <c:overlay val="0"/>
        </c:title>
        <c:numFmt formatCode="0.0" sourceLinked="0"/>
        <c:majorTickMark val="out"/>
        <c:minorTickMark val="none"/>
        <c:tickLblPos val="none"/>
        <c:crossAx val="120485376"/>
        <c:crosses val="autoZero"/>
        <c:crossBetween val="between"/>
        <c:majorUnit val="0.2"/>
      </c:valAx>
    </c:plotArea>
    <c:plotVisOnly val="1"/>
    <c:dispBlanksAs val="zero"/>
    <c:showDLblsOverMax val="0"/>
  </c:chart>
  <c:spPr>
    <a:noFill/>
    <a:ln>
      <a:noFill/>
    </a:ln>
  </c:spPr>
  <c:txPr>
    <a:bodyPr/>
    <a:lstStyle/>
    <a:p>
      <a:pPr>
        <a:defRPr sz="1800"/>
      </a:pPr>
      <a:endParaRPr lang="de-DE"/>
    </a:p>
  </c:txPr>
  <c:externalData r:id="rId1">
    <c:autoUpdate val="0"/>
  </c:externalData>
  <c:userShapes r:id="rId2"/>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dirty="0"/>
              <a:t>3dsmax 2011</a:t>
            </a:r>
          </a:p>
          <a:p>
            <a:pPr>
              <a:defRPr/>
            </a:pPr>
            <a:r>
              <a:rPr lang="en-US" sz="1050" b="0" dirty="0"/>
              <a:t>(Large Model Composite)</a:t>
            </a:r>
          </a:p>
        </c:rich>
      </c:tx>
      <c:layout>
        <c:manualLayout>
          <c:xMode val="edge"/>
          <c:yMode val="edge"/>
          <c:x val="0.13955924530917699"/>
          <c:y val="0"/>
        </c:manualLayout>
      </c:layout>
      <c:overlay val="0"/>
    </c:title>
    <c:autoTitleDeleted val="0"/>
    <c:view3D>
      <c:rotX val="15"/>
      <c:rotY val="20"/>
      <c:depthPercent val="100"/>
      <c:rAngAx val="0"/>
      <c:perspective val="30"/>
    </c:view3D>
    <c:floor>
      <c:thickness val="0"/>
    </c:floor>
    <c:sideWall>
      <c:thickness val="0"/>
    </c:sideWall>
    <c:backWall>
      <c:thickness val="0"/>
    </c:backWall>
    <c:plotArea>
      <c:layout>
        <c:manualLayout>
          <c:layoutTarget val="inner"/>
          <c:xMode val="edge"/>
          <c:yMode val="edge"/>
          <c:x val="0.20544830443557399"/>
          <c:y val="0.28739324332076499"/>
          <c:w val="0.70696717735967596"/>
          <c:h val="0.62636216087213803"/>
        </c:manualLayout>
      </c:layout>
      <c:bar3DChart>
        <c:barDir val="bar"/>
        <c:grouping val="clustered"/>
        <c:varyColors val="0"/>
        <c:ser>
          <c:idx val="0"/>
          <c:order val="0"/>
          <c:tx>
            <c:strRef>
              <c:f>Sheet2!$D$4</c:f>
              <c:strCache>
                <c:ptCount val="1"/>
                <c:pt idx="0">
                  <c:v>3dsmax 2011 (Large Model Composite)</c:v>
                </c:pt>
              </c:strCache>
            </c:strRef>
          </c:tx>
          <c:invertIfNegative val="0"/>
          <c:dPt>
            <c:idx val="0"/>
            <c:invertIfNegative val="0"/>
            <c:bubble3D val="0"/>
            <c:spPr>
              <a:solidFill>
                <a:srgbClr val="C00000"/>
              </a:solidFill>
            </c:spPr>
          </c:dPt>
          <c:dPt>
            <c:idx val="1"/>
            <c:invertIfNegative val="0"/>
            <c:bubble3D val="0"/>
            <c:spPr>
              <a:solidFill>
                <a:srgbClr val="92D050"/>
              </a:solidFill>
            </c:spPr>
          </c:dPt>
          <c:cat>
            <c:strRef>
              <c:f>Sheet2!$E$2:$F$2</c:f>
              <c:strCache>
                <c:ptCount val="2"/>
                <c:pt idx="0">
                  <c:v>W8000</c:v>
                </c:pt>
                <c:pt idx="1">
                  <c:v>K5000</c:v>
                </c:pt>
              </c:strCache>
            </c:strRef>
          </c:cat>
          <c:val>
            <c:numRef>
              <c:f>Sheet2!$E$4:$F$4</c:f>
              <c:numCache>
                <c:formatCode>0.00</c:formatCode>
                <c:ptCount val="2"/>
                <c:pt idx="0">
                  <c:v>1.1903745218396939</c:v>
                </c:pt>
                <c:pt idx="1">
                  <c:v>1</c:v>
                </c:pt>
              </c:numCache>
            </c:numRef>
          </c:val>
        </c:ser>
        <c:dLbls>
          <c:showLegendKey val="0"/>
          <c:showVal val="0"/>
          <c:showCatName val="0"/>
          <c:showSerName val="0"/>
          <c:showPercent val="0"/>
          <c:showBubbleSize val="0"/>
        </c:dLbls>
        <c:gapWidth val="150"/>
        <c:shape val="box"/>
        <c:axId val="132125696"/>
        <c:axId val="132064960"/>
        <c:axId val="0"/>
      </c:bar3DChart>
      <c:catAx>
        <c:axId val="132125696"/>
        <c:scaling>
          <c:orientation val="minMax"/>
        </c:scaling>
        <c:delete val="0"/>
        <c:axPos val="l"/>
        <c:numFmt formatCode="General" sourceLinked="1"/>
        <c:majorTickMark val="none"/>
        <c:minorTickMark val="none"/>
        <c:tickLblPos val="nextTo"/>
        <c:crossAx val="132064960"/>
        <c:crosses val="autoZero"/>
        <c:auto val="1"/>
        <c:lblAlgn val="ctr"/>
        <c:lblOffset val="100"/>
        <c:noMultiLvlLbl val="0"/>
      </c:catAx>
      <c:valAx>
        <c:axId val="132064960"/>
        <c:scaling>
          <c:orientation val="minMax"/>
          <c:max val="1.2"/>
          <c:min val="0.8"/>
        </c:scaling>
        <c:delete val="0"/>
        <c:axPos val="b"/>
        <c:majorGridlines/>
        <c:numFmt formatCode="0.00" sourceLinked="1"/>
        <c:majorTickMark val="none"/>
        <c:minorTickMark val="none"/>
        <c:tickLblPos val="nextTo"/>
        <c:txPr>
          <a:bodyPr/>
          <a:lstStyle/>
          <a:p>
            <a:pPr>
              <a:defRPr sz="800"/>
            </a:pPr>
            <a:endParaRPr lang="de-DE"/>
          </a:p>
        </c:txPr>
        <c:crossAx val="132125696"/>
        <c:crosses val="autoZero"/>
        <c:crossBetween val="between"/>
        <c:majorUnit val="0.2"/>
      </c:valAx>
      <c:spPr>
        <a:noFill/>
        <a:ln w="25400">
          <a:noFill/>
        </a:ln>
      </c:spPr>
    </c:plotArea>
    <c:plotVisOnly val="1"/>
    <c:dispBlanksAs val="gap"/>
    <c:showDLblsOverMax val="0"/>
  </c:chart>
  <c:spPr>
    <a:noFill/>
    <a:ln>
      <a:noFill/>
    </a:ln>
  </c:sp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0"/>
      <c:perspective val="30"/>
    </c:view3D>
    <c:floor>
      <c:thickness val="0"/>
    </c:floor>
    <c:sideWall>
      <c:thickness val="0"/>
    </c:sideWall>
    <c:backWall>
      <c:thickness val="0"/>
    </c:backWall>
    <c:plotArea>
      <c:layout>
        <c:manualLayout>
          <c:layoutTarget val="inner"/>
          <c:xMode val="edge"/>
          <c:yMode val="edge"/>
          <c:x val="0.20527813424473401"/>
          <c:y val="0.115582645746511"/>
          <c:w val="0.712560771253958"/>
          <c:h val="0.76767927774497902"/>
        </c:manualLayout>
      </c:layout>
      <c:bar3DChart>
        <c:barDir val="bar"/>
        <c:grouping val="clustered"/>
        <c:varyColors val="0"/>
        <c:ser>
          <c:idx val="0"/>
          <c:order val="0"/>
          <c:invertIfNegative val="0"/>
          <c:dPt>
            <c:idx val="0"/>
            <c:invertIfNegative val="0"/>
            <c:bubble3D val="0"/>
            <c:spPr>
              <a:solidFill>
                <a:srgbClr val="C00000"/>
              </a:solidFill>
            </c:spPr>
          </c:dPt>
          <c:dPt>
            <c:idx val="1"/>
            <c:invertIfNegative val="0"/>
            <c:bubble3D val="0"/>
            <c:spPr>
              <a:solidFill>
                <a:srgbClr val="92D050"/>
              </a:solidFill>
            </c:spPr>
          </c:dPt>
          <c:cat>
            <c:strRef>
              <c:f>Sheet2!$E$22:$F$22</c:f>
              <c:strCache>
                <c:ptCount val="2"/>
                <c:pt idx="0">
                  <c:v>W8000</c:v>
                </c:pt>
                <c:pt idx="1">
                  <c:v>K5000</c:v>
                </c:pt>
              </c:strCache>
            </c:strRef>
          </c:cat>
          <c:val>
            <c:numRef>
              <c:f>Sheet2!$E$23:$F$23</c:f>
              <c:numCache>
                <c:formatCode>0.00</c:formatCode>
                <c:ptCount val="2"/>
                <c:pt idx="0">
                  <c:v>2.7538759689922481</c:v>
                </c:pt>
                <c:pt idx="1">
                  <c:v>1</c:v>
                </c:pt>
              </c:numCache>
            </c:numRef>
          </c:val>
        </c:ser>
        <c:dLbls>
          <c:showLegendKey val="0"/>
          <c:showVal val="0"/>
          <c:showCatName val="0"/>
          <c:showSerName val="0"/>
          <c:showPercent val="0"/>
          <c:showBubbleSize val="0"/>
        </c:dLbls>
        <c:gapWidth val="150"/>
        <c:shape val="box"/>
        <c:axId val="130970112"/>
        <c:axId val="132066112"/>
        <c:axId val="0"/>
      </c:bar3DChart>
      <c:catAx>
        <c:axId val="130970112"/>
        <c:scaling>
          <c:orientation val="minMax"/>
        </c:scaling>
        <c:delete val="0"/>
        <c:axPos val="l"/>
        <c:numFmt formatCode="General" sourceLinked="1"/>
        <c:majorTickMark val="none"/>
        <c:minorTickMark val="none"/>
        <c:tickLblPos val="nextTo"/>
        <c:crossAx val="132066112"/>
        <c:crosses val="autoZero"/>
        <c:auto val="1"/>
        <c:lblAlgn val="ctr"/>
        <c:lblOffset val="100"/>
        <c:noMultiLvlLbl val="0"/>
      </c:catAx>
      <c:valAx>
        <c:axId val="132066112"/>
        <c:scaling>
          <c:orientation val="minMax"/>
          <c:max val="2.8"/>
          <c:min val="0.8"/>
        </c:scaling>
        <c:delete val="0"/>
        <c:axPos val="b"/>
        <c:majorGridlines/>
        <c:numFmt formatCode="0.0" sourceLinked="0"/>
        <c:majorTickMark val="none"/>
        <c:minorTickMark val="none"/>
        <c:tickLblPos val="nextTo"/>
        <c:txPr>
          <a:bodyPr/>
          <a:lstStyle/>
          <a:p>
            <a:pPr>
              <a:defRPr sz="900"/>
            </a:pPr>
            <a:endParaRPr lang="de-DE"/>
          </a:p>
        </c:txPr>
        <c:crossAx val="130970112"/>
        <c:crosses val="autoZero"/>
        <c:crossBetween val="between"/>
        <c:majorUnit val="1"/>
      </c:valAx>
      <c:spPr>
        <a:noFill/>
        <a:ln w="25400">
          <a:noFill/>
        </a:ln>
      </c:spPr>
    </c:plotArea>
    <c:plotVisOnly val="1"/>
    <c:dispBlanksAs val="gap"/>
    <c:showDLblsOverMax val="0"/>
  </c:chart>
  <c:spPr>
    <a:noFill/>
    <a:ln>
      <a:noFill/>
    </a:ln>
  </c:sp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TFLOPS</c:v>
                </c:pt>
              </c:strCache>
            </c:strRef>
          </c:tx>
          <c:cat>
            <c:strRef>
              <c:f>Sheet1!$A$2:$A$6</c:f>
              <c:strCache>
                <c:ptCount val="5"/>
                <c:pt idx="0">
                  <c:v>90nm</c:v>
                </c:pt>
                <c:pt idx="1">
                  <c:v>80nm</c:v>
                </c:pt>
                <c:pt idx="2">
                  <c:v>55nm</c:v>
                </c:pt>
                <c:pt idx="3">
                  <c:v>40nm</c:v>
                </c:pt>
                <c:pt idx="4">
                  <c:v>28nm</c:v>
                </c:pt>
              </c:strCache>
            </c:strRef>
          </c:cat>
          <c:val>
            <c:numRef>
              <c:f>Sheet1!$B$2:$B$6</c:f>
              <c:numCache>
                <c:formatCode>General</c:formatCode>
                <c:ptCount val="5"/>
                <c:pt idx="0">
                  <c:v>0.36</c:v>
                </c:pt>
                <c:pt idx="1">
                  <c:v>0.48</c:v>
                </c:pt>
                <c:pt idx="2">
                  <c:v>1.2</c:v>
                </c:pt>
                <c:pt idx="3">
                  <c:v>2.72</c:v>
                </c:pt>
                <c:pt idx="4">
                  <c:v>5.91</c:v>
                </c:pt>
              </c:numCache>
            </c:numRef>
          </c:val>
          <c:smooth val="0"/>
        </c:ser>
        <c:dLbls>
          <c:showLegendKey val="0"/>
          <c:showVal val="0"/>
          <c:showCatName val="0"/>
          <c:showSerName val="0"/>
          <c:showPercent val="0"/>
          <c:showBubbleSize val="0"/>
        </c:dLbls>
        <c:marker val="1"/>
        <c:smooth val="0"/>
        <c:axId val="131526656"/>
        <c:axId val="109077056"/>
      </c:lineChart>
      <c:catAx>
        <c:axId val="131526656"/>
        <c:scaling>
          <c:orientation val="minMax"/>
        </c:scaling>
        <c:delete val="1"/>
        <c:axPos val="b"/>
        <c:numFmt formatCode="General" sourceLinked="0"/>
        <c:majorTickMark val="out"/>
        <c:minorTickMark val="none"/>
        <c:tickLblPos val="nextTo"/>
        <c:crossAx val="109077056"/>
        <c:crosses val="autoZero"/>
        <c:auto val="1"/>
        <c:lblAlgn val="ctr"/>
        <c:lblOffset val="100"/>
        <c:noMultiLvlLbl val="0"/>
      </c:catAx>
      <c:valAx>
        <c:axId val="109077056"/>
        <c:scaling>
          <c:orientation val="minMax"/>
        </c:scaling>
        <c:delete val="1"/>
        <c:axPos val="l"/>
        <c:numFmt formatCode="General" sourceLinked="1"/>
        <c:majorTickMark val="out"/>
        <c:minorTickMark val="none"/>
        <c:tickLblPos val="nextTo"/>
        <c:crossAx val="131526656"/>
        <c:crosses val="autoZero"/>
        <c:crossBetween val="between"/>
      </c:valAx>
      <c:spPr>
        <a:noFill/>
        <a:ln w="25400">
          <a:noFill/>
        </a:ln>
      </c:spPr>
    </c:plotArea>
    <c:plotVisOnly val="1"/>
    <c:dispBlanksAs val="gap"/>
    <c:showDLblsOverMax val="0"/>
  </c:chart>
  <c:txPr>
    <a:bodyPr/>
    <a:lstStyle/>
    <a:p>
      <a:pPr>
        <a:defRPr sz="1800"/>
      </a:pPr>
      <a:endParaRPr lang="de-DE"/>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de-DE"/>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chemeClr val="bg1"/>
                </a:solidFill>
              </a:defRPr>
            </a:pPr>
            <a:r>
              <a:rPr lang="en-US" dirty="0" err="1" smtClean="0"/>
              <a:t>SPECapc</a:t>
            </a:r>
            <a:r>
              <a:rPr lang="en-US" dirty="0" smtClean="0">
                <a:latin typeface="Calibri"/>
              </a:rPr>
              <a:t>℠</a:t>
            </a:r>
            <a:r>
              <a:rPr lang="en-US" dirty="0" smtClean="0"/>
              <a:t> Creo2.0 </a:t>
            </a:r>
            <a:endParaRPr lang="en-US" dirty="0"/>
          </a:p>
          <a:p>
            <a:pPr>
              <a:defRPr>
                <a:solidFill>
                  <a:schemeClr val="bg1"/>
                </a:solidFill>
              </a:defRPr>
            </a:pPr>
            <a:r>
              <a:rPr lang="en-US" sz="1100" dirty="0" err="1"/>
              <a:t>Gfx</a:t>
            </a:r>
            <a:r>
              <a:rPr lang="en-US" sz="1100" dirty="0"/>
              <a:t> Shaded Composite</a:t>
            </a:r>
          </a:p>
        </c:rich>
      </c:tx>
      <c:overlay val="0"/>
    </c:title>
    <c:autoTitleDeleted val="0"/>
    <c:view3D>
      <c:rotX val="15"/>
      <c:rotY val="26"/>
      <c:rAngAx val="0"/>
      <c:perspective val="30"/>
    </c:view3D>
    <c:floor>
      <c:thickness val="0"/>
    </c:floor>
    <c:sideWall>
      <c:thickness val="0"/>
      <c:spPr>
        <a:noFill/>
      </c:spPr>
    </c:sideWall>
    <c:backWall>
      <c:thickness val="0"/>
      <c:spPr>
        <a:noFill/>
      </c:spPr>
    </c:backWall>
    <c:plotArea>
      <c:layout>
        <c:manualLayout>
          <c:layoutTarget val="inner"/>
          <c:xMode val="edge"/>
          <c:yMode val="edge"/>
          <c:x val="0.174050462965433"/>
          <c:y val="0.26670012454984499"/>
          <c:w val="0.857899006007946"/>
          <c:h val="0.61634902418148996"/>
        </c:manualLayout>
      </c:layout>
      <c:bar3DChart>
        <c:barDir val="bar"/>
        <c:grouping val="clustered"/>
        <c:varyColors val="0"/>
        <c:ser>
          <c:idx val="0"/>
          <c:order val="0"/>
          <c:tx>
            <c:strRef>
              <c:f>Sheet1!$A$13</c:f>
              <c:strCache>
                <c:ptCount val="1"/>
                <c:pt idx="0">
                  <c:v>SPECapc Creo2 Graphics Shaded Composite</c:v>
                </c:pt>
              </c:strCache>
            </c:strRef>
          </c:tx>
          <c:invertIfNegative val="0"/>
          <c:dPt>
            <c:idx val="0"/>
            <c:invertIfNegative val="0"/>
            <c:bubble3D val="0"/>
            <c:spPr>
              <a:gradFill>
                <a:gsLst>
                  <a:gs pos="0">
                    <a:srgbClr val="FF0000"/>
                  </a:gs>
                  <a:gs pos="50000">
                    <a:srgbClr val="E60000"/>
                  </a:gs>
                  <a:gs pos="100000">
                    <a:srgbClr val="8C2823"/>
                  </a:gs>
                </a:gsLst>
                <a:lin ang="1200000" scaled="0"/>
              </a:gradFill>
            </c:spPr>
          </c:dPt>
          <c:dPt>
            <c:idx val="1"/>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c:spPr>
          </c:dPt>
          <c:dPt>
            <c:idx val="2"/>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c:spPr>
          </c:dPt>
          <c:cat>
            <c:strRef>
              <c:f>Sheet1!$B$12:$D$12</c:f>
              <c:strCache>
                <c:ptCount val="3"/>
                <c:pt idx="0">
                  <c:v>V4900</c:v>
                </c:pt>
                <c:pt idx="1">
                  <c:v>Q600</c:v>
                </c:pt>
                <c:pt idx="2">
                  <c:v>Q2000</c:v>
                </c:pt>
              </c:strCache>
            </c:strRef>
          </c:cat>
          <c:val>
            <c:numRef>
              <c:f>Sheet1!$B$13:$D$13</c:f>
              <c:numCache>
                <c:formatCode>0.00</c:formatCode>
                <c:ptCount val="3"/>
                <c:pt idx="0">
                  <c:v>0.97</c:v>
                </c:pt>
                <c:pt idx="1">
                  <c:v>0.72</c:v>
                </c:pt>
                <c:pt idx="2" formatCode="0.0">
                  <c:v>1</c:v>
                </c:pt>
              </c:numCache>
            </c:numRef>
          </c:val>
        </c:ser>
        <c:dLbls>
          <c:showLegendKey val="0"/>
          <c:showVal val="0"/>
          <c:showCatName val="0"/>
          <c:showSerName val="0"/>
          <c:showPercent val="0"/>
          <c:showBubbleSize val="0"/>
        </c:dLbls>
        <c:gapWidth val="150"/>
        <c:shape val="box"/>
        <c:axId val="108693504"/>
        <c:axId val="31813568"/>
        <c:axId val="0"/>
      </c:bar3DChart>
      <c:catAx>
        <c:axId val="108693504"/>
        <c:scaling>
          <c:orientation val="minMax"/>
        </c:scaling>
        <c:delete val="0"/>
        <c:axPos val="l"/>
        <c:numFmt formatCode="General" sourceLinked="0"/>
        <c:majorTickMark val="none"/>
        <c:minorTickMark val="none"/>
        <c:tickLblPos val="nextTo"/>
        <c:txPr>
          <a:bodyPr/>
          <a:lstStyle/>
          <a:p>
            <a:pPr>
              <a:defRPr>
                <a:solidFill>
                  <a:schemeClr val="bg1"/>
                </a:solidFill>
              </a:defRPr>
            </a:pPr>
            <a:endParaRPr lang="de-DE"/>
          </a:p>
        </c:txPr>
        <c:crossAx val="31813568"/>
        <c:crosses val="autoZero"/>
        <c:auto val="1"/>
        <c:lblAlgn val="ctr"/>
        <c:lblOffset val="100"/>
        <c:noMultiLvlLbl val="0"/>
      </c:catAx>
      <c:valAx>
        <c:axId val="31813568"/>
        <c:scaling>
          <c:orientation val="minMax"/>
          <c:max val="1.1000000000000001"/>
          <c:min val="0.5"/>
        </c:scaling>
        <c:delete val="0"/>
        <c:axPos val="b"/>
        <c:majorGridlines/>
        <c:numFmt formatCode="0.00" sourceLinked="1"/>
        <c:majorTickMark val="none"/>
        <c:minorTickMark val="none"/>
        <c:tickLblPos val="nextTo"/>
        <c:txPr>
          <a:bodyPr/>
          <a:lstStyle/>
          <a:p>
            <a:pPr>
              <a:defRPr sz="800">
                <a:solidFill>
                  <a:schemeClr val="bg1"/>
                </a:solidFill>
              </a:defRPr>
            </a:pPr>
            <a:endParaRPr lang="de-DE"/>
          </a:p>
        </c:txPr>
        <c:crossAx val="108693504"/>
        <c:crosses val="autoZero"/>
        <c:crossBetween val="between"/>
        <c:majorUnit val="0.2"/>
      </c:valAx>
    </c:plotArea>
    <c:plotVisOnly val="1"/>
    <c:dispBlanksAs val="gap"/>
    <c:showDLblsOverMax val="0"/>
  </c:chart>
  <c:spPr>
    <a:noFill/>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de-DE"/>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chemeClr val="bg1"/>
                </a:solidFill>
              </a:defRPr>
            </a:pPr>
            <a:r>
              <a:rPr lang="en-US" dirty="0" err="1" smtClean="0"/>
              <a:t>SPECapc</a:t>
            </a:r>
            <a:r>
              <a:rPr lang="en-US" dirty="0" smtClean="0">
                <a:latin typeface="Calibri"/>
              </a:rPr>
              <a:t>℠</a:t>
            </a:r>
            <a:r>
              <a:rPr lang="en-US" dirty="0" smtClean="0"/>
              <a:t> </a:t>
            </a:r>
            <a:r>
              <a:rPr lang="en-US" dirty="0"/>
              <a:t>UG NX </a:t>
            </a:r>
            <a:r>
              <a:rPr lang="en-US" sz="1100" dirty="0"/>
              <a:t>Graphics Composite</a:t>
            </a:r>
          </a:p>
        </c:rich>
      </c:tx>
      <c:overlay val="0"/>
    </c:title>
    <c:autoTitleDeleted val="0"/>
    <c:view3D>
      <c:rotX val="15"/>
      <c:rotY val="26"/>
      <c:rAngAx val="0"/>
      <c:perspective val="30"/>
    </c:view3D>
    <c:floor>
      <c:thickness val="0"/>
    </c:floor>
    <c:sideWall>
      <c:thickness val="0"/>
      <c:spPr>
        <a:noFill/>
      </c:spPr>
    </c:sideWall>
    <c:backWall>
      <c:thickness val="0"/>
      <c:spPr>
        <a:noFill/>
      </c:spPr>
    </c:backWall>
    <c:plotArea>
      <c:layout>
        <c:manualLayout>
          <c:layoutTarget val="inner"/>
          <c:xMode val="edge"/>
          <c:yMode val="edge"/>
          <c:x val="0.142100993992054"/>
          <c:y val="0.26670018848261801"/>
          <c:w val="0.857899006007946"/>
          <c:h val="0.61634902418148996"/>
        </c:manualLayout>
      </c:layout>
      <c:bar3DChart>
        <c:barDir val="bar"/>
        <c:grouping val="clustered"/>
        <c:varyColors val="0"/>
        <c:ser>
          <c:idx val="0"/>
          <c:order val="0"/>
          <c:tx>
            <c:strRef>
              <c:f>Sheet1!$A$8</c:f>
              <c:strCache>
                <c:ptCount val="1"/>
                <c:pt idx="0">
                  <c:v>SPECapc UG NX Graphics Composite</c:v>
                </c:pt>
              </c:strCache>
            </c:strRef>
          </c:tx>
          <c:invertIfNegative val="0"/>
          <c:dPt>
            <c:idx val="0"/>
            <c:invertIfNegative val="0"/>
            <c:bubble3D val="0"/>
            <c:spPr>
              <a:gradFill>
                <a:gsLst>
                  <a:gs pos="0">
                    <a:srgbClr val="FF0000"/>
                  </a:gs>
                  <a:gs pos="50000">
                    <a:srgbClr val="E60000"/>
                  </a:gs>
                  <a:gs pos="100000">
                    <a:srgbClr val="8C2823"/>
                  </a:gs>
                </a:gsLst>
                <a:lin ang="1200000" scaled="0"/>
              </a:gradFill>
            </c:spPr>
          </c:dPt>
          <c:dPt>
            <c:idx val="1"/>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c:spPr>
          </c:dPt>
          <c:dPt>
            <c:idx val="2"/>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c:spPr>
          </c:dPt>
          <c:cat>
            <c:strRef>
              <c:f>Sheet1!$B$7:$D$7</c:f>
              <c:strCache>
                <c:ptCount val="3"/>
                <c:pt idx="0">
                  <c:v>V4900</c:v>
                </c:pt>
                <c:pt idx="1">
                  <c:v>Q600</c:v>
                </c:pt>
                <c:pt idx="2">
                  <c:v>Q2000</c:v>
                </c:pt>
              </c:strCache>
            </c:strRef>
          </c:cat>
          <c:val>
            <c:numRef>
              <c:f>Sheet1!$B$8:$D$8</c:f>
              <c:numCache>
                <c:formatCode>0.00</c:formatCode>
                <c:ptCount val="3"/>
                <c:pt idx="0">
                  <c:v>1</c:v>
                </c:pt>
                <c:pt idx="1">
                  <c:v>0.75</c:v>
                </c:pt>
                <c:pt idx="2">
                  <c:v>0.92</c:v>
                </c:pt>
              </c:numCache>
            </c:numRef>
          </c:val>
        </c:ser>
        <c:dLbls>
          <c:showLegendKey val="0"/>
          <c:showVal val="0"/>
          <c:showCatName val="0"/>
          <c:showSerName val="0"/>
          <c:showPercent val="0"/>
          <c:showBubbleSize val="0"/>
        </c:dLbls>
        <c:gapWidth val="150"/>
        <c:shape val="box"/>
        <c:axId val="108692480"/>
        <c:axId val="31814720"/>
        <c:axId val="0"/>
      </c:bar3DChart>
      <c:catAx>
        <c:axId val="108692480"/>
        <c:scaling>
          <c:orientation val="minMax"/>
        </c:scaling>
        <c:delete val="0"/>
        <c:axPos val="l"/>
        <c:numFmt formatCode="General" sourceLinked="0"/>
        <c:majorTickMark val="none"/>
        <c:minorTickMark val="none"/>
        <c:tickLblPos val="nextTo"/>
        <c:txPr>
          <a:bodyPr/>
          <a:lstStyle/>
          <a:p>
            <a:pPr>
              <a:defRPr>
                <a:solidFill>
                  <a:schemeClr val="bg1"/>
                </a:solidFill>
              </a:defRPr>
            </a:pPr>
            <a:endParaRPr lang="de-DE"/>
          </a:p>
        </c:txPr>
        <c:crossAx val="31814720"/>
        <c:crosses val="autoZero"/>
        <c:auto val="1"/>
        <c:lblAlgn val="ctr"/>
        <c:lblOffset val="100"/>
        <c:noMultiLvlLbl val="0"/>
      </c:catAx>
      <c:valAx>
        <c:axId val="31814720"/>
        <c:scaling>
          <c:orientation val="minMax"/>
          <c:max val="1.1000000000000001"/>
          <c:min val="0.5"/>
        </c:scaling>
        <c:delete val="0"/>
        <c:axPos val="b"/>
        <c:majorGridlines/>
        <c:numFmt formatCode="0.00" sourceLinked="0"/>
        <c:majorTickMark val="none"/>
        <c:minorTickMark val="none"/>
        <c:tickLblPos val="nextTo"/>
        <c:txPr>
          <a:bodyPr/>
          <a:lstStyle/>
          <a:p>
            <a:pPr>
              <a:defRPr sz="800">
                <a:solidFill>
                  <a:schemeClr val="bg1"/>
                </a:solidFill>
              </a:defRPr>
            </a:pPr>
            <a:endParaRPr lang="de-DE"/>
          </a:p>
        </c:txPr>
        <c:crossAx val="108692480"/>
        <c:crosses val="autoZero"/>
        <c:crossBetween val="between"/>
        <c:majorUnit val="0.2"/>
      </c:valAx>
    </c:plotArea>
    <c:plotVisOnly val="1"/>
    <c:dispBlanksAs val="gap"/>
    <c:showDLblsOverMax val="0"/>
  </c:chart>
  <c:spPr>
    <a:noFill/>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de-DE"/>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chemeClr val="bg1"/>
                </a:solidFill>
              </a:defRPr>
            </a:pPr>
            <a:r>
              <a:rPr lang="en-US" dirty="0" err="1" smtClean="0"/>
              <a:t>SPECapc</a:t>
            </a:r>
            <a:r>
              <a:rPr lang="en-US" dirty="0" smtClean="0">
                <a:latin typeface="Calibri"/>
              </a:rPr>
              <a:t>℠</a:t>
            </a:r>
            <a:r>
              <a:rPr lang="en-US" dirty="0" smtClean="0"/>
              <a:t> SW</a:t>
            </a:r>
          </a:p>
          <a:p>
            <a:pPr>
              <a:defRPr>
                <a:solidFill>
                  <a:schemeClr val="bg1"/>
                </a:solidFill>
              </a:defRPr>
            </a:pPr>
            <a:r>
              <a:rPr lang="en-US" sz="1100" dirty="0" smtClean="0"/>
              <a:t>Graphics Composite</a:t>
            </a:r>
            <a:endParaRPr lang="en-US" sz="1100" dirty="0"/>
          </a:p>
        </c:rich>
      </c:tx>
      <c:overlay val="0"/>
    </c:title>
    <c:autoTitleDeleted val="0"/>
    <c:view3D>
      <c:rotX val="15"/>
      <c:rotY val="26"/>
      <c:rAngAx val="0"/>
      <c:perspective val="30"/>
    </c:view3D>
    <c:floor>
      <c:thickness val="0"/>
    </c:floor>
    <c:sideWall>
      <c:thickness val="0"/>
      <c:spPr>
        <a:noFill/>
      </c:spPr>
    </c:sideWall>
    <c:backWall>
      <c:thickness val="0"/>
      <c:spPr>
        <a:noFill/>
      </c:spPr>
    </c:backWall>
    <c:plotArea>
      <c:layout>
        <c:manualLayout>
          <c:layoutTarget val="inner"/>
          <c:xMode val="edge"/>
          <c:yMode val="edge"/>
          <c:x val="0.142100993992054"/>
          <c:y val="0.26670018848261801"/>
          <c:w val="0.857899006007946"/>
          <c:h val="0.61634902418148996"/>
        </c:manualLayout>
      </c:layout>
      <c:bar3DChart>
        <c:barDir val="bar"/>
        <c:grouping val="clustered"/>
        <c:varyColors val="0"/>
        <c:ser>
          <c:idx val="0"/>
          <c:order val="0"/>
          <c:tx>
            <c:strRef>
              <c:f>Sheet1!$A$18</c:f>
              <c:strCache>
                <c:ptCount val="1"/>
                <c:pt idx="0">
                  <c:v>Solid Works</c:v>
                </c:pt>
              </c:strCache>
            </c:strRef>
          </c:tx>
          <c:invertIfNegative val="0"/>
          <c:dPt>
            <c:idx val="0"/>
            <c:invertIfNegative val="0"/>
            <c:bubble3D val="0"/>
            <c:spPr>
              <a:gradFill>
                <a:gsLst>
                  <a:gs pos="0">
                    <a:srgbClr val="FF0000"/>
                  </a:gs>
                  <a:gs pos="50000">
                    <a:srgbClr val="E60000"/>
                  </a:gs>
                  <a:gs pos="100000">
                    <a:srgbClr val="8C2823"/>
                  </a:gs>
                </a:gsLst>
                <a:lin ang="1200000" scaled="0"/>
              </a:gradFill>
            </c:spPr>
          </c:dPt>
          <c:dPt>
            <c:idx val="1"/>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c:spPr>
          </c:dPt>
          <c:dPt>
            <c:idx val="2"/>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c:spPr>
          </c:dPt>
          <c:cat>
            <c:strRef>
              <c:f>Sheet1!$B$17:$D$17</c:f>
              <c:strCache>
                <c:ptCount val="3"/>
                <c:pt idx="0">
                  <c:v>V4900</c:v>
                </c:pt>
                <c:pt idx="1">
                  <c:v>Q600</c:v>
                </c:pt>
                <c:pt idx="2">
                  <c:v>Q2000</c:v>
                </c:pt>
              </c:strCache>
            </c:strRef>
          </c:cat>
          <c:val>
            <c:numRef>
              <c:f>Sheet1!$B$18:$D$18</c:f>
              <c:numCache>
                <c:formatCode>0.00</c:formatCode>
                <c:ptCount val="3"/>
                <c:pt idx="0">
                  <c:v>1</c:v>
                </c:pt>
                <c:pt idx="1">
                  <c:v>0.56999999999999995</c:v>
                </c:pt>
                <c:pt idx="2">
                  <c:v>0.71</c:v>
                </c:pt>
              </c:numCache>
            </c:numRef>
          </c:val>
        </c:ser>
        <c:dLbls>
          <c:showLegendKey val="0"/>
          <c:showVal val="0"/>
          <c:showCatName val="0"/>
          <c:showSerName val="0"/>
          <c:showPercent val="0"/>
          <c:showBubbleSize val="0"/>
        </c:dLbls>
        <c:gapWidth val="150"/>
        <c:shape val="box"/>
        <c:axId val="108738560"/>
        <c:axId val="31817024"/>
        <c:axId val="0"/>
      </c:bar3DChart>
      <c:catAx>
        <c:axId val="108738560"/>
        <c:scaling>
          <c:orientation val="minMax"/>
        </c:scaling>
        <c:delete val="0"/>
        <c:axPos val="l"/>
        <c:numFmt formatCode="General" sourceLinked="0"/>
        <c:majorTickMark val="none"/>
        <c:minorTickMark val="none"/>
        <c:tickLblPos val="nextTo"/>
        <c:txPr>
          <a:bodyPr/>
          <a:lstStyle/>
          <a:p>
            <a:pPr>
              <a:defRPr>
                <a:solidFill>
                  <a:schemeClr val="bg1"/>
                </a:solidFill>
              </a:defRPr>
            </a:pPr>
            <a:endParaRPr lang="de-DE"/>
          </a:p>
        </c:txPr>
        <c:crossAx val="31817024"/>
        <c:crosses val="autoZero"/>
        <c:auto val="1"/>
        <c:lblAlgn val="ctr"/>
        <c:lblOffset val="100"/>
        <c:noMultiLvlLbl val="0"/>
      </c:catAx>
      <c:valAx>
        <c:axId val="31817024"/>
        <c:scaling>
          <c:orientation val="minMax"/>
          <c:max val="1.1000000000000001"/>
          <c:min val="0.5"/>
        </c:scaling>
        <c:delete val="0"/>
        <c:axPos val="b"/>
        <c:majorGridlines/>
        <c:numFmt formatCode="0.00" sourceLinked="1"/>
        <c:majorTickMark val="none"/>
        <c:minorTickMark val="none"/>
        <c:tickLblPos val="nextTo"/>
        <c:txPr>
          <a:bodyPr/>
          <a:lstStyle/>
          <a:p>
            <a:pPr>
              <a:defRPr sz="800">
                <a:solidFill>
                  <a:schemeClr val="bg1"/>
                </a:solidFill>
              </a:defRPr>
            </a:pPr>
            <a:endParaRPr lang="de-DE"/>
          </a:p>
        </c:txPr>
        <c:crossAx val="108738560"/>
        <c:crosses val="autoZero"/>
        <c:crossBetween val="between"/>
        <c:majorUnit val="0.2"/>
      </c:valAx>
    </c:plotArea>
    <c:plotVisOnly val="1"/>
    <c:dispBlanksAs val="gap"/>
    <c:showDLblsOverMax val="0"/>
  </c:chart>
  <c:spPr>
    <a:noFill/>
  </c:sp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de-DE"/>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chemeClr val="bg1"/>
                </a:solidFill>
              </a:defRPr>
            </a:pPr>
            <a:r>
              <a:rPr lang="en-US" dirty="0" err="1" smtClean="0"/>
              <a:t>SPECapc</a:t>
            </a:r>
            <a:r>
              <a:rPr lang="en-US" dirty="0" smtClean="0">
                <a:latin typeface="Calibri"/>
              </a:rPr>
              <a:t>℠</a:t>
            </a:r>
            <a:r>
              <a:rPr lang="en-US" dirty="0" smtClean="0"/>
              <a:t> Maya</a:t>
            </a:r>
            <a:endParaRPr lang="en-US" dirty="0"/>
          </a:p>
          <a:p>
            <a:pPr>
              <a:defRPr>
                <a:solidFill>
                  <a:schemeClr val="bg1"/>
                </a:solidFill>
              </a:defRPr>
            </a:pPr>
            <a:r>
              <a:rPr lang="en-US" sz="1100" dirty="0" smtClean="0"/>
              <a:t>Graphics</a:t>
            </a:r>
            <a:r>
              <a:rPr lang="en-US" sz="1100" baseline="0" dirty="0" smtClean="0"/>
              <a:t> Composite</a:t>
            </a:r>
            <a:endParaRPr lang="en-US" sz="1100" dirty="0"/>
          </a:p>
        </c:rich>
      </c:tx>
      <c:overlay val="0"/>
    </c:title>
    <c:autoTitleDeleted val="0"/>
    <c:view3D>
      <c:rotX val="15"/>
      <c:rotY val="26"/>
      <c:rAngAx val="0"/>
      <c:perspective val="30"/>
    </c:view3D>
    <c:floor>
      <c:thickness val="0"/>
    </c:floor>
    <c:sideWall>
      <c:thickness val="0"/>
      <c:spPr>
        <a:noFill/>
      </c:spPr>
    </c:sideWall>
    <c:backWall>
      <c:thickness val="0"/>
      <c:spPr>
        <a:noFill/>
      </c:spPr>
    </c:backWall>
    <c:plotArea>
      <c:layout>
        <c:manualLayout>
          <c:layoutTarget val="inner"/>
          <c:xMode val="edge"/>
          <c:yMode val="edge"/>
          <c:x val="0.142100993992054"/>
          <c:y val="0.26670018848261801"/>
          <c:w val="0.857899006007946"/>
          <c:h val="0.61634902418148996"/>
        </c:manualLayout>
      </c:layout>
      <c:bar3DChart>
        <c:barDir val="bar"/>
        <c:grouping val="clustered"/>
        <c:varyColors val="0"/>
        <c:ser>
          <c:idx val="0"/>
          <c:order val="0"/>
          <c:tx>
            <c:strRef>
              <c:f>Sheet1!$A$3</c:f>
              <c:strCache>
                <c:ptCount val="1"/>
                <c:pt idx="0">
                  <c:v>Luxrender LuxMark v2.0 (Averaged data)</c:v>
                </c:pt>
              </c:strCache>
            </c:strRef>
          </c:tx>
          <c:invertIfNegative val="0"/>
          <c:dPt>
            <c:idx val="0"/>
            <c:invertIfNegative val="0"/>
            <c:bubble3D val="0"/>
            <c:spPr>
              <a:gradFill>
                <a:gsLst>
                  <a:gs pos="0">
                    <a:srgbClr val="FF0000"/>
                  </a:gs>
                  <a:gs pos="50000">
                    <a:srgbClr val="E60000"/>
                  </a:gs>
                  <a:gs pos="100000">
                    <a:srgbClr val="8C2823"/>
                  </a:gs>
                </a:gsLst>
                <a:lin ang="1200000" scaled="0"/>
              </a:gradFill>
            </c:spPr>
          </c:dPt>
          <c:dPt>
            <c:idx val="1"/>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c:spPr>
          </c:dPt>
          <c:dPt>
            <c:idx val="2"/>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c:spPr>
          </c:dPt>
          <c:cat>
            <c:strRef>
              <c:f>Sheet1!$B$2:$D$2</c:f>
              <c:strCache>
                <c:ptCount val="3"/>
                <c:pt idx="0">
                  <c:v>V4900</c:v>
                </c:pt>
                <c:pt idx="1">
                  <c:v>Q600</c:v>
                </c:pt>
                <c:pt idx="2">
                  <c:v>Q2000</c:v>
                </c:pt>
              </c:strCache>
            </c:strRef>
          </c:cat>
          <c:val>
            <c:numRef>
              <c:f>Sheet1!$B$3:$D$3</c:f>
              <c:numCache>
                <c:formatCode>0.00</c:formatCode>
                <c:ptCount val="3"/>
                <c:pt idx="0">
                  <c:v>1</c:v>
                </c:pt>
                <c:pt idx="1">
                  <c:v>0.75</c:v>
                </c:pt>
                <c:pt idx="2">
                  <c:v>0.94</c:v>
                </c:pt>
              </c:numCache>
            </c:numRef>
          </c:val>
        </c:ser>
        <c:dLbls>
          <c:showLegendKey val="0"/>
          <c:showVal val="0"/>
          <c:showCatName val="0"/>
          <c:showSerName val="0"/>
          <c:showPercent val="0"/>
          <c:showBubbleSize val="0"/>
        </c:dLbls>
        <c:gapWidth val="150"/>
        <c:shape val="box"/>
        <c:axId val="108695040"/>
        <c:axId val="31811840"/>
        <c:axId val="0"/>
      </c:bar3DChart>
      <c:catAx>
        <c:axId val="108695040"/>
        <c:scaling>
          <c:orientation val="minMax"/>
        </c:scaling>
        <c:delete val="0"/>
        <c:axPos val="l"/>
        <c:numFmt formatCode="General" sourceLinked="0"/>
        <c:majorTickMark val="none"/>
        <c:minorTickMark val="none"/>
        <c:tickLblPos val="nextTo"/>
        <c:txPr>
          <a:bodyPr/>
          <a:lstStyle/>
          <a:p>
            <a:pPr>
              <a:defRPr>
                <a:solidFill>
                  <a:schemeClr val="bg1"/>
                </a:solidFill>
              </a:defRPr>
            </a:pPr>
            <a:endParaRPr lang="de-DE"/>
          </a:p>
        </c:txPr>
        <c:crossAx val="31811840"/>
        <c:crosses val="autoZero"/>
        <c:auto val="1"/>
        <c:lblAlgn val="ctr"/>
        <c:lblOffset val="100"/>
        <c:noMultiLvlLbl val="0"/>
      </c:catAx>
      <c:valAx>
        <c:axId val="31811840"/>
        <c:scaling>
          <c:orientation val="minMax"/>
          <c:max val="1.1000000000000001"/>
          <c:min val="0.5"/>
        </c:scaling>
        <c:delete val="0"/>
        <c:axPos val="b"/>
        <c:majorGridlines/>
        <c:numFmt formatCode="0.00" sourceLinked="1"/>
        <c:majorTickMark val="none"/>
        <c:minorTickMark val="none"/>
        <c:tickLblPos val="nextTo"/>
        <c:txPr>
          <a:bodyPr/>
          <a:lstStyle/>
          <a:p>
            <a:pPr>
              <a:defRPr sz="800">
                <a:solidFill>
                  <a:schemeClr val="bg1"/>
                </a:solidFill>
              </a:defRPr>
            </a:pPr>
            <a:endParaRPr lang="de-DE"/>
          </a:p>
        </c:txPr>
        <c:crossAx val="108695040"/>
        <c:crosses val="autoZero"/>
        <c:crossBetween val="between"/>
        <c:majorUnit val="0.2"/>
      </c:valAx>
    </c:plotArea>
    <c:plotVisOnly val="1"/>
    <c:dispBlanksAs val="gap"/>
    <c:showDLblsOverMax val="0"/>
  </c:chart>
  <c:spPr>
    <a:noFill/>
  </c:sp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de-DE"/>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chemeClr val="bg1"/>
                </a:solidFill>
              </a:defRPr>
            </a:pPr>
            <a:r>
              <a:rPr lang="en-US" dirty="0" err="1" smtClean="0"/>
              <a:t>SPECviewperf</a:t>
            </a:r>
            <a:r>
              <a:rPr lang="en-US" dirty="0" smtClean="0"/>
              <a:t> </a:t>
            </a:r>
            <a:r>
              <a:rPr lang="en-US" dirty="0" smtClean="0">
                <a:latin typeface="Arial"/>
                <a:cs typeface="Arial"/>
              </a:rPr>
              <a:t>®</a:t>
            </a:r>
            <a:r>
              <a:rPr lang="en-US" dirty="0" smtClean="0"/>
              <a:t>11</a:t>
            </a:r>
            <a:endParaRPr lang="en-US" dirty="0"/>
          </a:p>
          <a:p>
            <a:pPr>
              <a:defRPr>
                <a:solidFill>
                  <a:schemeClr val="bg1"/>
                </a:solidFill>
              </a:defRPr>
            </a:pPr>
            <a:r>
              <a:rPr lang="en-US" sz="1100" dirty="0" smtClean="0"/>
              <a:t>Maya</a:t>
            </a:r>
            <a:r>
              <a:rPr lang="en-US" sz="1100" baseline="0" dirty="0" smtClean="0"/>
              <a:t> 03</a:t>
            </a:r>
            <a:endParaRPr lang="en-US" sz="1100" dirty="0"/>
          </a:p>
        </c:rich>
      </c:tx>
      <c:overlay val="0"/>
    </c:title>
    <c:autoTitleDeleted val="0"/>
    <c:view3D>
      <c:rotX val="15"/>
      <c:rotY val="26"/>
      <c:rAngAx val="0"/>
      <c:perspective val="30"/>
    </c:view3D>
    <c:floor>
      <c:thickness val="0"/>
    </c:floor>
    <c:sideWall>
      <c:thickness val="0"/>
      <c:spPr>
        <a:noFill/>
      </c:spPr>
    </c:sideWall>
    <c:backWall>
      <c:thickness val="0"/>
      <c:spPr>
        <a:noFill/>
      </c:spPr>
    </c:backWall>
    <c:plotArea>
      <c:layout>
        <c:manualLayout>
          <c:layoutTarget val="inner"/>
          <c:xMode val="edge"/>
          <c:yMode val="edge"/>
          <c:x val="0.142100993992054"/>
          <c:y val="0.26670018848261801"/>
          <c:w val="0.857899006007946"/>
          <c:h val="0.61634902418148996"/>
        </c:manualLayout>
      </c:layout>
      <c:bar3DChart>
        <c:barDir val="bar"/>
        <c:grouping val="clustered"/>
        <c:varyColors val="0"/>
        <c:ser>
          <c:idx val="0"/>
          <c:order val="0"/>
          <c:tx>
            <c:strRef>
              <c:f>Sheet1!$A$13</c:f>
              <c:strCache>
                <c:ptCount val="1"/>
                <c:pt idx="0">
                  <c:v>VP11 NX</c:v>
                </c:pt>
              </c:strCache>
            </c:strRef>
          </c:tx>
          <c:invertIfNegative val="0"/>
          <c:dPt>
            <c:idx val="0"/>
            <c:invertIfNegative val="0"/>
            <c:bubble3D val="0"/>
            <c:spPr>
              <a:gradFill>
                <a:gsLst>
                  <a:gs pos="0">
                    <a:srgbClr val="FF0000"/>
                  </a:gs>
                  <a:gs pos="50000">
                    <a:srgbClr val="E60000"/>
                  </a:gs>
                  <a:gs pos="100000">
                    <a:srgbClr val="8C2823"/>
                  </a:gs>
                </a:gsLst>
                <a:lin ang="1200000" scaled="0"/>
              </a:gradFill>
            </c:spPr>
          </c:dPt>
          <c:dPt>
            <c:idx val="1"/>
            <c:invertIfNegative val="0"/>
            <c:bubble3D val="0"/>
            <c:spPr>
              <a:solidFill>
                <a:srgbClr val="92D050"/>
              </a:solidFill>
            </c:spPr>
          </c:dPt>
          <c:dPt>
            <c:idx val="2"/>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c:spPr>
          </c:dPt>
          <c:cat>
            <c:strRef>
              <c:f>Sheet1!$B$12:$D$12</c:f>
              <c:strCache>
                <c:ptCount val="3"/>
                <c:pt idx="0">
                  <c:v>W5000</c:v>
                </c:pt>
                <c:pt idx="1">
                  <c:v>Q2000</c:v>
                </c:pt>
                <c:pt idx="2">
                  <c:v>K2000</c:v>
                </c:pt>
              </c:strCache>
            </c:strRef>
          </c:cat>
          <c:val>
            <c:numRef>
              <c:f>Sheet1!$B$13:$D$13</c:f>
              <c:numCache>
                <c:formatCode>0.00</c:formatCode>
                <c:ptCount val="3"/>
                <c:pt idx="0">
                  <c:v>0.88</c:v>
                </c:pt>
                <c:pt idx="1">
                  <c:v>0.79</c:v>
                </c:pt>
                <c:pt idx="2" formatCode="0.0">
                  <c:v>1</c:v>
                </c:pt>
              </c:numCache>
            </c:numRef>
          </c:val>
        </c:ser>
        <c:dLbls>
          <c:showLegendKey val="0"/>
          <c:showVal val="0"/>
          <c:showCatName val="0"/>
          <c:showSerName val="0"/>
          <c:showPercent val="0"/>
          <c:showBubbleSize val="0"/>
        </c:dLbls>
        <c:gapWidth val="100"/>
        <c:shape val="box"/>
        <c:axId val="128809984"/>
        <c:axId val="109062976"/>
        <c:axId val="0"/>
      </c:bar3DChart>
      <c:catAx>
        <c:axId val="128809984"/>
        <c:scaling>
          <c:orientation val="minMax"/>
        </c:scaling>
        <c:delete val="0"/>
        <c:axPos val="l"/>
        <c:majorTickMark val="none"/>
        <c:minorTickMark val="none"/>
        <c:tickLblPos val="nextTo"/>
        <c:txPr>
          <a:bodyPr/>
          <a:lstStyle/>
          <a:p>
            <a:pPr>
              <a:defRPr>
                <a:solidFill>
                  <a:schemeClr val="bg1"/>
                </a:solidFill>
              </a:defRPr>
            </a:pPr>
            <a:endParaRPr lang="de-DE"/>
          </a:p>
        </c:txPr>
        <c:crossAx val="109062976"/>
        <c:crosses val="autoZero"/>
        <c:auto val="1"/>
        <c:lblAlgn val="ctr"/>
        <c:lblOffset val="100"/>
        <c:noMultiLvlLbl val="0"/>
      </c:catAx>
      <c:valAx>
        <c:axId val="109062976"/>
        <c:scaling>
          <c:orientation val="minMax"/>
          <c:max val="1"/>
          <c:min val="0.4"/>
        </c:scaling>
        <c:delete val="0"/>
        <c:axPos val="b"/>
        <c:majorGridlines/>
        <c:numFmt formatCode="0.0" sourceLinked="0"/>
        <c:majorTickMark val="none"/>
        <c:minorTickMark val="none"/>
        <c:tickLblPos val="nextTo"/>
        <c:txPr>
          <a:bodyPr/>
          <a:lstStyle/>
          <a:p>
            <a:pPr>
              <a:defRPr sz="800">
                <a:solidFill>
                  <a:schemeClr val="bg1"/>
                </a:solidFill>
              </a:defRPr>
            </a:pPr>
            <a:endParaRPr lang="de-DE"/>
          </a:p>
        </c:txPr>
        <c:crossAx val="128809984"/>
        <c:crosses val="autoZero"/>
        <c:crossBetween val="between"/>
        <c:majorUnit val="0.3"/>
      </c:valAx>
    </c:plotArea>
    <c:plotVisOnly val="1"/>
    <c:dispBlanksAs val="gap"/>
    <c:showDLblsOverMax val="0"/>
  </c:chart>
  <c:spPr>
    <a:noFill/>
  </c:sp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de-DE"/>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chemeClr val="bg1"/>
                </a:solidFill>
              </a:defRPr>
            </a:pPr>
            <a:r>
              <a:rPr lang="en-US" dirty="0" err="1" smtClean="0"/>
              <a:t>SPECapc</a:t>
            </a:r>
            <a:r>
              <a:rPr lang="en-US" dirty="0" smtClean="0"/>
              <a:t> Maya</a:t>
            </a:r>
          </a:p>
          <a:p>
            <a:pPr>
              <a:defRPr>
                <a:solidFill>
                  <a:schemeClr val="bg1"/>
                </a:solidFill>
              </a:defRPr>
            </a:pPr>
            <a:r>
              <a:rPr lang="en-US" sz="1100" dirty="0" smtClean="0"/>
              <a:t>Graphics Composite</a:t>
            </a:r>
            <a:endParaRPr lang="en-US" sz="1100" dirty="0"/>
          </a:p>
        </c:rich>
      </c:tx>
      <c:layout>
        <c:manualLayout>
          <c:xMode val="edge"/>
          <c:yMode val="edge"/>
          <c:x val="0.28494421742867099"/>
          <c:y val="1.49474719940869E-2"/>
        </c:manualLayout>
      </c:layout>
      <c:overlay val="0"/>
    </c:title>
    <c:autoTitleDeleted val="0"/>
    <c:view3D>
      <c:rotX val="15"/>
      <c:rotY val="26"/>
      <c:rAngAx val="0"/>
      <c:perspective val="30"/>
    </c:view3D>
    <c:floor>
      <c:thickness val="0"/>
    </c:floor>
    <c:sideWall>
      <c:thickness val="0"/>
      <c:spPr>
        <a:noFill/>
      </c:spPr>
    </c:sideWall>
    <c:backWall>
      <c:thickness val="0"/>
      <c:spPr>
        <a:noFill/>
      </c:spPr>
    </c:backWall>
    <c:plotArea>
      <c:layout>
        <c:manualLayout>
          <c:layoutTarget val="inner"/>
          <c:xMode val="edge"/>
          <c:yMode val="edge"/>
          <c:x val="0.142100993992054"/>
          <c:y val="0.26670018848261801"/>
          <c:w val="0.857899006007946"/>
          <c:h val="0.61634902418148996"/>
        </c:manualLayout>
      </c:layout>
      <c:bar3DChart>
        <c:barDir val="bar"/>
        <c:grouping val="clustered"/>
        <c:varyColors val="0"/>
        <c:ser>
          <c:idx val="0"/>
          <c:order val="0"/>
          <c:tx>
            <c:strRef>
              <c:f>Sheet1!$A$8</c:f>
              <c:strCache>
                <c:ptCount val="1"/>
                <c:pt idx="0">
                  <c:v>SPECapc UG NX Graphics Composite</c:v>
                </c:pt>
              </c:strCache>
            </c:strRef>
          </c:tx>
          <c:invertIfNegative val="0"/>
          <c:dPt>
            <c:idx val="0"/>
            <c:invertIfNegative val="0"/>
            <c:bubble3D val="0"/>
            <c:spPr>
              <a:gradFill>
                <a:gsLst>
                  <a:gs pos="0">
                    <a:srgbClr val="FF0000"/>
                  </a:gs>
                  <a:gs pos="50000">
                    <a:srgbClr val="E60000"/>
                  </a:gs>
                  <a:gs pos="100000">
                    <a:srgbClr val="8C2823"/>
                  </a:gs>
                </a:gsLst>
                <a:lin ang="1200000" scaled="0"/>
              </a:gradFill>
            </c:spPr>
          </c:dPt>
          <c:dPt>
            <c:idx val="1"/>
            <c:invertIfNegative val="0"/>
            <c:bubble3D val="0"/>
            <c:spPr>
              <a:solidFill>
                <a:srgbClr val="92D050"/>
              </a:solidFill>
            </c:spPr>
          </c:dPt>
          <c:dPt>
            <c:idx val="2"/>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c:spPr>
          </c:dPt>
          <c:cat>
            <c:strRef>
              <c:f>Sheet1!$B$7:$D$7</c:f>
              <c:strCache>
                <c:ptCount val="3"/>
                <c:pt idx="0">
                  <c:v>W5000</c:v>
                </c:pt>
                <c:pt idx="1">
                  <c:v>Q2000</c:v>
                </c:pt>
                <c:pt idx="2">
                  <c:v>K2000</c:v>
                </c:pt>
              </c:strCache>
            </c:strRef>
          </c:cat>
          <c:val>
            <c:numRef>
              <c:f>Sheet1!$B$8:$D$8</c:f>
              <c:numCache>
                <c:formatCode>0.00</c:formatCode>
                <c:ptCount val="3"/>
                <c:pt idx="0">
                  <c:v>1.1599999999999999</c:v>
                </c:pt>
                <c:pt idx="1">
                  <c:v>0.9</c:v>
                </c:pt>
                <c:pt idx="2">
                  <c:v>1</c:v>
                </c:pt>
              </c:numCache>
            </c:numRef>
          </c:val>
        </c:ser>
        <c:dLbls>
          <c:showLegendKey val="0"/>
          <c:showVal val="0"/>
          <c:showCatName val="0"/>
          <c:showSerName val="0"/>
          <c:showPercent val="0"/>
          <c:showBubbleSize val="0"/>
        </c:dLbls>
        <c:gapWidth val="100"/>
        <c:shape val="box"/>
        <c:axId val="128808960"/>
        <c:axId val="109062400"/>
        <c:axId val="0"/>
      </c:bar3DChart>
      <c:catAx>
        <c:axId val="128808960"/>
        <c:scaling>
          <c:orientation val="minMax"/>
        </c:scaling>
        <c:delete val="0"/>
        <c:axPos val="l"/>
        <c:majorTickMark val="none"/>
        <c:minorTickMark val="none"/>
        <c:tickLblPos val="nextTo"/>
        <c:txPr>
          <a:bodyPr/>
          <a:lstStyle/>
          <a:p>
            <a:pPr>
              <a:defRPr>
                <a:solidFill>
                  <a:schemeClr val="bg1"/>
                </a:solidFill>
              </a:defRPr>
            </a:pPr>
            <a:endParaRPr lang="de-DE"/>
          </a:p>
        </c:txPr>
        <c:crossAx val="109062400"/>
        <c:crosses val="autoZero"/>
        <c:auto val="1"/>
        <c:lblAlgn val="ctr"/>
        <c:lblOffset val="100"/>
        <c:noMultiLvlLbl val="0"/>
      </c:catAx>
      <c:valAx>
        <c:axId val="109062400"/>
        <c:scaling>
          <c:orientation val="minMax"/>
          <c:max val="1.3"/>
          <c:min val="0.1"/>
        </c:scaling>
        <c:delete val="0"/>
        <c:axPos val="b"/>
        <c:majorGridlines/>
        <c:numFmt formatCode="0.0" sourceLinked="0"/>
        <c:majorTickMark val="none"/>
        <c:minorTickMark val="none"/>
        <c:tickLblPos val="nextTo"/>
        <c:txPr>
          <a:bodyPr/>
          <a:lstStyle/>
          <a:p>
            <a:pPr>
              <a:defRPr sz="800">
                <a:solidFill>
                  <a:schemeClr val="bg1"/>
                </a:solidFill>
              </a:defRPr>
            </a:pPr>
            <a:endParaRPr lang="de-DE"/>
          </a:p>
        </c:txPr>
        <c:crossAx val="128808960"/>
        <c:crosses val="autoZero"/>
        <c:crossBetween val="between"/>
        <c:majorUnit val="0.4"/>
      </c:valAx>
    </c:plotArea>
    <c:plotVisOnly val="1"/>
    <c:dispBlanksAs val="gap"/>
    <c:showDLblsOverMax val="0"/>
  </c:chart>
  <c:spPr>
    <a:noFill/>
  </c:spPr>
  <c:externalData r:id="rId2">
    <c:autoUpdate val="0"/>
  </c:externalData>
</c:chartSpace>
</file>

<file path=ppt/drawings/drawing1.xml><?xml version="1.0" encoding="utf-8"?>
<c:userShapes xmlns:c="http://schemas.openxmlformats.org/drawingml/2006/chart">
  <cdr:relSizeAnchor xmlns:cdr="http://schemas.openxmlformats.org/drawingml/2006/chartDrawing">
    <cdr:from>
      <cdr:x>0.04637</cdr:x>
      <cdr:y>0.08609</cdr:y>
    </cdr:from>
    <cdr:to>
      <cdr:x>0.04637</cdr:x>
      <cdr:y>0.36959</cdr:y>
    </cdr:to>
    <cdr:cxnSp macro="">
      <cdr:nvCxnSpPr>
        <cdr:cNvPr id="3" name="Straight Arrow Connector 2"/>
        <cdr:cNvCxnSpPr/>
      </cdr:nvCxnSpPr>
      <cdr:spPr>
        <a:xfrm xmlns:a="http://schemas.openxmlformats.org/drawingml/2006/main" flipV="1">
          <a:off x="199898" y="255062"/>
          <a:ext cx="0" cy="839936"/>
        </a:xfrm>
        <a:prstGeom xmlns:a="http://schemas.openxmlformats.org/drawingml/2006/main" prst="straightConnector1">
          <a:avLst/>
        </a:prstGeom>
        <a:ln xmlns:a="http://schemas.openxmlformats.org/drawingml/2006/main" w="19050">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9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900"/>
            </a:lvl1pPr>
          </a:lstStyle>
          <a:p>
            <a:fld id="{98A4DE19-49C1-410C-AF37-D41E246FC38E}" type="datetimeFigureOut">
              <a:rPr lang="en-US" smtClean="0"/>
              <a:pPr/>
              <a:t>2/13/2014</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65760" y="4365702"/>
            <a:ext cx="612648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9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900"/>
            </a:lvl1pPr>
          </a:lstStyle>
          <a:p>
            <a:fld id="{8BA538DF-8137-40F1-92D6-A298F2A5FAC5}" type="slidenum">
              <a:rPr lang="en-US" smtClean="0"/>
              <a:pPr/>
              <a:t>‹Nr.›</a:t>
            </a:fld>
            <a:endParaRPr lang="en-US"/>
          </a:p>
        </p:txBody>
      </p:sp>
    </p:spTree>
    <p:extLst>
      <p:ext uri="{BB962C8B-B14F-4D97-AF65-F5344CB8AC3E}">
        <p14:creationId xmlns:p14="http://schemas.microsoft.com/office/powerpoint/2010/main" val="3940194385"/>
      </p:ext>
    </p:extLst>
  </p:cSld>
  <p:clrMap bg1="lt1" tx1="dk1" bg2="lt2" tx2="dk2" accent1="accent1" accent2="accent2" accent3="accent3" accent4="accent4" accent5="accent5" accent6="accent6" hlink="hlink" folHlink="folHlink"/>
  <p:notesStyle>
    <a:lvl1pPr marL="115888" indent="-115888" algn="l" defTabSz="914400" rtl="0" eaLnBrk="1" latinLnBrk="0" hangingPunct="1">
      <a:buFont typeface="Wingdings 3" pitchFamily="18" charset="2"/>
      <a:buChar char="}"/>
      <a:defRPr sz="1000" kern="1200">
        <a:solidFill>
          <a:schemeClr val="tx1"/>
        </a:solidFill>
        <a:latin typeface="+mn-lt"/>
        <a:ea typeface="+mn-ea"/>
        <a:cs typeface="+mn-cs"/>
      </a:defRPr>
    </a:lvl1pPr>
    <a:lvl2pPr marL="406400" indent="-171450" algn="l" defTabSz="914400" rtl="0" eaLnBrk="1" latinLnBrk="0" hangingPunct="1">
      <a:buFont typeface="Arial" pitchFamily="34" charset="0"/>
      <a:buChar char="–"/>
      <a:defRPr sz="1000" kern="1200">
        <a:solidFill>
          <a:schemeClr val="tx1"/>
        </a:solidFill>
        <a:latin typeface="+mn-lt"/>
        <a:ea typeface="+mn-ea"/>
        <a:cs typeface="+mn-cs"/>
      </a:defRPr>
    </a:lvl2pPr>
    <a:lvl3pPr marL="573088" indent="-115888" algn="l" defTabSz="914400" rtl="0" eaLnBrk="1" latinLnBrk="0" hangingPunct="1">
      <a:buFont typeface="Arial" pitchFamily="34" charset="0"/>
      <a:buChar char="•"/>
      <a:defRPr sz="1000" kern="1200">
        <a:solidFill>
          <a:schemeClr val="tx1"/>
        </a:solidFill>
        <a:latin typeface="+mn-lt"/>
        <a:ea typeface="+mn-ea"/>
        <a:cs typeface="+mn-cs"/>
      </a:defRPr>
    </a:lvl3pPr>
    <a:lvl4pPr marL="914400" indent="0" algn="l" defTabSz="914400" rtl="0" eaLnBrk="1" latinLnBrk="0" hangingPunct="1">
      <a:defRPr sz="1000" kern="1200">
        <a:solidFill>
          <a:schemeClr val="tx1"/>
        </a:solidFill>
        <a:latin typeface="+mn-lt"/>
        <a:ea typeface="+mn-ea"/>
        <a:cs typeface="+mn-cs"/>
      </a:defRPr>
    </a:lvl4pPr>
    <a:lvl5pPr marL="1149350" indent="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327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871" indent="-285719">
              <a:defRPr>
                <a:solidFill>
                  <a:schemeClr val="tx1"/>
                </a:solidFill>
                <a:latin typeface="Calibri" pitchFamily="34" charset="0"/>
              </a:defRPr>
            </a:lvl2pPr>
            <a:lvl3pPr marL="1142879" indent="-228576">
              <a:defRPr>
                <a:solidFill>
                  <a:schemeClr val="tx1"/>
                </a:solidFill>
                <a:latin typeface="Calibri" pitchFamily="34" charset="0"/>
              </a:defRPr>
            </a:lvl3pPr>
            <a:lvl4pPr marL="1600031" indent="-228576">
              <a:defRPr>
                <a:solidFill>
                  <a:schemeClr val="tx1"/>
                </a:solidFill>
                <a:latin typeface="Calibri" pitchFamily="34" charset="0"/>
              </a:defRPr>
            </a:lvl4pPr>
            <a:lvl5pPr marL="2057183" indent="-228576">
              <a:defRPr>
                <a:solidFill>
                  <a:schemeClr val="tx1"/>
                </a:solidFill>
                <a:latin typeface="Calibri" pitchFamily="34" charset="0"/>
              </a:defRPr>
            </a:lvl5pPr>
            <a:lvl6pPr marL="2514334" indent="-228576" fontAlgn="base">
              <a:spcBef>
                <a:spcPct val="0"/>
              </a:spcBef>
              <a:spcAft>
                <a:spcPct val="0"/>
              </a:spcAft>
              <a:defRPr>
                <a:solidFill>
                  <a:schemeClr val="tx1"/>
                </a:solidFill>
                <a:latin typeface="Calibri" pitchFamily="34" charset="0"/>
              </a:defRPr>
            </a:lvl6pPr>
            <a:lvl7pPr marL="2971486" indent="-228576" fontAlgn="base">
              <a:spcBef>
                <a:spcPct val="0"/>
              </a:spcBef>
              <a:spcAft>
                <a:spcPct val="0"/>
              </a:spcAft>
              <a:defRPr>
                <a:solidFill>
                  <a:schemeClr val="tx1"/>
                </a:solidFill>
                <a:latin typeface="Calibri" pitchFamily="34" charset="0"/>
              </a:defRPr>
            </a:lvl7pPr>
            <a:lvl8pPr marL="3428638" indent="-228576" fontAlgn="base">
              <a:spcBef>
                <a:spcPct val="0"/>
              </a:spcBef>
              <a:spcAft>
                <a:spcPct val="0"/>
              </a:spcAft>
              <a:defRPr>
                <a:solidFill>
                  <a:schemeClr val="tx1"/>
                </a:solidFill>
                <a:latin typeface="Calibri" pitchFamily="34" charset="0"/>
              </a:defRPr>
            </a:lvl8pPr>
            <a:lvl9pPr marL="3885789" indent="-228576" fontAlgn="base">
              <a:spcBef>
                <a:spcPct val="0"/>
              </a:spcBef>
              <a:spcAft>
                <a:spcPct val="0"/>
              </a:spcAft>
              <a:defRPr>
                <a:solidFill>
                  <a:schemeClr val="tx1"/>
                </a:solidFill>
                <a:latin typeface="Calibri" pitchFamily="34" charset="0"/>
              </a:defRPr>
            </a:lvl9pPr>
          </a:lstStyle>
          <a:p>
            <a:pPr>
              <a:defRPr/>
            </a:pPr>
            <a:fld id="{C7F31239-CA9B-4993-AF4C-DE7DBECEE8DF}" type="slidenum">
              <a:rPr lang="en-US" smtClean="0">
                <a:solidFill>
                  <a:prstClr val="black"/>
                </a:solidFill>
                <a:latin typeface="Arial" charset="0"/>
              </a:rPr>
              <a:pPr>
                <a:defRPr/>
              </a:pPr>
              <a:t>1</a:t>
            </a:fld>
            <a:endParaRPr lang="en-US" dirty="0" smtClean="0">
              <a:solidFill>
                <a:prstClr val="black"/>
              </a:solidFill>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F8B5E3-FCA5-43E6-85D7-5B5D7FF248C9}" type="slidenum">
              <a:rPr lang="en-CA" smtClean="0"/>
              <a:pPr/>
              <a:t>12</a:t>
            </a:fld>
            <a:endParaRPr lang="en-CA" dirty="0"/>
          </a:p>
        </p:txBody>
      </p:sp>
    </p:spTree>
    <p:extLst>
      <p:ext uri="{BB962C8B-B14F-4D97-AF65-F5344CB8AC3E}">
        <p14:creationId xmlns:p14="http://schemas.microsoft.com/office/powerpoint/2010/main" val="3335075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F84443C5-21C1-48D0-BC91-D3C9476B44CE}" type="slidenum">
              <a:rPr lang="en-US" smtClean="0"/>
              <a:pPr/>
              <a:t>13</a:t>
            </a:fld>
            <a:endParaRPr lang="en-US" dirty="0"/>
          </a:p>
        </p:txBody>
      </p:sp>
    </p:spTree>
    <p:extLst>
      <p:ext uri="{BB962C8B-B14F-4D97-AF65-F5344CB8AC3E}">
        <p14:creationId xmlns:p14="http://schemas.microsoft.com/office/powerpoint/2010/main" val="82637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a:defRPr/>
            </a:pPr>
            <a:fld id="{8B9CFF30-656B-4FD5-9020-4839513F2A16}" type="slidenum">
              <a:rPr lang="en-US" smtClean="0"/>
              <a:pPr>
                <a:defRPr/>
              </a:pPr>
              <a:t>14</a:t>
            </a:fld>
            <a:endParaRPr lang="en-US"/>
          </a:p>
        </p:txBody>
      </p:sp>
    </p:spTree>
    <p:extLst>
      <p:ext uri="{BB962C8B-B14F-4D97-AF65-F5344CB8AC3E}">
        <p14:creationId xmlns:p14="http://schemas.microsoft.com/office/powerpoint/2010/main" val="4175938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D1C441B-1B81-470F-9B27-1C9377530A02}" type="slidenum">
              <a:rPr lang="en-US" smtClean="0"/>
              <a:pPr>
                <a:defRPr/>
              </a:pPr>
              <a:t>18</a:t>
            </a:fld>
            <a:endParaRPr lang="en-US"/>
          </a:p>
        </p:txBody>
      </p:sp>
    </p:spTree>
    <p:extLst>
      <p:ext uri="{BB962C8B-B14F-4D97-AF65-F5344CB8AC3E}">
        <p14:creationId xmlns:p14="http://schemas.microsoft.com/office/powerpoint/2010/main" val="3434070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a:defRPr/>
            </a:pPr>
            <a:fld id="{DD1C441B-1B81-470F-9B27-1C9377530A02}" type="slidenum">
              <a:rPr lang="en-US" smtClean="0"/>
              <a:pPr>
                <a:defRPr/>
              </a:pPr>
              <a:t>21</a:t>
            </a:fld>
            <a:endParaRPr lang="en-US"/>
          </a:p>
        </p:txBody>
      </p:sp>
    </p:spTree>
    <p:extLst>
      <p:ext uri="{BB962C8B-B14F-4D97-AF65-F5344CB8AC3E}">
        <p14:creationId xmlns:p14="http://schemas.microsoft.com/office/powerpoint/2010/main" val="3374845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a:defRPr/>
            </a:pPr>
            <a:fld id="{DD1C441B-1B81-470F-9B27-1C9377530A02}" type="slidenum">
              <a:rPr lang="en-US" smtClean="0"/>
              <a:pPr>
                <a:defRPr/>
              </a:pPr>
              <a:t>22</a:t>
            </a:fld>
            <a:endParaRPr lang="en-US"/>
          </a:p>
        </p:txBody>
      </p:sp>
    </p:spTree>
    <p:extLst>
      <p:ext uri="{BB962C8B-B14F-4D97-AF65-F5344CB8AC3E}">
        <p14:creationId xmlns:p14="http://schemas.microsoft.com/office/powerpoint/2010/main" val="536206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a:defRPr/>
            </a:pPr>
            <a:fld id="{DD1C441B-1B81-470F-9B27-1C9377530A02}" type="slidenum">
              <a:rPr lang="en-US" smtClean="0"/>
              <a:pPr>
                <a:defRPr/>
              </a:pPr>
              <a:t>23</a:t>
            </a:fld>
            <a:endParaRPr lang="en-US"/>
          </a:p>
        </p:txBody>
      </p:sp>
    </p:spTree>
    <p:extLst>
      <p:ext uri="{BB962C8B-B14F-4D97-AF65-F5344CB8AC3E}">
        <p14:creationId xmlns:p14="http://schemas.microsoft.com/office/powerpoint/2010/main" val="1103819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a:defRPr/>
            </a:pPr>
            <a:fld id="{DD1C441B-1B81-470F-9B27-1C9377530A02}" type="slidenum">
              <a:rPr lang="en-US" smtClean="0"/>
              <a:pPr>
                <a:defRPr/>
              </a:pPr>
              <a:t>24</a:t>
            </a:fld>
            <a:endParaRPr lang="en-US"/>
          </a:p>
        </p:txBody>
      </p:sp>
    </p:spTree>
    <p:extLst>
      <p:ext uri="{BB962C8B-B14F-4D97-AF65-F5344CB8AC3E}">
        <p14:creationId xmlns:p14="http://schemas.microsoft.com/office/powerpoint/2010/main" val="637496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a:defRPr/>
            </a:pPr>
            <a:fld id="{DD1C441B-1B81-470F-9B27-1C9377530A02}" type="slidenum">
              <a:rPr lang="en-US" smtClean="0"/>
              <a:pPr>
                <a:defRPr/>
              </a:pPr>
              <a:t>25</a:t>
            </a:fld>
            <a:endParaRPr lang="en-US"/>
          </a:p>
        </p:txBody>
      </p:sp>
    </p:spTree>
    <p:extLst>
      <p:ext uri="{BB962C8B-B14F-4D97-AF65-F5344CB8AC3E}">
        <p14:creationId xmlns:p14="http://schemas.microsoft.com/office/powerpoint/2010/main" val="2493699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5888" marR="0" lvl="1" indent="-115888" algn="l" defTabSz="914400" rtl="0" eaLnBrk="1" fontAlgn="base" latinLnBrk="0" hangingPunct="1">
              <a:lnSpc>
                <a:spcPct val="100000"/>
              </a:lnSpc>
              <a:spcBef>
                <a:spcPct val="30000"/>
              </a:spcBef>
              <a:spcAft>
                <a:spcPct val="0"/>
              </a:spcAft>
              <a:buClrTx/>
              <a:buSzTx/>
              <a:buFont typeface="Wingdings 3" pitchFamily="18" charset="2"/>
              <a:buChar char="}"/>
              <a:tabLst/>
              <a:defRPr/>
            </a:pPr>
            <a:endParaRPr lang="en-US" baseline="0" dirty="0" smtClean="0"/>
          </a:p>
        </p:txBody>
      </p:sp>
      <p:sp>
        <p:nvSpPr>
          <p:cNvPr id="4" name="Slide Number Placeholder 3"/>
          <p:cNvSpPr>
            <a:spLocks noGrp="1"/>
          </p:cNvSpPr>
          <p:nvPr>
            <p:ph type="sldNum" sz="quarter" idx="10"/>
          </p:nvPr>
        </p:nvSpPr>
        <p:spPr/>
        <p:txBody>
          <a:bodyPr/>
          <a:lstStyle/>
          <a:p>
            <a:pPr>
              <a:defRPr/>
            </a:pPr>
            <a:fld id="{DD1C441B-1B81-470F-9B27-1C9377530A02}" type="slidenum">
              <a:rPr lang="en-US" smtClean="0"/>
              <a:pPr>
                <a:defRPr/>
              </a:pPr>
              <a:t>26</a:t>
            </a:fld>
            <a:endParaRPr lang="en-US"/>
          </a:p>
        </p:txBody>
      </p:sp>
    </p:spTree>
    <p:extLst>
      <p:ext uri="{BB962C8B-B14F-4D97-AF65-F5344CB8AC3E}">
        <p14:creationId xmlns:p14="http://schemas.microsoft.com/office/powerpoint/2010/main" val="2451668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F394B6-5007-487F-84A4-CA3F3F67C702}" type="slidenum">
              <a:rPr lang="en-US" smtClean="0"/>
              <a:pPr/>
              <a:t>3</a:t>
            </a:fld>
            <a:endParaRPr lang="en-US" dirty="0"/>
          </a:p>
        </p:txBody>
      </p:sp>
    </p:spTree>
    <p:extLst>
      <p:ext uri="{BB962C8B-B14F-4D97-AF65-F5344CB8AC3E}">
        <p14:creationId xmlns:p14="http://schemas.microsoft.com/office/powerpoint/2010/main" val="10256670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D1C441B-1B81-470F-9B27-1C9377530A02}" type="slidenum">
              <a:rPr lang="en-US" smtClean="0"/>
              <a:pPr>
                <a:defRPr/>
              </a:pPr>
              <a:t>27</a:t>
            </a:fld>
            <a:endParaRPr lang="en-US"/>
          </a:p>
        </p:txBody>
      </p:sp>
    </p:spTree>
    <p:extLst>
      <p:ext uri="{BB962C8B-B14F-4D97-AF65-F5344CB8AC3E}">
        <p14:creationId xmlns:p14="http://schemas.microsoft.com/office/powerpoint/2010/main" val="4007004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D1C441B-1B81-470F-9B27-1C9377530A02}" type="slidenum">
              <a:rPr lang="en-US" smtClean="0"/>
              <a:pPr>
                <a:defRPr/>
              </a:pPr>
              <a:t>28</a:t>
            </a:fld>
            <a:endParaRPr lang="en-US"/>
          </a:p>
        </p:txBody>
      </p:sp>
    </p:spTree>
    <p:extLst>
      <p:ext uri="{BB962C8B-B14F-4D97-AF65-F5344CB8AC3E}">
        <p14:creationId xmlns:p14="http://schemas.microsoft.com/office/powerpoint/2010/main" val="5475541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F84443C5-21C1-48D0-BC91-D3C9476B44CE}" type="slidenum">
              <a:rPr lang="en-US" smtClean="0"/>
              <a:pPr/>
              <a:t>31</a:t>
            </a:fld>
            <a:endParaRPr lang="en-US"/>
          </a:p>
        </p:txBody>
      </p:sp>
    </p:spTree>
    <p:extLst>
      <p:ext uri="{BB962C8B-B14F-4D97-AF65-F5344CB8AC3E}">
        <p14:creationId xmlns:p14="http://schemas.microsoft.com/office/powerpoint/2010/main" val="16908008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F84443C5-21C1-48D0-BC91-D3C9476B44CE}" type="slidenum">
              <a:rPr lang="en-US" smtClean="0"/>
              <a:pPr/>
              <a:t>32</a:t>
            </a:fld>
            <a:endParaRPr lang="en-US"/>
          </a:p>
        </p:txBody>
      </p:sp>
    </p:spTree>
    <p:extLst>
      <p:ext uri="{BB962C8B-B14F-4D97-AF65-F5344CB8AC3E}">
        <p14:creationId xmlns:p14="http://schemas.microsoft.com/office/powerpoint/2010/main" val="1690800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D1C441B-1B81-470F-9B27-1C9377530A02}" type="slidenum">
              <a:rPr lang="en-US" smtClean="0"/>
              <a:pPr>
                <a:defRPr/>
              </a:pPr>
              <a:t>33</a:t>
            </a:fld>
            <a:endParaRPr lang="en-US"/>
          </a:p>
        </p:txBody>
      </p:sp>
    </p:spTree>
    <p:extLst>
      <p:ext uri="{BB962C8B-B14F-4D97-AF65-F5344CB8AC3E}">
        <p14:creationId xmlns:p14="http://schemas.microsoft.com/office/powerpoint/2010/main" val="12765648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TextEdit="1"/>
          </p:cNvSpPr>
          <p:nvPr>
            <p:ph type="sldImg"/>
          </p:nvPr>
        </p:nvSpPr>
        <p:spPr bwMode="auto">
          <a:noFill/>
          <a:ln>
            <a:solidFill>
              <a:srgbClr val="000000"/>
            </a:solidFill>
            <a:miter lim="800000"/>
            <a:headEnd/>
            <a:tailEnd/>
          </a:ln>
        </p:spPr>
      </p:sp>
      <p:sp>
        <p:nvSpPr>
          <p:cNvPr id="63491"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9CFF30-656B-4FD5-9020-4839513F2A16}" type="slidenum">
              <a:rPr lang="en-US" smtClean="0"/>
              <a:pPr>
                <a:defRPr/>
              </a:pPr>
              <a:t>35</a:t>
            </a:fld>
            <a:endParaRPr lang="en-US"/>
          </a:p>
        </p:txBody>
      </p:sp>
    </p:spTree>
    <p:extLst>
      <p:ext uri="{BB962C8B-B14F-4D97-AF65-F5344CB8AC3E}">
        <p14:creationId xmlns:p14="http://schemas.microsoft.com/office/powerpoint/2010/main" val="17259451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9CFF30-656B-4FD5-9020-4839513F2A16}" type="slidenum">
              <a:rPr lang="en-US" smtClean="0"/>
              <a:pPr>
                <a:defRPr/>
              </a:pPr>
              <a:t>36</a:t>
            </a:fld>
            <a:endParaRPr lang="en-US"/>
          </a:p>
        </p:txBody>
      </p:sp>
    </p:spTree>
    <p:extLst>
      <p:ext uri="{BB962C8B-B14F-4D97-AF65-F5344CB8AC3E}">
        <p14:creationId xmlns:p14="http://schemas.microsoft.com/office/powerpoint/2010/main" val="356857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9CFF30-656B-4FD5-9020-4839513F2A16}" type="slidenum">
              <a:rPr lang="en-US" smtClean="0"/>
              <a:pPr>
                <a:defRPr/>
              </a:pPr>
              <a:t>38</a:t>
            </a:fld>
            <a:endParaRPr lang="en-US"/>
          </a:p>
        </p:txBody>
      </p:sp>
    </p:spTree>
    <p:extLst>
      <p:ext uri="{BB962C8B-B14F-4D97-AF65-F5344CB8AC3E}">
        <p14:creationId xmlns:p14="http://schemas.microsoft.com/office/powerpoint/2010/main" val="39430208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a:defRPr/>
            </a:pPr>
            <a:fld id="{DD1C441B-1B81-470F-9B27-1C9377530A02}" type="slidenum">
              <a:rPr lang="en-US" smtClean="0"/>
              <a:pPr>
                <a:defRPr/>
              </a:pPr>
              <a:t>39</a:t>
            </a:fld>
            <a:endParaRPr lang="en-US"/>
          </a:p>
        </p:txBody>
      </p:sp>
    </p:spTree>
    <p:extLst>
      <p:ext uri="{BB962C8B-B14F-4D97-AF65-F5344CB8AC3E}">
        <p14:creationId xmlns:p14="http://schemas.microsoft.com/office/powerpoint/2010/main" val="525801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F84443C5-21C1-48D0-BC91-D3C9476B44CE}" type="slidenum">
              <a:rPr lang="en-US" smtClean="0"/>
              <a:pPr/>
              <a:t>4</a:t>
            </a:fld>
            <a:endParaRPr lang="en-US" dirty="0"/>
          </a:p>
        </p:txBody>
      </p:sp>
    </p:spTree>
    <p:extLst>
      <p:ext uri="{BB962C8B-B14F-4D97-AF65-F5344CB8AC3E}">
        <p14:creationId xmlns:p14="http://schemas.microsoft.com/office/powerpoint/2010/main" val="1690800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a:defRPr/>
            </a:pPr>
            <a:fld id="{DD1C441B-1B81-470F-9B27-1C9377530A02}" type="slidenum">
              <a:rPr lang="en-US" smtClean="0"/>
              <a:pPr>
                <a:defRPr/>
              </a:pPr>
              <a:t>40</a:t>
            </a:fld>
            <a:endParaRPr lang="en-US"/>
          </a:p>
        </p:txBody>
      </p:sp>
    </p:spTree>
    <p:extLst>
      <p:ext uri="{BB962C8B-B14F-4D97-AF65-F5344CB8AC3E}">
        <p14:creationId xmlns:p14="http://schemas.microsoft.com/office/powerpoint/2010/main" val="30821931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D1C441B-1B81-470F-9B27-1C9377530A02}" type="slidenum">
              <a:rPr lang="en-US" smtClean="0"/>
              <a:pPr>
                <a:defRPr/>
              </a:pPr>
              <a:t>41</a:t>
            </a:fld>
            <a:endParaRPr lang="en-US"/>
          </a:p>
        </p:txBody>
      </p:sp>
    </p:spTree>
    <p:extLst>
      <p:ext uri="{BB962C8B-B14F-4D97-AF65-F5344CB8AC3E}">
        <p14:creationId xmlns:p14="http://schemas.microsoft.com/office/powerpoint/2010/main" val="12101709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F84443C5-21C1-48D0-BC91-D3C9476B44CE}" type="slidenum">
              <a:rPr lang="en-US" smtClean="0"/>
              <a:pPr/>
              <a:t>42</a:t>
            </a:fld>
            <a:endParaRPr lang="en-US" dirty="0"/>
          </a:p>
        </p:txBody>
      </p:sp>
    </p:spTree>
    <p:extLst>
      <p:ext uri="{BB962C8B-B14F-4D97-AF65-F5344CB8AC3E}">
        <p14:creationId xmlns:p14="http://schemas.microsoft.com/office/powerpoint/2010/main" val="15844749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p:spPr>
      </p:sp>
      <p:sp>
        <p:nvSpPr>
          <p:cNvPr id="5017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dirty="0" smtClean="0"/>
          </a:p>
        </p:txBody>
      </p:sp>
      <p:sp>
        <p:nvSpPr>
          <p:cNvPr id="4" name="Slide Number Placeholder 3"/>
          <p:cNvSpPr>
            <a:spLocks noGrp="1"/>
          </p:cNvSpPr>
          <p:nvPr>
            <p:ph type="sldNum" sz="quarter" idx="5"/>
          </p:nvPr>
        </p:nvSpPr>
        <p:spPr/>
        <p:txBody>
          <a:bodyPr/>
          <a:lstStyle/>
          <a:p>
            <a:pPr>
              <a:defRPr/>
            </a:pPr>
            <a:fld id="{57E1D131-3E91-460F-A660-ABE9483DEE32}" type="slidenum">
              <a:rPr lang="en-US" smtClean="0"/>
              <a:pPr>
                <a:defRPr/>
              </a:pPr>
              <a:t>43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Rectangle 3"/>
          <p:cNvSpPr>
            <a:spLocks noGrp="1"/>
          </p:cNvSpPr>
          <p:nvPr>
            <p:ph type="body" idx="1"/>
          </p:nvPr>
        </p:nvSpPr>
        <p:spPr bwMode="auto">
          <a:xfrm>
            <a:off x="914400" y="4344988"/>
            <a:ext cx="5029200" cy="4113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spcBef>
                <a:spcPct val="0"/>
              </a:spcBef>
              <a:buNone/>
            </a:pPr>
            <a:endParaRPr lang="en-US" dirty="0" smtClean="0">
              <a:ea typeface="ＭＳ Ｐゴシック" pitchFamily="34" charset="-128"/>
            </a:endParaRPr>
          </a:p>
        </p:txBody>
      </p:sp>
    </p:spTree>
    <p:extLst>
      <p:ext uri="{BB962C8B-B14F-4D97-AF65-F5344CB8AC3E}">
        <p14:creationId xmlns:p14="http://schemas.microsoft.com/office/powerpoint/2010/main" val="54937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382588" y="685800"/>
            <a:ext cx="6094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latin typeface="Arial" charset="0"/>
              <a:cs typeface="Arial" charset="0"/>
            </a:endParaRP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37238" indent="-283552" eaLnBrk="0" hangingPunct="0">
              <a:defRPr>
                <a:solidFill>
                  <a:schemeClr val="tx1"/>
                </a:solidFill>
                <a:latin typeface="Arial" charset="0"/>
                <a:cs typeface="Arial" charset="0"/>
              </a:defRPr>
            </a:lvl2pPr>
            <a:lvl3pPr marL="1134212" indent="-226843" eaLnBrk="0" hangingPunct="0">
              <a:defRPr>
                <a:solidFill>
                  <a:schemeClr val="tx1"/>
                </a:solidFill>
                <a:latin typeface="Arial" charset="0"/>
                <a:cs typeface="Arial" charset="0"/>
              </a:defRPr>
            </a:lvl3pPr>
            <a:lvl4pPr marL="1587897" indent="-226843" eaLnBrk="0" hangingPunct="0">
              <a:defRPr>
                <a:solidFill>
                  <a:schemeClr val="tx1"/>
                </a:solidFill>
                <a:latin typeface="Arial" charset="0"/>
                <a:cs typeface="Arial" charset="0"/>
              </a:defRPr>
            </a:lvl4pPr>
            <a:lvl5pPr marL="2041582" indent="-226843" eaLnBrk="0" hangingPunct="0">
              <a:defRPr>
                <a:solidFill>
                  <a:schemeClr val="tx1"/>
                </a:solidFill>
                <a:latin typeface="Arial" charset="0"/>
                <a:cs typeface="Arial" charset="0"/>
              </a:defRPr>
            </a:lvl5pPr>
            <a:lvl6pPr marL="2495266" indent="-226843" eaLnBrk="0" fontAlgn="base" hangingPunct="0">
              <a:spcBef>
                <a:spcPct val="0"/>
              </a:spcBef>
              <a:spcAft>
                <a:spcPct val="0"/>
              </a:spcAft>
              <a:defRPr>
                <a:solidFill>
                  <a:schemeClr val="tx1"/>
                </a:solidFill>
                <a:latin typeface="Arial" charset="0"/>
                <a:cs typeface="Arial" charset="0"/>
              </a:defRPr>
            </a:lvl6pPr>
            <a:lvl7pPr marL="2948951" indent="-226843" eaLnBrk="0" fontAlgn="base" hangingPunct="0">
              <a:spcBef>
                <a:spcPct val="0"/>
              </a:spcBef>
              <a:spcAft>
                <a:spcPct val="0"/>
              </a:spcAft>
              <a:defRPr>
                <a:solidFill>
                  <a:schemeClr val="tx1"/>
                </a:solidFill>
                <a:latin typeface="Arial" charset="0"/>
                <a:cs typeface="Arial" charset="0"/>
              </a:defRPr>
            </a:lvl7pPr>
            <a:lvl8pPr marL="3402637" indent="-226843" eaLnBrk="0" fontAlgn="base" hangingPunct="0">
              <a:spcBef>
                <a:spcPct val="0"/>
              </a:spcBef>
              <a:spcAft>
                <a:spcPct val="0"/>
              </a:spcAft>
              <a:defRPr>
                <a:solidFill>
                  <a:schemeClr val="tx1"/>
                </a:solidFill>
                <a:latin typeface="Arial" charset="0"/>
                <a:cs typeface="Arial" charset="0"/>
              </a:defRPr>
            </a:lvl8pPr>
            <a:lvl9pPr marL="3856322" indent="-226843" eaLnBrk="0" fontAlgn="base" hangingPunct="0">
              <a:spcBef>
                <a:spcPct val="0"/>
              </a:spcBef>
              <a:spcAft>
                <a:spcPct val="0"/>
              </a:spcAft>
              <a:defRPr>
                <a:solidFill>
                  <a:schemeClr val="tx1"/>
                </a:solidFill>
                <a:latin typeface="Arial" charset="0"/>
                <a:cs typeface="Arial" charset="0"/>
              </a:defRPr>
            </a:lvl9pPr>
          </a:lstStyle>
          <a:p>
            <a:pPr eaLnBrk="1" hangingPunct="1"/>
            <a:fld id="{AFBBA412-0C79-4A32-B144-04DF6EAA5A36}" type="slidenum">
              <a:rPr lang="en-US" smtClean="0"/>
              <a:pPr eaLnBrk="1" hangingPunct="1"/>
              <a:t>46</a:t>
            </a:fld>
            <a:endParaRPr lang="en-US" smtClean="0"/>
          </a:p>
        </p:txBody>
      </p:sp>
    </p:spTree>
    <p:extLst>
      <p:ext uri="{BB962C8B-B14F-4D97-AF65-F5344CB8AC3E}">
        <p14:creationId xmlns:p14="http://schemas.microsoft.com/office/powerpoint/2010/main" val="15430523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15888" marR="0" indent="-115888" algn="l" defTabSz="914400" rtl="0" eaLnBrk="1" fontAlgn="base" latinLnBrk="0" hangingPunct="1">
              <a:lnSpc>
                <a:spcPct val="100000"/>
              </a:lnSpc>
              <a:spcBef>
                <a:spcPct val="30000"/>
              </a:spcBef>
              <a:spcAft>
                <a:spcPct val="0"/>
              </a:spcAft>
              <a:buClrTx/>
              <a:buSzTx/>
              <a:buFont typeface="Wingdings 3" pitchFamily="18" charset="2"/>
              <a:buChar char="}"/>
              <a:tabLst/>
              <a:defRPr/>
            </a:pPr>
            <a:endParaRPr lang="en-US" dirty="0" smtClean="0"/>
          </a:p>
        </p:txBody>
      </p:sp>
      <p:sp>
        <p:nvSpPr>
          <p:cNvPr id="4" name="Slide Number Placeholder 3"/>
          <p:cNvSpPr>
            <a:spLocks noGrp="1"/>
          </p:cNvSpPr>
          <p:nvPr>
            <p:ph type="sldNum" sz="quarter" idx="10"/>
          </p:nvPr>
        </p:nvSpPr>
        <p:spPr/>
        <p:txBody>
          <a:bodyPr/>
          <a:lstStyle/>
          <a:p>
            <a:fld id="{F84443C5-21C1-48D0-BC91-D3C9476B44CE}" type="slidenum">
              <a:rPr lang="en-US" smtClean="0"/>
              <a:pPr/>
              <a:t>47</a:t>
            </a:fld>
            <a:endParaRPr lang="en-US" dirty="0"/>
          </a:p>
        </p:txBody>
      </p:sp>
    </p:spTree>
    <p:extLst>
      <p:ext uri="{BB962C8B-B14F-4D97-AF65-F5344CB8AC3E}">
        <p14:creationId xmlns:p14="http://schemas.microsoft.com/office/powerpoint/2010/main" val="39348052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15888" marR="0" indent="-115888" algn="l" defTabSz="914400" rtl="0" eaLnBrk="1" fontAlgn="base" latinLnBrk="0" hangingPunct="1">
              <a:lnSpc>
                <a:spcPct val="100000"/>
              </a:lnSpc>
              <a:spcBef>
                <a:spcPct val="30000"/>
              </a:spcBef>
              <a:spcAft>
                <a:spcPct val="0"/>
              </a:spcAft>
              <a:buClrTx/>
              <a:buSzTx/>
              <a:buFont typeface="Wingdings 3" pitchFamily="18" charset="2"/>
              <a:buChar char="}"/>
              <a:tabLst/>
              <a:defRPr/>
            </a:pPr>
            <a:endParaRPr lang="en-US" dirty="0"/>
          </a:p>
        </p:txBody>
      </p:sp>
      <p:sp>
        <p:nvSpPr>
          <p:cNvPr id="4" name="Slide Number Placeholder 3"/>
          <p:cNvSpPr>
            <a:spLocks noGrp="1"/>
          </p:cNvSpPr>
          <p:nvPr>
            <p:ph type="sldNum" sz="quarter" idx="10"/>
          </p:nvPr>
        </p:nvSpPr>
        <p:spPr/>
        <p:txBody>
          <a:bodyPr/>
          <a:lstStyle/>
          <a:p>
            <a:fld id="{F84443C5-21C1-48D0-BC91-D3C9476B44CE}" type="slidenum">
              <a:rPr lang="en-US" smtClean="0"/>
              <a:pPr/>
              <a:t>48</a:t>
            </a:fld>
            <a:endParaRPr lang="en-US" dirty="0"/>
          </a:p>
        </p:txBody>
      </p:sp>
    </p:spTree>
    <p:extLst>
      <p:ext uri="{BB962C8B-B14F-4D97-AF65-F5344CB8AC3E}">
        <p14:creationId xmlns:p14="http://schemas.microsoft.com/office/powerpoint/2010/main" val="3934805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4443C5-21C1-48D0-BC91-D3C9476B44CE}" type="slidenum">
              <a:rPr lang="en-US" smtClean="0"/>
              <a:pPr/>
              <a:t>49</a:t>
            </a:fld>
            <a:endParaRPr lang="en-US" dirty="0"/>
          </a:p>
        </p:txBody>
      </p:sp>
    </p:spTree>
    <p:extLst>
      <p:ext uri="{BB962C8B-B14F-4D97-AF65-F5344CB8AC3E}">
        <p14:creationId xmlns:p14="http://schemas.microsoft.com/office/powerpoint/2010/main" val="39348052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4443C5-21C1-48D0-BC91-D3C9476B44CE}" type="slidenum">
              <a:rPr lang="en-US" smtClean="0"/>
              <a:pPr/>
              <a:t>51</a:t>
            </a:fld>
            <a:endParaRPr lang="en-US" dirty="0"/>
          </a:p>
        </p:txBody>
      </p:sp>
    </p:spTree>
    <p:extLst>
      <p:ext uri="{BB962C8B-B14F-4D97-AF65-F5344CB8AC3E}">
        <p14:creationId xmlns:p14="http://schemas.microsoft.com/office/powerpoint/2010/main" val="3934805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Approved by Kelly</a:t>
            </a:r>
            <a:r>
              <a:rPr lang="en-US" baseline="0" dirty="0" smtClean="0"/>
              <a:t> 9/6</a:t>
            </a:r>
            <a:endParaRPr lang="en-US" dirty="0"/>
          </a:p>
        </p:txBody>
      </p:sp>
      <p:sp>
        <p:nvSpPr>
          <p:cNvPr id="4" name="Slide Number Placeholder 3"/>
          <p:cNvSpPr>
            <a:spLocks noGrp="1"/>
          </p:cNvSpPr>
          <p:nvPr>
            <p:ph type="sldNum" sz="quarter" idx="10"/>
          </p:nvPr>
        </p:nvSpPr>
        <p:spPr/>
        <p:txBody>
          <a:bodyPr/>
          <a:lstStyle/>
          <a:p>
            <a:pPr>
              <a:defRPr/>
            </a:pPr>
            <a:fld id="{8B9CFF30-656B-4FD5-9020-4839513F2A16}" type="slidenum">
              <a:rPr lang="en-US" smtClean="0"/>
              <a:pPr>
                <a:defRPr/>
              </a:pPr>
              <a:t>5</a:t>
            </a:fld>
            <a:endParaRPr lang="en-US"/>
          </a:p>
        </p:txBody>
      </p:sp>
    </p:spTree>
    <p:extLst>
      <p:ext uri="{BB962C8B-B14F-4D97-AF65-F5344CB8AC3E}">
        <p14:creationId xmlns:p14="http://schemas.microsoft.com/office/powerpoint/2010/main" val="20861654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4443C5-21C1-48D0-BC91-D3C9476B44CE}" type="slidenum">
              <a:rPr lang="en-US" smtClean="0"/>
              <a:pPr/>
              <a:t>52</a:t>
            </a:fld>
            <a:endParaRPr lang="en-US" dirty="0"/>
          </a:p>
        </p:txBody>
      </p:sp>
    </p:spTree>
    <p:extLst>
      <p:ext uri="{BB962C8B-B14F-4D97-AF65-F5344CB8AC3E}">
        <p14:creationId xmlns:p14="http://schemas.microsoft.com/office/powerpoint/2010/main" val="3692779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4443C5-21C1-48D0-BC91-D3C9476B44CE}" type="slidenum">
              <a:rPr lang="en-US" smtClean="0"/>
              <a:pPr/>
              <a:t>53</a:t>
            </a:fld>
            <a:endParaRPr lang="en-US" dirty="0"/>
          </a:p>
        </p:txBody>
      </p:sp>
    </p:spTree>
    <p:extLst>
      <p:ext uri="{BB962C8B-B14F-4D97-AF65-F5344CB8AC3E}">
        <p14:creationId xmlns:p14="http://schemas.microsoft.com/office/powerpoint/2010/main" val="39348052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9CFF30-656B-4FD5-9020-4839513F2A16}" type="slidenum">
              <a:rPr lang="en-US" smtClean="0"/>
              <a:pPr>
                <a:defRPr/>
              </a:pPr>
              <a:t>60</a:t>
            </a:fld>
            <a:endParaRPr lang="en-US"/>
          </a:p>
        </p:txBody>
      </p:sp>
    </p:spTree>
    <p:extLst>
      <p:ext uri="{BB962C8B-B14F-4D97-AF65-F5344CB8AC3E}">
        <p14:creationId xmlns:p14="http://schemas.microsoft.com/office/powerpoint/2010/main" val="19526578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9CFF30-656B-4FD5-9020-4839513F2A16}" type="slidenum">
              <a:rPr lang="en-US" smtClean="0"/>
              <a:pPr>
                <a:defRPr/>
              </a:pPr>
              <a:t>61</a:t>
            </a:fld>
            <a:endParaRPr lang="en-US"/>
          </a:p>
        </p:txBody>
      </p:sp>
    </p:spTree>
    <p:extLst>
      <p:ext uri="{BB962C8B-B14F-4D97-AF65-F5344CB8AC3E}">
        <p14:creationId xmlns:p14="http://schemas.microsoft.com/office/powerpoint/2010/main" val="33035664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DEA61748-DFFC-4FAE-9575-451B07A35314}" type="slidenum">
              <a:rPr lang="en-CA" smtClean="0"/>
              <a:pPr/>
              <a:t>68</a:t>
            </a:fld>
            <a:endParaRPr lang="en-CA" dirty="0"/>
          </a:p>
        </p:txBody>
      </p:sp>
    </p:spTree>
    <p:extLst>
      <p:ext uri="{BB962C8B-B14F-4D97-AF65-F5344CB8AC3E}">
        <p14:creationId xmlns:p14="http://schemas.microsoft.com/office/powerpoint/2010/main" val="29882367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5D799391-B157-41DF-A5B5-D4CC2199867B}" type="slidenum">
              <a:rPr lang="en-US" smtClean="0"/>
              <a:pPr/>
              <a:t>69</a:t>
            </a:fld>
            <a:endParaRPr lang="en-US" dirty="0"/>
          </a:p>
        </p:txBody>
      </p:sp>
    </p:spTree>
    <p:extLst>
      <p:ext uri="{BB962C8B-B14F-4D97-AF65-F5344CB8AC3E}">
        <p14:creationId xmlns:p14="http://schemas.microsoft.com/office/powerpoint/2010/main" val="34752966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15888" marR="0" indent="-115888" algn="l" defTabSz="914400" rtl="0" eaLnBrk="1" fontAlgn="base" latinLnBrk="0" hangingPunct="1">
              <a:lnSpc>
                <a:spcPct val="100000"/>
              </a:lnSpc>
              <a:spcBef>
                <a:spcPct val="30000"/>
              </a:spcBef>
              <a:spcAft>
                <a:spcPct val="0"/>
              </a:spcAft>
              <a:buClrTx/>
              <a:buSzTx/>
              <a:buFont typeface="Wingdings 3" pitchFamily="18" charset="2"/>
              <a:buChar char="}"/>
              <a:tabLst/>
              <a:defRPr/>
            </a:pPr>
            <a:r>
              <a:rPr lang="en-US" dirty="0" smtClean="0"/>
              <a:t>From</a:t>
            </a:r>
            <a:r>
              <a:rPr lang="en-US" baseline="0" dirty="0" smtClean="0"/>
              <a:t> approved </a:t>
            </a:r>
            <a:r>
              <a:rPr lang="en-US" baseline="0" dirty="0" err="1" smtClean="0"/>
              <a:t>Computex</a:t>
            </a:r>
            <a:r>
              <a:rPr lang="en-US" baseline="0" dirty="0" smtClean="0"/>
              <a:t> Press deck, June 2013</a:t>
            </a:r>
            <a:endParaRPr lang="en-US" dirty="0" smtClean="0"/>
          </a:p>
          <a:p>
            <a:endParaRPr lang="en-US" dirty="0"/>
          </a:p>
        </p:txBody>
      </p:sp>
      <p:sp>
        <p:nvSpPr>
          <p:cNvPr id="4" name="Slide Number Placeholder 3"/>
          <p:cNvSpPr>
            <a:spLocks noGrp="1"/>
          </p:cNvSpPr>
          <p:nvPr>
            <p:ph type="sldNum" sz="quarter" idx="10"/>
          </p:nvPr>
        </p:nvSpPr>
        <p:spPr/>
        <p:txBody>
          <a:bodyPr/>
          <a:lstStyle/>
          <a:p>
            <a:fld id="{F84443C5-21C1-48D0-BC91-D3C9476B44CE}" type="slidenum">
              <a:rPr lang="en-US" smtClean="0"/>
              <a:pPr/>
              <a:t>70</a:t>
            </a:fld>
            <a:endParaRPr lang="en-US" dirty="0"/>
          </a:p>
        </p:txBody>
      </p:sp>
    </p:spTree>
    <p:extLst>
      <p:ext uri="{BB962C8B-B14F-4D97-AF65-F5344CB8AC3E}">
        <p14:creationId xmlns:p14="http://schemas.microsoft.com/office/powerpoint/2010/main" val="39348052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15888" marR="0" indent="-115888" algn="l" defTabSz="914400" rtl="0" eaLnBrk="1" fontAlgn="base" latinLnBrk="0" hangingPunct="1">
              <a:lnSpc>
                <a:spcPct val="100000"/>
              </a:lnSpc>
              <a:spcBef>
                <a:spcPct val="30000"/>
              </a:spcBef>
              <a:spcAft>
                <a:spcPct val="0"/>
              </a:spcAft>
              <a:buClrTx/>
              <a:buSzTx/>
              <a:buFont typeface="Wingdings 3" pitchFamily="18" charset="2"/>
              <a:buChar char="}"/>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F84443C5-21C1-48D0-BC91-D3C9476B44CE}" type="slidenum">
              <a:rPr lang="en-US" smtClean="0"/>
              <a:pPr/>
              <a:t>71</a:t>
            </a:fld>
            <a:endParaRPr lang="en-US" dirty="0"/>
          </a:p>
        </p:txBody>
      </p:sp>
    </p:spTree>
    <p:extLst>
      <p:ext uri="{BB962C8B-B14F-4D97-AF65-F5344CB8AC3E}">
        <p14:creationId xmlns:p14="http://schemas.microsoft.com/office/powerpoint/2010/main" val="39348052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15888" marR="0" indent="-115888" algn="l" defTabSz="914400" rtl="0" eaLnBrk="1" fontAlgn="base" latinLnBrk="0" hangingPunct="1">
              <a:lnSpc>
                <a:spcPct val="100000"/>
              </a:lnSpc>
              <a:spcBef>
                <a:spcPct val="30000"/>
              </a:spcBef>
              <a:spcAft>
                <a:spcPct val="0"/>
              </a:spcAft>
              <a:buClrTx/>
              <a:buSzTx/>
              <a:buFont typeface="Wingdings 3" pitchFamily="18" charset="2"/>
              <a:buChar char="}"/>
              <a:tabLst/>
              <a:defRPr/>
            </a:pPr>
            <a:r>
              <a:rPr lang="en-US" dirty="0" smtClean="0"/>
              <a:t>From</a:t>
            </a:r>
            <a:r>
              <a:rPr lang="en-US" baseline="0" dirty="0" smtClean="0"/>
              <a:t> approved </a:t>
            </a:r>
            <a:r>
              <a:rPr lang="en-US" baseline="0" dirty="0" err="1" smtClean="0"/>
              <a:t>Computex</a:t>
            </a:r>
            <a:r>
              <a:rPr lang="en-US" baseline="0" dirty="0" smtClean="0"/>
              <a:t> Press deck, June 2013</a:t>
            </a:r>
            <a:endParaRPr lang="en-US" dirty="0" smtClean="0"/>
          </a:p>
          <a:p>
            <a:endParaRPr lang="en-US" dirty="0"/>
          </a:p>
        </p:txBody>
      </p:sp>
      <p:sp>
        <p:nvSpPr>
          <p:cNvPr id="4" name="Slide Number Placeholder 3"/>
          <p:cNvSpPr>
            <a:spLocks noGrp="1"/>
          </p:cNvSpPr>
          <p:nvPr>
            <p:ph type="sldNum" sz="quarter" idx="10"/>
          </p:nvPr>
        </p:nvSpPr>
        <p:spPr/>
        <p:txBody>
          <a:bodyPr/>
          <a:lstStyle/>
          <a:p>
            <a:fld id="{F84443C5-21C1-48D0-BC91-D3C9476B44CE}" type="slidenum">
              <a:rPr lang="en-US" smtClean="0"/>
              <a:pPr/>
              <a:t>72</a:t>
            </a:fld>
            <a:endParaRPr lang="en-US" dirty="0"/>
          </a:p>
        </p:txBody>
      </p:sp>
    </p:spTree>
    <p:extLst>
      <p:ext uri="{BB962C8B-B14F-4D97-AF65-F5344CB8AC3E}">
        <p14:creationId xmlns:p14="http://schemas.microsoft.com/office/powerpoint/2010/main" val="39348052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DD1C441B-1B81-470F-9B27-1C9377530A02}" type="slidenum">
              <a:rPr lang="en-US" smtClean="0"/>
              <a:pPr>
                <a:defRPr/>
              </a:pPr>
              <a:t>74</a:t>
            </a:fld>
            <a:endParaRPr lang="en-US"/>
          </a:p>
        </p:txBody>
      </p:sp>
    </p:spTree>
    <p:extLst>
      <p:ext uri="{BB962C8B-B14F-4D97-AF65-F5344CB8AC3E}">
        <p14:creationId xmlns:p14="http://schemas.microsoft.com/office/powerpoint/2010/main" val="1544089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GCN </a:t>
            </a:r>
            <a:r>
              <a:rPr lang="en-US" dirty="0"/>
              <a:t>at its core is the basis of a GPU that performs well at both graphical and computing tasks.</a:t>
            </a:r>
          </a:p>
        </p:txBody>
      </p:sp>
      <p:sp>
        <p:nvSpPr>
          <p:cNvPr id="4" name="Slide Number Placeholder 3"/>
          <p:cNvSpPr>
            <a:spLocks noGrp="1"/>
          </p:cNvSpPr>
          <p:nvPr>
            <p:ph type="sldNum" sz="quarter" idx="10"/>
          </p:nvPr>
        </p:nvSpPr>
        <p:spPr/>
        <p:txBody>
          <a:bodyPr/>
          <a:lstStyle/>
          <a:p>
            <a:fld id="{F84443C5-21C1-48D0-BC91-D3C9476B44CE}" type="slidenum">
              <a:rPr lang="en-US" smtClean="0"/>
              <a:pPr/>
              <a:t>7</a:t>
            </a:fld>
            <a:endParaRPr lang="en-US" dirty="0"/>
          </a:p>
        </p:txBody>
      </p:sp>
    </p:spTree>
    <p:extLst>
      <p:ext uri="{BB962C8B-B14F-4D97-AF65-F5344CB8AC3E}">
        <p14:creationId xmlns:p14="http://schemas.microsoft.com/office/powerpoint/2010/main" val="8434364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No</a:t>
            </a:r>
            <a:r>
              <a:rPr lang="en-US" baseline="0" dirty="0" smtClean="0"/>
              <a:t> announcement to point to. Only this session track, shortened </a:t>
            </a:r>
            <a:r>
              <a:rPr lang="en-US" baseline="0" dirty="0" err="1" smtClean="0"/>
              <a:t>lik</a:t>
            </a:r>
            <a:r>
              <a:rPr lang="en-US" baseline="0" smtClean="0"/>
              <a:t> included on the slide. https</a:t>
            </a:r>
            <a:r>
              <a:rPr lang="en-US" baseline="0" dirty="0" smtClean="0"/>
              <a:t>://vmworld2012.activeevents.com/connect/sessionDetail.ww?SESSION_ID=5030&amp;tclass=popup  </a:t>
            </a:r>
            <a:endParaRPr lang="en-US" dirty="0"/>
          </a:p>
        </p:txBody>
      </p:sp>
      <p:sp>
        <p:nvSpPr>
          <p:cNvPr id="4" name="Slide Number Placeholder 3"/>
          <p:cNvSpPr>
            <a:spLocks noGrp="1"/>
          </p:cNvSpPr>
          <p:nvPr>
            <p:ph type="sldNum" sz="quarter" idx="10"/>
          </p:nvPr>
        </p:nvSpPr>
        <p:spPr/>
        <p:txBody>
          <a:bodyPr/>
          <a:lstStyle/>
          <a:p>
            <a:pPr>
              <a:defRPr/>
            </a:pPr>
            <a:fld id="{DD1C441B-1B81-470F-9B27-1C9377530A02}" type="slidenum">
              <a:rPr lang="en-US" smtClean="0"/>
              <a:pPr>
                <a:defRPr/>
              </a:pPr>
              <a:t>75</a:t>
            </a:fld>
            <a:endParaRPr lang="en-US"/>
          </a:p>
        </p:txBody>
      </p:sp>
    </p:spTree>
    <p:extLst>
      <p:ext uri="{BB962C8B-B14F-4D97-AF65-F5344CB8AC3E}">
        <p14:creationId xmlns:p14="http://schemas.microsoft.com/office/powerpoint/2010/main" val="8632212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000" b="0" i="0" u="none" strike="noStrike" kern="1200" baseline="0" dirty="0" smtClean="0">
                <a:solidFill>
                  <a:schemeClr val="tx1"/>
                </a:solidFill>
                <a:latin typeface="+mn-lt"/>
                <a:ea typeface="+mn-ea"/>
                <a:cs typeface="+mn-cs"/>
              </a:rPr>
              <a:t>“A generic supercomputer delivering this performance without GPUs would run up an electricity bill of about 750,000 Euros per year, whereas the annual power cost for SANAM is expected to be about 250,000 Euros.” Dr. </a:t>
            </a:r>
            <a:r>
              <a:rPr lang="en-US" sz="1000" b="0" i="0" u="none" strike="noStrike" kern="1200" baseline="0" dirty="0" err="1" smtClean="0">
                <a:solidFill>
                  <a:schemeClr val="tx1"/>
                </a:solidFill>
                <a:latin typeface="+mn-lt"/>
                <a:ea typeface="+mn-ea"/>
                <a:cs typeface="+mn-cs"/>
              </a:rPr>
              <a:t>Lindenstruth</a:t>
            </a:r>
            <a:endParaRPr lang="en-US" dirty="0"/>
          </a:p>
        </p:txBody>
      </p:sp>
      <p:sp>
        <p:nvSpPr>
          <p:cNvPr id="4" name="Slide Number Placeholder 3"/>
          <p:cNvSpPr>
            <a:spLocks noGrp="1"/>
          </p:cNvSpPr>
          <p:nvPr>
            <p:ph type="sldNum" sz="quarter" idx="10"/>
          </p:nvPr>
        </p:nvSpPr>
        <p:spPr/>
        <p:txBody>
          <a:bodyPr/>
          <a:lstStyle/>
          <a:p>
            <a:pPr>
              <a:defRPr/>
            </a:pPr>
            <a:fld id="{DD1C441B-1B81-470F-9B27-1C9377530A02}" type="slidenum">
              <a:rPr lang="en-US" smtClean="0"/>
              <a:pPr>
                <a:defRPr/>
              </a:pPr>
              <a:t>76</a:t>
            </a:fld>
            <a:endParaRPr lang="en-US"/>
          </a:p>
        </p:txBody>
      </p:sp>
    </p:spTree>
    <p:extLst>
      <p:ext uri="{BB962C8B-B14F-4D97-AF65-F5344CB8AC3E}">
        <p14:creationId xmlns:p14="http://schemas.microsoft.com/office/powerpoint/2010/main" val="39572404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5888" marR="0" indent="-115888" algn="l" defTabSz="914400" rtl="0" eaLnBrk="1" fontAlgn="base" latinLnBrk="0" hangingPunct="1">
              <a:lnSpc>
                <a:spcPct val="100000"/>
              </a:lnSpc>
              <a:spcBef>
                <a:spcPct val="30000"/>
              </a:spcBef>
              <a:spcAft>
                <a:spcPct val="0"/>
              </a:spcAft>
              <a:buClrTx/>
              <a:buSzTx/>
              <a:buFont typeface="Wingdings 3" pitchFamily="18" charset="2"/>
              <a:buChar char="}"/>
              <a:tabLst/>
              <a:defRPr/>
            </a:pPr>
            <a:r>
              <a:rPr lang="en-US" dirty="0" smtClean="0">
                <a:solidFill>
                  <a:prstClr val="black"/>
                </a:solidFill>
                <a:latin typeface="+mn-lt"/>
              </a:rPr>
              <a:t>Only AMD FirePro</a:t>
            </a:r>
            <a:r>
              <a:rPr lang="en-US" dirty="0" smtClean="0">
                <a:solidFill>
                  <a:prstClr val="black"/>
                </a:solidFill>
                <a:latin typeface="+mn-lt"/>
                <a:cs typeface="Arial"/>
              </a:rPr>
              <a:t>™ cards with can drive more than four displays from one GPU, up to six</a:t>
            </a:r>
            <a:r>
              <a:rPr lang="en-US" baseline="0" dirty="0" smtClean="0">
                <a:solidFill>
                  <a:prstClr val="black"/>
                </a:solidFill>
                <a:latin typeface="+mn-lt"/>
                <a:cs typeface="Arial"/>
              </a:rPr>
              <a:t> from one card and </a:t>
            </a:r>
            <a:r>
              <a:rPr lang="en-US" dirty="0" smtClean="0">
                <a:solidFill>
                  <a:prstClr val="black"/>
                </a:solidFill>
                <a:latin typeface="+mn-lt"/>
                <a:cs typeface="Arial"/>
              </a:rPr>
              <a:t>no MST hubs required</a:t>
            </a:r>
          </a:p>
          <a:p>
            <a:pPr marL="115888" marR="0" indent="-115888" algn="l" defTabSz="914400" rtl="0" eaLnBrk="1" fontAlgn="base" latinLnBrk="0" hangingPunct="1">
              <a:lnSpc>
                <a:spcPct val="100000"/>
              </a:lnSpc>
              <a:spcBef>
                <a:spcPct val="30000"/>
              </a:spcBef>
              <a:spcAft>
                <a:spcPct val="0"/>
              </a:spcAft>
              <a:buClrTx/>
              <a:buSzTx/>
              <a:buFont typeface="Wingdings 3" pitchFamily="18" charset="2"/>
              <a:buChar char="}"/>
              <a:tabLst/>
              <a:defRPr/>
            </a:pPr>
            <a:r>
              <a:rPr lang="en-US" baseline="0" dirty="0" err="1" smtClean="0"/>
              <a:t>DisplayPort</a:t>
            </a:r>
            <a:r>
              <a:rPr lang="en-US" baseline="0" dirty="0" smtClean="0"/>
              <a:t> 1.2 support, 4Kx2K resolution enabled per display out put on both W600 and W9000, allowing up to six 4Kx2K displays to be powered from one card</a:t>
            </a:r>
          </a:p>
          <a:p>
            <a:pPr marL="115888" marR="0" indent="-115888" algn="l" defTabSz="914400" rtl="0" eaLnBrk="1" fontAlgn="base" latinLnBrk="0" hangingPunct="1">
              <a:lnSpc>
                <a:spcPct val="100000"/>
              </a:lnSpc>
              <a:spcBef>
                <a:spcPct val="30000"/>
              </a:spcBef>
              <a:spcAft>
                <a:spcPct val="0"/>
              </a:spcAft>
              <a:buClrTx/>
              <a:buSzTx/>
              <a:buFont typeface="Wingdings 3" pitchFamily="18" charset="2"/>
              <a:buChar char="}"/>
              <a:tabLst/>
              <a:defRPr/>
            </a:pPr>
            <a:r>
              <a:rPr lang="en-US" dirty="0" err="1" smtClean="0"/>
              <a:t>Nvidia</a:t>
            </a:r>
            <a:r>
              <a:rPr lang="en-US" dirty="0" smtClean="0"/>
              <a:t> limited to four display outputs, even with MST</a:t>
            </a:r>
            <a:r>
              <a:rPr lang="en-US" baseline="0" dirty="0" smtClean="0"/>
              <a:t> hubs</a:t>
            </a:r>
            <a:endParaRPr lang="en-US" dirty="0" smtClean="0"/>
          </a:p>
          <a:p>
            <a:pPr marL="115888" marR="0" indent="-115888" algn="l" defTabSz="914400" rtl="0" eaLnBrk="1" fontAlgn="base" latinLnBrk="0" hangingPunct="1">
              <a:lnSpc>
                <a:spcPct val="100000"/>
              </a:lnSpc>
              <a:spcBef>
                <a:spcPct val="30000"/>
              </a:spcBef>
              <a:spcAft>
                <a:spcPct val="0"/>
              </a:spcAft>
              <a:buClrTx/>
              <a:buSzTx/>
              <a:buFont typeface="Wingdings 3" pitchFamily="18" charset="2"/>
              <a:buChar char="}"/>
              <a:tabLst/>
              <a:defRPr/>
            </a:pPr>
            <a:endParaRPr lang="en-US" strike="sngStrike" dirty="0" smtClean="0">
              <a:solidFill>
                <a:prstClr val="black"/>
              </a:solidFill>
              <a:latin typeface="+mn-lt"/>
            </a:endParaRPr>
          </a:p>
          <a:p>
            <a:endParaRPr lang="en-US" dirty="0"/>
          </a:p>
        </p:txBody>
      </p:sp>
      <p:sp>
        <p:nvSpPr>
          <p:cNvPr id="4" name="Slide Number Placeholder 3"/>
          <p:cNvSpPr>
            <a:spLocks noGrp="1"/>
          </p:cNvSpPr>
          <p:nvPr>
            <p:ph type="sldNum" sz="quarter" idx="10"/>
          </p:nvPr>
        </p:nvSpPr>
        <p:spPr/>
        <p:txBody>
          <a:bodyPr/>
          <a:lstStyle/>
          <a:p>
            <a:pPr>
              <a:defRPr/>
            </a:pPr>
            <a:fld id="{DD1C441B-1B81-470F-9B27-1C9377530A02}" type="slidenum">
              <a:rPr lang="en-US" smtClean="0"/>
              <a:pPr>
                <a:defRPr/>
              </a:pPr>
              <a:t>77</a:t>
            </a:fld>
            <a:endParaRPr lang="en-US"/>
          </a:p>
        </p:txBody>
      </p:sp>
    </p:spTree>
    <p:extLst>
      <p:ext uri="{BB962C8B-B14F-4D97-AF65-F5344CB8AC3E}">
        <p14:creationId xmlns:p14="http://schemas.microsoft.com/office/powerpoint/2010/main" val="3307707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smtClean="0"/>
          </a:p>
        </p:txBody>
      </p:sp>
      <p:sp>
        <p:nvSpPr>
          <p:cNvPr id="4" name="Slide Number Placeholder 3"/>
          <p:cNvSpPr>
            <a:spLocks noGrp="1"/>
          </p:cNvSpPr>
          <p:nvPr>
            <p:ph type="sldNum" sz="quarter" idx="10"/>
          </p:nvPr>
        </p:nvSpPr>
        <p:spPr/>
        <p:txBody>
          <a:bodyPr/>
          <a:lstStyle/>
          <a:p>
            <a:pPr>
              <a:defRPr/>
            </a:pPr>
            <a:fld id="{DD1C441B-1B81-470F-9B27-1C9377530A02}" type="slidenum">
              <a:rPr lang="en-US" smtClean="0"/>
              <a:pPr>
                <a:defRPr/>
              </a:pPr>
              <a:t>78</a:t>
            </a:fld>
            <a:endParaRPr lang="en-US"/>
          </a:p>
        </p:txBody>
      </p:sp>
    </p:spTree>
    <p:extLst>
      <p:ext uri="{BB962C8B-B14F-4D97-AF65-F5344CB8AC3E}">
        <p14:creationId xmlns:p14="http://schemas.microsoft.com/office/powerpoint/2010/main" val="4076906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kern="1200" dirty="0" smtClean="0">
                <a:solidFill>
                  <a:schemeClr val="tx1"/>
                </a:solidFill>
                <a:effectLst/>
                <a:latin typeface="+mn-lt"/>
                <a:ea typeface="+mn-ea"/>
                <a:cs typeface="+mn-cs"/>
              </a:rPr>
              <a:t>Last year AMD brought to market the first instance of GCN with our Tahiti/Southern</a:t>
            </a:r>
            <a:r>
              <a:rPr lang="en-US" sz="1000" b="1" kern="1200" baseline="0" dirty="0" smtClean="0">
                <a:solidFill>
                  <a:schemeClr val="tx1"/>
                </a:solidFill>
                <a:effectLst/>
                <a:latin typeface="+mn-lt"/>
                <a:ea typeface="+mn-ea"/>
                <a:cs typeface="+mn-cs"/>
              </a:rPr>
              <a:t> Islands architecture. This has revolutionized the compute landscape - …</a:t>
            </a:r>
          </a:p>
          <a:p>
            <a:r>
              <a:rPr lang="en-US" sz="2000" dirty="0" smtClean="0"/>
              <a:t>Dual Asynchronous Compute Engines (ACE)</a:t>
            </a:r>
          </a:p>
          <a:p>
            <a:pPr lvl="1"/>
            <a:r>
              <a:rPr lang="en-US" dirty="0" smtClean="0"/>
              <a:t>Independent scheduling and work item dispatch for efficient multi-tasking</a:t>
            </a:r>
          </a:p>
          <a:p>
            <a:pPr lvl="1"/>
            <a:r>
              <a:rPr lang="en-US" dirty="0" smtClean="0"/>
              <a:t>Operate in parallel with graphics command processor</a:t>
            </a:r>
          </a:p>
          <a:p>
            <a:pPr lvl="1"/>
            <a:r>
              <a:rPr lang="en-US" dirty="0" smtClean="0"/>
              <a:t>Fast context switching </a:t>
            </a:r>
          </a:p>
          <a:p>
            <a:pPr lvl="2"/>
            <a:r>
              <a:rPr lang="en-US" sz="1600" dirty="0" smtClean="0"/>
              <a:t>Command Processor is time shared</a:t>
            </a:r>
          </a:p>
          <a:p>
            <a:pPr lvl="2"/>
            <a:r>
              <a:rPr lang="en-US" sz="1600" dirty="0" smtClean="0"/>
              <a:t>GCN are Space shared</a:t>
            </a:r>
          </a:p>
          <a:p>
            <a:r>
              <a:rPr lang="en-US" sz="2000" dirty="0" smtClean="0"/>
              <a:t>Dual DMA engines</a:t>
            </a:r>
          </a:p>
          <a:p>
            <a:pPr lvl="1"/>
            <a:r>
              <a:rPr lang="en-US" dirty="0" smtClean="0"/>
              <a:t>Can saturate </a:t>
            </a:r>
            <a:r>
              <a:rPr lang="en-US" dirty="0" err="1" smtClean="0"/>
              <a:t>PCIe</a:t>
            </a:r>
            <a:r>
              <a:rPr lang="en-US" dirty="0" smtClean="0"/>
              <a:t> 3.0 x16 bandwidth</a:t>
            </a:r>
            <a:br>
              <a:rPr lang="en-US" dirty="0" smtClean="0"/>
            </a:br>
            <a:r>
              <a:rPr lang="en-US" dirty="0" smtClean="0"/>
              <a:t>(16 GB/sec bidirectional)</a:t>
            </a:r>
            <a:endParaRPr lang="en-US" sz="1600" dirty="0" smtClean="0"/>
          </a:p>
          <a:p>
            <a:endParaRPr lang="en-US" sz="10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7F394B6-5007-487F-84A4-CA3F3F67C702}" type="slidenum">
              <a:rPr lang="en-US" smtClean="0"/>
              <a:pPr/>
              <a:t>8</a:t>
            </a:fld>
            <a:endParaRPr lang="en-US"/>
          </a:p>
        </p:txBody>
      </p:sp>
    </p:spTree>
    <p:extLst>
      <p:ext uri="{BB962C8B-B14F-4D97-AF65-F5344CB8AC3E}">
        <p14:creationId xmlns:p14="http://schemas.microsoft.com/office/powerpoint/2010/main" val="2185847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err="1" smtClean="0"/>
              <a:t>PCIe</a:t>
            </a:r>
            <a:r>
              <a:rPr lang="en-CA" dirty="0" smtClean="0"/>
              <a:t> 3.0 support on all W-Series, not just the high end card</a:t>
            </a:r>
          </a:p>
          <a:p>
            <a:r>
              <a:rPr lang="en-CA" dirty="0" smtClean="0"/>
              <a:t>Still</a:t>
            </a:r>
            <a:r>
              <a:rPr lang="en-CA" baseline="0" dirty="0" smtClean="0"/>
              <a:t> only company that can support up to six 4K displays from 1 GPU</a:t>
            </a:r>
          </a:p>
          <a:p>
            <a:r>
              <a:rPr lang="en-CA" baseline="0" dirty="0" smtClean="0"/>
              <a:t>Also have unique technologies like </a:t>
            </a:r>
            <a:r>
              <a:rPr lang="en-CA" baseline="0" dirty="0" err="1" smtClean="0"/>
              <a:t>ZeroCore</a:t>
            </a:r>
            <a:r>
              <a:rPr lang="en-CA" baseline="0" dirty="0" smtClean="0"/>
              <a:t> Power and </a:t>
            </a:r>
            <a:r>
              <a:rPr lang="en-CA" baseline="0" dirty="0" err="1" smtClean="0"/>
              <a:t>PowerTune</a:t>
            </a:r>
            <a:endParaRPr lang="en-CA" dirty="0"/>
          </a:p>
        </p:txBody>
      </p:sp>
      <p:sp>
        <p:nvSpPr>
          <p:cNvPr id="4" name="Slide Number Placeholder 3"/>
          <p:cNvSpPr>
            <a:spLocks noGrp="1"/>
          </p:cNvSpPr>
          <p:nvPr>
            <p:ph type="sldNum" sz="quarter" idx="10"/>
          </p:nvPr>
        </p:nvSpPr>
        <p:spPr/>
        <p:txBody>
          <a:bodyPr/>
          <a:lstStyle/>
          <a:p>
            <a:fld id="{5D799391-B157-41DF-A5B5-D4CC2199867B}" type="slidenum">
              <a:rPr lang="en-US" smtClean="0"/>
              <a:pPr/>
              <a:t>9</a:t>
            </a:fld>
            <a:endParaRPr lang="en-US" dirty="0"/>
          </a:p>
        </p:txBody>
      </p:sp>
    </p:spTree>
    <p:extLst>
      <p:ext uri="{BB962C8B-B14F-4D97-AF65-F5344CB8AC3E}">
        <p14:creationId xmlns:p14="http://schemas.microsoft.com/office/powerpoint/2010/main" val="63317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4F8B5E3-FCA5-43E6-85D7-5B5D7FF248C9}" type="slidenum">
              <a:rPr lang="en-CA" smtClean="0"/>
              <a:pPr/>
              <a:t>10</a:t>
            </a:fld>
            <a:endParaRPr lang="en-CA"/>
          </a:p>
        </p:txBody>
      </p:sp>
    </p:spTree>
    <p:extLst>
      <p:ext uri="{BB962C8B-B14F-4D97-AF65-F5344CB8AC3E}">
        <p14:creationId xmlns:p14="http://schemas.microsoft.com/office/powerpoint/2010/main" val="3335075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Fine</a:t>
            </a:r>
            <a:r>
              <a:rPr lang="en-US" baseline="0" dirty="0" smtClean="0"/>
              <a:t> grain control refers to both the quickness of PowerTune over very small time intervals and the granularity of very fine clock stepping's (X MHz for Cayman and/or Tahiti for example).  Internal power calculations within the GPU on the order of microseconds</a:t>
            </a:r>
            <a:endParaRPr lang="en-US" dirty="0" smtClean="0"/>
          </a:p>
        </p:txBody>
      </p:sp>
      <p:sp>
        <p:nvSpPr>
          <p:cNvPr id="4" name="Slide Number Placeholder 3"/>
          <p:cNvSpPr>
            <a:spLocks noGrp="1"/>
          </p:cNvSpPr>
          <p:nvPr>
            <p:ph type="sldNum" sz="quarter" idx="10"/>
          </p:nvPr>
        </p:nvSpPr>
        <p:spPr/>
        <p:txBody>
          <a:bodyPr/>
          <a:lstStyle/>
          <a:p>
            <a:fld id="{B4F8B5E3-FCA5-43E6-85D7-5B5D7FF248C9}" type="slidenum">
              <a:rPr lang="en-CA" smtClean="0"/>
              <a:pPr/>
              <a:t>11</a:t>
            </a:fld>
            <a:endParaRPr lang="en-CA"/>
          </a:p>
        </p:txBody>
      </p:sp>
    </p:spTree>
    <p:extLst>
      <p:ext uri="{BB962C8B-B14F-4D97-AF65-F5344CB8AC3E}">
        <p14:creationId xmlns:p14="http://schemas.microsoft.com/office/powerpoint/2010/main" val="33350757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over 01 Image">
    <p:spTree>
      <p:nvGrpSpPr>
        <p:cNvPr id="1" name=""/>
        <p:cNvGrpSpPr/>
        <p:nvPr/>
      </p:nvGrpSpPr>
      <p:grpSpPr>
        <a:xfrm>
          <a:off x="0" y="0"/>
          <a:ext cx="0" cy="0"/>
          <a:chOff x="0" y="0"/>
          <a:chExt cx="0" cy="0"/>
        </a:xfrm>
      </p:grpSpPr>
      <p:sp>
        <p:nvSpPr>
          <p:cNvPr id="4" name="Right Triangle 3"/>
          <p:cNvSpPr/>
          <p:nvPr userDrawn="1"/>
        </p:nvSpPr>
        <p:spPr>
          <a:xfrm flipH="1">
            <a:off x="11488738" y="5392738"/>
            <a:ext cx="204787" cy="204787"/>
          </a:xfrm>
          <a:prstGeom prst="rtTriangl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sp>
        <p:nvSpPr>
          <p:cNvPr id="2" name="Title 1"/>
          <p:cNvSpPr>
            <a:spLocks noGrp="1"/>
          </p:cNvSpPr>
          <p:nvPr>
            <p:ph type="ctrTitle"/>
          </p:nvPr>
        </p:nvSpPr>
        <p:spPr>
          <a:xfrm>
            <a:off x="5953833" y="4870941"/>
            <a:ext cx="5486400" cy="822960"/>
          </a:xfrm>
        </p:spPr>
        <p:txBody>
          <a:bodyPr tIns="0" bIns="0" anchor="b"/>
          <a:lstStyle>
            <a:lvl1pPr algn="r">
              <a:defRPr b="1" cap="all"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68233" y="5762394"/>
            <a:ext cx="4572000" cy="640080"/>
          </a:xfrm>
        </p:spPr>
        <p:txBody>
          <a:bodyPr tIns="0" bIns="0">
            <a:noAutofit/>
          </a:bodyPr>
          <a:lstStyle>
            <a:lvl1pPr marL="0" indent="0" algn="r">
              <a:spcBef>
                <a:spcPts val="0"/>
              </a:spcBef>
              <a:spcAft>
                <a:spcPts val="0"/>
              </a:spcAft>
              <a:buNone/>
              <a:defRPr sz="1800" cap="all"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17876" y="341313"/>
            <a:ext cx="2267712" cy="886152"/>
          </a:xfrm>
          <a:prstGeom prst="rect">
            <a:avLst/>
          </a:prstGeom>
        </p:spPr>
      </p:pic>
      <p:sp>
        <p:nvSpPr>
          <p:cNvPr id="11" name="Parallelogram 12"/>
          <p:cNvSpPr/>
          <p:nvPr userDrawn="1"/>
        </p:nvSpPr>
        <p:spPr>
          <a:xfrm>
            <a:off x="-15875" y="3327400"/>
            <a:ext cx="7550150" cy="3554413"/>
          </a:xfrm>
          <a:custGeom>
            <a:avLst/>
            <a:gdLst>
              <a:gd name="connsiteX0" fmla="*/ 0 w 11532358"/>
              <a:gd name="connsiteY0" fmla="*/ 4292220 h 4292220"/>
              <a:gd name="connsiteX1" fmla="*/ 4257281 w 11532358"/>
              <a:gd name="connsiteY1" fmla="*/ 0 h 4292220"/>
              <a:gd name="connsiteX2" fmla="*/ 11532358 w 11532358"/>
              <a:gd name="connsiteY2" fmla="*/ 0 h 4292220"/>
              <a:gd name="connsiteX3" fmla="*/ 7275077 w 11532358"/>
              <a:gd name="connsiteY3" fmla="*/ 4292220 h 4292220"/>
              <a:gd name="connsiteX4" fmla="*/ 0 w 11532358"/>
              <a:gd name="connsiteY4" fmla="*/ 4292220 h 4292220"/>
              <a:gd name="connsiteX0" fmla="*/ 0 w 11532358"/>
              <a:gd name="connsiteY0" fmla="*/ 4292220 h 4292220"/>
              <a:gd name="connsiteX1" fmla="*/ 3271464 w 11532358"/>
              <a:gd name="connsiteY1" fmla="*/ 994331 h 4292220"/>
              <a:gd name="connsiteX2" fmla="*/ 4257281 w 11532358"/>
              <a:gd name="connsiteY2" fmla="*/ 0 h 4292220"/>
              <a:gd name="connsiteX3" fmla="*/ 11532358 w 11532358"/>
              <a:gd name="connsiteY3" fmla="*/ 0 h 4292220"/>
              <a:gd name="connsiteX4" fmla="*/ 7275077 w 11532358"/>
              <a:gd name="connsiteY4" fmla="*/ 4292220 h 4292220"/>
              <a:gd name="connsiteX5" fmla="*/ 0 w 11532358"/>
              <a:gd name="connsiteY5" fmla="*/ 4292220 h 4292220"/>
              <a:gd name="connsiteX0" fmla="*/ 0 w 11532358"/>
              <a:gd name="connsiteY0" fmla="*/ 4292220 h 4292220"/>
              <a:gd name="connsiteX1" fmla="*/ 3271464 w 11532358"/>
              <a:gd name="connsiteY1" fmla="*/ 994331 h 4292220"/>
              <a:gd name="connsiteX2" fmla="*/ 4257281 w 11532358"/>
              <a:gd name="connsiteY2" fmla="*/ 0 h 4292220"/>
              <a:gd name="connsiteX3" fmla="*/ 11532358 w 11532358"/>
              <a:gd name="connsiteY3" fmla="*/ 0 h 4292220"/>
              <a:gd name="connsiteX4" fmla="*/ 7275077 w 11532358"/>
              <a:gd name="connsiteY4" fmla="*/ 4292220 h 4292220"/>
              <a:gd name="connsiteX5" fmla="*/ 3271426 w 11532358"/>
              <a:gd name="connsiteY5" fmla="*/ 4291864 h 4292220"/>
              <a:gd name="connsiteX6" fmla="*/ 0 w 11532358"/>
              <a:gd name="connsiteY6" fmla="*/ 4292220 h 4292220"/>
              <a:gd name="connsiteX0" fmla="*/ 0 w 8260932"/>
              <a:gd name="connsiteY0" fmla="*/ 4291864 h 4292220"/>
              <a:gd name="connsiteX1" fmla="*/ 38 w 8260932"/>
              <a:gd name="connsiteY1" fmla="*/ 994331 h 4292220"/>
              <a:gd name="connsiteX2" fmla="*/ 985855 w 8260932"/>
              <a:gd name="connsiteY2" fmla="*/ 0 h 4292220"/>
              <a:gd name="connsiteX3" fmla="*/ 8260932 w 8260932"/>
              <a:gd name="connsiteY3" fmla="*/ 0 h 4292220"/>
              <a:gd name="connsiteX4" fmla="*/ 4003651 w 8260932"/>
              <a:gd name="connsiteY4" fmla="*/ 4292220 h 4292220"/>
              <a:gd name="connsiteX5" fmla="*/ 0 w 8260932"/>
              <a:gd name="connsiteY5" fmla="*/ 4291864 h 4292220"/>
              <a:gd name="connsiteX0" fmla="*/ 0 w 8260932"/>
              <a:gd name="connsiteY0" fmla="*/ 4291864 h 4292220"/>
              <a:gd name="connsiteX1" fmla="*/ 682426 w 8260932"/>
              <a:gd name="connsiteY1" fmla="*/ 325590 h 4292220"/>
              <a:gd name="connsiteX2" fmla="*/ 985855 w 8260932"/>
              <a:gd name="connsiteY2" fmla="*/ 0 h 4292220"/>
              <a:gd name="connsiteX3" fmla="*/ 8260932 w 8260932"/>
              <a:gd name="connsiteY3" fmla="*/ 0 h 4292220"/>
              <a:gd name="connsiteX4" fmla="*/ 4003651 w 8260932"/>
              <a:gd name="connsiteY4" fmla="*/ 4292220 h 4292220"/>
              <a:gd name="connsiteX5" fmla="*/ 0 w 8260932"/>
              <a:gd name="connsiteY5" fmla="*/ 4291864 h 4292220"/>
              <a:gd name="connsiteX0" fmla="*/ 40907 w 7578507"/>
              <a:gd name="connsiteY0" fmla="*/ 3486646 h 4292220"/>
              <a:gd name="connsiteX1" fmla="*/ 1 w 7578507"/>
              <a:gd name="connsiteY1" fmla="*/ 325590 h 4292220"/>
              <a:gd name="connsiteX2" fmla="*/ 303430 w 7578507"/>
              <a:gd name="connsiteY2" fmla="*/ 0 h 4292220"/>
              <a:gd name="connsiteX3" fmla="*/ 7578507 w 7578507"/>
              <a:gd name="connsiteY3" fmla="*/ 0 h 4292220"/>
              <a:gd name="connsiteX4" fmla="*/ 3321226 w 7578507"/>
              <a:gd name="connsiteY4" fmla="*/ 4292220 h 4292220"/>
              <a:gd name="connsiteX5" fmla="*/ 40907 w 7578507"/>
              <a:gd name="connsiteY5" fmla="*/ 3486646 h 4292220"/>
              <a:gd name="connsiteX0" fmla="*/ 13612 w 7551212"/>
              <a:gd name="connsiteY0" fmla="*/ 3486646 h 4292220"/>
              <a:gd name="connsiteX1" fmla="*/ 1 w 7551212"/>
              <a:gd name="connsiteY1" fmla="*/ 352885 h 4292220"/>
              <a:gd name="connsiteX2" fmla="*/ 276135 w 7551212"/>
              <a:gd name="connsiteY2" fmla="*/ 0 h 4292220"/>
              <a:gd name="connsiteX3" fmla="*/ 7551212 w 7551212"/>
              <a:gd name="connsiteY3" fmla="*/ 0 h 4292220"/>
              <a:gd name="connsiteX4" fmla="*/ 3293931 w 7551212"/>
              <a:gd name="connsiteY4" fmla="*/ 4292220 h 4292220"/>
              <a:gd name="connsiteX5" fmla="*/ 13612 w 7551212"/>
              <a:gd name="connsiteY5" fmla="*/ 3486646 h 4292220"/>
              <a:gd name="connsiteX0" fmla="*/ 13612 w 7551212"/>
              <a:gd name="connsiteY0" fmla="*/ 3486646 h 3555241"/>
              <a:gd name="connsiteX1" fmla="*/ 1 w 7551212"/>
              <a:gd name="connsiteY1" fmla="*/ 352885 h 3555241"/>
              <a:gd name="connsiteX2" fmla="*/ 276135 w 7551212"/>
              <a:gd name="connsiteY2" fmla="*/ 0 h 3555241"/>
              <a:gd name="connsiteX3" fmla="*/ 7551212 w 7551212"/>
              <a:gd name="connsiteY3" fmla="*/ 0 h 3555241"/>
              <a:gd name="connsiteX4" fmla="*/ 3976320 w 7551212"/>
              <a:gd name="connsiteY4" fmla="*/ 3555241 h 3555241"/>
              <a:gd name="connsiteX5" fmla="*/ 13612 w 7551212"/>
              <a:gd name="connsiteY5" fmla="*/ 3486646 h 3555241"/>
              <a:gd name="connsiteX0" fmla="*/ 13612 w 7551212"/>
              <a:gd name="connsiteY0" fmla="*/ 3568532 h 3568532"/>
              <a:gd name="connsiteX1" fmla="*/ 1 w 7551212"/>
              <a:gd name="connsiteY1" fmla="*/ 352885 h 3568532"/>
              <a:gd name="connsiteX2" fmla="*/ 276135 w 7551212"/>
              <a:gd name="connsiteY2" fmla="*/ 0 h 3568532"/>
              <a:gd name="connsiteX3" fmla="*/ 7551212 w 7551212"/>
              <a:gd name="connsiteY3" fmla="*/ 0 h 3568532"/>
              <a:gd name="connsiteX4" fmla="*/ 3976320 w 7551212"/>
              <a:gd name="connsiteY4" fmla="*/ 3555241 h 3568532"/>
              <a:gd name="connsiteX5" fmla="*/ 13612 w 7551212"/>
              <a:gd name="connsiteY5" fmla="*/ 3568532 h 3568532"/>
              <a:gd name="connsiteX0" fmla="*/ 0 w 7619487"/>
              <a:gd name="connsiteY0" fmla="*/ 3759601 h 3759601"/>
              <a:gd name="connsiteX1" fmla="*/ 68276 w 7619487"/>
              <a:gd name="connsiteY1" fmla="*/ 352885 h 3759601"/>
              <a:gd name="connsiteX2" fmla="*/ 344410 w 7619487"/>
              <a:gd name="connsiteY2" fmla="*/ 0 h 3759601"/>
              <a:gd name="connsiteX3" fmla="*/ 7619487 w 7619487"/>
              <a:gd name="connsiteY3" fmla="*/ 0 h 3759601"/>
              <a:gd name="connsiteX4" fmla="*/ 4044595 w 7619487"/>
              <a:gd name="connsiteY4" fmla="*/ 3555241 h 3759601"/>
              <a:gd name="connsiteX5" fmla="*/ 0 w 7619487"/>
              <a:gd name="connsiteY5" fmla="*/ 3759601 h 3759601"/>
              <a:gd name="connsiteX0" fmla="*/ 0 w 7947034"/>
              <a:gd name="connsiteY0" fmla="*/ 3991612 h 3991612"/>
              <a:gd name="connsiteX1" fmla="*/ 395823 w 7947034"/>
              <a:gd name="connsiteY1" fmla="*/ 352885 h 3991612"/>
              <a:gd name="connsiteX2" fmla="*/ 671957 w 7947034"/>
              <a:gd name="connsiteY2" fmla="*/ 0 h 3991612"/>
              <a:gd name="connsiteX3" fmla="*/ 7947034 w 7947034"/>
              <a:gd name="connsiteY3" fmla="*/ 0 h 3991612"/>
              <a:gd name="connsiteX4" fmla="*/ 4372142 w 7947034"/>
              <a:gd name="connsiteY4" fmla="*/ 3555241 h 3991612"/>
              <a:gd name="connsiteX5" fmla="*/ 0 w 7947034"/>
              <a:gd name="connsiteY5" fmla="*/ 3991612 h 3991612"/>
              <a:gd name="connsiteX0" fmla="*/ 0 w 7551249"/>
              <a:gd name="connsiteY0" fmla="*/ 3554884 h 3555241"/>
              <a:gd name="connsiteX1" fmla="*/ 38 w 7551249"/>
              <a:gd name="connsiteY1" fmla="*/ 352885 h 3555241"/>
              <a:gd name="connsiteX2" fmla="*/ 276172 w 7551249"/>
              <a:gd name="connsiteY2" fmla="*/ 0 h 3555241"/>
              <a:gd name="connsiteX3" fmla="*/ 7551249 w 7551249"/>
              <a:gd name="connsiteY3" fmla="*/ 0 h 3555241"/>
              <a:gd name="connsiteX4" fmla="*/ 3976357 w 7551249"/>
              <a:gd name="connsiteY4" fmla="*/ 3555241 h 3555241"/>
              <a:gd name="connsiteX5" fmla="*/ 0 w 7551249"/>
              <a:gd name="connsiteY5" fmla="*/ 3554884 h 3555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1249" h="3555241">
                <a:moveTo>
                  <a:pt x="0" y="3554884"/>
                </a:moveTo>
                <a:cubicBezTo>
                  <a:pt x="13" y="2455706"/>
                  <a:pt x="25" y="1452063"/>
                  <a:pt x="38" y="352885"/>
                </a:cubicBezTo>
                <a:lnTo>
                  <a:pt x="276172" y="0"/>
                </a:lnTo>
                <a:lnTo>
                  <a:pt x="7551249" y="0"/>
                </a:lnTo>
                <a:lnTo>
                  <a:pt x="3976357" y="3555241"/>
                </a:lnTo>
                <a:lnTo>
                  <a:pt x="0" y="3554884"/>
                </a:lnTo>
                <a:close/>
              </a:path>
            </a:pathLst>
          </a:custGeom>
          <a:solidFill>
            <a:srgbClr val="00AA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pic>
        <p:nvPicPr>
          <p:cNvPr id="12"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934529" y="0"/>
            <a:ext cx="11253216"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Parallelogram 12"/>
          <p:cNvSpPr/>
          <p:nvPr userDrawn="1"/>
        </p:nvSpPr>
        <p:spPr>
          <a:xfrm flipH="1">
            <a:off x="1469023" y="1958975"/>
            <a:ext cx="2193925" cy="1096963"/>
          </a:xfrm>
          <a:prstGeom prst="parallelogram">
            <a:avLst>
              <a:gd name="adj" fmla="val 99186"/>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2800" dirty="0">
              <a:solidFill>
                <a:schemeClr val="bg1"/>
              </a:solidFill>
              <a:latin typeface="+mj-lt"/>
            </a:endParaRPr>
          </a:p>
        </p:txBody>
      </p:sp>
      <p:sp>
        <p:nvSpPr>
          <p:cNvPr id="14" name="Parallelogram 12"/>
          <p:cNvSpPr/>
          <p:nvPr userDrawn="1"/>
        </p:nvSpPr>
        <p:spPr>
          <a:xfrm>
            <a:off x="-15875" y="3327400"/>
            <a:ext cx="7550150" cy="3554413"/>
          </a:xfrm>
          <a:custGeom>
            <a:avLst/>
            <a:gdLst>
              <a:gd name="connsiteX0" fmla="*/ 0 w 11532358"/>
              <a:gd name="connsiteY0" fmla="*/ 4292220 h 4292220"/>
              <a:gd name="connsiteX1" fmla="*/ 4257281 w 11532358"/>
              <a:gd name="connsiteY1" fmla="*/ 0 h 4292220"/>
              <a:gd name="connsiteX2" fmla="*/ 11532358 w 11532358"/>
              <a:gd name="connsiteY2" fmla="*/ 0 h 4292220"/>
              <a:gd name="connsiteX3" fmla="*/ 7275077 w 11532358"/>
              <a:gd name="connsiteY3" fmla="*/ 4292220 h 4292220"/>
              <a:gd name="connsiteX4" fmla="*/ 0 w 11532358"/>
              <a:gd name="connsiteY4" fmla="*/ 4292220 h 4292220"/>
              <a:gd name="connsiteX0" fmla="*/ 0 w 11532358"/>
              <a:gd name="connsiteY0" fmla="*/ 4292220 h 4292220"/>
              <a:gd name="connsiteX1" fmla="*/ 3271464 w 11532358"/>
              <a:gd name="connsiteY1" fmla="*/ 994331 h 4292220"/>
              <a:gd name="connsiteX2" fmla="*/ 4257281 w 11532358"/>
              <a:gd name="connsiteY2" fmla="*/ 0 h 4292220"/>
              <a:gd name="connsiteX3" fmla="*/ 11532358 w 11532358"/>
              <a:gd name="connsiteY3" fmla="*/ 0 h 4292220"/>
              <a:gd name="connsiteX4" fmla="*/ 7275077 w 11532358"/>
              <a:gd name="connsiteY4" fmla="*/ 4292220 h 4292220"/>
              <a:gd name="connsiteX5" fmla="*/ 0 w 11532358"/>
              <a:gd name="connsiteY5" fmla="*/ 4292220 h 4292220"/>
              <a:gd name="connsiteX0" fmla="*/ 0 w 11532358"/>
              <a:gd name="connsiteY0" fmla="*/ 4292220 h 4292220"/>
              <a:gd name="connsiteX1" fmla="*/ 3271464 w 11532358"/>
              <a:gd name="connsiteY1" fmla="*/ 994331 h 4292220"/>
              <a:gd name="connsiteX2" fmla="*/ 4257281 w 11532358"/>
              <a:gd name="connsiteY2" fmla="*/ 0 h 4292220"/>
              <a:gd name="connsiteX3" fmla="*/ 11532358 w 11532358"/>
              <a:gd name="connsiteY3" fmla="*/ 0 h 4292220"/>
              <a:gd name="connsiteX4" fmla="*/ 7275077 w 11532358"/>
              <a:gd name="connsiteY4" fmla="*/ 4292220 h 4292220"/>
              <a:gd name="connsiteX5" fmla="*/ 3271426 w 11532358"/>
              <a:gd name="connsiteY5" fmla="*/ 4291864 h 4292220"/>
              <a:gd name="connsiteX6" fmla="*/ 0 w 11532358"/>
              <a:gd name="connsiteY6" fmla="*/ 4292220 h 4292220"/>
              <a:gd name="connsiteX0" fmla="*/ 0 w 8260932"/>
              <a:gd name="connsiteY0" fmla="*/ 4291864 h 4292220"/>
              <a:gd name="connsiteX1" fmla="*/ 38 w 8260932"/>
              <a:gd name="connsiteY1" fmla="*/ 994331 h 4292220"/>
              <a:gd name="connsiteX2" fmla="*/ 985855 w 8260932"/>
              <a:gd name="connsiteY2" fmla="*/ 0 h 4292220"/>
              <a:gd name="connsiteX3" fmla="*/ 8260932 w 8260932"/>
              <a:gd name="connsiteY3" fmla="*/ 0 h 4292220"/>
              <a:gd name="connsiteX4" fmla="*/ 4003651 w 8260932"/>
              <a:gd name="connsiteY4" fmla="*/ 4292220 h 4292220"/>
              <a:gd name="connsiteX5" fmla="*/ 0 w 8260932"/>
              <a:gd name="connsiteY5" fmla="*/ 4291864 h 4292220"/>
              <a:gd name="connsiteX0" fmla="*/ 0 w 8260932"/>
              <a:gd name="connsiteY0" fmla="*/ 4291864 h 4292220"/>
              <a:gd name="connsiteX1" fmla="*/ 682426 w 8260932"/>
              <a:gd name="connsiteY1" fmla="*/ 325590 h 4292220"/>
              <a:gd name="connsiteX2" fmla="*/ 985855 w 8260932"/>
              <a:gd name="connsiteY2" fmla="*/ 0 h 4292220"/>
              <a:gd name="connsiteX3" fmla="*/ 8260932 w 8260932"/>
              <a:gd name="connsiteY3" fmla="*/ 0 h 4292220"/>
              <a:gd name="connsiteX4" fmla="*/ 4003651 w 8260932"/>
              <a:gd name="connsiteY4" fmla="*/ 4292220 h 4292220"/>
              <a:gd name="connsiteX5" fmla="*/ 0 w 8260932"/>
              <a:gd name="connsiteY5" fmla="*/ 4291864 h 4292220"/>
              <a:gd name="connsiteX0" fmla="*/ 40907 w 7578507"/>
              <a:gd name="connsiteY0" fmla="*/ 3486646 h 4292220"/>
              <a:gd name="connsiteX1" fmla="*/ 1 w 7578507"/>
              <a:gd name="connsiteY1" fmla="*/ 325590 h 4292220"/>
              <a:gd name="connsiteX2" fmla="*/ 303430 w 7578507"/>
              <a:gd name="connsiteY2" fmla="*/ 0 h 4292220"/>
              <a:gd name="connsiteX3" fmla="*/ 7578507 w 7578507"/>
              <a:gd name="connsiteY3" fmla="*/ 0 h 4292220"/>
              <a:gd name="connsiteX4" fmla="*/ 3321226 w 7578507"/>
              <a:gd name="connsiteY4" fmla="*/ 4292220 h 4292220"/>
              <a:gd name="connsiteX5" fmla="*/ 40907 w 7578507"/>
              <a:gd name="connsiteY5" fmla="*/ 3486646 h 4292220"/>
              <a:gd name="connsiteX0" fmla="*/ 13612 w 7551212"/>
              <a:gd name="connsiteY0" fmla="*/ 3486646 h 4292220"/>
              <a:gd name="connsiteX1" fmla="*/ 1 w 7551212"/>
              <a:gd name="connsiteY1" fmla="*/ 352885 h 4292220"/>
              <a:gd name="connsiteX2" fmla="*/ 276135 w 7551212"/>
              <a:gd name="connsiteY2" fmla="*/ 0 h 4292220"/>
              <a:gd name="connsiteX3" fmla="*/ 7551212 w 7551212"/>
              <a:gd name="connsiteY3" fmla="*/ 0 h 4292220"/>
              <a:gd name="connsiteX4" fmla="*/ 3293931 w 7551212"/>
              <a:gd name="connsiteY4" fmla="*/ 4292220 h 4292220"/>
              <a:gd name="connsiteX5" fmla="*/ 13612 w 7551212"/>
              <a:gd name="connsiteY5" fmla="*/ 3486646 h 4292220"/>
              <a:gd name="connsiteX0" fmla="*/ 13612 w 7551212"/>
              <a:gd name="connsiteY0" fmla="*/ 3486646 h 3555241"/>
              <a:gd name="connsiteX1" fmla="*/ 1 w 7551212"/>
              <a:gd name="connsiteY1" fmla="*/ 352885 h 3555241"/>
              <a:gd name="connsiteX2" fmla="*/ 276135 w 7551212"/>
              <a:gd name="connsiteY2" fmla="*/ 0 h 3555241"/>
              <a:gd name="connsiteX3" fmla="*/ 7551212 w 7551212"/>
              <a:gd name="connsiteY3" fmla="*/ 0 h 3555241"/>
              <a:gd name="connsiteX4" fmla="*/ 3976320 w 7551212"/>
              <a:gd name="connsiteY4" fmla="*/ 3555241 h 3555241"/>
              <a:gd name="connsiteX5" fmla="*/ 13612 w 7551212"/>
              <a:gd name="connsiteY5" fmla="*/ 3486646 h 3555241"/>
              <a:gd name="connsiteX0" fmla="*/ 13612 w 7551212"/>
              <a:gd name="connsiteY0" fmla="*/ 3568532 h 3568532"/>
              <a:gd name="connsiteX1" fmla="*/ 1 w 7551212"/>
              <a:gd name="connsiteY1" fmla="*/ 352885 h 3568532"/>
              <a:gd name="connsiteX2" fmla="*/ 276135 w 7551212"/>
              <a:gd name="connsiteY2" fmla="*/ 0 h 3568532"/>
              <a:gd name="connsiteX3" fmla="*/ 7551212 w 7551212"/>
              <a:gd name="connsiteY3" fmla="*/ 0 h 3568532"/>
              <a:gd name="connsiteX4" fmla="*/ 3976320 w 7551212"/>
              <a:gd name="connsiteY4" fmla="*/ 3555241 h 3568532"/>
              <a:gd name="connsiteX5" fmla="*/ 13612 w 7551212"/>
              <a:gd name="connsiteY5" fmla="*/ 3568532 h 3568532"/>
              <a:gd name="connsiteX0" fmla="*/ 0 w 7619487"/>
              <a:gd name="connsiteY0" fmla="*/ 3759601 h 3759601"/>
              <a:gd name="connsiteX1" fmla="*/ 68276 w 7619487"/>
              <a:gd name="connsiteY1" fmla="*/ 352885 h 3759601"/>
              <a:gd name="connsiteX2" fmla="*/ 344410 w 7619487"/>
              <a:gd name="connsiteY2" fmla="*/ 0 h 3759601"/>
              <a:gd name="connsiteX3" fmla="*/ 7619487 w 7619487"/>
              <a:gd name="connsiteY3" fmla="*/ 0 h 3759601"/>
              <a:gd name="connsiteX4" fmla="*/ 4044595 w 7619487"/>
              <a:gd name="connsiteY4" fmla="*/ 3555241 h 3759601"/>
              <a:gd name="connsiteX5" fmla="*/ 0 w 7619487"/>
              <a:gd name="connsiteY5" fmla="*/ 3759601 h 3759601"/>
              <a:gd name="connsiteX0" fmla="*/ 0 w 7947034"/>
              <a:gd name="connsiteY0" fmla="*/ 3991612 h 3991612"/>
              <a:gd name="connsiteX1" fmla="*/ 395823 w 7947034"/>
              <a:gd name="connsiteY1" fmla="*/ 352885 h 3991612"/>
              <a:gd name="connsiteX2" fmla="*/ 671957 w 7947034"/>
              <a:gd name="connsiteY2" fmla="*/ 0 h 3991612"/>
              <a:gd name="connsiteX3" fmla="*/ 7947034 w 7947034"/>
              <a:gd name="connsiteY3" fmla="*/ 0 h 3991612"/>
              <a:gd name="connsiteX4" fmla="*/ 4372142 w 7947034"/>
              <a:gd name="connsiteY4" fmla="*/ 3555241 h 3991612"/>
              <a:gd name="connsiteX5" fmla="*/ 0 w 7947034"/>
              <a:gd name="connsiteY5" fmla="*/ 3991612 h 3991612"/>
              <a:gd name="connsiteX0" fmla="*/ 0 w 7551249"/>
              <a:gd name="connsiteY0" fmla="*/ 3554884 h 3555241"/>
              <a:gd name="connsiteX1" fmla="*/ 38 w 7551249"/>
              <a:gd name="connsiteY1" fmla="*/ 352885 h 3555241"/>
              <a:gd name="connsiteX2" fmla="*/ 276172 w 7551249"/>
              <a:gd name="connsiteY2" fmla="*/ 0 h 3555241"/>
              <a:gd name="connsiteX3" fmla="*/ 7551249 w 7551249"/>
              <a:gd name="connsiteY3" fmla="*/ 0 h 3555241"/>
              <a:gd name="connsiteX4" fmla="*/ 3976357 w 7551249"/>
              <a:gd name="connsiteY4" fmla="*/ 3555241 h 3555241"/>
              <a:gd name="connsiteX5" fmla="*/ 0 w 7551249"/>
              <a:gd name="connsiteY5" fmla="*/ 3554884 h 3555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1249" h="3555241">
                <a:moveTo>
                  <a:pt x="0" y="3554884"/>
                </a:moveTo>
                <a:cubicBezTo>
                  <a:pt x="13" y="2455706"/>
                  <a:pt x="25" y="1452063"/>
                  <a:pt x="38" y="352885"/>
                </a:cubicBezTo>
                <a:lnTo>
                  <a:pt x="276172" y="0"/>
                </a:lnTo>
                <a:lnTo>
                  <a:pt x="7551249" y="0"/>
                </a:lnTo>
                <a:lnTo>
                  <a:pt x="3976357" y="3555241"/>
                </a:lnTo>
                <a:lnTo>
                  <a:pt x="0" y="3554884"/>
                </a:lnTo>
                <a:close/>
              </a:path>
            </a:pathLst>
          </a:custGeom>
          <a:solidFill>
            <a:schemeClr val="accent3">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Tree>
    <p:extLst>
      <p:ext uri="{BB962C8B-B14F-4D97-AF65-F5344CB8AC3E}">
        <p14:creationId xmlns:p14="http://schemas.microsoft.com/office/powerpoint/2010/main" val="4240238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02">
    <p:spTree>
      <p:nvGrpSpPr>
        <p:cNvPr id="1" name=""/>
        <p:cNvGrpSpPr/>
        <p:nvPr/>
      </p:nvGrpSpPr>
      <p:grpSpPr>
        <a:xfrm>
          <a:off x="0" y="0"/>
          <a:ext cx="0" cy="0"/>
          <a:chOff x="0" y="0"/>
          <a:chExt cx="0" cy="0"/>
        </a:xfrm>
      </p:grpSpPr>
      <p:sp>
        <p:nvSpPr>
          <p:cNvPr id="3" name="Parallelogram 2"/>
          <p:cNvSpPr/>
          <p:nvPr userDrawn="1"/>
        </p:nvSpPr>
        <p:spPr>
          <a:xfrm flipH="1">
            <a:off x="1606550" y="4694238"/>
            <a:ext cx="6608763" cy="1460500"/>
          </a:xfrm>
          <a:prstGeom prst="parallelogram">
            <a:avLst>
              <a:gd name="adj" fmla="val 99186"/>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4" name="Parallelogram 2"/>
          <p:cNvSpPr/>
          <p:nvPr userDrawn="1"/>
        </p:nvSpPr>
        <p:spPr>
          <a:xfrm>
            <a:off x="138113" y="0"/>
            <a:ext cx="12050712" cy="4868863"/>
          </a:xfrm>
          <a:custGeom>
            <a:avLst/>
            <a:gdLst>
              <a:gd name="connsiteX0" fmla="*/ 0 w 14473372"/>
              <a:gd name="connsiteY0" fmla="*/ 4865688 h 4865688"/>
              <a:gd name="connsiteX1" fmla="*/ 4835910 w 14473372"/>
              <a:gd name="connsiteY1" fmla="*/ 0 h 4865688"/>
              <a:gd name="connsiteX2" fmla="*/ 14473372 w 14473372"/>
              <a:gd name="connsiteY2" fmla="*/ 0 h 4865688"/>
              <a:gd name="connsiteX3" fmla="*/ 9637462 w 14473372"/>
              <a:gd name="connsiteY3" fmla="*/ 4865688 h 4865688"/>
              <a:gd name="connsiteX4" fmla="*/ 0 w 14473372"/>
              <a:gd name="connsiteY4" fmla="*/ 4865688 h 4865688"/>
              <a:gd name="connsiteX0" fmla="*/ 0 w 14473372"/>
              <a:gd name="connsiteY0" fmla="*/ 4865688 h 4865688"/>
              <a:gd name="connsiteX1" fmla="*/ 4835910 w 14473372"/>
              <a:gd name="connsiteY1" fmla="*/ 0 h 4865688"/>
              <a:gd name="connsiteX2" fmla="*/ 14473372 w 14473372"/>
              <a:gd name="connsiteY2" fmla="*/ 0 h 4865688"/>
              <a:gd name="connsiteX3" fmla="*/ 12050529 w 14473372"/>
              <a:gd name="connsiteY3" fmla="*/ 2436653 h 4865688"/>
              <a:gd name="connsiteX4" fmla="*/ 9637462 w 14473372"/>
              <a:gd name="connsiteY4" fmla="*/ 4865688 h 4865688"/>
              <a:gd name="connsiteX5" fmla="*/ 0 w 14473372"/>
              <a:gd name="connsiteY5" fmla="*/ 4865688 h 4865688"/>
              <a:gd name="connsiteX0" fmla="*/ 0 w 14473372"/>
              <a:gd name="connsiteY0" fmla="*/ 4868308 h 4868308"/>
              <a:gd name="connsiteX1" fmla="*/ 4835910 w 14473372"/>
              <a:gd name="connsiteY1" fmla="*/ 2620 h 4868308"/>
              <a:gd name="connsiteX2" fmla="*/ 12047909 w 14473372"/>
              <a:gd name="connsiteY2" fmla="*/ 0 h 4868308"/>
              <a:gd name="connsiteX3" fmla="*/ 14473372 w 14473372"/>
              <a:gd name="connsiteY3" fmla="*/ 2620 h 4868308"/>
              <a:gd name="connsiteX4" fmla="*/ 12050529 w 14473372"/>
              <a:gd name="connsiteY4" fmla="*/ 2439273 h 4868308"/>
              <a:gd name="connsiteX5" fmla="*/ 9637462 w 14473372"/>
              <a:gd name="connsiteY5" fmla="*/ 4868308 h 4868308"/>
              <a:gd name="connsiteX6" fmla="*/ 0 w 14473372"/>
              <a:gd name="connsiteY6" fmla="*/ 4868308 h 4868308"/>
              <a:gd name="connsiteX0" fmla="*/ 0 w 12050529"/>
              <a:gd name="connsiteY0" fmla="*/ 4868308 h 4868308"/>
              <a:gd name="connsiteX1" fmla="*/ 4835910 w 12050529"/>
              <a:gd name="connsiteY1" fmla="*/ 2620 h 4868308"/>
              <a:gd name="connsiteX2" fmla="*/ 12047909 w 12050529"/>
              <a:gd name="connsiteY2" fmla="*/ 0 h 4868308"/>
              <a:gd name="connsiteX3" fmla="*/ 12050529 w 12050529"/>
              <a:gd name="connsiteY3" fmla="*/ 2439273 h 4868308"/>
              <a:gd name="connsiteX4" fmla="*/ 9637462 w 12050529"/>
              <a:gd name="connsiteY4" fmla="*/ 4868308 h 4868308"/>
              <a:gd name="connsiteX5" fmla="*/ 0 w 12050529"/>
              <a:gd name="connsiteY5" fmla="*/ 4868308 h 486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50529" h="4868308">
                <a:moveTo>
                  <a:pt x="0" y="4868308"/>
                </a:moveTo>
                <a:lnTo>
                  <a:pt x="4835910" y="2620"/>
                </a:lnTo>
                <a:lnTo>
                  <a:pt x="12047909" y="0"/>
                </a:lnTo>
                <a:cubicBezTo>
                  <a:pt x="12048782" y="813091"/>
                  <a:pt x="12049656" y="1626182"/>
                  <a:pt x="12050529" y="2439273"/>
                </a:cubicBezTo>
                <a:lnTo>
                  <a:pt x="9637462" y="4868308"/>
                </a:lnTo>
                <a:lnTo>
                  <a:pt x="0" y="4868308"/>
                </a:ln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dirty="0">
              <a:solidFill>
                <a:srgbClr val="FFFFFF"/>
              </a:solidFill>
            </a:endParaRPr>
          </a:p>
        </p:txBody>
      </p:sp>
      <p:sp>
        <p:nvSpPr>
          <p:cNvPr id="5" name="Parallelogram 4"/>
          <p:cNvSpPr/>
          <p:nvPr userDrawn="1"/>
        </p:nvSpPr>
        <p:spPr>
          <a:xfrm flipH="1">
            <a:off x="1606550" y="4694238"/>
            <a:ext cx="6608763" cy="1460500"/>
          </a:xfrm>
          <a:prstGeom prst="parallelogram">
            <a:avLst>
              <a:gd name="adj" fmla="val 99186"/>
            </a:avLst>
          </a:prstGeom>
          <a:solidFill>
            <a:srgbClr val="A6CE39">
              <a:alpha val="7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Parallelogram 5"/>
          <p:cNvSpPr/>
          <p:nvPr userDrawn="1"/>
        </p:nvSpPr>
        <p:spPr>
          <a:xfrm flipH="1">
            <a:off x="7546975" y="5105400"/>
            <a:ext cx="1538288" cy="681038"/>
          </a:xfrm>
          <a:prstGeom prst="parallelogram">
            <a:avLst>
              <a:gd name="adj" fmla="val 99186"/>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7" name="Right Triangle 6"/>
          <p:cNvSpPr/>
          <p:nvPr userDrawn="1"/>
        </p:nvSpPr>
        <p:spPr>
          <a:xfrm flipH="1">
            <a:off x="8147050" y="3951288"/>
            <a:ext cx="204788" cy="204787"/>
          </a:xfrm>
          <a:prstGeom prst="rtTriangl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7" name="Title 1"/>
          <p:cNvSpPr>
            <a:spLocks noGrp="1"/>
          </p:cNvSpPr>
          <p:nvPr>
            <p:ph type="ctrTitle"/>
          </p:nvPr>
        </p:nvSpPr>
        <p:spPr>
          <a:xfrm>
            <a:off x="2911424" y="2526758"/>
            <a:ext cx="5134475" cy="1841409"/>
          </a:xfrm>
        </p:spPr>
        <p:txBody>
          <a:bodyPr tIns="0" bIns="0" anchor="b"/>
          <a:lstStyle>
            <a:lvl1pPr algn="r">
              <a:defRPr sz="6600" b="0" cap="none" baseline="0">
                <a:solidFill>
                  <a:srgbClr val="FFFFFF"/>
                </a:solidFill>
              </a:defRPr>
            </a:lvl1pPr>
          </a:lstStyle>
          <a:p>
            <a:r>
              <a:rPr lang="en-US" smtClean="0"/>
              <a:t>Click to edit Master title style</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96327" y="325875"/>
            <a:ext cx="1201998" cy="469703"/>
          </a:xfrm>
          <a:prstGeom prst="rect">
            <a:avLst/>
          </a:prstGeom>
        </p:spPr>
      </p:pic>
    </p:spTree>
    <p:extLst>
      <p:ext uri="{BB962C8B-B14F-4D97-AF65-F5344CB8AC3E}">
        <p14:creationId xmlns:p14="http://schemas.microsoft.com/office/powerpoint/2010/main" val="83037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5625" y="278130"/>
            <a:ext cx="10424160" cy="474345"/>
          </a:xfrm>
        </p:spPr>
        <p:txBody>
          <a:bodyPr/>
          <a:lstStyle>
            <a:lvl1pPr>
              <a:defRPr baseline="0">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13245" y="1381123"/>
            <a:ext cx="11338560" cy="493776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stStyle>
          <a:p>
            <a:pPr lvl="0"/>
            <a:r>
              <a:rPr lang="en-US" smtClean="0"/>
              <a:t>Click to edit Master text styles</a:t>
            </a:r>
          </a:p>
          <a:p>
            <a:pPr lvl="1"/>
            <a:r>
              <a:rPr lang="en-US" smtClean="0"/>
              <a:t>Second level</a:t>
            </a:r>
          </a:p>
          <a:p>
            <a:pPr lvl="2"/>
            <a:r>
              <a:rPr lang="en-US" smtClean="0"/>
              <a:t>Third level</a:t>
            </a:r>
          </a:p>
        </p:txBody>
      </p:sp>
      <p:sp>
        <p:nvSpPr>
          <p:cNvPr id="4" name="Text Placeholder 8"/>
          <p:cNvSpPr>
            <a:spLocks noGrp="1"/>
          </p:cNvSpPr>
          <p:nvPr>
            <p:ph type="body" sz="quarter" idx="10"/>
          </p:nvPr>
        </p:nvSpPr>
        <p:spPr>
          <a:xfrm>
            <a:off x="313245" y="752474"/>
            <a:ext cx="10424160" cy="285750"/>
          </a:xfrm>
        </p:spPr>
        <p:txBody>
          <a:bodyPr tIns="0" bIns="0">
            <a:noAutofit/>
          </a:bodyPr>
          <a:lstStyle>
            <a:lvl1pPr marL="0" indent="0" algn="l" defTabSz="914400" rtl="0" eaLnBrk="1" latinLnBrk="0" hangingPunct="1">
              <a:spcBef>
                <a:spcPct val="0"/>
              </a:spcBef>
              <a:buNone/>
              <a:defRPr lang="en-US" sz="1800" strike="noStrike" kern="1200" cap="all" baseline="0" dirty="0" smtClean="0">
                <a:solidFill>
                  <a:schemeClr val="tx1"/>
                </a:solidFill>
                <a:latin typeface="Calibri" pitchFamily="34" charset="0"/>
                <a:ea typeface="+mj-ea"/>
                <a:cs typeface="+mj-cs"/>
              </a:defRPr>
            </a:lvl1pPr>
            <a:lvl2pPr marL="36766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2pPr>
            <a:lvl3pPr marL="74612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3pPr>
            <a:lvl4pPr marL="1188720"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4pPr>
            <a:lvl5pPr marL="1481328" indent="0" algn="l" defTabSz="914400" rtl="0" eaLnBrk="1" latinLnBrk="0" hangingPunct="1">
              <a:spcBef>
                <a:spcPct val="0"/>
              </a:spcBef>
              <a:buNone/>
              <a:defRPr lang="en-US" sz="2400" strike="noStrike" kern="1200" cap="all" baseline="0" dirty="0">
                <a:solidFill>
                  <a:schemeClr val="tx1"/>
                </a:solidFill>
                <a:latin typeface="Calibri" pitchFamily="34" charset="0"/>
                <a:ea typeface="+mj-ea"/>
                <a:cs typeface="+mj-cs"/>
              </a:defRPr>
            </a:lvl5pPr>
          </a:lstStyle>
          <a:p>
            <a:pPr lvl="0"/>
            <a:r>
              <a:rPr lang="en-US" smtClean="0"/>
              <a:t>Click to edit Master text styles</a:t>
            </a:r>
          </a:p>
        </p:txBody>
      </p:sp>
    </p:spTree>
    <p:extLst>
      <p:ext uri="{BB962C8B-B14F-4D97-AF65-F5344CB8AC3E}">
        <p14:creationId xmlns:p14="http://schemas.microsoft.com/office/powerpoint/2010/main" val="277500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5625" y="278130"/>
            <a:ext cx="10424160" cy="474345"/>
          </a:xfrm>
        </p:spPr>
        <p:txBody>
          <a:bodyPr/>
          <a:lstStyle>
            <a:lvl1pPr>
              <a:defRPr baseline="0">
                <a:solidFill>
                  <a:schemeClr val="tx1"/>
                </a:solidFill>
              </a:defRPr>
            </a:lvl1pPr>
          </a:lstStyle>
          <a:p>
            <a:r>
              <a:rPr lang="en-US" smtClean="0"/>
              <a:t>Click to edit Master title style</a:t>
            </a:r>
            <a:endParaRPr lang="en-US" dirty="0"/>
          </a:p>
        </p:txBody>
      </p:sp>
      <p:sp>
        <p:nvSpPr>
          <p:cNvPr id="5" name="Text Placeholder 8"/>
          <p:cNvSpPr>
            <a:spLocks noGrp="1"/>
          </p:cNvSpPr>
          <p:nvPr>
            <p:ph type="body" sz="quarter" idx="10"/>
          </p:nvPr>
        </p:nvSpPr>
        <p:spPr>
          <a:xfrm>
            <a:off x="313245" y="752474"/>
            <a:ext cx="10424160" cy="285750"/>
          </a:xfrm>
        </p:spPr>
        <p:txBody>
          <a:bodyPr tIns="0" bIns="0">
            <a:noAutofit/>
          </a:bodyPr>
          <a:lstStyle>
            <a:lvl1pPr marL="0" indent="0" algn="l" defTabSz="914400" rtl="0" eaLnBrk="1" latinLnBrk="0" hangingPunct="1">
              <a:spcBef>
                <a:spcPct val="0"/>
              </a:spcBef>
              <a:buNone/>
              <a:defRPr lang="en-US" sz="1800" strike="noStrike" kern="1200" cap="all" baseline="0" dirty="0" smtClean="0">
                <a:solidFill>
                  <a:schemeClr val="tx1"/>
                </a:solidFill>
                <a:latin typeface="Calibri" pitchFamily="34" charset="0"/>
                <a:ea typeface="+mj-ea"/>
                <a:cs typeface="+mj-cs"/>
              </a:defRPr>
            </a:lvl1pPr>
            <a:lvl2pPr marL="36766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2pPr>
            <a:lvl3pPr marL="74612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3pPr>
            <a:lvl4pPr marL="1188720"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4pPr>
            <a:lvl5pPr marL="1481328" indent="0" algn="l" defTabSz="914400" rtl="0" eaLnBrk="1" latinLnBrk="0" hangingPunct="1">
              <a:spcBef>
                <a:spcPct val="0"/>
              </a:spcBef>
              <a:buNone/>
              <a:defRPr lang="en-US" sz="2400" strike="noStrike" kern="1200" cap="all" baseline="0" dirty="0">
                <a:solidFill>
                  <a:schemeClr val="tx1"/>
                </a:solidFill>
                <a:latin typeface="Calibri" pitchFamily="34" charset="0"/>
                <a:ea typeface="+mj-ea"/>
                <a:cs typeface="+mj-cs"/>
              </a:defRPr>
            </a:lvl5pPr>
          </a:lstStyle>
          <a:p>
            <a:pPr lvl="0"/>
            <a:r>
              <a:rPr lang="en-US" smtClean="0"/>
              <a:t>Click to edit Master text styles</a:t>
            </a:r>
          </a:p>
        </p:txBody>
      </p:sp>
    </p:spTree>
    <p:extLst>
      <p:ext uri="{BB962C8B-B14F-4D97-AF65-F5344CB8AC3E}">
        <p14:creationId xmlns:p14="http://schemas.microsoft.com/office/powerpoint/2010/main" val="2659270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5642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5625" y="278130"/>
            <a:ext cx="10424160" cy="474345"/>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313245" y="1381123"/>
            <a:ext cx="5303520" cy="502920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stStyle>
          <a:p>
            <a:pPr lvl="0"/>
            <a:r>
              <a:rPr lang="en-US" smtClean="0"/>
              <a:t>Click to edit Master text styles</a:t>
            </a:r>
          </a:p>
          <a:p>
            <a:pPr lvl="1"/>
            <a:r>
              <a:rPr lang="en-US" smtClean="0"/>
              <a:t>Second level</a:t>
            </a:r>
          </a:p>
          <a:p>
            <a:pPr lvl="2"/>
            <a:r>
              <a:rPr lang="en-US" smtClean="0"/>
              <a:t>Third level</a:t>
            </a:r>
          </a:p>
        </p:txBody>
      </p:sp>
      <p:sp>
        <p:nvSpPr>
          <p:cNvPr id="4" name="Text Placeholder 8"/>
          <p:cNvSpPr>
            <a:spLocks noGrp="1"/>
          </p:cNvSpPr>
          <p:nvPr>
            <p:ph type="body" sz="quarter" idx="10"/>
          </p:nvPr>
        </p:nvSpPr>
        <p:spPr>
          <a:xfrm>
            <a:off x="313245" y="752474"/>
            <a:ext cx="10424160" cy="285750"/>
          </a:xfrm>
        </p:spPr>
        <p:txBody>
          <a:bodyPr tIns="0" bIns="0">
            <a:noAutofit/>
          </a:bodyPr>
          <a:lstStyle>
            <a:lvl1pPr marL="0" indent="0" algn="l" defTabSz="914400" rtl="0" eaLnBrk="1" latinLnBrk="0" hangingPunct="1">
              <a:spcBef>
                <a:spcPct val="0"/>
              </a:spcBef>
              <a:buNone/>
              <a:defRPr lang="en-US" sz="1800" strike="noStrike" kern="1200" cap="all" baseline="0" dirty="0" smtClean="0">
                <a:solidFill>
                  <a:schemeClr val="tx1"/>
                </a:solidFill>
                <a:latin typeface="Calibri" pitchFamily="34" charset="0"/>
                <a:ea typeface="+mj-ea"/>
                <a:cs typeface="+mj-cs"/>
              </a:defRPr>
            </a:lvl1pPr>
            <a:lvl2pPr marL="36766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2pPr>
            <a:lvl3pPr marL="74612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3pPr>
            <a:lvl4pPr marL="1188720"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4pPr>
            <a:lvl5pPr marL="1481328" indent="0" algn="l" defTabSz="914400" rtl="0" eaLnBrk="1" latinLnBrk="0" hangingPunct="1">
              <a:spcBef>
                <a:spcPct val="0"/>
              </a:spcBef>
              <a:buNone/>
              <a:defRPr lang="en-US" sz="2400" strike="noStrike" kern="1200" cap="all" baseline="0" dirty="0">
                <a:solidFill>
                  <a:schemeClr val="tx1"/>
                </a:solidFill>
                <a:latin typeface="Calibri" pitchFamily="34" charset="0"/>
                <a:ea typeface="+mj-ea"/>
                <a:cs typeface="+mj-cs"/>
              </a:defRPr>
            </a:lvl5pPr>
          </a:lstStyle>
          <a:p>
            <a:pPr lvl="0"/>
            <a:r>
              <a:rPr lang="en-US" smtClean="0"/>
              <a:t>Click to edit Master text styles</a:t>
            </a:r>
          </a:p>
        </p:txBody>
      </p:sp>
      <p:sp>
        <p:nvSpPr>
          <p:cNvPr id="5" name="Content Placeholder 5"/>
          <p:cNvSpPr>
            <a:spLocks noGrp="1"/>
          </p:cNvSpPr>
          <p:nvPr>
            <p:ph sz="quarter" idx="11"/>
          </p:nvPr>
        </p:nvSpPr>
        <p:spPr>
          <a:xfrm>
            <a:off x="6307138" y="1381123"/>
            <a:ext cx="5303520" cy="5029200"/>
          </a:xfrm>
        </p:spPr>
        <p:txBody>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81305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5625" y="278130"/>
            <a:ext cx="10424160" cy="474345"/>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313245" y="1777919"/>
            <a:ext cx="5303520" cy="457200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stStyle>
          <a:p>
            <a:pPr lvl="0"/>
            <a:r>
              <a:rPr lang="en-US" smtClean="0"/>
              <a:t>Click to edit Master text styles</a:t>
            </a:r>
          </a:p>
          <a:p>
            <a:pPr lvl="1"/>
            <a:r>
              <a:rPr lang="en-US" smtClean="0"/>
              <a:t>Second level</a:t>
            </a:r>
          </a:p>
          <a:p>
            <a:pPr lvl="2"/>
            <a:r>
              <a:rPr lang="en-US" smtClean="0"/>
              <a:t>Third level</a:t>
            </a:r>
          </a:p>
        </p:txBody>
      </p:sp>
      <p:sp>
        <p:nvSpPr>
          <p:cNvPr id="4" name="Text Placeholder 8"/>
          <p:cNvSpPr>
            <a:spLocks noGrp="1"/>
          </p:cNvSpPr>
          <p:nvPr>
            <p:ph type="body" sz="quarter" idx="10"/>
          </p:nvPr>
        </p:nvSpPr>
        <p:spPr>
          <a:xfrm>
            <a:off x="313245" y="752474"/>
            <a:ext cx="10424160" cy="285750"/>
          </a:xfrm>
        </p:spPr>
        <p:txBody>
          <a:bodyPr tIns="0" bIns="0">
            <a:noAutofit/>
          </a:bodyPr>
          <a:lstStyle>
            <a:lvl1pPr marL="0" indent="0" algn="l" defTabSz="914400" rtl="0" eaLnBrk="1" latinLnBrk="0" hangingPunct="1">
              <a:spcBef>
                <a:spcPct val="0"/>
              </a:spcBef>
              <a:buNone/>
              <a:defRPr lang="en-US" sz="1800" strike="noStrike" kern="1200" cap="all" baseline="0" dirty="0" smtClean="0">
                <a:solidFill>
                  <a:schemeClr val="tx1"/>
                </a:solidFill>
                <a:latin typeface="Calibri" pitchFamily="34" charset="0"/>
                <a:ea typeface="+mj-ea"/>
                <a:cs typeface="+mj-cs"/>
              </a:defRPr>
            </a:lvl1pPr>
            <a:lvl2pPr marL="36766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2pPr>
            <a:lvl3pPr marL="74612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3pPr>
            <a:lvl4pPr marL="1188720"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4pPr>
            <a:lvl5pPr marL="1481328" indent="0" algn="l" defTabSz="914400" rtl="0" eaLnBrk="1" latinLnBrk="0" hangingPunct="1">
              <a:spcBef>
                <a:spcPct val="0"/>
              </a:spcBef>
              <a:buNone/>
              <a:defRPr lang="en-US" sz="2400" strike="noStrike" kern="1200" cap="all" baseline="0" dirty="0">
                <a:solidFill>
                  <a:schemeClr val="tx1"/>
                </a:solidFill>
                <a:latin typeface="Calibri" pitchFamily="34" charset="0"/>
                <a:ea typeface="+mj-ea"/>
                <a:cs typeface="+mj-cs"/>
              </a:defRPr>
            </a:lvl5pPr>
          </a:lstStyle>
          <a:p>
            <a:pPr lvl="0"/>
            <a:r>
              <a:rPr lang="en-US" smtClean="0"/>
              <a:t>Click to edit Master text styles</a:t>
            </a:r>
          </a:p>
        </p:txBody>
      </p:sp>
      <p:sp>
        <p:nvSpPr>
          <p:cNvPr id="5" name="Content Placeholder 5"/>
          <p:cNvSpPr>
            <a:spLocks noGrp="1"/>
          </p:cNvSpPr>
          <p:nvPr>
            <p:ph sz="quarter" idx="11"/>
          </p:nvPr>
        </p:nvSpPr>
        <p:spPr>
          <a:xfrm>
            <a:off x="6307138" y="1777919"/>
            <a:ext cx="5303520" cy="4572000"/>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6" name="Text Placeholder 2"/>
          <p:cNvSpPr>
            <a:spLocks noGrp="1"/>
          </p:cNvSpPr>
          <p:nvPr>
            <p:ph type="body" idx="12"/>
          </p:nvPr>
        </p:nvSpPr>
        <p:spPr>
          <a:xfrm>
            <a:off x="313245" y="1287463"/>
            <a:ext cx="5303520" cy="479092"/>
          </a:xfrm>
        </p:spPr>
        <p:txBody>
          <a:bodyPr anchor="b">
            <a:no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Text Placeholder 4"/>
          <p:cNvSpPr>
            <a:spLocks noGrp="1"/>
          </p:cNvSpPr>
          <p:nvPr>
            <p:ph type="body" sz="quarter" idx="3"/>
          </p:nvPr>
        </p:nvSpPr>
        <p:spPr>
          <a:xfrm>
            <a:off x="6307138" y="1287463"/>
            <a:ext cx="5303520" cy="479092"/>
          </a:xfrm>
        </p:spPr>
        <p:txBody>
          <a:bodyPr anchor="b">
            <a:no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extLst>
      <p:ext uri="{BB962C8B-B14F-4D97-AF65-F5344CB8AC3E}">
        <p14:creationId xmlns:p14="http://schemas.microsoft.com/office/powerpoint/2010/main" val="2749430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5625" y="278130"/>
            <a:ext cx="10424160" cy="474345"/>
          </a:xfrm>
        </p:spPr>
        <p:txBody>
          <a:bodyPr/>
          <a:lstStyle/>
          <a:p>
            <a:r>
              <a:rPr lang="en-US" smtClean="0"/>
              <a:t>Click to edit Master title style</a:t>
            </a:r>
            <a:endParaRPr lang="en-US"/>
          </a:p>
        </p:txBody>
      </p:sp>
      <p:sp>
        <p:nvSpPr>
          <p:cNvPr id="3" name="Content Placeholder 2"/>
          <p:cNvSpPr>
            <a:spLocks noGrp="1"/>
          </p:cNvSpPr>
          <p:nvPr>
            <p:ph idx="1"/>
          </p:nvPr>
        </p:nvSpPr>
        <p:spPr>
          <a:xfrm>
            <a:off x="4493172" y="1381123"/>
            <a:ext cx="7132320" cy="502920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stStyle>
          <a:p>
            <a:pPr lvl="0"/>
            <a:r>
              <a:rPr lang="en-US" smtClean="0"/>
              <a:t>Click to edit Master text styles</a:t>
            </a:r>
          </a:p>
          <a:p>
            <a:pPr lvl="1"/>
            <a:r>
              <a:rPr lang="en-US" smtClean="0"/>
              <a:t>Second level</a:t>
            </a:r>
          </a:p>
          <a:p>
            <a:pPr lvl="2"/>
            <a:r>
              <a:rPr lang="en-US" smtClean="0"/>
              <a:t>Third level</a:t>
            </a:r>
          </a:p>
        </p:txBody>
      </p:sp>
      <p:sp>
        <p:nvSpPr>
          <p:cNvPr id="4" name="Text Placeholder 8"/>
          <p:cNvSpPr>
            <a:spLocks noGrp="1"/>
          </p:cNvSpPr>
          <p:nvPr>
            <p:ph type="body" sz="quarter" idx="10"/>
          </p:nvPr>
        </p:nvSpPr>
        <p:spPr>
          <a:xfrm>
            <a:off x="313245" y="752474"/>
            <a:ext cx="10424160" cy="285750"/>
          </a:xfrm>
        </p:spPr>
        <p:txBody>
          <a:bodyPr tIns="0" bIns="0">
            <a:noAutofit/>
          </a:bodyPr>
          <a:lstStyle>
            <a:lvl1pPr marL="0" indent="0" algn="l" defTabSz="914400" rtl="0" eaLnBrk="1" latinLnBrk="0" hangingPunct="1">
              <a:spcBef>
                <a:spcPct val="0"/>
              </a:spcBef>
              <a:buNone/>
              <a:defRPr lang="en-US" sz="1800" strike="noStrike" kern="1200" cap="all" baseline="0" dirty="0" smtClean="0">
                <a:solidFill>
                  <a:schemeClr val="tx1"/>
                </a:solidFill>
                <a:latin typeface="Calibri" pitchFamily="34" charset="0"/>
                <a:ea typeface="+mj-ea"/>
                <a:cs typeface="+mj-cs"/>
              </a:defRPr>
            </a:lvl1pPr>
            <a:lvl2pPr marL="36766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2pPr>
            <a:lvl3pPr marL="746125"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3pPr>
            <a:lvl4pPr marL="1188720" indent="0" algn="l" defTabSz="914400" rtl="0" eaLnBrk="1" latinLnBrk="0" hangingPunct="1">
              <a:spcBef>
                <a:spcPct val="0"/>
              </a:spcBef>
              <a:buNone/>
              <a:defRPr lang="en-US" sz="2400" strike="noStrike" kern="1200" cap="all" baseline="0" dirty="0" smtClean="0">
                <a:solidFill>
                  <a:schemeClr val="tx1"/>
                </a:solidFill>
                <a:latin typeface="Calibri" pitchFamily="34" charset="0"/>
                <a:ea typeface="+mj-ea"/>
                <a:cs typeface="+mj-cs"/>
              </a:defRPr>
            </a:lvl4pPr>
            <a:lvl5pPr marL="1481328" indent="0" algn="l" defTabSz="914400" rtl="0" eaLnBrk="1" latinLnBrk="0" hangingPunct="1">
              <a:spcBef>
                <a:spcPct val="0"/>
              </a:spcBef>
              <a:buNone/>
              <a:defRPr lang="en-US" sz="2400" strike="noStrike" kern="1200" cap="all" baseline="0" dirty="0">
                <a:solidFill>
                  <a:schemeClr val="tx1"/>
                </a:solidFill>
                <a:latin typeface="Calibri" pitchFamily="34" charset="0"/>
                <a:ea typeface="+mj-ea"/>
                <a:cs typeface="+mj-cs"/>
              </a:defRPr>
            </a:lvl5pPr>
          </a:lstStyle>
          <a:p>
            <a:pPr lvl="0"/>
            <a:r>
              <a:rPr lang="en-US" smtClean="0"/>
              <a:t>Click to edit Master text styles</a:t>
            </a:r>
          </a:p>
        </p:txBody>
      </p:sp>
      <p:sp>
        <p:nvSpPr>
          <p:cNvPr id="5" name="Text Placeholder 3"/>
          <p:cNvSpPr>
            <a:spLocks noGrp="1"/>
          </p:cNvSpPr>
          <p:nvPr>
            <p:ph type="body" sz="half" idx="2"/>
          </p:nvPr>
        </p:nvSpPr>
        <p:spPr>
          <a:xfrm>
            <a:off x="313245" y="1381123"/>
            <a:ext cx="4010039" cy="5029200"/>
          </a:xfrm>
        </p:spPr>
        <p:txBody>
          <a:bodyPr>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42922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W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50258" indent="-150258">
              <a:defRPr>
                <a:solidFill>
                  <a:srgbClr val="FFFFFF"/>
                </a:solidFill>
              </a:defRPr>
            </a:lvl1pPr>
            <a:lvl2pPr>
              <a:buClr>
                <a:schemeClr val="tx1"/>
              </a:buClr>
              <a:defRPr lang="en-US" sz="1900" kern="1200" dirty="0" smtClean="0">
                <a:solidFill>
                  <a:srgbClr val="FFFFFF"/>
                </a:solidFill>
                <a:latin typeface="+mn-lt"/>
                <a:ea typeface="+mn-ea"/>
                <a:cs typeface="+mn-cs"/>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47854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BLK">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itle 3"/>
          <p:cNvSpPr>
            <a:spLocks noGrp="1"/>
          </p:cNvSpPr>
          <p:nvPr>
            <p:ph type="title"/>
          </p:nvPr>
        </p:nvSpPr>
        <p:spPr/>
        <p:txBody>
          <a:bodyPr/>
          <a:lstStyle/>
          <a:p>
            <a:r>
              <a:rPr lang="en-US" smtClean="0"/>
              <a:t>Click to edit Master title style</a:t>
            </a:r>
            <a:endParaRPr lang="fr-FR"/>
          </a:p>
        </p:txBody>
      </p:sp>
    </p:spTree>
    <p:extLst>
      <p:ext uri="{BB962C8B-B14F-4D97-AF65-F5344CB8AC3E}">
        <p14:creationId xmlns:p14="http://schemas.microsoft.com/office/powerpoint/2010/main" val="961841122"/>
      </p:ext>
    </p:extLst>
  </p:cSld>
  <p:clrMapOvr>
    <a:masterClrMapping/>
  </p:clrMapOvr>
  <p:transition spd="med">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94070494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Cover 02 Image">
    <p:spTree>
      <p:nvGrpSpPr>
        <p:cNvPr id="1" name=""/>
        <p:cNvGrpSpPr/>
        <p:nvPr/>
      </p:nvGrpSpPr>
      <p:grpSpPr>
        <a:xfrm>
          <a:off x="0" y="0"/>
          <a:ext cx="0" cy="0"/>
          <a:chOff x="0" y="0"/>
          <a:chExt cx="0" cy="0"/>
        </a:xfrm>
      </p:grpSpPr>
      <p:sp>
        <p:nvSpPr>
          <p:cNvPr id="2" name="Title 1"/>
          <p:cNvSpPr>
            <a:spLocks noGrp="1"/>
          </p:cNvSpPr>
          <p:nvPr>
            <p:ph type="ctrTitle"/>
          </p:nvPr>
        </p:nvSpPr>
        <p:spPr>
          <a:xfrm>
            <a:off x="5953833" y="4870941"/>
            <a:ext cx="5486400" cy="822960"/>
          </a:xfrm>
        </p:spPr>
        <p:txBody>
          <a:bodyPr tIns="0" bIns="0" anchor="b"/>
          <a:lstStyle>
            <a:lvl1pPr algn="r">
              <a:defRPr b="1" cap="all"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68233" y="5762394"/>
            <a:ext cx="4572000" cy="640080"/>
          </a:xfrm>
        </p:spPr>
        <p:txBody>
          <a:bodyPr tIns="0" bIns="0">
            <a:noAutofit/>
          </a:bodyPr>
          <a:lstStyle>
            <a:lvl1pPr marL="0" indent="0" algn="r">
              <a:spcBef>
                <a:spcPts val="0"/>
              </a:spcBef>
              <a:spcAft>
                <a:spcPts val="0"/>
              </a:spcAft>
              <a:buNone/>
              <a:defRPr sz="1800" cap="all"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Right Triangle 9"/>
          <p:cNvSpPr/>
          <p:nvPr userDrawn="1"/>
        </p:nvSpPr>
        <p:spPr>
          <a:xfrm flipH="1">
            <a:off x="11488738" y="5392738"/>
            <a:ext cx="204787" cy="204787"/>
          </a:xfrm>
          <a:prstGeom prst="rtTriangl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17876" y="341313"/>
            <a:ext cx="2267712" cy="886152"/>
          </a:xfrm>
          <a:prstGeom prst="rect">
            <a:avLst/>
          </a:prstGeom>
        </p:spPr>
      </p:pic>
      <p:sp>
        <p:nvSpPr>
          <p:cNvPr id="12" name="Parallelogram 12"/>
          <p:cNvSpPr/>
          <p:nvPr userDrawn="1"/>
        </p:nvSpPr>
        <p:spPr>
          <a:xfrm>
            <a:off x="-15875" y="3327400"/>
            <a:ext cx="7550150" cy="3554413"/>
          </a:xfrm>
          <a:custGeom>
            <a:avLst/>
            <a:gdLst>
              <a:gd name="connsiteX0" fmla="*/ 0 w 11532358"/>
              <a:gd name="connsiteY0" fmla="*/ 4292220 h 4292220"/>
              <a:gd name="connsiteX1" fmla="*/ 4257281 w 11532358"/>
              <a:gd name="connsiteY1" fmla="*/ 0 h 4292220"/>
              <a:gd name="connsiteX2" fmla="*/ 11532358 w 11532358"/>
              <a:gd name="connsiteY2" fmla="*/ 0 h 4292220"/>
              <a:gd name="connsiteX3" fmla="*/ 7275077 w 11532358"/>
              <a:gd name="connsiteY3" fmla="*/ 4292220 h 4292220"/>
              <a:gd name="connsiteX4" fmla="*/ 0 w 11532358"/>
              <a:gd name="connsiteY4" fmla="*/ 4292220 h 4292220"/>
              <a:gd name="connsiteX0" fmla="*/ 0 w 11532358"/>
              <a:gd name="connsiteY0" fmla="*/ 4292220 h 4292220"/>
              <a:gd name="connsiteX1" fmla="*/ 3271464 w 11532358"/>
              <a:gd name="connsiteY1" fmla="*/ 994331 h 4292220"/>
              <a:gd name="connsiteX2" fmla="*/ 4257281 w 11532358"/>
              <a:gd name="connsiteY2" fmla="*/ 0 h 4292220"/>
              <a:gd name="connsiteX3" fmla="*/ 11532358 w 11532358"/>
              <a:gd name="connsiteY3" fmla="*/ 0 h 4292220"/>
              <a:gd name="connsiteX4" fmla="*/ 7275077 w 11532358"/>
              <a:gd name="connsiteY4" fmla="*/ 4292220 h 4292220"/>
              <a:gd name="connsiteX5" fmla="*/ 0 w 11532358"/>
              <a:gd name="connsiteY5" fmla="*/ 4292220 h 4292220"/>
              <a:gd name="connsiteX0" fmla="*/ 0 w 11532358"/>
              <a:gd name="connsiteY0" fmla="*/ 4292220 h 4292220"/>
              <a:gd name="connsiteX1" fmla="*/ 3271464 w 11532358"/>
              <a:gd name="connsiteY1" fmla="*/ 994331 h 4292220"/>
              <a:gd name="connsiteX2" fmla="*/ 4257281 w 11532358"/>
              <a:gd name="connsiteY2" fmla="*/ 0 h 4292220"/>
              <a:gd name="connsiteX3" fmla="*/ 11532358 w 11532358"/>
              <a:gd name="connsiteY3" fmla="*/ 0 h 4292220"/>
              <a:gd name="connsiteX4" fmla="*/ 7275077 w 11532358"/>
              <a:gd name="connsiteY4" fmla="*/ 4292220 h 4292220"/>
              <a:gd name="connsiteX5" fmla="*/ 3271426 w 11532358"/>
              <a:gd name="connsiteY5" fmla="*/ 4291864 h 4292220"/>
              <a:gd name="connsiteX6" fmla="*/ 0 w 11532358"/>
              <a:gd name="connsiteY6" fmla="*/ 4292220 h 4292220"/>
              <a:gd name="connsiteX0" fmla="*/ 0 w 8260932"/>
              <a:gd name="connsiteY0" fmla="*/ 4291864 h 4292220"/>
              <a:gd name="connsiteX1" fmla="*/ 38 w 8260932"/>
              <a:gd name="connsiteY1" fmla="*/ 994331 h 4292220"/>
              <a:gd name="connsiteX2" fmla="*/ 985855 w 8260932"/>
              <a:gd name="connsiteY2" fmla="*/ 0 h 4292220"/>
              <a:gd name="connsiteX3" fmla="*/ 8260932 w 8260932"/>
              <a:gd name="connsiteY3" fmla="*/ 0 h 4292220"/>
              <a:gd name="connsiteX4" fmla="*/ 4003651 w 8260932"/>
              <a:gd name="connsiteY4" fmla="*/ 4292220 h 4292220"/>
              <a:gd name="connsiteX5" fmla="*/ 0 w 8260932"/>
              <a:gd name="connsiteY5" fmla="*/ 4291864 h 4292220"/>
              <a:gd name="connsiteX0" fmla="*/ 0 w 8260932"/>
              <a:gd name="connsiteY0" fmla="*/ 4291864 h 4292220"/>
              <a:gd name="connsiteX1" fmla="*/ 682426 w 8260932"/>
              <a:gd name="connsiteY1" fmla="*/ 325590 h 4292220"/>
              <a:gd name="connsiteX2" fmla="*/ 985855 w 8260932"/>
              <a:gd name="connsiteY2" fmla="*/ 0 h 4292220"/>
              <a:gd name="connsiteX3" fmla="*/ 8260932 w 8260932"/>
              <a:gd name="connsiteY3" fmla="*/ 0 h 4292220"/>
              <a:gd name="connsiteX4" fmla="*/ 4003651 w 8260932"/>
              <a:gd name="connsiteY4" fmla="*/ 4292220 h 4292220"/>
              <a:gd name="connsiteX5" fmla="*/ 0 w 8260932"/>
              <a:gd name="connsiteY5" fmla="*/ 4291864 h 4292220"/>
              <a:gd name="connsiteX0" fmla="*/ 40907 w 7578507"/>
              <a:gd name="connsiteY0" fmla="*/ 3486646 h 4292220"/>
              <a:gd name="connsiteX1" fmla="*/ 1 w 7578507"/>
              <a:gd name="connsiteY1" fmla="*/ 325590 h 4292220"/>
              <a:gd name="connsiteX2" fmla="*/ 303430 w 7578507"/>
              <a:gd name="connsiteY2" fmla="*/ 0 h 4292220"/>
              <a:gd name="connsiteX3" fmla="*/ 7578507 w 7578507"/>
              <a:gd name="connsiteY3" fmla="*/ 0 h 4292220"/>
              <a:gd name="connsiteX4" fmla="*/ 3321226 w 7578507"/>
              <a:gd name="connsiteY4" fmla="*/ 4292220 h 4292220"/>
              <a:gd name="connsiteX5" fmla="*/ 40907 w 7578507"/>
              <a:gd name="connsiteY5" fmla="*/ 3486646 h 4292220"/>
              <a:gd name="connsiteX0" fmla="*/ 13612 w 7551212"/>
              <a:gd name="connsiteY0" fmla="*/ 3486646 h 4292220"/>
              <a:gd name="connsiteX1" fmla="*/ 1 w 7551212"/>
              <a:gd name="connsiteY1" fmla="*/ 352885 h 4292220"/>
              <a:gd name="connsiteX2" fmla="*/ 276135 w 7551212"/>
              <a:gd name="connsiteY2" fmla="*/ 0 h 4292220"/>
              <a:gd name="connsiteX3" fmla="*/ 7551212 w 7551212"/>
              <a:gd name="connsiteY3" fmla="*/ 0 h 4292220"/>
              <a:gd name="connsiteX4" fmla="*/ 3293931 w 7551212"/>
              <a:gd name="connsiteY4" fmla="*/ 4292220 h 4292220"/>
              <a:gd name="connsiteX5" fmla="*/ 13612 w 7551212"/>
              <a:gd name="connsiteY5" fmla="*/ 3486646 h 4292220"/>
              <a:gd name="connsiteX0" fmla="*/ 13612 w 7551212"/>
              <a:gd name="connsiteY0" fmla="*/ 3486646 h 3555241"/>
              <a:gd name="connsiteX1" fmla="*/ 1 w 7551212"/>
              <a:gd name="connsiteY1" fmla="*/ 352885 h 3555241"/>
              <a:gd name="connsiteX2" fmla="*/ 276135 w 7551212"/>
              <a:gd name="connsiteY2" fmla="*/ 0 h 3555241"/>
              <a:gd name="connsiteX3" fmla="*/ 7551212 w 7551212"/>
              <a:gd name="connsiteY3" fmla="*/ 0 h 3555241"/>
              <a:gd name="connsiteX4" fmla="*/ 3976320 w 7551212"/>
              <a:gd name="connsiteY4" fmla="*/ 3555241 h 3555241"/>
              <a:gd name="connsiteX5" fmla="*/ 13612 w 7551212"/>
              <a:gd name="connsiteY5" fmla="*/ 3486646 h 3555241"/>
              <a:gd name="connsiteX0" fmla="*/ 13612 w 7551212"/>
              <a:gd name="connsiteY0" fmla="*/ 3568532 h 3568532"/>
              <a:gd name="connsiteX1" fmla="*/ 1 w 7551212"/>
              <a:gd name="connsiteY1" fmla="*/ 352885 h 3568532"/>
              <a:gd name="connsiteX2" fmla="*/ 276135 w 7551212"/>
              <a:gd name="connsiteY2" fmla="*/ 0 h 3568532"/>
              <a:gd name="connsiteX3" fmla="*/ 7551212 w 7551212"/>
              <a:gd name="connsiteY3" fmla="*/ 0 h 3568532"/>
              <a:gd name="connsiteX4" fmla="*/ 3976320 w 7551212"/>
              <a:gd name="connsiteY4" fmla="*/ 3555241 h 3568532"/>
              <a:gd name="connsiteX5" fmla="*/ 13612 w 7551212"/>
              <a:gd name="connsiteY5" fmla="*/ 3568532 h 3568532"/>
              <a:gd name="connsiteX0" fmla="*/ 0 w 7619487"/>
              <a:gd name="connsiteY0" fmla="*/ 3759601 h 3759601"/>
              <a:gd name="connsiteX1" fmla="*/ 68276 w 7619487"/>
              <a:gd name="connsiteY1" fmla="*/ 352885 h 3759601"/>
              <a:gd name="connsiteX2" fmla="*/ 344410 w 7619487"/>
              <a:gd name="connsiteY2" fmla="*/ 0 h 3759601"/>
              <a:gd name="connsiteX3" fmla="*/ 7619487 w 7619487"/>
              <a:gd name="connsiteY3" fmla="*/ 0 h 3759601"/>
              <a:gd name="connsiteX4" fmla="*/ 4044595 w 7619487"/>
              <a:gd name="connsiteY4" fmla="*/ 3555241 h 3759601"/>
              <a:gd name="connsiteX5" fmla="*/ 0 w 7619487"/>
              <a:gd name="connsiteY5" fmla="*/ 3759601 h 3759601"/>
              <a:gd name="connsiteX0" fmla="*/ 0 w 7947034"/>
              <a:gd name="connsiteY0" fmla="*/ 3991612 h 3991612"/>
              <a:gd name="connsiteX1" fmla="*/ 395823 w 7947034"/>
              <a:gd name="connsiteY1" fmla="*/ 352885 h 3991612"/>
              <a:gd name="connsiteX2" fmla="*/ 671957 w 7947034"/>
              <a:gd name="connsiteY2" fmla="*/ 0 h 3991612"/>
              <a:gd name="connsiteX3" fmla="*/ 7947034 w 7947034"/>
              <a:gd name="connsiteY3" fmla="*/ 0 h 3991612"/>
              <a:gd name="connsiteX4" fmla="*/ 4372142 w 7947034"/>
              <a:gd name="connsiteY4" fmla="*/ 3555241 h 3991612"/>
              <a:gd name="connsiteX5" fmla="*/ 0 w 7947034"/>
              <a:gd name="connsiteY5" fmla="*/ 3991612 h 3991612"/>
              <a:gd name="connsiteX0" fmla="*/ 0 w 7551249"/>
              <a:gd name="connsiteY0" fmla="*/ 3554884 h 3555241"/>
              <a:gd name="connsiteX1" fmla="*/ 38 w 7551249"/>
              <a:gd name="connsiteY1" fmla="*/ 352885 h 3555241"/>
              <a:gd name="connsiteX2" fmla="*/ 276172 w 7551249"/>
              <a:gd name="connsiteY2" fmla="*/ 0 h 3555241"/>
              <a:gd name="connsiteX3" fmla="*/ 7551249 w 7551249"/>
              <a:gd name="connsiteY3" fmla="*/ 0 h 3555241"/>
              <a:gd name="connsiteX4" fmla="*/ 3976357 w 7551249"/>
              <a:gd name="connsiteY4" fmla="*/ 3555241 h 3555241"/>
              <a:gd name="connsiteX5" fmla="*/ 0 w 7551249"/>
              <a:gd name="connsiteY5" fmla="*/ 3554884 h 3555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1249" h="3555241">
                <a:moveTo>
                  <a:pt x="0" y="3554884"/>
                </a:moveTo>
                <a:cubicBezTo>
                  <a:pt x="13" y="2455706"/>
                  <a:pt x="25" y="1452063"/>
                  <a:pt x="38" y="352885"/>
                </a:cubicBezTo>
                <a:lnTo>
                  <a:pt x="276172" y="0"/>
                </a:lnTo>
                <a:lnTo>
                  <a:pt x="7551249" y="0"/>
                </a:lnTo>
                <a:lnTo>
                  <a:pt x="3976357" y="3555241"/>
                </a:lnTo>
                <a:lnTo>
                  <a:pt x="0" y="3554884"/>
                </a:lnTo>
                <a:close/>
              </a:path>
            </a:pathLst>
          </a:cu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pic>
        <p:nvPicPr>
          <p:cNvPr id="13"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934529" y="0"/>
            <a:ext cx="11253216"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arallelogram 13"/>
          <p:cNvSpPr/>
          <p:nvPr userDrawn="1"/>
        </p:nvSpPr>
        <p:spPr>
          <a:xfrm flipH="1">
            <a:off x="1469023" y="1958975"/>
            <a:ext cx="2193925" cy="1096963"/>
          </a:xfrm>
          <a:prstGeom prst="parallelogram">
            <a:avLst>
              <a:gd name="adj" fmla="val 99186"/>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2800" dirty="0">
              <a:solidFill>
                <a:schemeClr val="bg1"/>
              </a:solidFill>
              <a:latin typeface="+mj-lt"/>
            </a:endParaRPr>
          </a:p>
        </p:txBody>
      </p:sp>
      <p:sp>
        <p:nvSpPr>
          <p:cNvPr id="15" name="Parallelogram 12"/>
          <p:cNvSpPr/>
          <p:nvPr userDrawn="1"/>
        </p:nvSpPr>
        <p:spPr>
          <a:xfrm>
            <a:off x="-15875" y="3327400"/>
            <a:ext cx="7550150" cy="3554413"/>
          </a:xfrm>
          <a:custGeom>
            <a:avLst/>
            <a:gdLst>
              <a:gd name="connsiteX0" fmla="*/ 0 w 11532358"/>
              <a:gd name="connsiteY0" fmla="*/ 4292220 h 4292220"/>
              <a:gd name="connsiteX1" fmla="*/ 4257281 w 11532358"/>
              <a:gd name="connsiteY1" fmla="*/ 0 h 4292220"/>
              <a:gd name="connsiteX2" fmla="*/ 11532358 w 11532358"/>
              <a:gd name="connsiteY2" fmla="*/ 0 h 4292220"/>
              <a:gd name="connsiteX3" fmla="*/ 7275077 w 11532358"/>
              <a:gd name="connsiteY3" fmla="*/ 4292220 h 4292220"/>
              <a:gd name="connsiteX4" fmla="*/ 0 w 11532358"/>
              <a:gd name="connsiteY4" fmla="*/ 4292220 h 4292220"/>
              <a:gd name="connsiteX0" fmla="*/ 0 w 11532358"/>
              <a:gd name="connsiteY0" fmla="*/ 4292220 h 4292220"/>
              <a:gd name="connsiteX1" fmla="*/ 3271464 w 11532358"/>
              <a:gd name="connsiteY1" fmla="*/ 994331 h 4292220"/>
              <a:gd name="connsiteX2" fmla="*/ 4257281 w 11532358"/>
              <a:gd name="connsiteY2" fmla="*/ 0 h 4292220"/>
              <a:gd name="connsiteX3" fmla="*/ 11532358 w 11532358"/>
              <a:gd name="connsiteY3" fmla="*/ 0 h 4292220"/>
              <a:gd name="connsiteX4" fmla="*/ 7275077 w 11532358"/>
              <a:gd name="connsiteY4" fmla="*/ 4292220 h 4292220"/>
              <a:gd name="connsiteX5" fmla="*/ 0 w 11532358"/>
              <a:gd name="connsiteY5" fmla="*/ 4292220 h 4292220"/>
              <a:gd name="connsiteX0" fmla="*/ 0 w 11532358"/>
              <a:gd name="connsiteY0" fmla="*/ 4292220 h 4292220"/>
              <a:gd name="connsiteX1" fmla="*/ 3271464 w 11532358"/>
              <a:gd name="connsiteY1" fmla="*/ 994331 h 4292220"/>
              <a:gd name="connsiteX2" fmla="*/ 4257281 w 11532358"/>
              <a:gd name="connsiteY2" fmla="*/ 0 h 4292220"/>
              <a:gd name="connsiteX3" fmla="*/ 11532358 w 11532358"/>
              <a:gd name="connsiteY3" fmla="*/ 0 h 4292220"/>
              <a:gd name="connsiteX4" fmla="*/ 7275077 w 11532358"/>
              <a:gd name="connsiteY4" fmla="*/ 4292220 h 4292220"/>
              <a:gd name="connsiteX5" fmla="*/ 3271426 w 11532358"/>
              <a:gd name="connsiteY5" fmla="*/ 4291864 h 4292220"/>
              <a:gd name="connsiteX6" fmla="*/ 0 w 11532358"/>
              <a:gd name="connsiteY6" fmla="*/ 4292220 h 4292220"/>
              <a:gd name="connsiteX0" fmla="*/ 0 w 8260932"/>
              <a:gd name="connsiteY0" fmla="*/ 4291864 h 4292220"/>
              <a:gd name="connsiteX1" fmla="*/ 38 w 8260932"/>
              <a:gd name="connsiteY1" fmla="*/ 994331 h 4292220"/>
              <a:gd name="connsiteX2" fmla="*/ 985855 w 8260932"/>
              <a:gd name="connsiteY2" fmla="*/ 0 h 4292220"/>
              <a:gd name="connsiteX3" fmla="*/ 8260932 w 8260932"/>
              <a:gd name="connsiteY3" fmla="*/ 0 h 4292220"/>
              <a:gd name="connsiteX4" fmla="*/ 4003651 w 8260932"/>
              <a:gd name="connsiteY4" fmla="*/ 4292220 h 4292220"/>
              <a:gd name="connsiteX5" fmla="*/ 0 w 8260932"/>
              <a:gd name="connsiteY5" fmla="*/ 4291864 h 4292220"/>
              <a:gd name="connsiteX0" fmla="*/ 0 w 8260932"/>
              <a:gd name="connsiteY0" fmla="*/ 4291864 h 4292220"/>
              <a:gd name="connsiteX1" fmla="*/ 682426 w 8260932"/>
              <a:gd name="connsiteY1" fmla="*/ 325590 h 4292220"/>
              <a:gd name="connsiteX2" fmla="*/ 985855 w 8260932"/>
              <a:gd name="connsiteY2" fmla="*/ 0 h 4292220"/>
              <a:gd name="connsiteX3" fmla="*/ 8260932 w 8260932"/>
              <a:gd name="connsiteY3" fmla="*/ 0 h 4292220"/>
              <a:gd name="connsiteX4" fmla="*/ 4003651 w 8260932"/>
              <a:gd name="connsiteY4" fmla="*/ 4292220 h 4292220"/>
              <a:gd name="connsiteX5" fmla="*/ 0 w 8260932"/>
              <a:gd name="connsiteY5" fmla="*/ 4291864 h 4292220"/>
              <a:gd name="connsiteX0" fmla="*/ 40907 w 7578507"/>
              <a:gd name="connsiteY0" fmla="*/ 3486646 h 4292220"/>
              <a:gd name="connsiteX1" fmla="*/ 1 w 7578507"/>
              <a:gd name="connsiteY1" fmla="*/ 325590 h 4292220"/>
              <a:gd name="connsiteX2" fmla="*/ 303430 w 7578507"/>
              <a:gd name="connsiteY2" fmla="*/ 0 h 4292220"/>
              <a:gd name="connsiteX3" fmla="*/ 7578507 w 7578507"/>
              <a:gd name="connsiteY3" fmla="*/ 0 h 4292220"/>
              <a:gd name="connsiteX4" fmla="*/ 3321226 w 7578507"/>
              <a:gd name="connsiteY4" fmla="*/ 4292220 h 4292220"/>
              <a:gd name="connsiteX5" fmla="*/ 40907 w 7578507"/>
              <a:gd name="connsiteY5" fmla="*/ 3486646 h 4292220"/>
              <a:gd name="connsiteX0" fmla="*/ 13612 w 7551212"/>
              <a:gd name="connsiteY0" fmla="*/ 3486646 h 4292220"/>
              <a:gd name="connsiteX1" fmla="*/ 1 w 7551212"/>
              <a:gd name="connsiteY1" fmla="*/ 352885 h 4292220"/>
              <a:gd name="connsiteX2" fmla="*/ 276135 w 7551212"/>
              <a:gd name="connsiteY2" fmla="*/ 0 h 4292220"/>
              <a:gd name="connsiteX3" fmla="*/ 7551212 w 7551212"/>
              <a:gd name="connsiteY3" fmla="*/ 0 h 4292220"/>
              <a:gd name="connsiteX4" fmla="*/ 3293931 w 7551212"/>
              <a:gd name="connsiteY4" fmla="*/ 4292220 h 4292220"/>
              <a:gd name="connsiteX5" fmla="*/ 13612 w 7551212"/>
              <a:gd name="connsiteY5" fmla="*/ 3486646 h 4292220"/>
              <a:gd name="connsiteX0" fmla="*/ 13612 w 7551212"/>
              <a:gd name="connsiteY0" fmla="*/ 3486646 h 3555241"/>
              <a:gd name="connsiteX1" fmla="*/ 1 w 7551212"/>
              <a:gd name="connsiteY1" fmla="*/ 352885 h 3555241"/>
              <a:gd name="connsiteX2" fmla="*/ 276135 w 7551212"/>
              <a:gd name="connsiteY2" fmla="*/ 0 h 3555241"/>
              <a:gd name="connsiteX3" fmla="*/ 7551212 w 7551212"/>
              <a:gd name="connsiteY3" fmla="*/ 0 h 3555241"/>
              <a:gd name="connsiteX4" fmla="*/ 3976320 w 7551212"/>
              <a:gd name="connsiteY4" fmla="*/ 3555241 h 3555241"/>
              <a:gd name="connsiteX5" fmla="*/ 13612 w 7551212"/>
              <a:gd name="connsiteY5" fmla="*/ 3486646 h 3555241"/>
              <a:gd name="connsiteX0" fmla="*/ 13612 w 7551212"/>
              <a:gd name="connsiteY0" fmla="*/ 3568532 h 3568532"/>
              <a:gd name="connsiteX1" fmla="*/ 1 w 7551212"/>
              <a:gd name="connsiteY1" fmla="*/ 352885 h 3568532"/>
              <a:gd name="connsiteX2" fmla="*/ 276135 w 7551212"/>
              <a:gd name="connsiteY2" fmla="*/ 0 h 3568532"/>
              <a:gd name="connsiteX3" fmla="*/ 7551212 w 7551212"/>
              <a:gd name="connsiteY3" fmla="*/ 0 h 3568532"/>
              <a:gd name="connsiteX4" fmla="*/ 3976320 w 7551212"/>
              <a:gd name="connsiteY4" fmla="*/ 3555241 h 3568532"/>
              <a:gd name="connsiteX5" fmla="*/ 13612 w 7551212"/>
              <a:gd name="connsiteY5" fmla="*/ 3568532 h 3568532"/>
              <a:gd name="connsiteX0" fmla="*/ 0 w 7619487"/>
              <a:gd name="connsiteY0" fmla="*/ 3759601 h 3759601"/>
              <a:gd name="connsiteX1" fmla="*/ 68276 w 7619487"/>
              <a:gd name="connsiteY1" fmla="*/ 352885 h 3759601"/>
              <a:gd name="connsiteX2" fmla="*/ 344410 w 7619487"/>
              <a:gd name="connsiteY2" fmla="*/ 0 h 3759601"/>
              <a:gd name="connsiteX3" fmla="*/ 7619487 w 7619487"/>
              <a:gd name="connsiteY3" fmla="*/ 0 h 3759601"/>
              <a:gd name="connsiteX4" fmla="*/ 4044595 w 7619487"/>
              <a:gd name="connsiteY4" fmla="*/ 3555241 h 3759601"/>
              <a:gd name="connsiteX5" fmla="*/ 0 w 7619487"/>
              <a:gd name="connsiteY5" fmla="*/ 3759601 h 3759601"/>
              <a:gd name="connsiteX0" fmla="*/ 0 w 7947034"/>
              <a:gd name="connsiteY0" fmla="*/ 3991612 h 3991612"/>
              <a:gd name="connsiteX1" fmla="*/ 395823 w 7947034"/>
              <a:gd name="connsiteY1" fmla="*/ 352885 h 3991612"/>
              <a:gd name="connsiteX2" fmla="*/ 671957 w 7947034"/>
              <a:gd name="connsiteY2" fmla="*/ 0 h 3991612"/>
              <a:gd name="connsiteX3" fmla="*/ 7947034 w 7947034"/>
              <a:gd name="connsiteY3" fmla="*/ 0 h 3991612"/>
              <a:gd name="connsiteX4" fmla="*/ 4372142 w 7947034"/>
              <a:gd name="connsiteY4" fmla="*/ 3555241 h 3991612"/>
              <a:gd name="connsiteX5" fmla="*/ 0 w 7947034"/>
              <a:gd name="connsiteY5" fmla="*/ 3991612 h 3991612"/>
              <a:gd name="connsiteX0" fmla="*/ 0 w 7551249"/>
              <a:gd name="connsiteY0" fmla="*/ 3554884 h 3555241"/>
              <a:gd name="connsiteX1" fmla="*/ 38 w 7551249"/>
              <a:gd name="connsiteY1" fmla="*/ 352885 h 3555241"/>
              <a:gd name="connsiteX2" fmla="*/ 276172 w 7551249"/>
              <a:gd name="connsiteY2" fmla="*/ 0 h 3555241"/>
              <a:gd name="connsiteX3" fmla="*/ 7551249 w 7551249"/>
              <a:gd name="connsiteY3" fmla="*/ 0 h 3555241"/>
              <a:gd name="connsiteX4" fmla="*/ 3976357 w 7551249"/>
              <a:gd name="connsiteY4" fmla="*/ 3555241 h 3555241"/>
              <a:gd name="connsiteX5" fmla="*/ 0 w 7551249"/>
              <a:gd name="connsiteY5" fmla="*/ 3554884 h 3555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1249" h="3555241">
                <a:moveTo>
                  <a:pt x="0" y="3554884"/>
                </a:moveTo>
                <a:cubicBezTo>
                  <a:pt x="13" y="2455706"/>
                  <a:pt x="25" y="1452063"/>
                  <a:pt x="38" y="352885"/>
                </a:cubicBezTo>
                <a:lnTo>
                  <a:pt x="276172" y="0"/>
                </a:lnTo>
                <a:lnTo>
                  <a:pt x="7551249" y="0"/>
                </a:lnTo>
                <a:lnTo>
                  <a:pt x="3976357" y="3555241"/>
                </a:lnTo>
                <a:lnTo>
                  <a:pt x="0" y="3554884"/>
                </a:lnTo>
                <a:close/>
              </a:path>
            </a:pathLst>
          </a:custGeom>
          <a:solidFill>
            <a:schemeClr val="accent5">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Tree>
    <p:extLst>
      <p:ext uri="{BB962C8B-B14F-4D97-AF65-F5344CB8AC3E}">
        <p14:creationId xmlns:p14="http://schemas.microsoft.com/office/powerpoint/2010/main" val="210832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Only WHT">
    <p:spTree>
      <p:nvGrpSpPr>
        <p:cNvPr id="1" name=""/>
        <p:cNvGrpSpPr/>
        <p:nvPr/>
      </p:nvGrpSpPr>
      <p:grpSpPr>
        <a:xfrm>
          <a:off x="0" y="0"/>
          <a:ext cx="0" cy="0"/>
          <a:chOff x="0" y="0"/>
          <a:chExt cx="0" cy="0"/>
        </a:xfrm>
      </p:grpSpPr>
      <p:sp>
        <p:nvSpPr>
          <p:cNvPr id="2" name="Title 1"/>
          <p:cNvSpPr>
            <a:spLocks noGrp="1"/>
          </p:cNvSpPr>
          <p:nvPr>
            <p:ph type="title"/>
          </p:nvPr>
        </p:nvSpPr>
        <p:spPr>
          <a:xfrm>
            <a:off x="426609" y="150223"/>
            <a:ext cx="11335607" cy="365760"/>
          </a:xfrm>
        </p:spPr>
        <p:txBody>
          <a:bodyPr vert="horz" lIns="0" tIns="0" rIns="0" bIns="0" rtlCol="0" anchor="ctr" anchorCtr="0">
            <a:noAutofit/>
          </a:bodyPr>
          <a:lstStyle>
            <a:lvl1pPr>
              <a:defRPr lang="en-US" sz="3500" b="0" i="0" dirty="0">
                <a:latin typeface="ParalucentMedium" pitchFamily="2" charset="0"/>
              </a:defRPr>
            </a:lvl1pPr>
          </a:lstStyle>
          <a:p>
            <a:pPr lvl="0"/>
            <a:r>
              <a:rPr lang="en-US" dirty="0" smtClean="0"/>
              <a:t>Click to edit Master title style</a:t>
            </a:r>
            <a:endParaRPr lang="en-US" dirty="0"/>
          </a:p>
        </p:txBody>
      </p:sp>
      <p:sp>
        <p:nvSpPr>
          <p:cNvPr id="4" name="Text Placeholder 3"/>
          <p:cNvSpPr>
            <a:spLocks noGrp="1"/>
          </p:cNvSpPr>
          <p:nvPr>
            <p:ph type="body" sz="quarter" idx="10" hasCustomPrompt="1"/>
          </p:nvPr>
        </p:nvSpPr>
        <p:spPr>
          <a:xfrm>
            <a:off x="426609" y="497840"/>
            <a:ext cx="11335607" cy="304800"/>
          </a:xfrm>
        </p:spPr>
        <p:txBody>
          <a:bodyPr vert="horz" lIns="243797" tIns="48759" rIns="0" bIns="0" rtlCol="0" anchor="t" anchorCtr="0">
            <a:noAutofit/>
          </a:bodyPr>
          <a:lstStyle>
            <a:lvl1pPr>
              <a:defRPr lang="en-US" sz="2100" b="1" i="1" dirty="0">
                <a:solidFill>
                  <a:srgbClr val="FFFF00"/>
                </a:solidFill>
              </a:defRPr>
            </a:lvl1pPr>
          </a:lstStyle>
          <a:p>
            <a:pPr marL="0" lvl="0" indent="0">
              <a:buNone/>
            </a:pPr>
            <a:r>
              <a:rPr lang="en-US" dirty="0" smtClean="0"/>
              <a:t>Click To Edit Master Text Styles</a:t>
            </a:r>
            <a:endParaRPr lang="en-US" dirty="0"/>
          </a:p>
        </p:txBody>
      </p:sp>
    </p:spTree>
    <p:extLst>
      <p:ext uri="{BB962C8B-B14F-4D97-AF65-F5344CB8AC3E}">
        <p14:creationId xmlns:p14="http://schemas.microsoft.com/office/powerpoint/2010/main" val="160053808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Slide WHT Image">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0" y="0"/>
            <a:ext cx="12188825" cy="6864096"/>
          </a:xfrm>
          <a:solidFill>
            <a:schemeClr val="bg1"/>
          </a:solidFill>
        </p:spPr>
        <p:txBody>
          <a:bodyPr/>
          <a:lstStyle>
            <a:lvl1pPr>
              <a:buNone/>
              <a:defRPr/>
            </a:lvl1pPr>
          </a:lstStyle>
          <a:p>
            <a:r>
              <a:rPr lang="en-US" dirty="0" smtClean="0"/>
              <a:t>Click icon to add picture</a:t>
            </a:r>
            <a:endParaRPr lang="en-US" dirty="0"/>
          </a:p>
        </p:txBody>
      </p:sp>
      <p:sp>
        <p:nvSpPr>
          <p:cNvPr id="2" name="Title 1"/>
          <p:cNvSpPr>
            <a:spLocks noGrp="1"/>
          </p:cNvSpPr>
          <p:nvPr>
            <p:ph type="ctrTitle"/>
          </p:nvPr>
        </p:nvSpPr>
        <p:spPr>
          <a:xfrm>
            <a:off x="5233295" y="1038516"/>
            <a:ext cx="6094413" cy="1965960"/>
          </a:xfrm>
        </p:spPr>
        <p:txBody>
          <a:bodyPr anchor="b">
            <a:noAutofit/>
          </a:bodyPr>
          <a:lstStyle>
            <a:lvl1pPr>
              <a:defRPr sz="2700" cap="all"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233295" y="2987056"/>
            <a:ext cx="6094413" cy="365760"/>
          </a:xfrm>
        </p:spPr>
        <p:txBody>
          <a:bodyPr/>
          <a:lstStyle>
            <a:lvl1pPr marL="0" indent="0" algn="l">
              <a:spcBef>
                <a:spcPts val="0"/>
              </a:spcBef>
              <a:spcAft>
                <a:spcPts val="0"/>
              </a:spcAft>
              <a:buNone/>
              <a:defRPr sz="2100" i="1">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lang="en-US" dirty="0"/>
          </a:p>
        </p:txBody>
      </p:sp>
      <p:sp>
        <p:nvSpPr>
          <p:cNvPr id="8" name="Text Placeholder 7"/>
          <p:cNvSpPr>
            <a:spLocks noGrp="1"/>
          </p:cNvSpPr>
          <p:nvPr>
            <p:ph type="body" sz="quarter" idx="10"/>
          </p:nvPr>
        </p:nvSpPr>
        <p:spPr>
          <a:xfrm>
            <a:off x="5261643" y="3466023"/>
            <a:ext cx="6094413" cy="914400"/>
          </a:xfrm>
        </p:spPr>
        <p:txBody>
          <a:bodyPr>
            <a:noAutofit/>
          </a:bodyPr>
          <a:lstStyle>
            <a:lvl1pPr marL="0" indent="0">
              <a:spcBef>
                <a:spcPts val="0"/>
              </a:spcBef>
              <a:spcAft>
                <a:spcPts val="0"/>
              </a:spcAft>
              <a:buNone/>
              <a:defRPr sz="1300" b="1">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374763390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09111" y="182880"/>
            <a:ext cx="9994837" cy="64008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09111" y="1096859"/>
            <a:ext cx="5383398" cy="5212080"/>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5961155" y="1096859"/>
            <a:ext cx="5383398" cy="5212080"/>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1328341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Only BL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 y="3"/>
            <a:ext cx="12185214" cy="6857999"/>
          </a:xfrm>
          <a:prstGeom prst="rect">
            <a:avLst/>
          </a:prstGeom>
        </p:spPr>
      </p:pic>
      <p:sp>
        <p:nvSpPr>
          <p:cNvPr id="13" name="Rectangle 12"/>
          <p:cNvSpPr/>
          <p:nvPr userDrawn="1"/>
        </p:nvSpPr>
        <p:spPr bwMode="auto">
          <a:xfrm>
            <a:off x="-2" y="0"/>
            <a:ext cx="12194360" cy="6843373"/>
          </a:xfrm>
          <a:prstGeom prst="rect">
            <a:avLst/>
          </a:prstGeom>
          <a:solidFill>
            <a:srgbClr val="000000">
              <a:alpha val="50196"/>
            </a:srgbClr>
          </a:solidFill>
          <a:ln w="25400" algn="ctr">
            <a:noFill/>
            <a:round/>
            <a:headEnd/>
            <a:tailEnd/>
          </a:ln>
          <a:effectLst/>
        </p:spPr>
        <p:txBody>
          <a:bodyPr lIns="304747" tIns="60941" rIns="304747" bIns="60941" rtlCol="0" anchor="ctr"/>
          <a:lstStyle/>
          <a:p>
            <a:pPr marL="2117" indent="-2117" algn="ctr" defTabSz="1217364"/>
            <a:endParaRPr lang="en-US" b="1" dirty="0" smtClean="0">
              <a:solidFill>
                <a:prstClr val="white"/>
              </a:solidFill>
              <a:cs typeface="Arial" charset="0"/>
            </a:endParaRPr>
          </a:p>
        </p:txBody>
      </p:sp>
      <p:sp>
        <p:nvSpPr>
          <p:cNvPr id="3" name="Title 2"/>
          <p:cNvSpPr>
            <a:spLocks noGrp="1"/>
          </p:cNvSpPr>
          <p:nvPr>
            <p:ph type="title"/>
          </p:nvPr>
        </p:nvSpPr>
        <p:spPr/>
        <p:txBody>
          <a:bodyPr/>
          <a:lstStyle/>
          <a:p>
            <a:r>
              <a:rPr lang="en-US" dirty="0" smtClean="0"/>
              <a:t>Click to edit Master title style</a:t>
            </a:r>
            <a:endParaRPr lang="en-US" dirty="0"/>
          </a:p>
        </p:txBody>
      </p:sp>
      <p:sp>
        <p:nvSpPr>
          <p:cNvPr id="5" name="Content Placeholder 2"/>
          <p:cNvSpPr>
            <a:spLocks noGrp="1"/>
          </p:cNvSpPr>
          <p:nvPr>
            <p:ph idx="1"/>
          </p:nvPr>
        </p:nvSpPr>
        <p:spPr>
          <a:xfrm>
            <a:off x="426609" y="1097280"/>
            <a:ext cx="11335607" cy="4754880"/>
          </a:xfrm>
        </p:spPr>
        <p:txBody>
          <a:bodyPr/>
          <a:lstStyle>
            <a:lvl1pPr marL="150258" indent="-150258">
              <a:defRPr/>
            </a:lvl1pPr>
            <a:lvl2pPr>
              <a:buClr>
                <a:schemeClr val="accent1"/>
              </a:buClr>
              <a:defRPr lang="en-US" sz="1900" kern="1200" dirty="0" smtClean="0">
                <a:solidFill>
                  <a:schemeClr val="tx1"/>
                </a:solidFill>
                <a:latin typeface="+mn-lt"/>
                <a:ea typeface="+mn-ea"/>
                <a:cs typeface="+mn-cs"/>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1584205" y="6164493"/>
            <a:ext cx="610153" cy="6788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userDrawn="1"/>
        </p:nvSpPr>
        <p:spPr>
          <a:xfrm>
            <a:off x="33514" y="6547398"/>
            <a:ext cx="346970" cy="233589"/>
          </a:xfrm>
          <a:prstGeom prst="rect">
            <a:avLst/>
          </a:prstGeom>
          <a:noFill/>
        </p:spPr>
        <p:txBody>
          <a:bodyPr wrap="none" lIns="109392" tIns="54696" rIns="109392" bIns="54696" rtlCol="0" anchor="ctr">
            <a:spAutoFit/>
          </a:bodyPr>
          <a:lstStyle/>
          <a:p>
            <a:pPr algn="r"/>
            <a:fld id="{B50A2252-0B00-49D0-9A28-2F5CCECF09D1}" type="slidenum">
              <a:rPr lang="en-US" sz="800" smtClean="0">
                <a:solidFill>
                  <a:srgbClr val="CACFD0"/>
                </a:solidFill>
                <a:cs typeface="Arial" pitchFamily="34" charset="0"/>
              </a:rPr>
              <a:pPr algn="r"/>
              <a:t>‹Nr.›</a:t>
            </a:fld>
            <a:endParaRPr lang="en-US" sz="800" dirty="0">
              <a:solidFill>
                <a:srgbClr val="CACFD0"/>
              </a:solidFill>
              <a:cs typeface="Arial" pitchFamily="34" charset="0"/>
            </a:endParaRPr>
          </a:p>
        </p:txBody>
      </p:sp>
      <p:sp>
        <p:nvSpPr>
          <p:cNvPr id="9" name="TextBox 8"/>
          <p:cNvSpPr txBox="1"/>
          <p:nvPr userDrawn="1"/>
        </p:nvSpPr>
        <p:spPr>
          <a:xfrm>
            <a:off x="222250" y="6580148"/>
            <a:ext cx="3947203" cy="190581"/>
          </a:xfrm>
          <a:prstGeom prst="rect">
            <a:avLst/>
          </a:prstGeom>
          <a:noFill/>
        </p:spPr>
        <p:txBody>
          <a:bodyPr wrap="none" lIns="82058" tIns="41029" rIns="82058" bIns="41029" anchor="ctr">
            <a:spAutoFit/>
          </a:bodyPr>
          <a:lstStyle/>
          <a:p>
            <a:pPr fontAlgn="auto">
              <a:spcBef>
                <a:spcPts val="0"/>
              </a:spcBef>
              <a:spcAft>
                <a:spcPts val="0"/>
              </a:spcAft>
              <a:defRPr/>
            </a:pPr>
            <a:r>
              <a:rPr lang="en-US" sz="700" cap="all" dirty="0">
                <a:solidFill>
                  <a:schemeClr val="tx1">
                    <a:lumMod val="75000"/>
                    <a:lumOff val="25000"/>
                  </a:schemeClr>
                </a:solidFill>
                <a:latin typeface="Arial" pitchFamily="34" charset="0"/>
                <a:cs typeface="Arial" pitchFamily="34" charset="0"/>
              </a:rPr>
              <a:t>AMD </a:t>
            </a:r>
            <a:r>
              <a:rPr lang="en-US" sz="700" cap="all" dirty="0" smtClean="0">
                <a:solidFill>
                  <a:schemeClr val="tx1">
                    <a:lumMod val="75000"/>
                    <a:lumOff val="25000"/>
                  </a:schemeClr>
                </a:solidFill>
                <a:latin typeface="Arial" pitchFamily="34" charset="0"/>
                <a:cs typeface="Arial" pitchFamily="34" charset="0"/>
              </a:rPr>
              <a:t>FIREPRO™ Technology Update   </a:t>
            </a:r>
            <a:r>
              <a:rPr lang="en-US" sz="700" cap="all" dirty="0">
                <a:solidFill>
                  <a:schemeClr val="tx1">
                    <a:lumMod val="75000"/>
                    <a:lumOff val="25000"/>
                  </a:schemeClr>
                </a:solidFill>
                <a:latin typeface="Arial" pitchFamily="34" charset="0"/>
                <a:cs typeface="Arial" pitchFamily="34" charset="0"/>
              </a:rPr>
              <a:t>|  </a:t>
            </a:r>
            <a:r>
              <a:rPr lang="en-US" sz="700" cap="all" dirty="0" err="1" smtClean="0">
                <a:solidFill>
                  <a:schemeClr val="tx1">
                    <a:lumMod val="75000"/>
                    <a:lumOff val="25000"/>
                  </a:schemeClr>
                </a:solidFill>
                <a:latin typeface="Arial" pitchFamily="34" charset="0"/>
                <a:cs typeface="Arial" pitchFamily="34" charset="0"/>
              </a:rPr>
              <a:t>Computex</a:t>
            </a:r>
            <a:r>
              <a:rPr lang="en-US" sz="700" cap="all" dirty="0" smtClean="0">
                <a:solidFill>
                  <a:schemeClr val="tx1">
                    <a:lumMod val="75000"/>
                    <a:lumOff val="25000"/>
                  </a:schemeClr>
                </a:solidFill>
                <a:latin typeface="Arial" pitchFamily="34" charset="0"/>
                <a:cs typeface="Arial" pitchFamily="34" charset="0"/>
              </a:rPr>
              <a:t> | June 2013   </a:t>
            </a:r>
            <a:r>
              <a:rPr lang="en-US" sz="700" cap="all" dirty="0">
                <a:solidFill>
                  <a:schemeClr val="tx1">
                    <a:lumMod val="75000"/>
                    <a:lumOff val="25000"/>
                  </a:schemeClr>
                </a:solidFill>
                <a:latin typeface="Arial" pitchFamily="34" charset="0"/>
                <a:cs typeface="Arial" pitchFamily="34" charset="0"/>
              </a:rPr>
              <a:t>|   Confidential</a:t>
            </a:r>
          </a:p>
        </p:txBody>
      </p:sp>
    </p:spTree>
    <p:extLst>
      <p:ext uri="{BB962C8B-B14F-4D97-AF65-F5344CB8AC3E}">
        <p14:creationId xmlns:p14="http://schemas.microsoft.com/office/powerpoint/2010/main" val="373627574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Cover 03 Image">
    <p:spTree>
      <p:nvGrpSpPr>
        <p:cNvPr id="1" name=""/>
        <p:cNvGrpSpPr/>
        <p:nvPr/>
      </p:nvGrpSpPr>
      <p:grpSpPr>
        <a:xfrm>
          <a:off x="0" y="0"/>
          <a:ext cx="0" cy="0"/>
          <a:chOff x="0" y="0"/>
          <a:chExt cx="0" cy="0"/>
        </a:xfrm>
      </p:grpSpPr>
      <p:sp>
        <p:nvSpPr>
          <p:cNvPr id="2" name="Title 1"/>
          <p:cNvSpPr>
            <a:spLocks noGrp="1"/>
          </p:cNvSpPr>
          <p:nvPr>
            <p:ph type="ctrTitle"/>
          </p:nvPr>
        </p:nvSpPr>
        <p:spPr>
          <a:xfrm>
            <a:off x="5953833" y="4870941"/>
            <a:ext cx="5486400" cy="822960"/>
          </a:xfrm>
        </p:spPr>
        <p:txBody>
          <a:bodyPr tIns="0" bIns="0" anchor="b"/>
          <a:lstStyle>
            <a:lvl1pPr algn="r">
              <a:defRPr b="1" cap="all"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68233" y="5762394"/>
            <a:ext cx="4572000" cy="640080"/>
          </a:xfrm>
        </p:spPr>
        <p:txBody>
          <a:bodyPr tIns="0" bIns="0">
            <a:noAutofit/>
          </a:bodyPr>
          <a:lstStyle>
            <a:lvl1pPr marL="0" indent="0" algn="r">
              <a:spcBef>
                <a:spcPts val="0"/>
              </a:spcBef>
              <a:spcAft>
                <a:spcPts val="0"/>
              </a:spcAft>
              <a:buNone/>
              <a:defRPr sz="1800" cap="all"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Right Triangle 11"/>
          <p:cNvSpPr/>
          <p:nvPr userDrawn="1"/>
        </p:nvSpPr>
        <p:spPr>
          <a:xfrm flipH="1">
            <a:off x="11488738" y="5392738"/>
            <a:ext cx="204787" cy="204787"/>
          </a:xfrm>
          <a:prstGeom prst="rtTriangl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17876" y="341313"/>
            <a:ext cx="2267712" cy="886152"/>
          </a:xfrm>
          <a:prstGeom prst="rect">
            <a:avLst/>
          </a:prstGeom>
        </p:spPr>
      </p:pic>
      <p:sp>
        <p:nvSpPr>
          <p:cNvPr id="11" name="Parallelogram 12"/>
          <p:cNvSpPr/>
          <p:nvPr userDrawn="1"/>
        </p:nvSpPr>
        <p:spPr>
          <a:xfrm>
            <a:off x="-15875" y="3327400"/>
            <a:ext cx="7550150" cy="3554413"/>
          </a:xfrm>
          <a:custGeom>
            <a:avLst/>
            <a:gdLst>
              <a:gd name="connsiteX0" fmla="*/ 0 w 11532358"/>
              <a:gd name="connsiteY0" fmla="*/ 4292220 h 4292220"/>
              <a:gd name="connsiteX1" fmla="*/ 4257281 w 11532358"/>
              <a:gd name="connsiteY1" fmla="*/ 0 h 4292220"/>
              <a:gd name="connsiteX2" fmla="*/ 11532358 w 11532358"/>
              <a:gd name="connsiteY2" fmla="*/ 0 h 4292220"/>
              <a:gd name="connsiteX3" fmla="*/ 7275077 w 11532358"/>
              <a:gd name="connsiteY3" fmla="*/ 4292220 h 4292220"/>
              <a:gd name="connsiteX4" fmla="*/ 0 w 11532358"/>
              <a:gd name="connsiteY4" fmla="*/ 4292220 h 4292220"/>
              <a:gd name="connsiteX0" fmla="*/ 0 w 11532358"/>
              <a:gd name="connsiteY0" fmla="*/ 4292220 h 4292220"/>
              <a:gd name="connsiteX1" fmla="*/ 3271464 w 11532358"/>
              <a:gd name="connsiteY1" fmla="*/ 994331 h 4292220"/>
              <a:gd name="connsiteX2" fmla="*/ 4257281 w 11532358"/>
              <a:gd name="connsiteY2" fmla="*/ 0 h 4292220"/>
              <a:gd name="connsiteX3" fmla="*/ 11532358 w 11532358"/>
              <a:gd name="connsiteY3" fmla="*/ 0 h 4292220"/>
              <a:gd name="connsiteX4" fmla="*/ 7275077 w 11532358"/>
              <a:gd name="connsiteY4" fmla="*/ 4292220 h 4292220"/>
              <a:gd name="connsiteX5" fmla="*/ 0 w 11532358"/>
              <a:gd name="connsiteY5" fmla="*/ 4292220 h 4292220"/>
              <a:gd name="connsiteX0" fmla="*/ 0 w 11532358"/>
              <a:gd name="connsiteY0" fmla="*/ 4292220 h 4292220"/>
              <a:gd name="connsiteX1" fmla="*/ 3271464 w 11532358"/>
              <a:gd name="connsiteY1" fmla="*/ 994331 h 4292220"/>
              <a:gd name="connsiteX2" fmla="*/ 4257281 w 11532358"/>
              <a:gd name="connsiteY2" fmla="*/ 0 h 4292220"/>
              <a:gd name="connsiteX3" fmla="*/ 11532358 w 11532358"/>
              <a:gd name="connsiteY3" fmla="*/ 0 h 4292220"/>
              <a:gd name="connsiteX4" fmla="*/ 7275077 w 11532358"/>
              <a:gd name="connsiteY4" fmla="*/ 4292220 h 4292220"/>
              <a:gd name="connsiteX5" fmla="*/ 3271426 w 11532358"/>
              <a:gd name="connsiteY5" fmla="*/ 4291864 h 4292220"/>
              <a:gd name="connsiteX6" fmla="*/ 0 w 11532358"/>
              <a:gd name="connsiteY6" fmla="*/ 4292220 h 4292220"/>
              <a:gd name="connsiteX0" fmla="*/ 0 w 8260932"/>
              <a:gd name="connsiteY0" fmla="*/ 4291864 h 4292220"/>
              <a:gd name="connsiteX1" fmla="*/ 38 w 8260932"/>
              <a:gd name="connsiteY1" fmla="*/ 994331 h 4292220"/>
              <a:gd name="connsiteX2" fmla="*/ 985855 w 8260932"/>
              <a:gd name="connsiteY2" fmla="*/ 0 h 4292220"/>
              <a:gd name="connsiteX3" fmla="*/ 8260932 w 8260932"/>
              <a:gd name="connsiteY3" fmla="*/ 0 h 4292220"/>
              <a:gd name="connsiteX4" fmla="*/ 4003651 w 8260932"/>
              <a:gd name="connsiteY4" fmla="*/ 4292220 h 4292220"/>
              <a:gd name="connsiteX5" fmla="*/ 0 w 8260932"/>
              <a:gd name="connsiteY5" fmla="*/ 4291864 h 4292220"/>
              <a:gd name="connsiteX0" fmla="*/ 0 w 8260932"/>
              <a:gd name="connsiteY0" fmla="*/ 4291864 h 4292220"/>
              <a:gd name="connsiteX1" fmla="*/ 682426 w 8260932"/>
              <a:gd name="connsiteY1" fmla="*/ 325590 h 4292220"/>
              <a:gd name="connsiteX2" fmla="*/ 985855 w 8260932"/>
              <a:gd name="connsiteY2" fmla="*/ 0 h 4292220"/>
              <a:gd name="connsiteX3" fmla="*/ 8260932 w 8260932"/>
              <a:gd name="connsiteY3" fmla="*/ 0 h 4292220"/>
              <a:gd name="connsiteX4" fmla="*/ 4003651 w 8260932"/>
              <a:gd name="connsiteY4" fmla="*/ 4292220 h 4292220"/>
              <a:gd name="connsiteX5" fmla="*/ 0 w 8260932"/>
              <a:gd name="connsiteY5" fmla="*/ 4291864 h 4292220"/>
              <a:gd name="connsiteX0" fmla="*/ 40907 w 7578507"/>
              <a:gd name="connsiteY0" fmla="*/ 3486646 h 4292220"/>
              <a:gd name="connsiteX1" fmla="*/ 1 w 7578507"/>
              <a:gd name="connsiteY1" fmla="*/ 325590 h 4292220"/>
              <a:gd name="connsiteX2" fmla="*/ 303430 w 7578507"/>
              <a:gd name="connsiteY2" fmla="*/ 0 h 4292220"/>
              <a:gd name="connsiteX3" fmla="*/ 7578507 w 7578507"/>
              <a:gd name="connsiteY3" fmla="*/ 0 h 4292220"/>
              <a:gd name="connsiteX4" fmla="*/ 3321226 w 7578507"/>
              <a:gd name="connsiteY4" fmla="*/ 4292220 h 4292220"/>
              <a:gd name="connsiteX5" fmla="*/ 40907 w 7578507"/>
              <a:gd name="connsiteY5" fmla="*/ 3486646 h 4292220"/>
              <a:gd name="connsiteX0" fmla="*/ 13612 w 7551212"/>
              <a:gd name="connsiteY0" fmla="*/ 3486646 h 4292220"/>
              <a:gd name="connsiteX1" fmla="*/ 1 w 7551212"/>
              <a:gd name="connsiteY1" fmla="*/ 352885 h 4292220"/>
              <a:gd name="connsiteX2" fmla="*/ 276135 w 7551212"/>
              <a:gd name="connsiteY2" fmla="*/ 0 h 4292220"/>
              <a:gd name="connsiteX3" fmla="*/ 7551212 w 7551212"/>
              <a:gd name="connsiteY3" fmla="*/ 0 h 4292220"/>
              <a:gd name="connsiteX4" fmla="*/ 3293931 w 7551212"/>
              <a:gd name="connsiteY4" fmla="*/ 4292220 h 4292220"/>
              <a:gd name="connsiteX5" fmla="*/ 13612 w 7551212"/>
              <a:gd name="connsiteY5" fmla="*/ 3486646 h 4292220"/>
              <a:gd name="connsiteX0" fmla="*/ 13612 w 7551212"/>
              <a:gd name="connsiteY0" fmla="*/ 3486646 h 3555241"/>
              <a:gd name="connsiteX1" fmla="*/ 1 w 7551212"/>
              <a:gd name="connsiteY1" fmla="*/ 352885 h 3555241"/>
              <a:gd name="connsiteX2" fmla="*/ 276135 w 7551212"/>
              <a:gd name="connsiteY2" fmla="*/ 0 h 3555241"/>
              <a:gd name="connsiteX3" fmla="*/ 7551212 w 7551212"/>
              <a:gd name="connsiteY3" fmla="*/ 0 h 3555241"/>
              <a:gd name="connsiteX4" fmla="*/ 3976320 w 7551212"/>
              <a:gd name="connsiteY4" fmla="*/ 3555241 h 3555241"/>
              <a:gd name="connsiteX5" fmla="*/ 13612 w 7551212"/>
              <a:gd name="connsiteY5" fmla="*/ 3486646 h 3555241"/>
              <a:gd name="connsiteX0" fmla="*/ 13612 w 7551212"/>
              <a:gd name="connsiteY0" fmla="*/ 3568532 h 3568532"/>
              <a:gd name="connsiteX1" fmla="*/ 1 w 7551212"/>
              <a:gd name="connsiteY1" fmla="*/ 352885 h 3568532"/>
              <a:gd name="connsiteX2" fmla="*/ 276135 w 7551212"/>
              <a:gd name="connsiteY2" fmla="*/ 0 h 3568532"/>
              <a:gd name="connsiteX3" fmla="*/ 7551212 w 7551212"/>
              <a:gd name="connsiteY3" fmla="*/ 0 h 3568532"/>
              <a:gd name="connsiteX4" fmla="*/ 3976320 w 7551212"/>
              <a:gd name="connsiteY4" fmla="*/ 3555241 h 3568532"/>
              <a:gd name="connsiteX5" fmla="*/ 13612 w 7551212"/>
              <a:gd name="connsiteY5" fmla="*/ 3568532 h 3568532"/>
              <a:gd name="connsiteX0" fmla="*/ 0 w 7619487"/>
              <a:gd name="connsiteY0" fmla="*/ 3759601 h 3759601"/>
              <a:gd name="connsiteX1" fmla="*/ 68276 w 7619487"/>
              <a:gd name="connsiteY1" fmla="*/ 352885 h 3759601"/>
              <a:gd name="connsiteX2" fmla="*/ 344410 w 7619487"/>
              <a:gd name="connsiteY2" fmla="*/ 0 h 3759601"/>
              <a:gd name="connsiteX3" fmla="*/ 7619487 w 7619487"/>
              <a:gd name="connsiteY3" fmla="*/ 0 h 3759601"/>
              <a:gd name="connsiteX4" fmla="*/ 4044595 w 7619487"/>
              <a:gd name="connsiteY4" fmla="*/ 3555241 h 3759601"/>
              <a:gd name="connsiteX5" fmla="*/ 0 w 7619487"/>
              <a:gd name="connsiteY5" fmla="*/ 3759601 h 3759601"/>
              <a:gd name="connsiteX0" fmla="*/ 0 w 7947034"/>
              <a:gd name="connsiteY0" fmla="*/ 3991612 h 3991612"/>
              <a:gd name="connsiteX1" fmla="*/ 395823 w 7947034"/>
              <a:gd name="connsiteY1" fmla="*/ 352885 h 3991612"/>
              <a:gd name="connsiteX2" fmla="*/ 671957 w 7947034"/>
              <a:gd name="connsiteY2" fmla="*/ 0 h 3991612"/>
              <a:gd name="connsiteX3" fmla="*/ 7947034 w 7947034"/>
              <a:gd name="connsiteY3" fmla="*/ 0 h 3991612"/>
              <a:gd name="connsiteX4" fmla="*/ 4372142 w 7947034"/>
              <a:gd name="connsiteY4" fmla="*/ 3555241 h 3991612"/>
              <a:gd name="connsiteX5" fmla="*/ 0 w 7947034"/>
              <a:gd name="connsiteY5" fmla="*/ 3991612 h 3991612"/>
              <a:gd name="connsiteX0" fmla="*/ 0 w 7551249"/>
              <a:gd name="connsiteY0" fmla="*/ 3554884 h 3555241"/>
              <a:gd name="connsiteX1" fmla="*/ 38 w 7551249"/>
              <a:gd name="connsiteY1" fmla="*/ 352885 h 3555241"/>
              <a:gd name="connsiteX2" fmla="*/ 276172 w 7551249"/>
              <a:gd name="connsiteY2" fmla="*/ 0 h 3555241"/>
              <a:gd name="connsiteX3" fmla="*/ 7551249 w 7551249"/>
              <a:gd name="connsiteY3" fmla="*/ 0 h 3555241"/>
              <a:gd name="connsiteX4" fmla="*/ 3976357 w 7551249"/>
              <a:gd name="connsiteY4" fmla="*/ 3555241 h 3555241"/>
              <a:gd name="connsiteX5" fmla="*/ 0 w 7551249"/>
              <a:gd name="connsiteY5" fmla="*/ 3554884 h 3555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1249" h="3555241">
                <a:moveTo>
                  <a:pt x="0" y="3554884"/>
                </a:moveTo>
                <a:cubicBezTo>
                  <a:pt x="13" y="2455706"/>
                  <a:pt x="25" y="1452063"/>
                  <a:pt x="38" y="352885"/>
                </a:cubicBezTo>
                <a:lnTo>
                  <a:pt x="276172" y="0"/>
                </a:lnTo>
                <a:lnTo>
                  <a:pt x="7551249" y="0"/>
                </a:lnTo>
                <a:lnTo>
                  <a:pt x="3976357" y="3555241"/>
                </a:lnTo>
                <a:lnTo>
                  <a:pt x="0" y="3554884"/>
                </a:lnTo>
                <a:close/>
              </a:path>
            </a:pathLst>
          </a:custGeom>
          <a:solidFill>
            <a:srgbClr val="00AA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pic>
        <p:nvPicPr>
          <p:cNvPr id="13"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934529" y="0"/>
            <a:ext cx="11253216"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arallelogram 13"/>
          <p:cNvSpPr/>
          <p:nvPr userDrawn="1"/>
        </p:nvSpPr>
        <p:spPr>
          <a:xfrm flipH="1">
            <a:off x="1469023" y="1958975"/>
            <a:ext cx="2193925" cy="1096963"/>
          </a:xfrm>
          <a:prstGeom prst="parallelogram">
            <a:avLst>
              <a:gd name="adj" fmla="val 99186"/>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2800" dirty="0">
              <a:solidFill>
                <a:schemeClr val="bg1"/>
              </a:solidFill>
              <a:latin typeface="+mj-lt"/>
            </a:endParaRPr>
          </a:p>
        </p:txBody>
      </p:sp>
      <p:sp>
        <p:nvSpPr>
          <p:cNvPr id="15" name="Parallelogram 12"/>
          <p:cNvSpPr/>
          <p:nvPr userDrawn="1"/>
        </p:nvSpPr>
        <p:spPr>
          <a:xfrm>
            <a:off x="-15875" y="3327400"/>
            <a:ext cx="7550150" cy="3554413"/>
          </a:xfrm>
          <a:custGeom>
            <a:avLst/>
            <a:gdLst>
              <a:gd name="connsiteX0" fmla="*/ 0 w 11532358"/>
              <a:gd name="connsiteY0" fmla="*/ 4292220 h 4292220"/>
              <a:gd name="connsiteX1" fmla="*/ 4257281 w 11532358"/>
              <a:gd name="connsiteY1" fmla="*/ 0 h 4292220"/>
              <a:gd name="connsiteX2" fmla="*/ 11532358 w 11532358"/>
              <a:gd name="connsiteY2" fmla="*/ 0 h 4292220"/>
              <a:gd name="connsiteX3" fmla="*/ 7275077 w 11532358"/>
              <a:gd name="connsiteY3" fmla="*/ 4292220 h 4292220"/>
              <a:gd name="connsiteX4" fmla="*/ 0 w 11532358"/>
              <a:gd name="connsiteY4" fmla="*/ 4292220 h 4292220"/>
              <a:gd name="connsiteX0" fmla="*/ 0 w 11532358"/>
              <a:gd name="connsiteY0" fmla="*/ 4292220 h 4292220"/>
              <a:gd name="connsiteX1" fmla="*/ 3271464 w 11532358"/>
              <a:gd name="connsiteY1" fmla="*/ 994331 h 4292220"/>
              <a:gd name="connsiteX2" fmla="*/ 4257281 w 11532358"/>
              <a:gd name="connsiteY2" fmla="*/ 0 h 4292220"/>
              <a:gd name="connsiteX3" fmla="*/ 11532358 w 11532358"/>
              <a:gd name="connsiteY3" fmla="*/ 0 h 4292220"/>
              <a:gd name="connsiteX4" fmla="*/ 7275077 w 11532358"/>
              <a:gd name="connsiteY4" fmla="*/ 4292220 h 4292220"/>
              <a:gd name="connsiteX5" fmla="*/ 0 w 11532358"/>
              <a:gd name="connsiteY5" fmla="*/ 4292220 h 4292220"/>
              <a:gd name="connsiteX0" fmla="*/ 0 w 11532358"/>
              <a:gd name="connsiteY0" fmla="*/ 4292220 h 4292220"/>
              <a:gd name="connsiteX1" fmla="*/ 3271464 w 11532358"/>
              <a:gd name="connsiteY1" fmla="*/ 994331 h 4292220"/>
              <a:gd name="connsiteX2" fmla="*/ 4257281 w 11532358"/>
              <a:gd name="connsiteY2" fmla="*/ 0 h 4292220"/>
              <a:gd name="connsiteX3" fmla="*/ 11532358 w 11532358"/>
              <a:gd name="connsiteY3" fmla="*/ 0 h 4292220"/>
              <a:gd name="connsiteX4" fmla="*/ 7275077 w 11532358"/>
              <a:gd name="connsiteY4" fmla="*/ 4292220 h 4292220"/>
              <a:gd name="connsiteX5" fmla="*/ 3271426 w 11532358"/>
              <a:gd name="connsiteY5" fmla="*/ 4291864 h 4292220"/>
              <a:gd name="connsiteX6" fmla="*/ 0 w 11532358"/>
              <a:gd name="connsiteY6" fmla="*/ 4292220 h 4292220"/>
              <a:gd name="connsiteX0" fmla="*/ 0 w 8260932"/>
              <a:gd name="connsiteY0" fmla="*/ 4291864 h 4292220"/>
              <a:gd name="connsiteX1" fmla="*/ 38 w 8260932"/>
              <a:gd name="connsiteY1" fmla="*/ 994331 h 4292220"/>
              <a:gd name="connsiteX2" fmla="*/ 985855 w 8260932"/>
              <a:gd name="connsiteY2" fmla="*/ 0 h 4292220"/>
              <a:gd name="connsiteX3" fmla="*/ 8260932 w 8260932"/>
              <a:gd name="connsiteY3" fmla="*/ 0 h 4292220"/>
              <a:gd name="connsiteX4" fmla="*/ 4003651 w 8260932"/>
              <a:gd name="connsiteY4" fmla="*/ 4292220 h 4292220"/>
              <a:gd name="connsiteX5" fmla="*/ 0 w 8260932"/>
              <a:gd name="connsiteY5" fmla="*/ 4291864 h 4292220"/>
              <a:gd name="connsiteX0" fmla="*/ 0 w 8260932"/>
              <a:gd name="connsiteY0" fmla="*/ 4291864 h 4292220"/>
              <a:gd name="connsiteX1" fmla="*/ 682426 w 8260932"/>
              <a:gd name="connsiteY1" fmla="*/ 325590 h 4292220"/>
              <a:gd name="connsiteX2" fmla="*/ 985855 w 8260932"/>
              <a:gd name="connsiteY2" fmla="*/ 0 h 4292220"/>
              <a:gd name="connsiteX3" fmla="*/ 8260932 w 8260932"/>
              <a:gd name="connsiteY3" fmla="*/ 0 h 4292220"/>
              <a:gd name="connsiteX4" fmla="*/ 4003651 w 8260932"/>
              <a:gd name="connsiteY4" fmla="*/ 4292220 h 4292220"/>
              <a:gd name="connsiteX5" fmla="*/ 0 w 8260932"/>
              <a:gd name="connsiteY5" fmla="*/ 4291864 h 4292220"/>
              <a:gd name="connsiteX0" fmla="*/ 40907 w 7578507"/>
              <a:gd name="connsiteY0" fmla="*/ 3486646 h 4292220"/>
              <a:gd name="connsiteX1" fmla="*/ 1 w 7578507"/>
              <a:gd name="connsiteY1" fmla="*/ 325590 h 4292220"/>
              <a:gd name="connsiteX2" fmla="*/ 303430 w 7578507"/>
              <a:gd name="connsiteY2" fmla="*/ 0 h 4292220"/>
              <a:gd name="connsiteX3" fmla="*/ 7578507 w 7578507"/>
              <a:gd name="connsiteY3" fmla="*/ 0 h 4292220"/>
              <a:gd name="connsiteX4" fmla="*/ 3321226 w 7578507"/>
              <a:gd name="connsiteY4" fmla="*/ 4292220 h 4292220"/>
              <a:gd name="connsiteX5" fmla="*/ 40907 w 7578507"/>
              <a:gd name="connsiteY5" fmla="*/ 3486646 h 4292220"/>
              <a:gd name="connsiteX0" fmla="*/ 13612 w 7551212"/>
              <a:gd name="connsiteY0" fmla="*/ 3486646 h 4292220"/>
              <a:gd name="connsiteX1" fmla="*/ 1 w 7551212"/>
              <a:gd name="connsiteY1" fmla="*/ 352885 h 4292220"/>
              <a:gd name="connsiteX2" fmla="*/ 276135 w 7551212"/>
              <a:gd name="connsiteY2" fmla="*/ 0 h 4292220"/>
              <a:gd name="connsiteX3" fmla="*/ 7551212 w 7551212"/>
              <a:gd name="connsiteY3" fmla="*/ 0 h 4292220"/>
              <a:gd name="connsiteX4" fmla="*/ 3293931 w 7551212"/>
              <a:gd name="connsiteY4" fmla="*/ 4292220 h 4292220"/>
              <a:gd name="connsiteX5" fmla="*/ 13612 w 7551212"/>
              <a:gd name="connsiteY5" fmla="*/ 3486646 h 4292220"/>
              <a:gd name="connsiteX0" fmla="*/ 13612 w 7551212"/>
              <a:gd name="connsiteY0" fmla="*/ 3486646 h 3555241"/>
              <a:gd name="connsiteX1" fmla="*/ 1 w 7551212"/>
              <a:gd name="connsiteY1" fmla="*/ 352885 h 3555241"/>
              <a:gd name="connsiteX2" fmla="*/ 276135 w 7551212"/>
              <a:gd name="connsiteY2" fmla="*/ 0 h 3555241"/>
              <a:gd name="connsiteX3" fmla="*/ 7551212 w 7551212"/>
              <a:gd name="connsiteY3" fmla="*/ 0 h 3555241"/>
              <a:gd name="connsiteX4" fmla="*/ 3976320 w 7551212"/>
              <a:gd name="connsiteY4" fmla="*/ 3555241 h 3555241"/>
              <a:gd name="connsiteX5" fmla="*/ 13612 w 7551212"/>
              <a:gd name="connsiteY5" fmla="*/ 3486646 h 3555241"/>
              <a:gd name="connsiteX0" fmla="*/ 13612 w 7551212"/>
              <a:gd name="connsiteY0" fmla="*/ 3568532 h 3568532"/>
              <a:gd name="connsiteX1" fmla="*/ 1 w 7551212"/>
              <a:gd name="connsiteY1" fmla="*/ 352885 h 3568532"/>
              <a:gd name="connsiteX2" fmla="*/ 276135 w 7551212"/>
              <a:gd name="connsiteY2" fmla="*/ 0 h 3568532"/>
              <a:gd name="connsiteX3" fmla="*/ 7551212 w 7551212"/>
              <a:gd name="connsiteY3" fmla="*/ 0 h 3568532"/>
              <a:gd name="connsiteX4" fmla="*/ 3976320 w 7551212"/>
              <a:gd name="connsiteY4" fmla="*/ 3555241 h 3568532"/>
              <a:gd name="connsiteX5" fmla="*/ 13612 w 7551212"/>
              <a:gd name="connsiteY5" fmla="*/ 3568532 h 3568532"/>
              <a:gd name="connsiteX0" fmla="*/ 0 w 7619487"/>
              <a:gd name="connsiteY0" fmla="*/ 3759601 h 3759601"/>
              <a:gd name="connsiteX1" fmla="*/ 68276 w 7619487"/>
              <a:gd name="connsiteY1" fmla="*/ 352885 h 3759601"/>
              <a:gd name="connsiteX2" fmla="*/ 344410 w 7619487"/>
              <a:gd name="connsiteY2" fmla="*/ 0 h 3759601"/>
              <a:gd name="connsiteX3" fmla="*/ 7619487 w 7619487"/>
              <a:gd name="connsiteY3" fmla="*/ 0 h 3759601"/>
              <a:gd name="connsiteX4" fmla="*/ 4044595 w 7619487"/>
              <a:gd name="connsiteY4" fmla="*/ 3555241 h 3759601"/>
              <a:gd name="connsiteX5" fmla="*/ 0 w 7619487"/>
              <a:gd name="connsiteY5" fmla="*/ 3759601 h 3759601"/>
              <a:gd name="connsiteX0" fmla="*/ 0 w 7947034"/>
              <a:gd name="connsiteY0" fmla="*/ 3991612 h 3991612"/>
              <a:gd name="connsiteX1" fmla="*/ 395823 w 7947034"/>
              <a:gd name="connsiteY1" fmla="*/ 352885 h 3991612"/>
              <a:gd name="connsiteX2" fmla="*/ 671957 w 7947034"/>
              <a:gd name="connsiteY2" fmla="*/ 0 h 3991612"/>
              <a:gd name="connsiteX3" fmla="*/ 7947034 w 7947034"/>
              <a:gd name="connsiteY3" fmla="*/ 0 h 3991612"/>
              <a:gd name="connsiteX4" fmla="*/ 4372142 w 7947034"/>
              <a:gd name="connsiteY4" fmla="*/ 3555241 h 3991612"/>
              <a:gd name="connsiteX5" fmla="*/ 0 w 7947034"/>
              <a:gd name="connsiteY5" fmla="*/ 3991612 h 3991612"/>
              <a:gd name="connsiteX0" fmla="*/ 0 w 7551249"/>
              <a:gd name="connsiteY0" fmla="*/ 3554884 h 3555241"/>
              <a:gd name="connsiteX1" fmla="*/ 38 w 7551249"/>
              <a:gd name="connsiteY1" fmla="*/ 352885 h 3555241"/>
              <a:gd name="connsiteX2" fmla="*/ 276172 w 7551249"/>
              <a:gd name="connsiteY2" fmla="*/ 0 h 3555241"/>
              <a:gd name="connsiteX3" fmla="*/ 7551249 w 7551249"/>
              <a:gd name="connsiteY3" fmla="*/ 0 h 3555241"/>
              <a:gd name="connsiteX4" fmla="*/ 3976357 w 7551249"/>
              <a:gd name="connsiteY4" fmla="*/ 3555241 h 3555241"/>
              <a:gd name="connsiteX5" fmla="*/ 0 w 7551249"/>
              <a:gd name="connsiteY5" fmla="*/ 3554884 h 3555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1249" h="3555241">
                <a:moveTo>
                  <a:pt x="0" y="3554884"/>
                </a:moveTo>
                <a:cubicBezTo>
                  <a:pt x="13" y="2455706"/>
                  <a:pt x="25" y="1452063"/>
                  <a:pt x="38" y="352885"/>
                </a:cubicBezTo>
                <a:lnTo>
                  <a:pt x="276172" y="0"/>
                </a:lnTo>
                <a:lnTo>
                  <a:pt x="7551249" y="0"/>
                </a:lnTo>
                <a:lnTo>
                  <a:pt x="3976357" y="3555241"/>
                </a:lnTo>
                <a:lnTo>
                  <a:pt x="0" y="3554884"/>
                </a:lnTo>
                <a:close/>
              </a:path>
            </a:pathLst>
          </a:custGeom>
          <a:solidFill>
            <a:schemeClr val="accent3">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Tree>
    <p:extLst>
      <p:ext uri="{BB962C8B-B14F-4D97-AF65-F5344CB8AC3E}">
        <p14:creationId xmlns:p14="http://schemas.microsoft.com/office/powerpoint/2010/main" val="66615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Cover 04 Image">
    <p:spTree>
      <p:nvGrpSpPr>
        <p:cNvPr id="1" name=""/>
        <p:cNvGrpSpPr/>
        <p:nvPr/>
      </p:nvGrpSpPr>
      <p:grpSpPr>
        <a:xfrm>
          <a:off x="0" y="0"/>
          <a:ext cx="0" cy="0"/>
          <a:chOff x="0" y="0"/>
          <a:chExt cx="0" cy="0"/>
        </a:xfrm>
      </p:grpSpPr>
      <p:sp>
        <p:nvSpPr>
          <p:cNvPr id="2" name="Title 1"/>
          <p:cNvSpPr>
            <a:spLocks noGrp="1"/>
          </p:cNvSpPr>
          <p:nvPr>
            <p:ph type="ctrTitle"/>
          </p:nvPr>
        </p:nvSpPr>
        <p:spPr>
          <a:xfrm>
            <a:off x="5953833" y="4870941"/>
            <a:ext cx="5486400" cy="822960"/>
          </a:xfrm>
        </p:spPr>
        <p:txBody>
          <a:bodyPr tIns="0" bIns="0" anchor="b"/>
          <a:lstStyle>
            <a:lvl1pPr algn="r">
              <a:defRPr b="1" cap="all"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68233" y="5762394"/>
            <a:ext cx="4572000" cy="640080"/>
          </a:xfrm>
        </p:spPr>
        <p:txBody>
          <a:bodyPr tIns="0" bIns="0">
            <a:noAutofit/>
          </a:bodyPr>
          <a:lstStyle>
            <a:lvl1pPr marL="0" indent="0" algn="r">
              <a:spcBef>
                <a:spcPts val="0"/>
              </a:spcBef>
              <a:spcAft>
                <a:spcPts val="0"/>
              </a:spcAft>
              <a:buNone/>
              <a:defRPr sz="1800" cap="all"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Right Triangle 11"/>
          <p:cNvSpPr/>
          <p:nvPr userDrawn="1"/>
        </p:nvSpPr>
        <p:spPr>
          <a:xfrm flipH="1">
            <a:off x="11488738" y="5392738"/>
            <a:ext cx="204787" cy="204787"/>
          </a:xfrm>
          <a:prstGeom prst="rtTriangl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17876" y="341313"/>
            <a:ext cx="2267712" cy="886152"/>
          </a:xfrm>
          <a:prstGeom prst="rect">
            <a:avLst/>
          </a:prstGeom>
        </p:spPr>
      </p:pic>
      <p:sp>
        <p:nvSpPr>
          <p:cNvPr id="11" name="Parallelogram 12"/>
          <p:cNvSpPr/>
          <p:nvPr userDrawn="1"/>
        </p:nvSpPr>
        <p:spPr>
          <a:xfrm>
            <a:off x="-15875" y="3327400"/>
            <a:ext cx="7550150" cy="3554413"/>
          </a:xfrm>
          <a:custGeom>
            <a:avLst/>
            <a:gdLst>
              <a:gd name="connsiteX0" fmla="*/ 0 w 11532358"/>
              <a:gd name="connsiteY0" fmla="*/ 4292220 h 4292220"/>
              <a:gd name="connsiteX1" fmla="*/ 4257281 w 11532358"/>
              <a:gd name="connsiteY1" fmla="*/ 0 h 4292220"/>
              <a:gd name="connsiteX2" fmla="*/ 11532358 w 11532358"/>
              <a:gd name="connsiteY2" fmla="*/ 0 h 4292220"/>
              <a:gd name="connsiteX3" fmla="*/ 7275077 w 11532358"/>
              <a:gd name="connsiteY3" fmla="*/ 4292220 h 4292220"/>
              <a:gd name="connsiteX4" fmla="*/ 0 w 11532358"/>
              <a:gd name="connsiteY4" fmla="*/ 4292220 h 4292220"/>
              <a:gd name="connsiteX0" fmla="*/ 0 w 11532358"/>
              <a:gd name="connsiteY0" fmla="*/ 4292220 h 4292220"/>
              <a:gd name="connsiteX1" fmla="*/ 3271464 w 11532358"/>
              <a:gd name="connsiteY1" fmla="*/ 994331 h 4292220"/>
              <a:gd name="connsiteX2" fmla="*/ 4257281 w 11532358"/>
              <a:gd name="connsiteY2" fmla="*/ 0 h 4292220"/>
              <a:gd name="connsiteX3" fmla="*/ 11532358 w 11532358"/>
              <a:gd name="connsiteY3" fmla="*/ 0 h 4292220"/>
              <a:gd name="connsiteX4" fmla="*/ 7275077 w 11532358"/>
              <a:gd name="connsiteY4" fmla="*/ 4292220 h 4292220"/>
              <a:gd name="connsiteX5" fmla="*/ 0 w 11532358"/>
              <a:gd name="connsiteY5" fmla="*/ 4292220 h 4292220"/>
              <a:gd name="connsiteX0" fmla="*/ 0 w 11532358"/>
              <a:gd name="connsiteY0" fmla="*/ 4292220 h 4292220"/>
              <a:gd name="connsiteX1" fmla="*/ 3271464 w 11532358"/>
              <a:gd name="connsiteY1" fmla="*/ 994331 h 4292220"/>
              <a:gd name="connsiteX2" fmla="*/ 4257281 w 11532358"/>
              <a:gd name="connsiteY2" fmla="*/ 0 h 4292220"/>
              <a:gd name="connsiteX3" fmla="*/ 11532358 w 11532358"/>
              <a:gd name="connsiteY3" fmla="*/ 0 h 4292220"/>
              <a:gd name="connsiteX4" fmla="*/ 7275077 w 11532358"/>
              <a:gd name="connsiteY4" fmla="*/ 4292220 h 4292220"/>
              <a:gd name="connsiteX5" fmla="*/ 3271426 w 11532358"/>
              <a:gd name="connsiteY5" fmla="*/ 4291864 h 4292220"/>
              <a:gd name="connsiteX6" fmla="*/ 0 w 11532358"/>
              <a:gd name="connsiteY6" fmla="*/ 4292220 h 4292220"/>
              <a:gd name="connsiteX0" fmla="*/ 0 w 8260932"/>
              <a:gd name="connsiteY0" fmla="*/ 4291864 h 4292220"/>
              <a:gd name="connsiteX1" fmla="*/ 38 w 8260932"/>
              <a:gd name="connsiteY1" fmla="*/ 994331 h 4292220"/>
              <a:gd name="connsiteX2" fmla="*/ 985855 w 8260932"/>
              <a:gd name="connsiteY2" fmla="*/ 0 h 4292220"/>
              <a:gd name="connsiteX3" fmla="*/ 8260932 w 8260932"/>
              <a:gd name="connsiteY3" fmla="*/ 0 h 4292220"/>
              <a:gd name="connsiteX4" fmla="*/ 4003651 w 8260932"/>
              <a:gd name="connsiteY4" fmla="*/ 4292220 h 4292220"/>
              <a:gd name="connsiteX5" fmla="*/ 0 w 8260932"/>
              <a:gd name="connsiteY5" fmla="*/ 4291864 h 4292220"/>
              <a:gd name="connsiteX0" fmla="*/ 0 w 8260932"/>
              <a:gd name="connsiteY0" fmla="*/ 4291864 h 4292220"/>
              <a:gd name="connsiteX1" fmla="*/ 682426 w 8260932"/>
              <a:gd name="connsiteY1" fmla="*/ 325590 h 4292220"/>
              <a:gd name="connsiteX2" fmla="*/ 985855 w 8260932"/>
              <a:gd name="connsiteY2" fmla="*/ 0 h 4292220"/>
              <a:gd name="connsiteX3" fmla="*/ 8260932 w 8260932"/>
              <a:gd name="connsiteY3" fmla="*/ 0 h 4292220"/>
              <a:gd name="connsiteX4" fmla="*/ 4003651 w 8260932"/>
              <a:gd name="connsiteY4" fmla="*/ 4292220 h 4292220"/>
              <a:gd name="connsiteX5" fmla="*/ 0 w 8260932"/>
              <a:gd name="connsiteY5" fmla="*/ 4291864 h 4292220"/>
              <a:gd name="connsiteX0" fmla="*/ 40907 w 7578507"/>
              <a:gd name="connsiteY0" fmla="*/ 3486646 h 4292220"/>
              <a:gd name="connsiteX1" fmla="*/ 1 w 7578507"/>
              <a:gd name="connsiteY1" fmla="*/ 325590 h 4292220"/>
              <a:gd name="connsiteX2" fmla="*/ 303430 w 7578507"/>
              <a:gd name="connsiteY2" fmla="*/ 0 h 4292220"/>
              <a:gd name="connsiteX3" fmla="*/ 7578507 w 7578507"/>
              <a:gd name="connsiteY3" fmla="*/ 0 h 4292220"/>
              <a:gd name="connsiteX4" fmla="*/ 3321226 w 7578507"/>
              <a:gd name="connsiteY4" fmla="*/ 4292220 h 4292220"/>
              <a:gd name="connsiteX5" fmla="*/ 40907 w 7578507"/>
              <a:gd name="connsiteY5" fmla="*/ 3486646 h 4292220"/>
              <a:gd name="connsiteX0" fmla="*/ 13612 w 7551212"/>
              <a:gd name="connsiteY0" fmla="*/ 3486646 h 4292220"/>
              <a:gd name="connsiteX1" fmla="*/ 1 w 7551212"/>
              <a:gd name="connsiteY1" fmla="*/ 352885 h 4292220"/>
              <a:gd name="connsiteX2" fmla="*/ 276135 w 7551212"/>
              <a:gd name="connsiteY2" fmla="*/ 0 h 4292220"/>
              <a:gd name="connsiteX3" fmla="*/ 7551212 w 7551212"/>
              <a:gd name="connsiteY3" fmla="*/ 0 h 4292220"/>
              <a:gd name="connsiteX4" fmla="*/ 3293931 w 7551212"/>
              <a:gd name="connsiteY4" fmla="*/ 4292220 h 4292220"/>
              <a:gd name="connsiteX5" fmla="*/ 13612 w 7551212"/>
              <a:gd name="connsiteY5" fmla="*/ 3486646 h 4292220"/>
              <a:gd name="connsiteX0" fmla="*/ 13612 w 7551212"/>
              <a:gd name="connsiteY0" fmla="*/ 3486646 h 3555241"/>
              <a:gd name="connsiteX1" fmla="*/ 1 w 7551212"/>
              <a:gd name="connsiteY1" fmla="*/ 352885 h 3555241"/>
              <a:gd name="connsiteX2" fmla="*/ 276135 w 7551212"/>
              <a:gd name="connsiteY2" fmla="*/ 0 h 3555241"/>
              <a:gd name="connsiteX3" fmla="*/ 7551212 w 7551212"/>
              <a:gd name="connsiteY3" fmla="*/ 0 h 3555241"/>
              <a:gd name="connsiteX4" fmla="*/ 3976320 w 7551212"/>
              <a:gd name="connsiteY4" fmla="*/ 3555241 h 3555241"/>
              <a:gd name="connsiteX5" fmla="*/ 13612 w 7551212"/>
              <a:gd name="connsiteY5" fmla="*/ 3486646 h 3555241"/>
              <a:gd name="connsiteX0" fmla="*/ 13612 w 7551212"/>
              <a:gd name="connsiteY0" fmla="*/ 3568532 h 3568532"/>
              <a:gd name="connsiteX1" fmla="*/ 1 w 7551212"/>
              <a:gd name="connsiteY1" fmla="*/ 352885 h 3568532"/>
              <a:gd name="connsiteX2" fmla="*/ 276135 w 7551212"/>
              <a:gd name="connsiteY2" fmla="*/ 0 h 3568532"/>
              <a:gd name="connsiteX3" fmla="*/ 7551212 w 7551212"/>
              <a:gd name="connsiteY3" fmla="*/ 0 h 3568532"/>
              <a:gd name="connsiteX4" fmla="*/ 3976320 w 7551212"/>
              <a:gd name="connsiteY4" fmla="*/ 3555241 h 3568532"/>
              <a:gd name="connsiteX5" fmla="*/ 13612 w 7551212"/>
              <a:gd name="connsiteY5" fmla="*/ 3568532 h 3568532"/>
              <a:gd name="connsiteX0" fmla="*/ 0 w 7619487"/>
              <a:gd name="connsiteY0" fmla="*/ 3759601 h 3759601"/>
              <a:gd name="connsiteX1" fmla="*/ 68276 w 7619487"/>
              <a:gd name="connsiteY1" fmla="*/ 352885 h 3759601"/>
              <a:gd name="connsiteX2" fmla="*/ 344410 w 7619487"/>
              <a:gd name="connsiteY2" fmla="*/ 0 h 3759601"/>
              <a:gd name="connsiteX3" fmla="*/ 7619487 w 7619487"/>
              <a:gd name="connsiteY3" fmla="*/ 0 h 3759601"/>
              <a:gd name="connsiteX4" fmla="*/ 4044595 w 7619487"/>
              <a:gd name="connsiteY4" fmla="*/ 3555241 h 3759601"/>
              <a:gd name="connsiteX5" fmla="*/ 0 w 7619487"/>
              <a:gd name="connsiteY5" fmla="*/ 3759601 h 3759601"/>
              <a:gd name="connsiteX0" fmla="*/ 0 w 7947034"/>
              <a:gd name="connsiteY0" fmla="*/ 3991612 h 3991612"/>
              <a:gd name="connsiteX1" fmla="*/ 395823 w 7947034"/>
              <a:gd name="connsiteY1" fmla="*/ 352885 h 3991612"/>
              <a:gd name="connsiteX2" fmla="*/ 671957 w 7947034"/>
              <a:gd name="connsiteY2" fmla="*/ 0 h 3991612"/>
              <a:gd name="connsiteX3" fmla="*/ 7947034 w 7947034"/>
              <a:gd name="connsiteY3" fmla="*/ 0 h 3991612"/>
              <a:gd name="connsiteX4" fmla="*/ 4372142 w 7947034"/>
              <a:gd name="connsiteY4" fmla="*/ 3555241 h 3991612"/>
              <a:gd name="connsiteX5" fmla="*/ 0 w 7947034"/>
              <a:gd name="connsiteY5" fmla="*/ 3991612 h 3991612"/>
              <a:gd name="connsiteX0" fmla="*/ 0 w 7551249"/>
              <a:gd name="connsiteY0" fmla="*/ 3554884 h 3555241"/>
              <a:gd name="connsiteX1" fmla="*/ 38 w 7551249"/>
              <a:gd name="connsiteY1" fmla="*/ 352885 h 3555241"/>
              <a:gd name="connsiteX2" fmla="*/ 276172 w 7551249"/>
              <a:gd name="connsiteY2" fmla="*/ 0 h 3555241"/>
              <a:gd name="connsiteX3" fmla="*/ 7551249 w 7551249"/>
              <a:gd name="connsiteY3" fmla="*/ 0 h 3555241"/>
              <a:gd name="connsiteX4" fmla="*/ 3976357 w 7551249"/>
              <a:gd name="connsiteY4" fmla="*/ 3555241 h 3555241"/>
              <a:gd name="connsiteX5" fmla="*/ 0 w 7551249"/>
              <a:gd name="connsiteY5" fmla="*/ 3554884 h 3555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1249" h="3555241">
                <a:moveTo>
                  <a:pt x="0" y="3554884"/>
                </a:moveTo>
                <a:cubicBezTo>
                  <a:pt x="13" y="2455706"/>
                  <a:pt x="25" y="1452063"/>
                  <a:pt x="38" y="352885"/>
                </a:cubicBezTo>
                <a:lnTo>
                  <a:pt x="276172" y="0"/>
                </a:lnTo>
                <a:lnTo>
                  <a:pt x="7551249" y="0"/>
                </a:lnTo>
                <a:lnTo>
                  <a:pt x="3976357" y="3555241"/>
                </a:lnTo>
                <a:lnTo>
                  <a:pt x="0" y="3554884"/>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pic>
        <p:nvPicPr>
          <p:cNvPr id="13"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934529" y="0"/>
            <a:ext cx="11253216"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arallelogram 13"/>
          <p:cNvSpPr/>
          <p:nvPr userDrawn="1"/>
        </p:nvSpPr>
        <p:spPr>
          <a:xfrm flipH="1">
            <a:off x="1469023" y="1958975"/>
            <a:ext cx="2193925" cy="1096963"/>
          </a:xfrm>
          <a:prstGeom prst="parallelogram">
            <a:avLst>
              <a:gd name="adj" fmla="val 99186"/>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2800" dirty="0">
              <a:solidFill>
                <a:schemeClr val="bg1"/>
              </a:solidFill>
              <a:latin typeface="+mj-lt"/>
            </a:endParaRPr>
          </a:p>
        </p:txBody>
      </p:sp>
      <p:sp>
        <p:nvSpPr>
          <p:cNvPr id="15" name="Parallelogram 12"/>
          <p:cNvSpPr/>
          <p:nvPr userDrawn="1"/>
        </p:nvSpPr>
        <p:spPr>
          <a:xfrm>
            <a:off x="-15875" y="3327400"/>
            <a:ext cx="7550150" cy="3554413"/>
          </a:xfrm>
          <a:custGeom>
            <a:avLst/>
            <a:gdLst>
              <a:gd name="connsiteX0" fmla="*/ 0 w 11532358"/>
              <a:gd name="connsiteY0" fmla="*/ 4292220 h 4292220"/>
              <a:gd name="connsiteX1" fmla="*/ 4257281 w 11532358"/>
              <a:gd name="connsiteY1" fmla="*/ 0 h 4292220"/>
              <a:gd name="connsiteX2" fmla="*/ 11532358 w 11532358"/>
              <a:gd name="connsiteY2" fmla="*/ 0 h 4292220"/>
              <a:gd name="connsiteX3" fmla="*/ 7275077 w 11532358"/>
              <a:gd name="connsiteY3" fmla="*/ 4292220 h 4292220"/>
              <a:gd name="connsiteX4" fmla="*/ 0 w 11532358"/>
              <a:gd name="connsiteY4" fmla="*/ 4292220 h 4292220"/>
              <a:gd name="connsiteX0" fmla="*/ 0 w 11532358"/>
              <a:gd name="connsiteY0" fmla="*/ 4292220 h 4292220"/>
              <a:gd name="connsiteX1" fmla="*/ 3271464 w 11532358"/>
              <a:gd name="connsiteY1" fmla="*/ 994331 h 4292220"/>
              <a:gd name="connsiteX2" fmla="*/ 4257281 w 11532358"/>
              <a:gd name="connsiteY2" fmla="*/ 0 h 4292220"/>
              <a:gd name="connsiteX3" fmla="*/ 11532358 w 11532358"/>
              <a:gd name="connsiteY3" fmla="*/ 0 h 4292220"/>
              <a:gd name="connsiteX4" fmla="*/ 7275077 w 11532358"/>
              <a:gd name="connsiteY4" fmla="*/ 4292220 h 4292220"/>
              <a:gd name="connsiteX5" fmla="*/ 0 w 11532358"/>
              <a:gd name="connsiteY5" fmla="*/ 4292220 h 4292220"/>
              <a:gd name="connsiteX0" fmla="*/ 0 w 11532358"/>
              <a:gd name="connsiteY0" fmla="*/ 4292220 h 4292220"/>
              <a:gd name="connsiteX1" fmla="*/ 3271464 w 11532358"/>
              <a:gd name="connsiteY1" fmla="*/ 994331 h 4292220"/>
              <a:gd name="connsiteX2" fmla="*/ 4257281 w 11532358"/>
              <a:gd name="connsiteY2" fmla="*/ 0 h 4292220"/>
              <a:gd name="connsiteX3" fmla="*/ 11532358 w 11532358"/>
              <a:gd name="connsiteY3" fmla="*/ 0 h 4292220"/>
              <a:gd name="connsiteX4" fmla="*/ 7275077 w 11532358"/>
              <a:gd name="connsiteY4" fmla="*/ 4292220 h 4292220"/>
              <a:gd name="connsiteX5" fmla="*/ 3271426 w 11532358"/>
              <a:gd name="connsiteY5" fmla="*/ 4291864 h 4292220"/>
              <a:gd name="connsiteX6" fmla="*/ 0 w 11532358"/>
              <a:gd name="connsiteY6" fmla="*/ 4292220 h 4292220"/>
              <a:gd name="connsiteX0" fmla="*/ 0 w 8260932"/>
              <a:gd name="connsiteY0" fmla="*/ 4291864 h 4292220"/>
              <a:gd name="connsiteX1" fmla="*/ 38 w 8260932"/>
              <a:gd name="connsiteY1" fmla="*/ 994331 h 4292220"/>
              <a:gd name="connsiteX2" fmla="*/ 985855 w 8260932"/>
              <a:gd name="connsiteY2" fmla="*/ 0 h 4292220"/>
              <a:gd name="connsiteX3" fmla="*/ 8260932 w 8260932"/>
              <a:gd name="connsiteY3" fmla="*/ 0 h 4292220"/>
              <a:gd name="connsiteX4" fmla="*/ 4003651 w 8260932"/>
              <a:gd name="connsiteY4" fmla="*/ 4292220 h 4292220"/>
              <a:gd name="connsiteX5" fmla="*/ 0 w 8260932"/>
              <a:gd name="connsiteY5" fmla="*/ 4291864 h 4292220"/>
              <a:gd name="connsiteX0" fmla="*/ 0 w 8260932"/>
              <a:gd name="connsiteY0" fmla="*/ 4291864 h 4292220"/>
              <a:gd name="connsiteX1" fmla="*/ 682426 w 8260932"/>
              <a:gd name="connsiteY1" fmla="*/ 325590 h 4292220"/>
              <a:gd name="connsiteX2" fmla="*/ 985855 w 8260932"/>
              <a:gd name="connsiteY2" fmla="*/ 0 h 4292220"/>
              <a:gd name="connsiteX3" fmla="*/ 8260932 w 8260932"/>
              <a:gd name="connsiteY3" fmla="*/ 0 h 4292220"/>
              <a:gd name="connsiteX4" fmla="*/ 4003651 w 8260932"/>
              <a:gd name="connsiteY4" fmla="*/ 4292220 h 4292220"/>
              <a:gd name="connsiteX5" fmla="*/ 0 w 8260932"/>
              <a:gd name="connsiteY5" fmla="*/ 4291864 h 4292220"/>
              <a:gd name="connsiteX0" fmla="*/ 40907 w 7578507"/>
              <a:gd name="connsiteY0" fmla="*/ 3486646 h 4292220"/>
              <a:gd name="connsiteX1" fmla="*/ 1 w 7578507"/>
              <a:gd name="connsiteY1" fmla="*/ 325590 h 4292220"/>
              <a:gd name="connsiteX2" fmla="*/ 303430 w 7578507"/>
              <a:gd name="connsiteY2" fmla="*/ 0 h 4292220"/>
              <a:gd name="connsiteX3" fmla="*/ 7578507 w 7578507"/>
              <a:gd name="connsiteY3" fmla="*/ 0 h 4292220"/>
              <a:gd name="connsiteX4" fmla="*/ 3321226 w 7578507"/>
              <a:gd name="connsiteY4" fmla="*/ 4292220 h 4292220"/>
              <a:gd name="connsiteX5" fmla="*/ 40907 w 7578507"/>
              <a:gd name="connsiteY5" fmla="*/ 3486646 h 4292220"/>
              <a:gd name="connsiteX0" fmla="*/ 13612 w 7551212"/>
              <a:gd name="connsiteY0" fmla="*/ 3486646 h 4292220"/>
              <a:gd name="connsiteX1" fmla="*/ 1 w 7551212"/>
              <a:gd name="connsiteY1" fmla="*/ 352885 h 4292220"/>
              <a:gd name="connsiteX2" fmla="*/ 276135 w 7551212"/>
              <a:gd name="connsiteY2" fmla="*/ 0 h 4292220"/>
              <a:gd name="connsiteX3" fmla="*/ 7551212 w 7551212"/>
              <a:gd name="connsiteY3" fmla="*/ 0 h 4292220"/>
              <a:gd name="connsiteX4" fmla="*/ 3293931 w 7551212"/>
              <a:gd name="connsiteY4" fmla="*/ 4292220 h 4292220"/>
              <a:gd name="connsiteX5" fmla="*/ 13612 w 7551212"/>
              <a:gd name="connsiteY5" fmla="*/ 3486646 h 4292220"/>
              <a:gd name="connsiteX0" fmla="*/ 13612 w 7551212"/>
              <a:gd name="connsiteY0" fmla="*/ 3486646 h 3555241"/>
              <a:gd name="connsiteX1" fmla="*/ 1 w 7551212"/>
              <a:gd name="connsiteY1" fmla="*/ 352885 h 3555241"/>
              <a:gd name="connsiteX2" fmla="*/ 276135 w 7551212"/>
              <a:gd name="connsiteY2" fmla="*/ 0 h 3555241"/>
              <a:gd name="connsiteX3" fmla="*/ 7551212 w 7551212"/>
              <a:gd name="connsiteY3" fmla="*/ 0 h 3555241"/>
              <a:gd name="connsiteX4" fmla="*/ 3976320 w 7551212"/>
              <a:gd name="connsiteY4" fmla="*/ 3555241 h 3555241"/>
              <a:gd name="connsiteX5" fmla="*/ 13612 w 7551212"/>
              <a:gd name="connsiteY5" fmla="*/ 3486646 h 3555241"/>
              <a:gd name="connsiteX0" fmla="*/ 13612 w 7551212"/>
              <a:gd name="connsiteY0" fmla="*/ 3568532 h 3568532"/>
              <a:gd name="connsiteX1" fmla="*/ 1 w 7551212"/>
              <a:gd name="connsiteY1" fmla="*/ 352885 h 3568532"/>
              <a:gd name="connsiteX2" fmla="*/ 276135 w 7551212"/>
              <a:gd name="connsiteY2" fmla="*/ 0 h 3568532"/>
              <a:gd name="connsiteX3" fmla="*/ 7551212 w 7551212"/>
              <a:gd name="connsiteY3" fmla="*/ 0 h 3568532"/>
              <a:gd name="connsiteX4" fmla="*/ 3976320 w 7551212"/>
              <a:gd name="connsiteY4" fmla="*/ 3555241 h 3568532"/>
              <a:gd name="connsiteX5" fmla="*/ 13612 w 7551212"/>
              <a:gd name="connsiteY5" fmla="*/ 3568532 h 3568532"/>
              <a:gd name="connsiteX0" fmla="*/ 0 w 7619487"/>
              <a:gd name="connsiteY0" fmla="*/ 3759601 h 3759601"/>
              <a:gd name="connsiteX1" fmla="*/ 68276 w 7619487"/>
              <a:gd name="connsiteY1" fmla="*/ 352885 h 3759601"/>
              <a:gd name="connsiteX2" fmla="*/ 344410 w 7619487"/>
              <a:gd name="connsiteY2" fmla="*/ 0 h 3759601"/>
              <a:gd name="connsiteX3" fmla="*/ 7619487 w 7619487"/>
              <a:gd name="connsiteY3" fmla="*/ 0 h 3759601"/>
              <a:gd name="connsiteX4" fmla="*/ 4044595 w 7619487"/>
              <a:gd name="connsiteY4" fmla="*/ 3555241 h 3759601"/>
              <a:gd name="connsiteX5" fmla="*/ 0 w 7619487"/>
              <a:gd name="connsiteY5" fmla="*/ 3759601 h 3759601"/>
              <a:gd name="connsiteX0" fmla="*/ 0 w 7947034"/>
              <a:gd name="connsiteY0" fmla="*/ 3991612 h 3991612"/>
              <a:gd name="connsiteX1" fmla="*/ 395823 w 7947034"/>
              <a:gd name="connsiteY1" fmla="*/ 352885 h 3991612"/>
              <a:gd name="connsiteX2" fmla="*/ 671957 w 7947034"/>
              <a:gd name="connsiteY2" fmla="*/ 0 h 3991612"/>
              <a:gd name="connsiteX3" fmla="*/ 7947034 w 7947034"/>
              <a:gd name="connsiteY3" fmla="*/ 0 h 3991612"/>
              <a:gd name="connsiteX4" fmla="*/ 4372142 w 7947034"/>
              <a:gd name="connsiteY4" fmla="*/ 3555241 h 3991612"/>
              <a:gd name="connsiteX5" fmla="*/ 0 w 7947034"/>
              <a:gd name="connsiteY5" fmla="*/ 3991612 h 3991612"/>
              <a:gd name="connsiteX0" fmla="*/ 0 w 7551249"/>
              <a:gd name="connsiteY0" fmla="*/ 3554884 h 3555241"/>
              <a:gd name="connsiteX1" fmla="*/ 38 w 7551249"/>
              <a:gd name="connsiteY1" fmla="*/ 352885 h 3555241"/>
              <a:gd name="connsiteX2" fmla="*/ 276172 w 7551249"/>
              <a:gd name="connsiteY2" fmla="*/ 0 h 3555241"/>
              <a:gd name="connsiteX3" fmla="*/ 7551249 w 7551249"/>
              <a:gd name="connsiteY3" fmla="*/ 0 h 3555241"/>
              <a:gd name="connsiteX4" fmla="*/ 3976357 w 7551249"/>
              <a:gd name="connsiteY4" fmla="*/ 3555241 h 3555241"/>
              <a:gd name="connsiteX5" fmla="*/ 0 w 7551249"/>
              <a:gd name="connsiteY5" fmla="*/ 3554884 h 3555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1249" h="3555241">
                <a:moveTo>
                  <a:pt x="0" y="3554884"/>
                </a:moveTo>
                <a:cubicBezTo>
                  <a:pt x="13" y="2455706"/>
                  <a:pt x="25" y="1452063"/>
                  <a:pt x="38" y="352885"/>
                </a:cubicBezTo>
                <a:lnTo>
                  <a:pt x="276172" y="0"/>
                </a:lnTo>
                <a:lnTo>
                  <a:pt x="7551249" y="0"/>
                </a:lnTo>
                <a:lnTo>
                  <a:pt x="3976357" y="3555241"/>
                </a:lnTo>
                <a:lnTo>
                  <a:pt x="0" y="3554884"/>
                </a:lnTo>
                <a:close/>
              </a:path>
            </a:pathLst>
          </a:custGeom>
          <a:solidFill>
            <a:schemeClr val="accent2">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Tree>
    <p:extLst>
      <p:ext uri="{BB962C8B-B14F-4D97-AF65-F5344CB8AC3E}">
        <p14:creationId xmlns:p14="http://schemas.microsoft.com/office/powerpoint/2010/main" val="254093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Cover 05 Image">
    <p:spTree>
      <p:nvGrpSpPr>
        <p:cNvPr id="1" name=""/>
        <p:cNvGrpSpPr/>
        <p:nvPr/>
      </p:nvGrpSpPr>
      <p:grpSpPr>
        <a:xfrm>
          <a:off x="0" y="0"/>
          <a:ext cx="0" cy="0"/>
          <a:chOff x="0" y="0"/>
          <a:chExt cx="0" cy="0"/>
        </a:xfrm>
      </p:grpSpPr>
      <p:sp>
        <p:nvSpPr>
          <p:cNvPr id="2" name="Title 1"/>
          <p:cNvSpPr>
            <a:spLocks noGrp="1"/>
          </p:cNvSpPr>
          <p:nvPr>
            <p:ph type="ctrTitle"/>
          </p:nvPr>
        </p:nvSpPr>
        <p:spPr>
          <a:xfrm>
            <a:off x="5953833" y="4870941"/>
            <a:ext cx="5486400" cy="822960"/>
          </a:xfrm>
        </p:spPr>
        <p:txBody>
          <a:bodyPr tIns="0" bIns="0" anchor="b"/>
          <a:lstStyle>
            <a:lvl1pPr algn="r">
              <a:defRPr b="1" cap="all"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68233" y="5762394"/>
            <a:ext cx="4572000" cy="640080"/>
          </a:xfrm>
        </p:spPr>
        <p:txBody>
          <a:bodyPr tIns="0" bIns="0">
            <a:noAutofit/>
          </a:bodyPr>
          <a:lstStyle>
            <a:lvl1pPr marL="0" indent="0" algn="r">
              <a:spcBef>
                <a:spcPts val="0"/>
              </a:spcBef>
              <a:spcAft>
                <a:spcPts val="0"/>
              </a:spcAft>
              <a:buNone/>
              <a:defRPr sz="1800" cap="all"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Right Triangle 11"/>
          <p:cNvSpPr/>
          <p:nvPr userDrawn="1"/>
        </p:nvSpPr>
        <p:spPr>
          <a:xfrm flipH="1">
            <a:off x="11488738" y="5392738"/>
            <a:ext cx="204787" cy="204787"/>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17876" y="341313"/>
            <a:ext cx="2267712" cy="886152"/>
          </a:xfrm>
          <a:prstGeom prst="rect">
            <a:avLst/>
          </a:prstGeom>
        </p:spPr>
      </p:pic>
      <p:sp>
        <p:nvSpPr>
          <p:cNvPr id="11" name="Parallelogram 12"/>
          <p:cNvSpPr/>
          <p:nvPr userDrawn="1"/>
        </p:nvSpPr>
        <p:spPr>
          <a:xfrm>
            <a:off x="-15875" y="3327400"/>
            <a:ext cx="7550150" cy="3554413"/>
          </a:xfrm>
          <a:custGeom>
            <a:avLst/>
            <a:gdLst>
              <a:gd name="connsiteX0" fmla="*/ 0 w 11532358"/>
              <a:gd name="connsiteY0" fmla="*/ 4292220 h 4292220"/>
              <a:gd name="connsiteX1" fmla="*/ 4257281 w 11532358"/>
              <a:gd name="connsiteY1" fmla="*/ 0 h 4292220"/>
              <a:gd name="connsiteX2" fmla="*/ 11532358 w 11532358"/>
              <a:gd name="connsiteY2" fmla="*/ 0 h 4292220"/>
              <a:gd name="connsiteX3" fmla="*/ 7275077 w 11532358"/>
              <a:gd name="connsiteY3" fmla="*/ 4292220 h 4292220"/>
              <a:gd name="connsiteX4" fmla="*/ 0 w 11532358"/>
              <a:gd name="connsiteY4" fmla="*/ 4292220 h 4292220"/>
              <a:gd name="connsiteX0" fmla="*/ 0 w 11532358"/>
              <a:gd name="connsiteY0" fmla="*/ 4292220 h 4292220"/>
              <a:gd name="connsiteX1" fmla="*/ 3271464 w 11532358"/>
              <a:gd name="connsiteY1" fmla="*/ 994331 h 4292220"/>
              <a:gd name="connsiteX2" fmla="*/ 4257281 w 11532358"/>
              <a:gd name="connsiteY2" fmla="*/ 0 h 4292220"/>
              <a:gd name="connsiteX3" fmla="*/ 11532358 w 11532358"/>
              <a:gd name="connsiteY3" fmla="*/ 0 h 4292220"/>
              <a:gd name="connsiteX4" fmla="*/ 7275077 w 11532358"/>
              <a:gd name="connsiteY4" fmla="*/ 4292220 h 4292220"/>
              <a:gd name="connsiteX5" fmla="*/ 0 w 11532358"/>
              <a:gd name="connsiteY5" fmla="*/ 4292220 h 4292220"/>
              <a:gd name="connsiteX0" fmla="*/ 0 w 11532358"/>
              <a:gd name="connsiteY0" fmla="*/ 4292220 h 4292220"/>
              <a:gd name="connsiteX1" fmla="*/ 3271464 w 11532358"/>
              <a:gd name="connsiteY1" fmla="*/ 994331 h 4292220"/>
              <a:gd name="connsiteX2" fmla="*/ 4257281 w 11532358"/>
              <a:gd name="connsiteY2" fmla="*/ 0 h 4292220"/>
              <a:gd name="connsiteX3" fmla="*/ 11532358 w 11532358"/>
              <a:gd name="connsiteY3" fmla="*/ 0 h 4292220"/>
              <a:gd name="connsiteX4" fmla="*/ 7275077 w 11532358"/>
              <a:gd name="connsiteY4" fmla="*/ 4292220 h 4292220"/>
              <a:gd name="connsiteX5" fmla="*/ 3271426 w 11532358"/>
              <a:gd name="connsiteY5" fmla="*/ 4291864 h 4292220"/>
              <a:gd name="connsiteX6" fmla="*/ 0 w 11532358"/>
              <a:gd name="connsiteY6" fmla="*/ 4292220 h 4292220"/>
              <a:gd name="connsiteX0" fmla="*/ 0 w 8260932"/>
              <a:gd name="connsiteY0" fmla="*/ 4291864 h 4292220"/>
              <a:gd name="connsiteX1" fmla="*/ 38 w 8260932"/>
              <a:gd name="connsiteY1" fmla="*/ 994331 h 4292220"/>
              <a:gd name="connsiteX2" fmla="*/ 985855 w 8260932"/>
              <a:gd name="connsiteY2" fmla="*/ 0 h 4292220"/>
              <a:gd name="connsiteX3" fmla="*/ 8260932 w 8260932"/>
              <a:gd name="connsiteY3" fmla="*/ 0 h 4292220"/>
              <a:gd name="connsiteX4" fmla="*/ 4003651 w 8260932"/>
              <a:gd name="connsiteY4" fmla="*/ 4292220 h 4292220"/>
              <a:gd name="connsiteX5" fmla="*/ 0 w 8260932"/>
              <a:gd name="connsiteY5" fmla="*/ 4291864 h 4292220"/>
              <a:gd name="connsiteX0" fmla="*/ 0 w 8260932"/>
              <a:gd name="connsiteY0" fmla="*/ 4291864 h 4292220"/>
              <a:gd name="connsiteX1" fmla="*/ 682426 w 8260932"/>
              <a:gd name="connsiteY1" fmla="*/ 325590 h 4292220"/>
              <a:gd name="connsiteX2" fmla="*/ 985855 w 8260932"/>
              <a:gd name="connsiteY2" fmla="*/ 0 h 4292220"/>
              <a:gd name="connsiteX3" fmla="*/ 8260932 w 8260932"/>
              <a:gd name="connsiteY3" fmla="*/ 0 h 4292220"/>
              <a:gd name="connsiteX4" fmla="*/ 4003651 w 8260932"/>
              <a:gd name="connsiteY4" fmla="*/ 4292220 h 4292220"/>
              <a:gd name="connsiteX5" fmla="*/ 0 w 8260932"/>
              <a:gd name="connsiteY5" fmla="*/ 4291864 h 4292220"/>
              <a:gd name="connsiteX0" fmla="*/ 40907 w 7578507"/>
              <a:gd name="connsiteY0" fmla="*/ 3486646 h 4292220"/>
              <a:gd name="connsiteX1" fmla="*/ 1 w 7578507"/>
              <a:gd name="connsiteY1" fmla="*/ 325590 h 4292220"/>
              <a:gd name="connsiteX2" fmla="*/ 303430 w 7578507"/>
              <a:gd name="connsiteY2" fmla="*/ 0 h 4292220"/>
              <a:gd name="connsiteX3" fmla="*/ 7578507 w 7578507"/>
              <a:gd name="connsiteY3" fmla="*/ 0 h 4292220"/>
              <a:gd name="connsiteX4" fmla="*/ 3321226 w 7578507"/>
              <a:gd name="connsiteY4" fmla="*/ 4292220 h 4292220"/>
              <a:gd name="connsiteX5" fmla="*/ 40907 w 7578507"/>
              <a:gd name="connsiteY5" fmla="*/ 3486646 h 4292220"/>
              <a:gd name="connsiteX0" fmla="*/ 13612 w 7551212"/>
              <a:gd name="connsiteY0" fmla="*/ 3486646 h 4292220"/>
              <a:gd name="connsiteX1" fmla="*/ 1 w 7551212"/>
              <a:gd name="connsiteY1" fmla="*/ 352885 h 4292220"/>
              <a:gd name="connsiteX2" fmla="*/ 276135 w 7551212"/>
              <a:gd name="connsiteY2" fmla="*/ 0 h 4292220"/>
              <a:gd name="connsiteX3" fmla="*/ 7551212 w 7551212"/>
              <a:gd name="connsiteY3" fmla="*/ 0 h 4292220"/>
              <a:gd name="connsiteX4" fmla="*/ 3293931 w 7551212"/>
              <a:gd name="connsiteY4" fmla="*/ 4292220 h 4292220"/>
              <a:gd name="connsiteX5" fmla="*/ 13612 w 7551212"/>
              <a:gd name="connsiteY5" fmla="*/ 3486646 h 4292220"/>
              <a:gd name="connsiteX0" fmla="*/ 13612 w 7551212"/>
              <a:gd name="connsiteY0" fmla="*/ 3486646 h 3555241"/>
              <a:gd name="connsiteX1" fmla="*/ 1 w 7551212"/>
              <a:gd name="connsiteY1" fmla="*/ 352885 h 3555241"/>
              <a:gd name="connsiteX2" fmla="*/ 276135 w 7551212"/>
              <a:gd name="connsiteY2" fmla="*/ 0 h 3555241"/>
              <a:gd name="connsiteX3" fmla="*/ 7551212 w 7551212"/>
              <a:gd name="connsiteY3" fmla="*/ 0 h 3555241"/>
              <a:gd name="connsiteX4" fmla="*/ 3976320 w 7551212"/>
              <a:gd name="connsiteY4" fmla="*/ 3555241 h 3555241"/>
              <a:gd name="connsiteX5" fmla="*/ 13612 w 7551212"/>
              <a:gd name="connsiteY5" fmla="*/ 3486646 h 3555241"/>
              <a:gd name="connsiteX0" fmla="*/ 13612 w 7551212"/>
              <a:gd name="connsiteY0" fmla="*/ 3568532 h 3568532"/>
              <a:gd name="connsiteX1" fmla="*/ 1 w 7551212"/>
              <a:gd name="connsiteY1" fmla="*/ 352885 h 3568532"/>
              <a:gd name="connsiteX2" fmla="*/ 276135 w 7551212"/>
              <a:gd name="connsiteY2" fmla="*/ 0 h 3568532"/>
              <a:gd name="connsiteX3" fmla="*/ 7551212 w 7551212"/>
              <a:gd name="connsiteY3" fmla="*/ 0 h 3568532"/>
              <a:gd name="connsiteX4" fmla="*/ 3976320 w 7551212"/>
              <a:gd name="connsiteY4" fmla="*/ 3555241 h 3568532"/>
              <a:gd name="connsiteX5" fmla="*/ 13612 w 7551212"/>
              <a:gd name="connsiteY5" fmla="*/ 3568532 h 3568532"/>
              <a:gd name="connsiteX0" fmla="*/ 0 w 7619487"/>
              <a:gd name="connsiteY0" fmla="*/ 3759601 h 3759601"/>
              <a:gd name="connsiteX1" fmla="*/ 68276 w 7619487"/>
              <a:gd name="connsiteY1" fmla="*/ 352885 h 3759601"/>
              <a:gd name="connsiteX2" fmla="*/ 344410 w 7619487"/>
              <a:gd name="connsiteY2" fmla="*/ 0 h 3759601"/>
              <a:gd name="connsiteX3" fmla="*/ 7619487 w 7619487"/>
              <a:gd name="connsiteY3" fmla="*/ 0 h 3759601"/>
              <a:gd name="connsiteX4" fmla="*/ 4044595 w 7619487"/>
              <a:gd name="connsiteY4" fmla="*/ 3555241 h 3759601"/>
              <a:gd name="connsiteX5" fmla="*/ 0 w 7619487"/>
              <a:gd name="connsiteY5" fmla="*/ 3759601 h 3759601"/>
              <a:gd name="connsiteX0" fmla="*/ 0 w 7947034"/>
              <a:gd name="connsiteY0" fmla="*/ 3991612 h 3991612"/>
              <a:gd name="connsiteX1" fmla="*/ 395823 w 7947034"/>
              <a:gd name="connsiteY1" fmla="*/ 352885 h 3991612"/>
              <a:gd name="connsiteX2" fmla="*/ 671957 w 7947034"/>
              <a:gd name="connsiteY2" fmla="*/ 0 h 3991612"/>
              <a:gd name="connsiteX3" fmla="*/ 7947034 w 7947034"/>
              <a:gd name="connsiteY3" fmla="*/ 0 h 3991612"/>
              <a:gd name="connsiteX4" fmla="*/ 4372142 w 7947034"/>
              <a:gd name="connsiteY4" fmla="*/ 3555241 h 3991612"/>
              <a:gd name="connsiteX5" fmla="*/ 0 w 7947034"/>
              <a:gd name="connsiteY5" fmla="*/ 3991612 h 3991612"/>
              <a:gd name="connsiteX0" fmla="*/ 0 w 7551249"/>
              <a:gd name="connsiteY0" fmla="*/ 3554884 h 3555241"/>
              <a:gd name="connsiteX1" fmla="*/ 38 w 7551249"/>
              <a:gd name="connsiteY1" fmla="*/ 352885 h 3555241"/>
              <a:gd name="connsiteX2" fmla="*/ 276172 w 7551249"/>
              <a:gd name="connsiteY2" fmla="*/ 0 h 3555241"/>
              <a:gd name="connsiteX3" fmla="*/ 7551249 w 7551249"/>
              <a:gd name="connsiteY3" fmla="*/ 0 h 3555241"/>
              <a:gd name="connsiteX4" fmla="*/ 3976357 w 7551249"/>
              <a:gd name="connsiteY4" fmla="*/ 3555241 h 3555241"/>
              <a:gd name="connsiteX5" fmla="*/ 0 w 7551249"/>
              <a:gd name="connsiteY5" fmla="*/ 3554884 h 3555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1249" h="3555241">
                <a:moveTo>
                  <a:pt x="0" y="3554884"/>
                </a:moveTo>
                <a:cubicBezTo>
                  <a:pt x="13" y="2455706"/>
                  <a:pt x="25" y="1452063"/>
                  <a:pt x="38" y="352885"/>
                </a:cubicBezTo>
                <a:lnTo>
                  <a:pt x="276172" y="0"/>
                </a:lnTo>
                <a:lnTo>
                  <a:pt x="7551249" y="0"/>
                </a:lnTo>
                <a:lnTo>
                  <a:pt x="3976357" y="3555241"/>
                </a:lnTo>
                <a:lnTo>
                  <a:pt x="0" y="3554884"/>
                </a:lnTo>
                <a:close/>
              </a:path>
            </a:pathLst>
          </a:custGeom>
          <a:solidFill>
            <a:srgbClr val="00AA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pic>
        <p:nvPicPr>
          <p:cNvPr id="13"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934529" y="0"/>
            <a:ext cx="11253216"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arallelogram 13"/>
          <p:cNvSpPr/>
          <p:nvPr userDrawn="1"/>
        </p:nvSpPr>
        <p:spPr>
          <a:xfrm flipH="1">
            <a:off x="1469023" y="1958975"/>
            <a:ext cx="2193925" cy="1096963"/>
          </a:xfrm>
          <a:prstGeom prst="parallelogram">
            <a:avLst>
              <a:gd name="adj" fmla="val 9918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2800" dirty="0">
              <a:solidFill>
                <a:schemeClr val="bg1"/>
              </a:solidFill>
              <a:latin typeface="+mj-lt"/>
            </a:endParaRPr>
          </a:p>
        </p:txBody>
      </p:sp>
      <p:sp>
        <p:nvSpPr>
          <p:cNvPr id="15" name="Parallelogram 12"/>
          <p:cNvSpPr/>
          <p:nvPr userDrawn="1"/>
        </p:nvSpPr>
        <p:spPr>
          <a:xfrm>
            <a:off x="-15875" y="3327400"/>
            <a:ext cx="7550150" cy="3554413"/>
          </a:xfrm>
          <a:custGeom>
            <a:avLst/>
            <a:gdLst>
              <a:gd name="connsiteX0" fmla="*/ 0 w 11532358"/>
              <a:gd name="connsiteY0" fmla="*/ 4292220 h 4292220"/>
              <a:gd name="connsiteX1" fmla="*/ 4257281 w 11532358"/>
              <a:gd name="connsiteY1" fmla="*/ 0 h 4292220"/>
              <a:gd name="connsiteX2" fmla="*/ 11532358 w 11532358"/>
              <a:gd name="connsiteY2" fmla="*/ 0 h 4292220"/>
              <a:gd name="connsiteX3" fmla="*/ 7275077 w 11532358"/>
              <a:gd name="connsiteY3" fmla="*/ 4292220 h 4292220"/>
              <a:gd name="connsiteX4" fmla="*/ 0 w 11532358"/>
              <a:gd name="connsiteY4" fmla="*/ 4292220 h 4292220"/>
              <a:gd name="connsiteX0" fmla="*/ 0 w 11532358"/>
              <a:gd name="connsiteY0" fmla="*/ 4292220 h 4292220"/>
              <a:gd name="connsiteX1" fmla="*/ 3271464 w 11532358"/>
              <a:gd name="connsiteY1" fmla="*/ 994331 h 4292220"/>
              <a:gd name="connsiteX2" fmla="*/ 4257281 w 11532358"/>
              <a:gd name="connsiteY2" fmla="*/ 0 h 4292220"/>
              <a:gd name="connsiteX3" fmla="*/ 11532358 w 11532358"/>
              <a:gd name="connsiteY3" fmla="*/ 0 h 4292220"/>
              <a:gd name="connsiteX4" fmla="*/ 7275077 w 11532358"/>
              <a:gd name="connsiteY4" fmla="*/ 4292220 h 4292220"/>
              <a:gd name="connsiteX5" fmla="*/ 0 w 11532358"/>
              <a:gd name="connsiteY5" fmla="*/ 4292220 h 4292220"/>
              <a:gd name="connsiteX0" fmla="*/ 0 w 11532358"/>
              <a:gd name="connsiteY0" fmla="*/ 4292220 h 4292220"/>
              <a:gd name="connsiteX1" fmla="*/ 3271464 w 11532358"/>
              <a:gd name="connsiteY1" fmla="*/ 994331 h 4292220"/>
              <a:gd name="connsiteX2" fmla="*/ 4257281 w 11532358"/>
              <a:gd name="connsiteY2" fmla="*/ 0 h 4292220"/>
              <a:gd name="connsiteX3" fmla="*/ 11532358 w 11532358"/>
              <a:gd name="connsiteY3" fmla="*/ 0 h 4292220"/>
              <a:gd name="connsiteX4" fmla="*/ 7275077 w 11532358"/>
              <a:gd name="connsiteY4" fmla="*/ 4292220 h 4292220"/>
              <a:gd name="connsiteX5" fmla="*/ 3271426 w 11532358"/>
              <a:gd name="connsiteY5" fmla="*/ 4291864 h 4292220"/>
              <a:gd name="connsiteX6" fmla="*/ 0 w 11532358"/>
              <a:gd name="connsiteY6" fmla="*/ 4292220 h 4292220"/>
              <a:gd name="connsiteX0" fmla="*/ 0 w 8260932"/>
              <a:gd name="connsiteY0" fmla="*/ 4291864 h 4292220"/>
              <a:gd name="connsiteX1" fmla="*/ 38 w 8260932"/>
              <a:gd name="connsiteY1" fmla="*/ 994331 h 4292220"/>
              <a:gd name="connsiteX2" fmla="*/ 985855 w 8260932"/>
              <a:gd name="connsiteY2" fmla="*/ 0 h 4292220"/>
              <a:gd name="connsiteX3" fmla="*/ 8260932 w 8260932"/>
              <a:gd name="connsiteY3" fmla="*/ 0 h 4292220"/>
              <a:gd name="connsiteX4" fmla="*/ 4003651 w 8260932"/>
              <a:gd name="connsiteY4" fmla="*/ 4292220 h 4292220"/>
              <a:gd name="connsiteX5" fmla="*/ 0 w 8260932"/>
              <a:gd name="connsiteY5" fmla="*/ 4291864 h 4292220"/>
              <a:gd name="connsiteX0" fmla="*/ 0 w 8260932"/>
              <a:gd name="connsiteY0" fmla="*/ 4291864 h 4292220"/>
              <a:gd name="connsiteX1" fmla="*/ 682426 w 8260932"/>
              <a:gd name="connsiteY1" fmla="*/ 325590 h 4292220"/>
              <a:gd name="connsiteX2" fmla="*/ 985855 w 8260932"/>
              <a:gd name="connsiteY2" fmla="*/ 0 h 4292220"/>
              <a:gd name="connsiteX3" fmla="*/ 8260932 w 8260932"/>
              <a:gd name="connsiteY3" fmla="*/ 0 h 4292220"/>
              <a:gd name="connsiteX4" fmla="*/ 4003651 w 8260932"/>
              <a:gd name="connsiteY4" fmla="*/ 4292220 h 4292220"/>
              <a:gd name="connsiteX5" fmla="*/ 0 w 8260932"/>
              <a:gd name="connsiteY5" fmla="*/ 4291864 h 4292220"/>
              <a:gd name="connsiteX0" fmla="*/ 40907 w 7578507"/>
              <a:gd name="connsiteY0" fmla="*/ 3486646 h 4292220"/>
              <a:gd name="connsiteX1" fmla="*/ 1 w 7578507"/>
              <a:gd name="connsiteY1" fmla="*/ 325590 h 4292220"/>
              <a:gd name="connsiteX2" fmla="*/ 303430 w 7578507"/>
              <a:gd name="connsiteY2" fmla="*/ 0 h 4292220"/>
              <a:gd name="connsiteX3" fmla="*/ 7578507 w 7578507"/>
              <a:gd name="connsiteY3" fmla="*/ 0 h 4292220"/>
              <a:gd name="connsiteX4" fmla="*/ 3321226 w 7578507"/>
              <a:gd name="connsiteY4" fmla="*/ 4292220 h 4292220"/>
              <a:gd name="connsiteX5" fmla="*/ 40907 w 7578507"/>
              <a:gd name="connsiteY5" fmla="*/ 3486646 h 4292220"/>
              <a:gd name="connsiteX0" fmla="*/ 13612 w 7551212"/>
              <a:gd name="connsiteY0" fmla="*/ 3486646 h 4292220"/>
              <a:gd name="connsiteX1" fmla="*/ 1 w 7551212"/>
              <a:gd name="connsiteY1" fmla="*/ 352885 h 4292220"/>
              <a:gd name="connsiteX2" fmla="*/ 276135 w 7551212"/>
              <a:gd name="connsiteY2" fmla="*/ 0 h 4292220"/>
              <a:gd name="connsiteX3" fmla="*/ 7551212 w 7551212"/>
              <a:gd name="connsiteY3" fmla="*/ 0 h 4292220"/>
              <a:gd name="connsiteX4" fmla="*/ 3293931 w 7551212"/>
              <a:gd name="connsiteY4" fmla="*/ 4292220 h 4292220"/>
              <a:gd name="connsiteX5" fmla="*/ 13612 w 7551212"/>
              <a:gd name="connsiteY5" fmla="*/ 3486646 h 4292220"/>
              <a:gd name="connsiteX0" fmla="*/ 13612 w 7551212"/>
              <a:gd name="connsiteY0" fmla="*/ 3486646 h 3555241"/>
              <a:gd name="connsiteX1" fmla="*/ 1 w 7551212"/>
              <a:gd name="connsiteY1" fmla="*/ 352885 h 3555241"/>
              <a:gd name="connsiteX2" fmla="*/ 276135 w 7551212"/>
              <a:gd name="connsiteY2" fmla="*/ 0 h 3555241"/>
              <a:gd name="connsiteX3" fmla="*/ 7551212 w 7551212"/>
              <a:gd name="connsiteY3" fmla="*/ 0 h 3555241"/>
              <a:gd name="connsiteX4" fmla="*/ 3976320 w 7551212"/>
              <a:gd name="connsiteY4" fmla="*/ 3555241 h 3555241"/>
              <a:gd name="connsiteX5" fmla="*/ 13612 w 7551212"/>
              <a:gd name="connsiteY5" fmla="*/ 3486646 h 3555241"/>
              <a:gd name="connsiteX0" fmla="*/ 13612 w 7551212"/>
              <a:gd name="connsiteY0" fmla="*/ 3568532 h 3568532"/>
              <a:gd name="connsiteX1" fmla="*/ 1 w 7551212"/>
              <a:gd name="connsiteY1" fmla="*/ 352885 h 3568532"/>
              <a:gd name="connsiteX2" fmla="*/ 276135 w 7551212"/>
              <a:gd name="connsiteY2" fmla="*/ 0 h 3568532"/>
              <a:gd name="connsiteX3" fmla="*/ 7551212 w 7551212"/>
              <a:gd name="connsiteY3" fmla="*/ 0 h 3568532"/>
              <a:gd name="connsiteX4" fmla="*/ 3976320 w 7551212"/>
              <a:gd name="connsiteY4" fmla="*/ 3555241 h 3568532"/>
              <a:gd name="connsiteX5" fmla="*/ 13612 w 7551212"/>
              <a:gd name="connsiteY5" fmla="*/ 3568532 h 3568532"/>
              <a:gd name="connsiteX0" fmla="*/ 0 w 7619487"/>
              <a:gd name="connsiteY0" fmla="*/ 3759601 h 3759601"/>
              <a:gd name="connsiteX1" fmla="*/ 68276 w 7619487"/>
              <a:gd name="connsiteY1" fmla="*/ 352885 h 3759601"/>
              <a:gd name="connsiteX2" fmla="*/ 344410 w 7619487"/>
              <a:gd name="connsiteY2" fmla="*/ 0 h 3759601"/>
              <a:gd name="connsiteX3" fmla="*/ 7619487 w 7619487"/>
              <a:gd name="connsiteY3" fmla="*/ 0 h 3759601"/>
              <a:gd name="connsiteX4" fmla="*/ 4044595 w 7619487"/>
              <a:gd name="connsiteY4" fmla="*/ 3555241 h 3759601"/>
              <a:gd name="connsiteX5" fmla="*/ 0 w 7619487"/>
              <a:gd name="connsiteY5" fmla="*/ 3759601 h 3759601"/>
              <a:gd name="connsiteX0" fmla="*/ 0 w 7947034"/>
              <a:gd name="connsiteY0" fmla="*/ 3991612 h 3991612"/>
              <a:gd name="connsiteX1" fmla="*/ 395823 w 7947034"/>
              <a:gd name="connsiteY1" fmla="*/ 352885 h 3991612"/>
              <a:gd name="connsiteX2" fmla="*/ 671957 w 7947034"/>
              <a:gd name="connsiteY2" fmla="*/ 0 h 3991612"/>
              <a:gd name="connsiteX3" fmla="*/ 7947034 w 7947034"/>
              <a:gd name="connsiteY3" fmla="*/ 0 h 3991612"/>
              <a:gd name="connsiteX4" fmla="*/ 4372142 w 7947034"/>
              <a:gd name="connsiteY4" fmla="*/ 3555241 h 3991612"/>
              <a:gd name="connsiteX5" fmla="*/ 0 w 7947034"/>
              <a:gd name="connsiteY5" fmla="*/ 3991612 h 3991612"/>
              <a:gd name="connsiteX0" fmla="*/ 0 w 7551249"/>
              <a:gd name="connsiteY0" fmla="*/ 3554884 h 3555241"/>
              <a:gd name="connsiteX1" fmla="*/ 38 w 7551249"/>
              <a:gd name="connsiteY1" fmla="*/ 352885 h 3555241"/>
              <a:gd name="connsiteX2" fmla="*/ 276172 w 7551249"/>
              <a:gd name="connsiteY2" fmla="*/ 0 h 3555241"/>
              <a:gd name="connsiteX3" fmla="*/ 7551249 w 7551249"/>
              <a:gd name="connsiteY3" fmla="*/ 0 h 3555241"/>
              <a:gd name="connsiteX4" fmla="*/ 3976357 w 7551249"/>
              <a:gd name="connsiteY4" fmla="*/ 3555241 h 3555241"/>
              <a:gd name="connsiteX5" fmla="*/ 0 w 7551249"/>
              <a:gd name="connsiteY5" fmla="*/ 3554884 h 3555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1249" h="3555241">
                <a:moveTo>
                  <a:pt x="0" y="3554884"/>
                </a:moveTo>
                <a:cubicBezTo>
                  <a:pt x="13" y="2455706"/>
                  <a:pt x="25" y="1452063"/>
                  <a:pt x="38" y="352885"/>
                </a:cubicBezTo>
                <a:lnTo>
                  <a:pt x="276172" y="0"/>
                </a:lnTo>
                <a:lnTo>
                  <a:pt x="7551249" y="0"/>
                </a:lnTo>
                <a:lnTo>
                  <a:pt x="3976357" y="3555241"/>
                </a:lnTo>
                <a:lnTo>
                  <a:pt x="0" y="3554884"/>
                </a:lnTo>
                <a:close/>
              </a:path>
            </a:pathLst>
          </a:custGeom>
          <a:solidFill>
            <a:schemeClr val="accent3">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Tree>
    <p:extLst>
      <p:ext uri="{BB962C8B-B14F-4D97-AF65-F5344CB8AC3E}">
        <p14:creationId xmlns:p14="http://schemas.microsoft.com/office/powerpoint/2010/main" val="385276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Cover 06 Image">
    <p:spTree>
      <p:nvGrpSpPr>
        <p:cNvPr id="1" name=""/>
        <p:cNvGrpSpPr/>
        <p:nvPr/>
      </p:nvGrpSpPr>
      <p:grpSpPr>
        <a:xfrm>
          <a:off x="0" y="0"/>
          <a:ext cx="0" cy="0"/>
          <a:chOff x="0" y="0"/>
          <a:chExt cx="0" cy="0"/>
        </a:xfrm>
      </p:grpSpPr>
      <p:sp>
        <p:nvSpPr>
          <p:cNvPr id="2" name="Title 1"/>
          <p:cNvSpPr>
            <a:spLocks noGrp="1"/>
          </p:cNvSpPr>
          <p:nvPr>
            <p:ph type="ctrTitle"/>
          </p:nvPr>
        </p:nvSpPr>
        <p:spPr>
          <a:xfrm>
            <a:off x="5953833" y="4870941"/>
            <a:ext cx="5486400" cy="822960"/>
          </a:xfrm>
        </p:spPr>
        <p:txBody>
          <a:bodyPr tIns="0" bIns="0" anchor="b"/>
          <a:lstStyle>
            <a:lvl1pPr algn="r">
              <a:defRPr b="1" cap="all"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68233" y="5762394"/>
            <a:ext cx="4572000" cy="640080"/>
          </a:xfrm>
        </p:spPr>
        <p:txBody>
          <a:bodyPr tIns="0" bIns="0">
            <a:noAutofit/>
          </a:bodyPr>
          <a:lstStyle>
            <a:lvl1pPr marL="0" indent="0" algn="r">
              <a:spcBef>
                <a:spcPts val="0"/>
              </a:spcBef>
              <a:spcAft>
                <a:spcPts val="0"/>
              </a:spcAft>
              <a:buNone/>
              <a:defRPr sz="1800" cap="all"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Right Triangle 11"/>
          <p:cNvSpPr/>
          <p:nvPr userDrawn="1"/>
        </p:nvSpPr>
        <p:spPr>
          <a:xfrm flipH="1">
            <a:off x="11488738" y="5392738"/>
            <a:ext cx="204787" cy="204787"/>
          </a:xfrm>
          <a:prstGeom prst="rtTriangl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17876" y="341313"/>
            <a:ext cx="2267712" cy="886152"/>
          </a:xfrm>
          <a:prstGeom prst="rect">
            <a:avLst/>
          </a:prstGeom>
        </p:spPr>
      </p:pic>
      <p:sp>
        <p:nvSpPr>
          <p:cNvPr id="11" name="Parallelogram 12"/>
          <p:cNvSpPr/>
          <p:nvPr userDrawn="1"/>
        </p:nvSpPr>
        <p:spPr>
          <a:xfrm>
            <a:off x="-15875" y="3327400"/>
            <a:ext cx="7550150" cy="3554413"/>
          </a:xfrm>
          <a:custGeom>
            <a:avLst/>
            <a:gdLst>
              <a:gd name="connsiteX0" fmla="*/ 0 w 11532358"/>
              <a:gd name="connsiteY0" fmla="*/ 4292220 h 4292220"/>
              <a:gd name="connsiteX1" fmla="*/ 4257281 w 11532358"/>
              <a:gd name="connsiteY1" fmla="*/ 0 h 4292220"/>
              <a:gd name="connsiteX2" fmla="*/ 11532358 w 11532358"/>
              <a:gd name="connsiteY2" fmla="*/ 0 h 4292220"/>
              <a:gd name="connsiteX3" fmla="*/ 7275077 w 11532358"/>
              <a:gd name="connsiteY3" fmla="*/ 4292220 h 4292220"/>
              <a:gd name="connsiteX4" fmla="*/ 0 w 11532358"/>
              <a:gd name="connsiteY4" fmla="*/ 4292220 h 4292220"/>
              <a:gd name="connsiteX0" fmla="*/ 0 w 11532358"/>
              <a:gd name="connsiteY0" fmla="*/ 4292220 h 4292220"/>
              <a:gd name="connsiteX1" fmla="*/ 3271464 w 11532358"/>
              <a:gd name="connsiteY1" fmla="*/ 994331 h 4292220"/>
              <a:gd name="connsiteX2" fmla="*/ 4257281 w 11532358"/>
              <a:gd name="connsiteY2" fmla="*/ 0 h 4292220"/>
              <a:gd name="connsiteX3" fmla="*/ 11532358 w 11532358"/>
              <a:gd name="connsiteY3" fmla="*/ 0 h 4292220"/>
              <a:gd name="connsiteX4" fmla="*/ 7275077 w 11532358"/>
              <a:gd name="connsiteY4" fmla="*/ 4292220 h 4292220"/>
              <a:gd name="connsiteX5" fmla="*/ 0 w 11532358"/>
              <a:gd name="connsiteY5" fmla="*/ 4292220 h 4292220"/>
              <a:gd name="connsiteX0" fmla="*/ 0 w 11532358"/>
              <a:gd name="connsiteY0" fmla="*/ 4292220 h 4292220"/>
              <a:gd name="connsiteX1" fmla="*/ 3271464 w 11532358"/>
              <a:gd name="connsiteY1" fmla="*/ 994331 h 4292220"/>
              <a:gd name="connsiteX2" fmla="*/ 4257281 w 11532358"/>
              <a:gd name="connsiteY2" fmla="*/ 0 h 4292220"/>
              <a:gd name="connsiteX3" fmla="*/ 11532358 w 11532358"/>
              <a:gd name="connsiteY3" fmla="*/ 0 h 4292220"/>
              <a:gd name="connsiteX4" fmla="*/ 7275077 w 11532358"/>
              <a:gd name="connsiteY4" fmla="*/ 4292220 h 4292220"/>
              <a:gd name="connsiteX5" fmla="*/ 3271426 w 11532358"/>
              <a:gd name="connsiteY5" fmla="*/ 4291864 h 4292220"/>
              <a:gd name="connsiteX6" fmla="*/ 0 w 11532358"/>
              <a:gd name="connsiteY6" fmla="*/ 4292220 h 4292220"/>
              <a:gd name="connsiteX0" fmla="*/ 0 w 8260932"/>
              <a:gd name="connsiteY0" fmla="*/ 4291864 h 4292220"/>
              <a:gd name="connsiteX1" fmla="*/ 38 w 8260932"/>
              <a:gd name="connsiteY1" fmla="*/ 994331 h 4292220"/>
              <a:gd name="connsiteX2" fmla="*/ 985855 w 8260932"/>
              <a:gd name="connsiteY2" fmla="*/ 0 h 4292220"/>
              <a:gd name="connsiteX3" fmla="*/ 8260932 w 8260932"/>
              <a:gd name="connsiteY3" fmla="*/ 0 h 4292220"/>
              <a:gd name="connsiteX4" fmla="*/ 4003651 w 8260932"/>
              <a:gd name="connsiteY4" fmla="*/ 4292220 h 4292220"/>
              <a:gd name="connsiteX5" fmla="*/ 0 w 8260932"/>
              <a:gd name="connsiteY5" fmla="*/ 4291864 h 4292220"/>
              <a:gd name="connsiteX0" fmla="*/ 0 w 8260932"/>
              <a:gd name="connsiteY0" fmla="*/ 4291864 h 4292220"/>
              <a:gd name="connsiteX1" fmla="*/ 682426 w 8260932"/>
              <a:gd name="connsiteY1" fmla="*/ 325590 h 4292220"/>
              <a:gd name="connsiteX2" fmla="*/ 985855 w 8260932"/>
              <a:gd name="connsiteY2" fmla="*/ 0 h 4292220"/>
              <a:gd name="connsiteX3" fmla="*/ 8260932 w 8260932"/>
              <a:gd name="connsiteY3" fmla="*/ 0 h 4292220"/>
              <a:gd name="connsiteX4" fmla="*/ 4003651 w 8260932"/>
              <a:gd name="connsiteY4" fmla="*/ 4292220 h 4292220"/>
              <a:gd name="connsiteX5" fmla="*/ 0 w 8260932"/>
              <a:gd name="connsiteY5" fmla="*/ 4291864 h 4292220"/>
              <a:gd name="connsiteX0" fmla="*/ 40907 w 7578507"/>
              <a:gd name="connsiteY0" fmla="*/ 3486646 h 4292220"/>
              <a:gd name="connsiteX1" fmla="*/ 1 w 7578507"/>
              <a:gd name="connsiteY1" fmla="*/ 325590 h 4292220"/>
              <a:gd name="connsiteX2" fmla="*/ 303430 w 7578507"/>
              <a:gd name="connsiteY2" fmla="*/ 0 h 4292220"/>
              <a:gd name="connsiteX3" fmla="*/ 7578507 w 7578507"/>
              <a:gd name="connsiteY3" fmla="*/ 0 h 4292220"/>
              <a:gd name="connsiteX4" fmla="*/ 3321226 w 7578507"/>
              <a:gd name="connsiteY4" fmla="*/ 4292220 h 4292220"/>
              <a:gd name="connsiteX5" fmla="*/ 40907 w 7578507"/>
              <a:gd name="connsiteY5" fmla="*/ 3486646 h 4292220"/>
              <a:gd name="connsiteX0" fmla="*/ 13612 w 7551212"/>
              <a:gd name="connsiteY0" fmla="*/ 3486646 h 4292220"/>
              <a:gd name="connsiteX1" fmla="*/ 1 w 7551212"/>
              <a:gd name="connsiteY1" fmla="*/ 352885 h 4292220"/>
              <a:gd name="connsiteX2" fmla="*/ 276135 w 7551212"/>
              <a:gd name="connsiteY2" fmla="*/ 0 h 4292220"/>
              <a:gd name="connsiteX3" fmla="*/ 7551212 w 7551212"/>
              <a:gd name="connsiteY3" fmla="*/ 0 h 4292220"/>
              <a:gd name="connsiteX4" fmla="*/ 3293931 w 7551212"/>
              <a:gd name="connsiteY4" fmla="*/ 4292220 h 4292220"/>
              <a:gd name="connsiteX5" fmla="*/ 13612 w 7551212"/>
              <a:gd name="connsiteY5" fmla="*/ 3486646 h 4292220"/>
              <a:gd name="connsiteX0" fmla="*/ 13612 w 7551212"/>
              <a:gd name="connsiteY0" fmla="*/ 3486646 h 3555241"/>
              <a:gd name="connsiteX1" fmla="*/ 1 w 7551212"/>
              <a:gd name="connsiteY1" fmla="*/ 352885 h 3555241"/>
              <a:gd name="connsiteX2" fmla="*/ 276135 w 7551212"/>
              <a:gd name="connsiteY2" fmla="*/ 0 h 3555241"/>
              <a:gd name="connsiteX3" fmla="*/ 7551212 w 7551212"/>
              <a:gd name="connsiteY3" fmla="*/ 0 h 3555241"/>
              <a:gd name="connsiteX4" fmla="*/ 3976320 w 7551212"/>
              <a:gd name="connsiteY4" fmla="*/ 3555241 h 3555241"/>
              <a:gd name="connsiteX5" fmla="*/ 13612 w 7551212"/>
              <a:gd name="connsiteY5" fmla="*/ 3486646 h 3555241"/>
              <a:gd name="connsiteX0" fmla="*/ 13612 w 7551212"/>
              <a:gd name="connsiteY0" fmla="*/ 3568532 h 3568532"/>
              <a:gd name="connsiteX1" fmla="*/ 1 w 7551212"/>
              <a:gd name="connsiteY1" fmla="*/ 352885 h 3568532"/>
              <a:gd name="connsiteX2" fmla="*/ 276135 w 7551212"/>
              <a:gd name="connsiteY2" fmla="*/ 0 h 3568532"/>
              <a:gd name="connsiteX3" fmla="*/ 7551212 w 7551212"/>
              <a:gd name="connsiteY3" fmla="*/ 0 h 3568532"/>
              <a:gd name="connsiteX4" fmla="*/ 3976320 w 7551212"/>
              <a:gd name="connsiteY4" fmla="*/ 3555241 h 3568532"/>
              <a:gd name="connsiteX5" fmla="*/ 13612 w 7551212"/>
              <a:gd name="connsiteY5" fmla="*/ 3568532 h 3568532"/>
              <a:gd name="connsiteX0" fmla="*/ 0 w 7619487"/>
              <a:gd name="connsiteY0" fmla="*/ 3759601 h 3759601"/>
              <a:gd name="connsiteX1" fmla="*/ 68276 w 7619487"/>
              <a:gd name="connsiteY1" fmla="*/ 352885 h 3759601"/>
              <a:gd name="connsiteX2" fmla="*/ 344410 w 7619487"/>
              <a:gd name="connsiteY2" fmla="*/ 0 h 3759601"/>
              <a:gd name="connsiteX3" fmla="*/ 7619487 w 7619487"/>
              <a:gd name="connsiteY3" fmla="*/ 0 h 3759601"/>
              <a:gd name="connsiteX4" fmla="*/ 4044595 w 7619487"/>
              <a:gd name="connsiteY4" fmla="*/ 3555241 h 3759601"/>
              <a:gd name="connsiteX5" fmla="*/ 0 w 7619487"/>
              <a:gd name="connsiteY5" fmla="*/ 3759601 h 3759601"/>
              <a:gd name="connsiteX0" fmla="*/ 0 w 7947034"/>
              <a:gd name="connsiteY0" fmla="*/ 3991612 h 3991612"/>
              <a:gd name="connsiteX1" fmla="*/ 395823 w 7947034"/>
              <a:gd name="connsiteY1" fmla="*/ 352885 h 3991612"/>
              <a:gd name="connsiteX2" fmla="*/ 671957 w 7947034"/>
              <a:gd name="connsiteY2" fmla="*/ 0 h 3991612"/>
              <a:gd name="connsiteX3" fmla="*/ 7947034 w 7947034"/>
              <a:gd name="connsiteY3" fmla="*/ 0 h 3991612"/>
              <a:gd name="connsiteX4" fmla="*/ 4372142 w 7947034"/>
              <a:gd name="connsiteY4" fmla="*/ 3555241 h 3991612"/>
              <a:gd name="connsiteX5" fmla="*/ 0 w 7947034"/>
              <a:gd name="connsiteY5" fmla="*/ 3991612 h 3991612"/>
              <a:gd name="connsiteX0" fmla="*/ 0 w 7551249"/>
              <a:gd name="connsiteY0" fmla="*/ 3554884 h 3555241"/>
              <a:gd name="connsiteX1" fmla="*/ 38 w 7551249"/>
              <a:gd name="connsiteY1" fmla="*/ 352885 h 3555241"/>
              <a:gd name="connsiteX2" fmla="*/ 276172 w 7551249"/>
              <a:gd name="connsiteY2" fmla="*/ 0 h 3555241"/>
              <a:gd name="connsiteX3" fmla="*/ 7551249 w 7551249"/>
              <a:gd name="connsiteY3" fmla="*/ 0 h 3555241"/>
              <a:gd name="connsiteX4" fmla="*/ 3976357 w 7551249"/>
              <a:gd name="connsiteY4" fmla="*/ 3555241 h 3555241"/>
              <a:gd name="connsiteX5" fmla="*/ 0 w 7551249"/>
              <a:gd name="connsiteY5" fmla="*/ 3554884 h 3555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1249" h="3555241">
                <a:moveTo>
                  <a:pt x="0" y="3554884"/>
                </a:moveTo>
                <a:cubicBezTo>
                  <a:pt x="13" y="2455706"/>
                  <a:pt x="25" y="1452063"/>
                  <a:pt x="38" y="352885"/>
                </a:cubicBezTo>
                <a:lnTo>
                  <a:pt x="276172" y="0"/>
                </a:lnTo>
                <a:lnTo>
                  <a:pt x="7551249" y="0"/>
                </a:lnTo>
                <a:lnTo>
                  <a:pt x="3976357" y="3555241"/>
                </a:lnTo>
                <a:lnTo>
                  <a:pt x="0" y="3554884"/>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pic>
        <p:nvPicPr>
          <p:cNvPr id="13"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934529" y="0"/>
            <a:ext cx="11253216"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arallelogram 13"/>
          <p:cNvSpPr/>
          <p:nvPr userDrawn="1"/>
        </p:nvSpPr>
        <p:spPr>
          <a:xfrm flipH="1">
            <a:off x="1469023" y="1958975"/>
            <a:ext cx="2193925" cy="1096963"/>
          </a:xfrm>
          <a:prstGeom prst="parallelogram">
            <a:avLst>
              <a:gd name="adj" fmla="val 99186"/>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2800" dirty="0">
              <a:solidFill>
                <a:schemeClr val="bg1"/>
              </a:solidFill>
              <a:latin typeface="+mj-lt"/>
            </a:endParaRPr>
          </a:p>
        </p:txBody>
      </p:sp>
      <p:sp>
        <p:nvSpPr>
          <p:cNvPr id="15" name="Parallelogram 12"/>
          <p:cNvSpPr/>
          <p:nvPr userDrawn="1"/>
        </p:nvSpPr>
        <p:spPr>
          <a:xfrm>
            <a:off x="-15875" y="3327400"/>
            <a:ext cx="7550150" cy="3554413"/>
          </a:xfrm>
          <a:custGeom>
            <a:avLst/>
            <a:gdLst>
              <a:gd name="connsiteX0" fmla="*/ 0 w 11532358"/>
              <a:gd name="connsiteY0" fmla="*/ 4292220 h 4292220"/>
              <a:gd name="connsiteX1" fmla="*/ 4257281 w 11532358"/>
              <a:gd name="connsiteY1" fmla="*/ 0 h 4292220"/>
              <a:gd name="connsiteX2" fmla="*/ 11532358 w 11532358"/>
              <a:gd name="connsiteY2" fmla="*/ 0 h 4292220"/>
              <a:gd name="connsiteX3" fmla="*/ 7275077 w 11532358"/>
              <a:gd name="connsiteY3" fmla="*/ 4292220 h 4292220"/>
              <a:gd name="connsiteX4" fmla="*/ 0 w 11532358"/>
              <a:gd name="connsiteY4" fmla="*/ 4292220 h 4292220"/>
              <a:gd name="connsiteX0" fmla="*/ 0 w 11532358"/>
              <a:gd name="connsiteY0" fmla="*/ 4292220 h 4292220"/>
              <a:gd name="connsiteX1" fmla="*/ 3271464 w 11532358"/>
              <a:gd name="connsiteY1" fmla="*/ 994331 h 4292220"/>
              <a:gd name="connsiteX2" fmla="*/ 4257281 w 11532358"/>
              <a:gd name="connsiteY2" fmla="*/ 0 h 4292220"/>
              <a:gd name="connsiteX3" fmla="*/ 11532358 w 11532358"/>
              <a:gd name="connsiteY3" fmla="*/ 0 h 4292220"/>
              <a:gd name="connsiteX4" fmla="*/ 7275077 w 11532358"/>
              <a:gd name="connsiteY4" fmla="*/ 4292220 h 4292220"/>
              <a:gd name="connsiteX5" fmla="*/ 0 w 11532358"/>
              <a:gd name="connsiteY5" fmla="*/ 4292220 h 4292220"/>
              <a:gd name="connsiteX0" fmla="*/ 0 w 11532358"/>
              <a:gd name="connsiteY0" fmla="*/ 4292220 h 4292220"/>
              <a:gd name="connsiteX1" fmla="*/ 3271464 w 11532358"/>
              <a:gd name="connsiteY1" fmla="*/ 994331 h 4292220"/>
              <a:gd name="connsiteX2" fmla="*/ 4257281 w 11532358"/>
              <a:gd name="connsiteY2" fmla="*/ 0 h 4292220"/>
              <a:gd name="connsiteX3" fmla="*/ 11532358 w 11532358"/>
              <a:gd name="connsiteY3" fmla="*/ 0 h 4292220"/>
              <a:gd name="connsiteX4" fmla="*/ 7275077 w 11532358"/>
              <a:gd name="connsiteY4" fmla="*/ 4292220 h 4292220"/>
              <a:gd name="connsiteX5" fmla="*/ 3271426 w 11532358"/>
              <a:gd name="connsiteY5" fmla="*/ 4291864 h 4292220"/>
              <a:gd name="connsiteX6" fmla="*/ 0 w 11532358"/>
              <a:gd name="connsiteY6" fmla="*/ 4292220 h 4292220"/>
              <a:gd name="connsiteX0" fmla="*/ 0 w 8260932"/>
              <a:gd name="connsiteY0" fmla="*/ 4291864 h 4292220"/>
              <a:gd name="connsiteX1" fmla="*/ 38 w 8260932"/>
              <a:gd name="connsiteY1" fmla="*/ 994331 h 4292220"/>
              <a:gd name="connsiteX2" fmla="*/ 985855 w 8260932"/>
              <a:gd name="connsiteY2" fmla="*/ 0 h 4292220"/>
              <a:gd name="connsiteX3" fmla="*/ 8260932 w 8260932"/>
              <a:gd name="connsiteY3" fmla="*/ 0 h 4292220"/>
              <a:gd name="connsiteX4" fmla="*/ 4003651 w 8260932"/>
              <a:gd name="connsiteY4" fmla="*/ 4292220 h 4292220"/>
              <a:gd name="connsiteX5" fmla="*/ 0 w 8260932"/>
              <a:gd name="connsiteY5" fmla="*/ 4291864 h 4292220"/>
              <a:gd name="connsiteX0" fmla="*/ 0 w 8260932"/>
              <a:gd name="connsiteY0" fmla="*/ 4291864 h 4292220"/>
              <a:gd name="connsiteX1" fmla="*/ 682426 w 8260932"/>
              <a:gd name="connsiteY1" fmla="*/ 325590 h 4292220"/>
              <a:gd name="connsiteX2" fmla="*/ 985855 w 8260932"/>
              <a:gd name="connsiteY2" fmla="*/ 0 h 4292220"/>
              <a:gd name="connsiteX3" fmla="*/ 8260932 w 8260932"/>
              <a:gd name="connsiteY3" fmla="*/ 0 h 4292220"/>
              <a:gd name="connsiteX4" fmla="*/ 4003651 w 8260932"/>
              <a:gd name="connsiteY4" fmla="*/ 4292220 h 4292220"/>
              <a:gd name="connsiteX5" fmla="*/ 0 w 8260932"/>
              <a:gd name="connsiteY5" fmla="*/ 4291864 h 4292220"/>
              <a:gd name="connsiteX0" fmla="*/ 40907 w 7578507"/>
              <a:gd name="connsiteY0" fmla="*/ 3486646 h 4292220"/>
              <a:gd name="connsiteX1" fmla="*/ 1 w 7578507"/>
              <a:gd name="connsiteY1" fmla="*/ 325590 h 4292220"/>
              <a:gd name="connsiteX2" fmla="*/ 303430 w 7578507"/>
              <a:gd name="connsiteY2" fmla="*/ 0 h 4292220"/>
              <a:gd name="connsiteX3" fmla="*/ 7578507 w 7578507"/>
              <a:gd name="connsiteY3" fmla="*/ 0 h 4292220"/>
              <a:gd name="connsiteX4" fmla="*/ 3321226 w 7578507"/>
              <a:gd name="connsiteY4" fmla="*/ 4292220 h 4292220"/>
              <a:gd name="connsiteX5" fmla="*/ 40907 w 7578507"/>
              <a:gd name="connsiteY5" fmla="*/ 3486646 h 4292220"/>
              <a:gd name="connsiteX0" fmla="*/ 13612 w 7551212"/>
              <a:gd name="connsiteY0" fmla="*/ 3486646 h 4292220"/>
              <a:gd name="connsiteX1" fmla="*/ 1 w 7551212"/>
              <a:gd name="connsiteY1" fmla="*/ 352885 h 4292220"/>
              <a:gd name="connsiteX2" fmla="*/ 276135 w 7551212"/>
              <a:gd name="connsiteY2" fmla="*/ 0 h 4292220"/>
              <a:gd name="connsiteX3" fmla="*/ 7551212 w 7551212"/>
              <a:gd name="connsiteY3" fmla="*/ 0 h 4292220"/>
              <a:gd name="connsiteX4" fmla="*/ 3293931 w 7551212"/>
              <a:gd name="connsiteY4" fmla="*/ 4292220 h 4292220"/>
              <a:gd name="connsiteX5" fmla="*/ 13612 w 7551212"/>
              <a:gd name="connsiteY5" fmla="*/ 3486646 h 4292220"/>
              <a:gd name="connsiteX0" fmla="*/ 13612 w 7551212"/>
              <a:gd name="connsiteY0" fmla="*/ 3486646 h 3555241"/>
              <a:gd name="connsiteX1" fmla="*/ 1 w 7551212"/>
              <a:gd name="connsiteY1" fmla="*/ 352885 h 3555241"/>
              <a:gd name="connsiteX2" fmla="*/ 276135 w 7551212"/>
              <a:gd name="connsiteY2" fmla="*/ 0 h 3555241"/>
              <a:gd name="connsiteX3" fmla="*/ 7551212 w 7551212"/>
              <a:gd name="connsiteY3" fmla="*/ 0 h 3555241"/>
              <a:gd name="connsiteX4" fmla="*/ 3976320 w 7551212"/>
              <a:gd name="connsiteY4" fmla="*/ 3555241 h 3555241"/>
              <a:gd name="connsiteX5" fmla="*/ 13612 w 7551212"/>
              <a:gd name="connsiteY5" fmla="*/ 3486646 h 3555241"/>
              <a:gd name="connsiteX0" fmla="*/ 13612 w 7551212"/>
              <a:gd name="connsiteY0" fmla="*/ 3568532 h 3568532"/>
              <a:gd name="connsiteX1" fmla="*/ 1 w 7551212"/>
              <a:gd name="connsiteY1" fmla="*/ 352885 h 3568532"/>
              <a:gd name="connsiteX2" fmla="*/ 276135 w 7551212"/>
              <a:gd name="connsiteY2" fmla="*/ 0 h 3568532"/>
              <a:gd name="connsiteX3" fmla="*/ 7551212 w 7551212"/>
              <a:gd name="connsiteY3" fmla="*/ 0 h 3568532"/>
              <a:gd name="connsiteX4" fmla="*/ 3976320 w 7551212"/>
              <a:gd name="connsiteY4" fmla="*/ 3555241 h 3568532"/>
              <a:gd name="connsiteX5" fmla="*/ 13612 w 7551212"/>
              <a:gd name="connsiteY5" fmla="*/ 3568532 h 3568532"/>
              <a:gd name="connsiteX0" fmla="*/ 0 w 7619487"/>
              <a:gd name="connsiteY0" fmla="*/ 3759601 h 3759601"/>
              <a:gd name="connsiteX1" fmla="*/ 68276 w 7619487"/>
              <a:gd name="connsiteY1" fmla="*/ 352885 h 3759601"/>
              <a:gd name="connsiteX2" fmla="*/ 344410 w 7619487"/>
              <a:gd name="connsiteY2" fmla="*/ 0 h 3759601"/>
              <a:gd name="connsiteX3" fmla="*/ 7619487 w 7619487"/>
              <a:gd name="connsiteY3" fmla="*/ 0 h 3759601"/>
              <a:gd name="connsiteX4" fmla="*/ 4044595 w 7619487"/>
              <a:gd name="connsiteY4" fmla="*/ 3555241 h 3759601"/>
              <a:gd name="connsiteX5" fmla="*/ 0 w 7619487"/>
              <a:gd name="connsiteY5" fmla="*/ 3759601 h 3759601"/>
              <a:gd name="connsiteX0" fmla="*/ 0 w 7947034"/>
              <a:gd name="connsiteY0" fmla="*/ 3991612 h 3991612"/>
              <a:gd name="connsiteX1" fmla="*/ 395823 w 7947034"/>
              <a:gd name="connsiteY1" fmla="*/ 352885 h 3991612"/>
              <a:gd name="connsiteX2" fmla="*/ 671957 w 7947034"/>
              <a:gd name="connsiteY2" fmla="*/ 0 h 3991612"/>
              <a:gd name="connsiteX3" fmla="*/ 7947034 w 7947034"/>
              <a:gd name="connsiteY3" fmla="*/ 0 h 3991612"/>
              <a:gd name="connsiteX4" fmla="*/ 4372142 w 7947034"/>
              <a:gd name="connsiteY4" fmla="*/ 3555241 h 3991612"/>
              <a:gd name="connsiteX5" fmla="*/ 0 w 7947034"/>
              <a:gd name="connsiteY5" fmla="*/ 3991612 h 3991612"/>
              <a:gd name="connsiteX0" fmla="*/ 0 w 7551249"/>
              <a:gd name="connsiteY0" fmla="*/ 3554884 h 3555241"/>
              <a:gd name="connsiteX1" fmla="*/ 38 w 7551249"/>
              <a:gd name="connsiteY1" fmla="*/ 352885 h 3555241"/>
              <a:gd name="connsiteX2" fmla="*/ 276172 w 7551249"/>
              <a:gd name="connsiteY2" fmla="*/ 0 h 3555241"/>
              <a:gd name="connsiteX3" fmla="*/ 7551249 w 7551249"/>
              <a:gd name="connsiteY3" fmla="*/ 0 h 3555241"/>
              <a:gd name="connsiteX4" fmla="*/ 3976357 w 7551249"/>
              <a:gd name="connsiteY4" fmla="*/ 3555241 h 3555241"/>
              <a:gd name="connsiteX5" fmla="*/ 0 w 7551249"/>
              <a:gd name="connsiteY5" fmla="*/ 3554884 h 3555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1249" h="3555241">
                <a:moveTo>
                  <a:pt x="0" y="3554884"/>
                </a:moveTo>
                <a:cubicBezTo>
                  <a:pt x="13" y="2455706"/>
                  <a:pt x="25" y="1452063"/>
                  <a:pt x="38" y="352885"/>
                </a:cubicBezTo>
                <a:lnTo>
                  <a:pt x="276172" y="0"/>
                </a:lnTo>
                <a:lnTo>
                  <a:pt x="7551249" y="0"/>
                </a:lnTo>
                <a:lnTo>
                  <a:pt x="3976357" y="3555241"/>
                </a:lnTo>
                <a:lnTo>
                  <a:pt x="0" y="3554884"/>
                </a:lnTo>
                <a:close/>
              </a:path>
            </a:pathLst>
          </a:cu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Tree>
    <p:extLst>
      <p:ext uri="{BB962C8B-B14F-4D97-AF65-F5344CB8AC3E}">
        <p14:creationId xmlns:p14="http://schemas.microsoft.com/office/powerpoint/2010/main" val="2737011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Cover Animated">
    <p:spTree>
      <p:nvGrpSpPr>
        <p:cNvPr id="1" name=""/>
        <p:cNvGrpSpPr/>
        <p:nvPr/>
      </p:nvGrpSpPr>
      <p:grpSpPr>
        <a:xfrm>
          <a:off x="0" y="0"/>
          <a:ext cx="0" cy="0"/>
          <a:chOff x="0" y="0"/>
          <a:chExt cx="0" cy="0"/>
        </a:xfrm>
      </p:grpSpPr>
      <p:sp>
        <p:nvSpPr>
          <p:cNvPr id="4" name="Parallelogram 3"/>
          <p:cNvSpPr/>
          <p:nvPr userDrawn="1"/>
        </p:nvSpPr>
        <p:spPr>
          <a:xfrm>
            <a:off x="982663" y="2811463"/>
            <a:ext cx="8594725" cy="4060825"/>
          </a:xfrm>
          <a:prstGeom prst="parallelogram">
            <a:avLst>
              <a:gd name="adj" fmla="val 99186"/>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7" name="Parallelogram 16"/>
          <p:cNvSpPr/>
          <p:nvPr userDrawn="1"/>
        </p:nvSpPr>
        <p:spPr>
          <a:xfrm flipH="1">
            <a:off x="-13648" y="-13648"/>
            <a:ext cx="8246540" cy="3980811"/>
          </a:xfrm>
          <a:custGeom>
            <a:avLst/>
            <a:gdLst>
              <a:gd name="connsiteX0" fmla="*/ 0 w 9784080"/>
              <a:gd name="connsiteY0" fmla="*/ 3967163 h 3967163"/>
              <a:gd name="connsiteX1" fmla="*/ 3974383 w 9784080"/>
              <a:gd name="connsiteY1" fmla="*/ 0 h 3967163"/>
              <a:gd name="connsiteX2" fmla="*/ 9784080 w 9784080"/>
              <a:gd name="connsiteY2" fmla="*/ 0 h 3967163"/>
              <a:gd name="connsiteX3" fmla="*/ 5809697 w 9784080"/>
              <a:gd name="connsiteY3" fmla="*/ 3967163 h 3967163"/>
              <a:gd name="connsiteX4" fmla="*/ 0 w 9784080"/>
              <a:gd name="connsiteY4" fmla="*/ 3967163 h 3967163"/>
              <a:gd name="connsiteX0" fmla="*/ 0 w 9784080"/>
              <a:gd name="connsiteY0" fmla="*/ 3967163 h 3967163"/>
              <a:gd name="connsiteX1" fmla="*/ 3974383 w 9784080"/>
              <a:gd name="connsiteY1" fmla="*/ 0 h 3967163"/>
              <a:gd name="connsiteX2" fmla="*/ 9784080 w 9784080"/>
              <a:gd name="connsiteY2" fmla="*/ 0 h 3967163"/>
              <a:gd name="connsiteX3" fmla="*/ 8232892 w 9784080"/>
              <a:gd name="connsiteY3" fmla="*/ 1555845 h 3967163"/>
              <a:gd name="connsiteX4" fmla="*/ 5809697 w 9784080"/>
              <a:gd name="connsiteY4" fmla="*/ 3967163 h 3967163"/>
              <a:gd name="connsiteX5" fmla="*/ 0 w 9784080"/>
              <a:gd name="connsiteY5" fmla="*/ 3967163 h 3967163"/>
              <a:gd name="connsiteX0" fmla="*/ 0 w 9784080"/>
              <a:gd name="connsiteY0" fmla="*/ 3980811 h 3980811"/>
              <a:gd name="connsiteX1" fmla="*/ 3974383 w 9784080"/>
              <a:gd name="connsiteY1" fmla="*/ 13648 h 3980811"/>
              <a:gd name="connsiteX2" fmla="*/ 8246540 w 9784080"/>
              <a:gd name="connsiteY2" fmla="*/ 0 h 3980811"/>
              <a:gd name="connsiteX3" fmla="*/ 9784080 w 9784080"/>
              <a:gd name="connsiteY3" fmla="*/ 13648 h 3980811"/>
              <a:gd name="connsiteX4" fmla="*/ 8232892 w 9784080"/>
              <a:gd name="connsiteY4" fmla="*/ 1569493 h 3980811"/>
              <a:gd name="connsiteX5" fmla="*/ 5809697 w 9784080"/>
              <a:gd name="connsiteY5" fmla="*/ 3980811 h 3980811"/>
              <a:gd name="connsiteX6" fmla="*/ 0 w 9784080"/>
              <a:gd name="connsiteY6" fmla="*/ 3980811 h 3980811"/>
              <a:gd name="connsiteX0" fmla="*/ 0 w 9784080"/>
              <a:gd name="connsiteY0" fmla="*/ 3980811 h 3980811"/>
              <a:gd name="connsiteX1" fmla="*/ 3974383 w 9784080"/>
              <a:gd name="connsiteY1" fmla="*/ 13648 h 3980811"/>
              <a:gd name="connsiteX2" fmla="*/ 8246540 w 9784080"/>
              <a:gd name="connsiteY2" fmla="*/ 0 h 3980811"/>
              <a:gd name="connsiteX3" fmla="*/ 9784080 w 9784080"/>
              <a:gd name="connsiteY3" fmla="*/ 13648 h 3980811"/>
              <a:gd name="connsiteX4" fmla="*/ 8232892 w 9784080"/>
              <a:gd name="connsiteY4" fmla="*/ 1569493 h 3980811"/>
              <a:gd name="connsiteX5" fmla="*/ 5809697 w 9784080"/>
              <a:gd name="connsiteY5" fmla="*/ 3980811 h 3980811"/>
              <a:gd name="connsiteX6" fmla="*/ 0 w 9784080"/>
              <a:gd name="connsiteY6" fmla="*/ 3980811 h 3980811"/>
              <a:gd name="connsiteX0" fmla="*/ 0 w 8246540"/>
              <a:gd name="connsiteY0" fmla="*/ 3980811 h 3980811"/>
              <a:gd name="connsiteX1" fmla="*/ 3974383 w 8246540"/>
              <a:gd name="connsiteY1" fmla="*/ 13648 h 3980811"/>
              <a:gd name="connsiteX2" fmla="*/ 8246540 w 8246540"/>
              <a:gd name="connsiteY2" fmla="*/ 0 h 3980811"/>
              <a:gd name="connsiteX3" fmla="*/ 8232892 w 8246540"/>
              <a:gd name="connsiteY3" fmla="*/ 1569493 h 3980811"/>
              <a:gd name="connsiteX4" fmla="*/ 5809697 w 8246540"/>
              <a:gd name="connsiteY4" fmla="*/ 3980811 h 3980811"/>
              <a:gd name="connsiteX5" fmla="*/ 0 w 8246540"/>
              <a:gd name="connsiteY5" fmla="*/ 3980811 h 398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46540" h="3980811">
                <a:moveTo>
                  <a:pt x="0" y="3980811"/>
                </a:moveTo>
                <a:lnTo>
                  <a:pt x="3974383" y="13648"/>
                </a:lnTo>
                <a:lnTo>
                  <a:pt x="8246540" y="0"/>
                </a:lnTo>
                <a:lnTo>
                  <a:pt x="8232892" y="1569493"/>
                </a:lnTo>
                <a:lnTo>
                  <a:pt x="5809697" y="3980811"/>
                </a:lnTo>
                <a:lnTo>
                  <a:pt x="0" y="398081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200" dirty="0">
              <a:solidFill>
                <a:schemeClr val="tx2"/>
              </a:solidFill>
            </a:endParaRPr>
          </a:p>
        </p:txBody>
      </p:sp>
      <p:sp>
        <p:nvSpPr>
          <p:cNvPr id="18" name="Parallelogram 17"/>
          <p:cNvSpPr/>
          <p:nvPr userDrawn="1"/>
        </p:nvSpPr>
        <p:spPr>
          <a:xfrm flipH="1">
            <a:off x="164516" y="3113088"/>
            <a:ext cx="1920240" cy="854075"/>
          </a:xfrm>
          <a:prstGeom prst="parallelogram">
            <a:avLst>
              <a:gd name="adj" fmla="val 97752"/>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6" name="Parallelogram 5"/>
          <p:cNvSpPr/>
          <p:nvPr userDrawn="1"/>
        </p:nvSpPr>
        <p:spPr>
          <a:xfrm>
            <a:off x="982663" y="2811463"/>
            <a:ext cx="8594725" cy="4060825"/>
          </a:xfrm>
          <a:prstGeom prst="parallelogram">
            <a:avLst>
              <a:gd name="adj" fmla="val 99186"/>
            </a:avLst>
          </a:prstGeom>
          <a:solidFill>
            <a:srgbClr val="00AAB5">
              <a:alpha val="4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8" name="Parallelogram 7"/>
          <p:cNvSpPr/>
          <p:nvPr userDrawn="1"/>
        </p:nvSpPr>
        <p:spPr>
          <a:xfrm flipH="1">
            <a:off x="-29125863" y="-14288"/>
            <a:ext cx="28997275" cy="6872288"/>
          </a:xfrm>
          <a:prstGeom prst="parallelogram">
            <a:avLst>
              <a:gd name="adj" fmla="val 99186"/>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9" name="Parallelogram 8"/>
          <p:cNvSpPr/>
          <p:nvPr userDrawn="1"/>
        </p:nvSpPr>
        <p:spPr>
          <a:xfrm flipH="1">
            <a:off x="12188825" y="-14288"/>
            <a:ext cx="30141863" cy="6872288"/>
          </a:xfrm>
          <a:prstGeom prst="parallelogram">
            <a:avLst>
              <a:gd name="adj" fmla="val 99186"/>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0" name="Parallelogram 9"/>
          <p:cNvSpPr/>
          <p:nvPr userDrawn="1"/>
        </p:nvSpPr>
        <p:spPr>
          <a:xfrm flipH="1">
            <a:off x="12188825" y="2851150"/>
            <a:ext cx="11312525" cy="4006850"/>
          </a:xfrm>
          <a:prstGeom prst="parallelogram">
            <a:avLst>
              <a:gd name="adj" fmla="val 9918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Parallelogram 10"/>
          <p:cNvSpPr/>
          <p:nvPr userDrawn="1"/>
        </p:nvSpPr>
        <p:spPr>
          <a:xfrm flipH="1">
            <a:off x="-10169525" y="-738188"/>
            <a:ext cx="10169525" cy="3290888"/>
          </a:xfrm>
          <a:prstGeom prst="parallelogram">
            <a:avLst>
              <a:gd name="adj" fmla="val 99186"/>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2" name="Parallelogram 11"/>
          <p:cNvSpPr/>
          <p:nvPr userDrawn="1"/>
        </p:nvSpPr>
        <p:spPr>
          <a:xfrm flipH="1">
            <a:off x="-8840788" y="3967163"/>
            <a:ext cx="8840788" cy="1035050"/>
          </a:xfrm>
          <a:prstGeom prst="parallelogram">
            <a:avLst>
              <a:gd name="adj" fmla="val 9918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3" name="Parallelogram 12"/>
          <p:cNvSpPr/>
          <p:nvPr userDrawn="1"/>
        </p:nvSpPr>
        <p:spPr>
          <a:xfrm flipH="1">
            <a:off x="12188825" y="5903913"/>
            <a:ext cx="5680075" cy="954087"/>
          </a:xfrm>
          <a:prstGeom prst="parallelogram">
            <a:avLst>
              <a:gd name="adj" fmla="val 99186"/>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4" name="Right Triangle 13"/>
          <p:cNvSpPr/>
          <p:nvPr userDrawn="1"/>
        </p:nvSpPr>
        <p:spPr>
          <a:xfrm flipH="1">
            <a:off x="11491913" y="5392953"/>
            <a:ext cx="204787" cy="204787"/>
          </a:xfrm>
          <a:prstGeom prst="rtTriangl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sp>
        <p:nvSpPr>
          <p:cNvPr id="2" name="Title 1"/>
          <p:cNvSpPr>
            <a:spLocks noGrp="1"/>
          </p:cNvSpPr>
          <p:nvPr>
            <p:ph type="ctrTitle"/>
          </p:nvPr>
        </p:nvSpPr>
        <p:spPr>
          <a:xfrm>
            <a:off x="7965513" y="4322361"/>
            <a:ext cx="3474720" cy="1371600"/>
          </a:xfrm>
        </p:spPr>
        <p:txBody>
          <a:bodyPr tIns="0" bIns="0" anchor="b"/>
          <a:lstStyle>
            <a:lvl1pPr algn="r">
              <a:defRPr b="1" cap="all"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7965513" y="5762454"/>
            <a:ext cx="3474720" cy="914400"/>
          </a:xfrm>
        </p:spPr>
        <p:txBody>
          <a:bodyPr tIns="0" bIns="0">
            <a:noAutofit/>
          </a:bodyPr>
          <a:lstStyle>
            <a:lvl1pPr marL="0" indent="0" algn="r">
              <a:spcBef>
                <a:spcPts val="0"/>
              </a:spcBef>
              <a:spcAft>
                <a:spcPts val="0"/>
              </a:spcAft>
              <a:buNone/>
              <a:defRPr sz="1800" cap="all"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17876" y="341313"/>
            <a:ext cx="2267712" cy="886152"/>
          </a:xfrm>
          <a:prstGeom prst="rect">
            <a:avLst/>
          </a:prstGeom>
        </p:spPr>
      </p:pic>
    </p:spTree>
    <p:extLst>
      <p:ext uri="{BB962C8B-B14F-4D97-AF65-F5344CB8AC3E}">
        <p14:creationId xmlns:p14="http://schemas.microsoft.com/office/powerpoint/2010/main" val="255753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35" presetClass="path" presetSubtype="0" fill="hold" grpId="0" nodeType="withEffect">
                                  <p:stCondLst>
                                    <p:cond delay="0"/>
                                  </p:stCondLst>
                                  <p:childTnLst>
                                    <p:animMotion origin="layout" path="M 4.61819E-6 -2.59259E-6 L -0.87908 -2.59259E-6 " pathEditMode="relative" rAng="0" ptsTypes="AA">
                                      <p:cBhvr>
                                        <p:cTn id="10" dur="2000" spd="-100000" fill="hold"/>
                                        <p:tgtEl>
                                          <p:spTgt spid="9"/>
                                        </p:tgtEl>
                                        <p:attrNameLst>
                                          <p:attrName>ppt_x</p:attrName>
                                          <p:attrName>ppt_y</p:attrName>
                                        </p:attrNameLst>
                                      </p:cBhvr>
                                      <p:rCtr x="-43954" y="0"/>
                                    </p:animMotion>
                                  </p:childTnLst>
                                </p:cTn>
                              </p:par>
                              <p:par>
                                <p:cTn id="11" presetID="35" presetClass="path" presetSubtype="0" fill="hold" grpId="0" nodeType="withEffect">
                                  <p:stCondLst>
                                    <p:cond delay="0"/>
                                  </p:stCondLst>
                                  <p:childTnLst>
                                    <p:animMotion origin="layout" path="M -2.38728E-6 -2.59259E-6 L 0.91569 -2.59259E-6 " pathEditMode="relative" rAng="0" ptsTypes="AA">
                                      <p:cBhvr>
                                        <p:cTn id="12" dur="2000" spd="-100000" fill="hold"/>
                                        <p:tgtEl>
                                          <p:spTgt spid="8"/>
                                        </p:tgtEl>
                                        <p:attrNameLst>
                                          <p:attrName>ppt_x</p:attrName>
                                          <p:attrName>ppt_y</p:attrName>
                                        </p:attrNameLst>
                                      </p:cBhvr>
                                      <p:rCtr x="45791" y="0"/>
                                    </p:animMotion>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35" presetClass="path" presetSubtype="0" fill="hold" grpId="1" nodeType="withEffect">
                                  <p:stCondLst>
                                    <p:cond delay="300"/>
                                  </p:stCondLst>
                                  <p:childTnLst>
                                    <p:animMotion origin="layout" path="M 3.37243E-6 4.07407E-6 L 1.85183 4.07407E-6 " pathEditMode="relative" rAng="0" ptsTypes="AA">
                                      <p:cBhvr>
                                        <p:cTn id="16" dur="1000" spd="-100000" fill="hold"/>
                                        <p:tgtEl>
                                          <p:spTgt spid="11"/>
                                        </p:tgtEl>
                                        <p:attrNameLst>
                                          <p:attrName>ppt_x</p:attrName>
                                          <p:attrName>ppt_y</p:attrName>
                                        </p:attrNameLst>
                                      </p:cBhvr>
                                      <p:rCtr x="92585" y="0"/>
                                    </p:animMotion>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35" presetClass="path" presetSubtype="0" fill="hold" grpId="1" nodeType="withEffect">
                                  <p:stCondLst>
                                    <p:cond delay="600"/>
                                  </p:stCondLst>
                                  <p:childTnLst>
                                    <p:animMotion origin="layout" path="M 3.37243E-6 4.07407E-6 L 1.85183 4.07407E-6 " pathEditMode="relative" rAng="0" ptsTypes="AA">
                                      <p:cBhvr>
                                        <p:cTn id="20" dur="1000" spd="-100000" fill="hold"/>
                                        <p:tgtEl>
                                          <p:spTgt spid="12"/>
                                        </p:tgtEl>
                                        <p:attrNameLst>
                                          <p:attrName>ppt_x</p:attrName>
                                          <p:attrName>ppt_y</p:attrName>
                                        </p:attrNameLst>
                                      </p:cBhvr>
                                      <p:rCtr x="92585" y="0"/>
                                    </p:animMotion>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35" presetClass="path" presetSubtype="0" fill="hold" grpId="1" nodeType="withEffect">
                                  <p:stCondLst>
                                    <p:cond delay="500"/>
                                  </p:stCondLst>
                                  <p:childTnLst>
                                    <p:animMotion origin="layout" path="M 3.92234E-6 -4.07407E-6 L -1.61637 -4.07407E-6 " pathEditMode="relative" rAng="0" ptsTypes="AA">
                                      <p:cBhvr>
                                        <p:cTn id="24" dur="1000" spd="-100000" fill="hold"/>
                                        <p:tgtEl>
                                          <p:spTgt spid="13"/>
                                        </p:tgtEl>
                                        <p:attrNameLst>
                                          <p:attrName>ppt_x</p:attrName>
                                          <p:attrName>ppt_y</p:attrName>
                                        </p:attrNameLst>
                                      </p:cBhvr>
                                      <p:rCtr x="-80818" y="0"/>
                                    </p:animMotion>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35" presetClass="path" presetSubtype="0" fill="hold" grpId="1" nodeType="withEffect">
                                  <p:stCondLst>
                                    <p:cond delay="200"/>
                                  </p:stCondLst>
                                  <p:childTnLst>
                                    <p:animMotion origin="layout" path="M 0.02424 -0.03241 L -2.18595 -0.03241 " pathEditMode="relative" rAng="0" ptsTypes="AA">
                                      <p:cBhvr>
                                        <p:cTn id="28" dur="1000" spd="-100000" fill="hold"/>
                                        <p:tgtEl>
                                          <p:spTgt spid="10"/>
                                        </p:tgtEl>
                                        <p:attrNameLst>
                                          <p:attrName>ppt_x</p:attrName>
                                          <p:attrName>ppt_y</p:attrName>
                                        </p:attrNameLst>
                                      </p:cBhvr>
                                      <p:rCtr x="-11051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01">
    <p:spTree>
      <p:nvGrpSpPr>
        <p:cNvPr id="1" name=""/>
        <p:cNvGrpSpPr/>
        <p:nvPr/>
      </p:nvGrpSpPr>
      <p:grpSpPr>
        <a:xfrm>
          <a:off x="0" y="0"/>
          <a:ext cx="0" cy="0"/>
          <a:chOff x="0" y="0"/>
          <a:chExt cx="0" cy="0"/>
        </a:xfrm>
      </p:grpSpPr>
      <p:sp>
        <p:nvSpPr>
          <p:cNvPr id="3" name="Parallelogram 9"/>
          <p:cNvSpPr/>
          <p:nvPr userDrawn="1"/>
        </p:nvSpPr>
        <p:spPr>
          <a:xfrm>
            <a:off x="-3175" y="2271713"/>
            <a:ext cx="12187238" cy="4586287"/>
          </a:xfrm>
          <a:custGeom>
            <a:avLst/>
            <a:gdLst>
              <a:gd name="connsiteX0" fmla="*/ 0 w 14206328"/>
              <a:gd name="connsiteY0" fmla="*/ 4585648 h 4585648"/>
              <a:gd name="connsiteX1" fmla="*/ 4548321 w 14206328"/>
              <a:gd name="connsiteY1" fmla="*/ 0 h 4585648"/>
              <a:gd name="connsiteX2" fmla="*/ 14206328 w 14206328"/>
              <a:gd name="connsiteY2" fmla="*/ 0 h 4585648"/>
              <a:gd name="connsiteX3" fmla="*/ 9658007 w 14206328"/>
              <a:gd name="connsiteY3" fmla="*/ 4585648 h 4585648"/>
              <a:gd name="connsiteX4" fmla="*/ 0 w 14206328"/>
              <a:gd name="connsiteY4" fmla="*/ 4585648 h 4585648"/>
              <a:gd name="connsiteX0" fmla="*/ 0 w 14206328"/>
              <a:gd name="connsiteY0" fmla="*/ 4585648 h 4585648"/>
              <a:gd name="connsiteX1" fmla="*/ 4548321 w 14206328"/>
              <a:gd name="connsiteY1" fmla="*/ 0 h 4585648"/>
              <a:gd name="connsiteX2" fmla="*/ 13525626 w 14206328"/>
              <a:gd name="connsiteY2" fmla="*/ 0 h 4585648"/>
              <a:gd name="connsiteX3" fmla="*/ 14206328 w 14206328"/>
              <a:gd name="connsiteY3" fmla="*/ 0 h 4585648"/>
              <a:gd name="connsiteX4" fmla="*/ 9658007 w 14206328"/>
              <a:gd name="connsiteY4" fmla="*/ 4585648 h 4585648"/>
              <a:gd name="connsiteX5" fmla="*/ 0 w 14206328"/>
              <a:gd name="connsiteY5" fmla="*/ 4585648 h 4585648"/>
              <a:gd name="connsiteX0" fmla="*/ 0 w 14206328"/>
              <a:gd name="connsiteY0" fmla="*/ 4585648 h 4585648"/>
              <a:gd name="connsiteX1" fmla="*/ 4548321 w 14206328"/>
              <a:gd name="connsiteY1" fmla="*/ 0 h 4585648"/>
              <a:gd name="connsiteX2" fmla="*/ 13525626 w 14206328"/>
              <a:gd name="connsiteY2" fmla="*/ 0 h 4585648"/>
              <a:gd name="connsiteX3" fmla="*/ 14206328 w 14206328"/>
              <a:gd name="connsiteY3" fmla="*/ 0 h 4585648"/>
              <a:gd name="connsiteX4" fmla="*/ 13525626 w 14206328"/>
              <a:gd name="connsiteY4" fmla="*/ 682668 h 4585648"/>
              <a:gd name="connsiteX5" fmla="*/ 9658007 w 14206328"/>
              <a:gd name="connsiteY5" fmla="*/ 4585648 h 4585648"/>
              <a:gd name="connsiteX6" fmla="*/ 0 w 14206328"/>
              <a:gd name="connsiteY6" fmla="*/ 4585648 h 4585648"/>
              <a:gd name="connsiteX0" fmla="*/ 0 w 13525626"/>
              <a:gd name="connsiteY0" fmla="*/ 4585648 h 4585648"/>
              <a:gd name="connsiteX1" fmla="*/ 4548321 w 13525626"/>
              <a:gd name="connsiteY1" fmla="*/ 0 h 4585648"/>
              <a:gd name="connsiteX2" fmla="*/ 13525626 w 13525626"/>
              <a:gd name="connsiteY2" fmla="*/ 0 h 4585648"/>
              <a:gd name="connsiteX3" fmla="*/ 13525626 w 13525626"/>
              <a:gd name="connsiteY3" fmla="*/ 682668 h 4585648"/>
              <a:gd name="connsiteX4" fmla="*/ 9658007 w 13525626"/>
              <a:gd name="connsiteY4" fmla="*/ 4585648 h 4585648"/>
              <a:gd name="connsiteX5" fmla="*/ 0 w 13525626"/>
              <a:gd name="connsiteY5" fmla="*/ 4585648 h 4585648"/>
              <a:gd name="connsiteX0" fmla="*/ 0 w 13525626"/>
              <a:gd name="connsiteY0" fmla="*/ 4585648 h 4585648"/>
              <a:gd name="connsiteX1" fmla="*/ 1337865 w 13525626"/>
              <a:gd name="connsiteY1" fmla="*/ 3235527 h 4585648"/>
              <a:gd name="connsiteX2" fmla="*/ 4548321 w 13525626"/>
              <a:gd name="connsiteY2" fmla="*/ 0 h 4585648"/>
              <a:gd name="connsiteX3" fmla="*/ 13525626 w 13525626"/>
              <a:gd name="connsiteY3" fmla="*/ 0 h 4585648"/>
              <a:gd name="connsiteX4" fmla="*/ 13525626 w 13525626"/>
              <a:gd name="connsiteY4" fmla="*/ 682668 h 4585648"/>
              <a:gd name="connsiteX5" fmla="*/ 9658007 w 13525626"/>
              <a:gd name="connsiteY5" fmla="*/ 4585648 h 4585648"/>
              <a:gd name="connsiteX6" fmla="*/ 0 w 13525626"/>
              <a:gd name="connsiteY6" fmla="*/ 4585648 h 4585648"/>
              <a:gd name="connsiteX0" fmla="*/ 0 w 13525626"/>
              <a:gd name="connsiteY0" fmla="*/ 4585648 h 4585648"/>
              <a:gd name="connsiteX1" fmla="*/ 1337865 w 13525626"/>
              <a:gd name="connsiteY1" fmla="*/ 3235527 h 4585648"/>
              <a:gd name="connsiteX2" fmla="*/ 4548321 w 13525626"/>
              <a:gd name="connsiteY2" fmla="*/ 0 h 4585648"/>
              <a:gd name="connsiteX3" fmla="*/ 13525626 w 13525626"/>
              <a:gd name="connsiteY3" fmla="*/ 0 h 4585648"/>
              <a:gd name="connsiteX4" fmla="*/ 13525626 w 13525626"/>
              <a:gd name="connsiteY4" fmla="*/ 682668 h 4585648"/>
              <a:gd name="connsiteX5" fmla="*/ 9658007 w 13525626"/>
              <a:gd name="connsiteY5" fmla="*/ 4585648 h 4585648"/>
              <a:gd name="connsiteX6" fmla="*/ 1340933 w 13525626"/>
              <a:gd name="connsiteY6" fmla="*/ 4582580 h 4585648"/>
              <a:gd name="connsiteX7" fmla="*/ 0 w 13525626"/>
              <a:gd name="connsiteY7" fmla="*/ 4585648 h 4585648"/>
              <a:gd name="connsiteX0" fmla="*/ 3068 w 12187761"/>
              <a:gd name="connsiteY0" fmla="*/ 4582580 h 4585648"/>
              <a:gd name="connsiteX1" fmla="*/ 0 w 12187761"/>
              <a:gd name="connsiteY1" fmla="*/ 3235527 h 4585648"/>
              <a:gd name="connsiteX2" fmla="*/ 3210456 w 12187761"/>
              <a:gd name="connsiteY2" fmla="*/ 0 h 4585648"/>
              <a:gd name="connsiteX3" fmla="*/ 12187761 w 12187761"/>
              <a:gd name="connsiteY3" fmla="*/ 0 h 4585648"/>
              <a:gd name="connsiteX4" fmla="*/ 12187761 w 12187761"/>
              <a:gd name="connsiteY4" fmla="*/ 682668 h 4585648"/>
              <a:gd name="connsiteX5" fmla="*/ 8320142 w 12187761"/>
              <a:gd name="connsiteY5" fmla="*/ 4585648 h 4585648"/>
              <a:gd name="connsiteX6" fmla="*/ 3068 w 12187761"/>
              <a:gd name="connsiteY6" fmla="*/ 4582580 h 458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7761" h="4585648">
                <a:moveTo>
                  <a:pt x="3068" y="4582580"/>
                </a:moveTo>
                <a:cubicBezTo>
                  <a:pt x="2045" y="4133562"/>
                  <a:pt x="1023" y="3684545"/>
                  <a:pt x="0" y="3235527"/>
                </a:cubicBezTo>
                <a:lnTo>
                  <a:pt x="3210456" y="0"/>
                </a:lnTo>
                <a:lnTo>
                  <a:pt x="12187761" y="0"/>
                </a:lnTo>
                <a:lnTo>
                  <a:pt x="12187761" y="682668"/>
                </a:lnTo>
                <a:lnTo>
                  <a:pt x="8320142" y="4585648"/>
                </a:lnTo>
                <a:lnTo>
                  <a:pt x="3068" y="4582580"/>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4" name="Parallelogram 3"/>
          <p:cNvSpPr/>
          <p:nvPr userDrawn="1"/>
        </p:nvSpPr>
        <p:spPr>
          <a:xfrm flipH="1">
            <a:off x="403225" y="744538"/>
            <a:ext cx="6608763" cy="1731962"/>
          </a:xfrm>
          <a:prstGeom prst="parallelogram">
            <a:avLst>
              <a:gd name="adj" fmla="val 99186"/>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 name="Parallelogram 4"/>
          <p:cNvSpPr/>
          <p:nvPr userDrawn="1"/>
        </p:nvSpPr>
        <p:spPr>
          <a:xfrm flipH="1">
            <a:off x="6246813" y="1425575"/>
            <a:ext cx="1539875" cy="682625"/>
          </a:xfrm>
          <a:prstGeom prst="parallelogram">
            <a:avLst>
              <a:gd name="adj" fmla="val 99186"/>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7" name="Parallelogram 9"/>
          <p:cNvSpPr/>
          <p:nvPr userDrawn="1"/>
        </p:nvSpPr>
        <p:spPr>
          <a:xfrm>
            <a:off x="-3175" y="2271713"/>
            <a:ext cx="12187238" cy="4586287"/>
          </a:xfrm>
          <a:custGeom>
            <a:avLst/>
            <a:gdLst>
              <a:gd name="connsiteX0" fmla="*/ 0 w 14206328"/>
              <a:gd name="connsiteY0" fmla="*/ 4585648 h 4585648"/>
              <a:gd name="connsiteX1" fmla="*/ 4548321 w 14206328"/>
              <a:gd name="connsiteY1" fmla="*/ 0 h 4585648"/>
              <a:gd name="connsiteX2" fmla="*/ 14206328 w 14206328"/>
              <a:gd name="connsiteY2" fmla="*/ 0 h 4585648"/>
              <a:gd name="connsiteX3" fmla="*/ 9658007 w 14206328"/>
              <a:gd name="connsiteY3" fmla="*/ 4585648 h 4585648"/>
              <a:gd name="connsiteX4" fmla="*/ 0 w 14206328"/>
              <a:gd name="connsiteY4" fmla="*/ 4585648 h 4585648"/>
              <a:gd name="connsiteX0" fmla="*/ 0 w 14206328"/>
              <a:gd name="connsiteY0" fmla="*/ 4585648 h 4585648"/>
              <a:gd name="connsiteX1" fmla="*/ 4548321 w 14206328"/>
              <a:gd name="connsiteY1" fmla="*/ 0 h 4585648"/>
              <a:gd name="connsiteX2" fmla="*/ 13525626 w 14206328"/>
              <a:gd name="connsiteY2" fmla="*/ 0 h 4585648"/>
              <a:gd name="connsiteX3" fmla="*/ 14206328 w 14206328"/>
              <a:gd name="connsiteY3" fmla="*/ 0 h 4585648"/>
              <a:gd name="connsiteX4" fmla="*/ 9658007 w 14206328"/>
              <a:gd name="connsiteY4" fmla="*/ 4585648 h 4585648"/>
              <a:gd name="connsiteX5" fmla="*/ 0 w 14206328"/>
              <a:gd name="connsiteY5" fmla="*/ 4585648 h 4585648"/>
              <a:gd name="connsiteX0" fmla="*/ 0 w 14206328"/>
              <a:gd name="connsiteY0" fmla="*/ 4585648 h 4585648"/>
              <a:gd name="connsiteX1" fmla="*/ 4548321 w 14206328"/>
              <a:gd name="connsiteY1" fmla="*/ 0 h 4585648"/>
              <a:gd name="connsiteX2" fmla="*/ 13525626 w 14206328"/>
              <a:gd name="connsiteY2" fmla="*/ 0 h 4585648"/>
              <a:gd name="connsiteX3" fmla="*/ 14206328 w 14206328"/>
              <a:gd name="connsiteY3" fmla="*/ 0 h 4585648"/>
              <a:gd name="connsiteX4" fmla="*/ 13525626 w 14206328"/>
              <a:gd name="connsiteY4" fmla="*/ 682668 h 4585648"/>
              <a:gd name="connsiteX5" fmla="*/ 9658007 w 14206328"/>
              <a:gd name="connsiteY5" fmla="*/ 4585648 h 4585648"/>
              <a:gd name="connsiteX6" fmla="*/ 0 w 14206328"/>
              <a:gd name="connsiteY6" fmla="*/ 4585648 h 4585648"/>
              <a:gd name="connsiteX0" fmla="*/ 0 w 13525626"/>
              <a:gd name="connsiteY0" fmla="*/ 4585648 h 4585648"/>
              <a:gd name="connsiteX1" fmla="*/ 4548321 w 13525626"/>
              <a:gd name="connsiteY1" fmla="*/ 0 h 4585648"/>
              <a:gd name="connsiteX2" fmla="*/ 13525626 w 13525626"/>
              <a:gd name="connsiteY2" fmla="*/ 0 h 4585648"/>
              <a:gd name="connsiteX3" fmla="*/ 13525626 w 13525626"/>
              <a:gd name="connsiteY3" fmla="*/ 682668 h 4585648"/>
              <a:gd name="connsiteX4" fmla="*/ 9658007 w 13525626"/>
              <a:gd name="connsiteY4" fmla="*/ 4585648 h 4585648"/>
              <a:gd name="connsiteX5" fmla="*/ 0 w 13525626"/>
              <a:gd name="connsiteY5" fmla="*/ 4585648 h 4585648"/>
              <a:gd name="connsiteX0" fmla="*/ 0 w 13525626"/>
              <a:gd name="connsiteY0" fmla="*/ 4585648 h 4585648"/>
              <a:gd name="connsiteX1" fmla="*/ 1337865 w 13525626"/>
              <a:gd name="connsiteY1" fmla="*/ 3235527 h 4585648"/>
              <a:gd name="connsiteX2" fmla="*/ 4548321 w 13525626"/>
              <a:gd name="connsiteY2" fmla="*/ 0 h 4585648"/>
              <a:gd name="connsiteX3" fmla="*/ 13525626 w 13525626"/>
              <a:gd name="connsiteY3" fmla="*/ 0 h 4585648"/>
              <a:gd name="connsiteX4" fmla="*/ 13525626 w 13525626"/>
              <a:gd name="connsiteY4" fmla="*/ 682668 h 4585648"/>
              <a:gd name="connsiteX5" fmla="*/ 9658007 w 13525626"/>
              <a:gd name="connsiteY5" fmla="*/ 4585648 h 4585648"/>
              <a:gd name="connsiteX6" fmla="*/ 0 w 13525626"/>
              <a:gd name="connsiteY6" fmla="*/ 4585648 h 4585648"/>
              <a:gd name="connsiteX0" fmla="*/ 0 w 13525626"/>
              <a:gd name="connsiteY0" fmla="*/ 4585648 h 4585648"/>
              <a:gd name="connsiteX1" fmla="*/ 1337865 w 13525626"/>
              <a:gd name="connsiteY1" fmla="*/ 3235527 h 4585648"/>
              <a:gd name="connsiteX2" fmla="*/ 4548321 w 13525626"/>
              <a:gd name="connsiteY2" fmla="*/ 0 h 4585648"/>
              <a:gd name="connsiteX3" fmla="*/ 13525626 w 13525626"/>
              <a:gd name="connsiteY3" fmla="*/ 0 h 4585648"/>
              <a:gd name="connsiteX4" fmla="*/ 13525626 w 13525626"/>
              <a:gd name="connsiteY4" fmla="*/ 682668 h 4585648"/>
              <a:gd name="connsiteX5" fmla="*/ 9658007 w 13525626"/>
              <a:gd name="connsiteY5" fmla="*/ 4585648 h 4585648"/>
              <a:gd name="connsiteX6" fmla="*/ 1340933 w 13525626"/>
              <a:gd name="connsiteY6" fmla="*/ 4582580 h 4585648"/>
              <a:gd name="connsiteX7" fmla="*/ 0 w 13525626"/>
              <a:gd name="connsiteY7" fmla="*/ 4585648 h 4585648"/>
              <a:gd name="connsiteX0" fmla="*/ 3068 w 12187761"/>
              <a:gd name="connsiteY0" fmla="*/ 4582580 h 4585648"/>
              <a:gd name="connsiteX1" fmla="*/ 0 w 12187761"/>
              <a:gd name="connsiteY1" fmla="*/ 3235527 h 4585648"/>
              <a:gd name="connsiteX2" fmla="*/ 3210456 w 12187761"/>
              <a:gd name="connsiteY2" fmla="*/ 0 h 4585648"/>
              <a:gd name="connsiteX3" fmla="*/ 12187761 w 12187761"/>
              <a:gd name="connsiteY3" fmla="*/ 0 h 4585648"/>
              <a:gd name="connsiteX4" fmla="*/ 12187761 w 12187761"/>
              <a:gd name="connsiteY4" fmla="*/ 682668 h 4585648"/>
              <a:gd name="connsiteX5" fmla="*/ 8320142 w 12187761"/>
              <a:gd name="connsiteY5" fmla="*/ 4585648 h 4585648"/>
              <a:gd name="connsiteX6" fmla="*/ 3068 w 12187761"/>
              <a:gd name="connsiteY6" fmla="*/ 4582580 h 458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7761" h="4585648">
                <a:moveTo>
                  <a:pt x="3068" y="4582580"/>
                </a:moveTo>
                <a:cubicBezTo>
                  <a:pt x="2045" y="4133562"/>
                  <a:pt x="1023" y="3684545"/>
                  <a:pt x="0" y="3235527"/>
                </a:cubicBezTo>
                <a:lnTo>
                  <a:pt x="3210456" y="0"/>
                </a:lnTo>
                <a:lnTo>
                  <a:pt x="12187761" y="0"/>
                </a:lnTo>
                <a:lnTo>
                  <a:pt x="12187761" y="682668"/>
                </a:lnTo>
                <a:lnTo>
                  <a:pt x="8320142" y="4585648"/>
                </a:lnTo>
                <a:lnTo>
                  <a:pt x="3068" y="4582580"/>
                </a:lnTo>
                <a:close/>
              </a:path>
            </a:pathLst>
          </a:custGeom>
          <a:solidFill>
            <a:srgbClr val="ED1C24">
              <a:alpha val="5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8" name="Right Triangle 7"/>
          <p:cNvSpPr/>
          <p:nvPr userDrawn="1"/>
        </p:nvSpPr>
        <p:spPr>
          <a:xfrm flipH="1">
            <a:off x="7881938" y="5200650"/>
            <a:ext cx="204787" cy="204788"/>
          </a:xfrm>
          <a:prstGeom prst="rtTriangl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7" name="Title 1"/>
          <p:cNvSpPr>
            <a:spLocks noGrp="1"/>
          </p:cNvSpPr>
          <p:nvPr>
            <p:ph type="ctrTitle"/>
          </p:nvPr>
        </p:nvSpPr>
        <p:spPr>
          <a:xfrm>
            <a:off x="2645610" y="3776391"/>
            <a:ext cx="5134475" cy="1841409"/>
          </a:xfrm>
        </p:spPr>
        <p:txBody>
          <a:bodyPr tIns="0" bIns="0" anchor="b"/>
          <a:lstStyle>
            <a:lvl1pPr algn="r">
              <a:defRPr sz="6600" b="0" cap="none" baseline="0">
                <a:solidFill>
                  <a:srgbClr val="FFFFFF"/>
                </a:solidFill>
              </a:defRPr>
            </a:lvl1pPr>
          </a:lstStyle>
          <a:p>
            <a:r>
              <a:rPr lang="en-US" smtClean="0"/>
              <a:t>Click to edit Master title style</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96327" y="325875"/>
            <a:ext cx="1201998" cy="469703"/>
          </a:xfrm>
          <a:prstGeom prst="rect">
            <a:avLst/>
          </a:prstGeom>
        </p:spPr>
      </p:pic>
    </p:spTree>
    <p:extLst>
      <p:ext uri="{BB962C8B-B14F-4D97-AF65-F5344CB8AC3E}">
        <p14:creationId xmlns:p14="http://schemas.microsoft.com/office/powerpoint/2010/main" val="89328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Cover Not Animated">
    <p:spTree>
      <p:nvGrpSpPr>
        <p:cNvPr id="1" name=""/>
        <p:cNvGrpSpPr/>
        <p:nvPr/>
      </p:nvGrpSpPr>
      <p:grpSpPr>
        <a:xfrm>
          <a:off x="0" y="0"/>
          <a:ext cx="0" cy="0"/>
          <a:chOff x="0" y="0"/>
          <a:chExt cx="0" cy="0"/>
        </a:xfrm>
      </p:grpSpPr>
      <p:sp>
        <p:nvSpPr>
          <p:cNvPr id="4" name="Parallelogram 3"/>
          <p:cNvSpPr/>
          <p:nvPr userDrawn="1"/>
        </p:nvSpPr>
        <p:spPr>
          <a:xfrm>
            <a:off x="4467225" y="4708525"/>
            <a:ext cx="2973388" cy="2149475"/>
          </a:xfrm>
          <a:prstGeom prst="parallelogram">
            <a:avLst>
              <a:gd name="adj" fmla="val 99186"/>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 name="Parallelogram 12"/>
          <p:cNvSpPr/>
          <p:nvPr userDrawn="1"/>
        </p:nvSpPr>
        <p:spPr>
          <a:xfrm>
            <a:off x="-15875" y="3336925"/>
            <a:ext cx="7550150" cy="3554413"/>
          </a:xfrm>
          <a:custGeom>
            <a:avLst/>
            <a:gdLst>
              <a:gd name="connsiteX0" fmla="*/ 0 w 11532358"/>
              <a:gd name="connsiteY0" fmla="*/ 4292220 h 4292220"/>
              <a:gd name="connsiteX1" fmla="*/ 4257281 w 11532358"/>
              <a:gd name="connsiteY1" fmla="*/ 0 h 4292220"/>
              <a:gd name="connsiteX2" fmla="*/ 11532358 w 11532358"/>
              <a:gd name="connsiteY2" fmla="*/ 0 h 4292220"/>
              <a:gd name="connsiteX3" fmla="*/ 7275077 w 11532358"/>
              <a:gd name="connsiteY3" fmla="*/ 4292220 h 4292220"/>
              <a:gd name="connsiteX4" fmla="*/ 0 w 11532358"/>
              <a:gd name="connsiteY4" fmla="*/ 4292220 h 4292220"/>
              <a:gd name="connsiteX0" fmla="*/ 0 w 11532358"/>
              <a:gd name="connsiteY0" fmla="*/ 4292220 h 4292220"/>
              <a:gd name="connsiteX1" fmla="*/ 3271464 w 11532358"/>
              <a:gd name="connsiteY1" fmla="*/ 994331 h 4292220"/>
              <a:gd name="connsiteX2" fmla="*/ 4257281 w 11532358"/>
              <a:gd name="connsiteY2" fmla="*/ 0 h 4292220"/>
              <a:gd name="connsiteX3" fmla="*/ 11532358 w 11532358"/>
              <a:gd name="connsiteY3" fmla="*/ 0 h 4292220"/>
              <a:gd name="connsiteX4" fmla="*/ 7275077 w 11532358"/>
              <a:gd name="connsiteY4" fmla="*/ 4292220 h 4292220"/>
              <a:gd name="connsiteX5" fmla="*/ 0 w 11532358"/>
              <a:gd name="connsiteY5" fmla="*/ 4292220 h 4292220"/>
              <a:gd name="connsiteX0" fmla="*/ 0 w 11532358"/>
              <a:gd name="connsiteY0" fmla="*/ 4292220 h 4292220"/>
              <a:gd name="connsiteX1" fmla="*/ 3271464 w 11532358"/>
              <a:gd name="connsiteY1" fmla="*/ 994331 h 4292220"/>
              <a:gd name="connsiteX2" fmla="*/ 4257281 w 11532358"/>
              <a:gd name="connsiteY2" fmla="*/ 0 h 4292220"/>
              <a:gd name="connsiteX3" fmla="*/ 11532358 w 11532358"/>
              <a:gd name="connsiteY3" fmla="*/ 0 h 4292220"/>
              <a:gd name="connsiteX4" fmla="*/ 7275077 w 11532358"/>
              <a:gd name="connsiteY4" fmla="*/ 4292220 h 4292220"/>
              <a:gd name="connsiteX5" fmla="*/ 3271426 w 11532358"/>
              <a:gd name="connsiteY5" fmla="*/ 4291864 h 4292220"/>
              <a:gd name="connsiteX6" fmla="*/ 0 w 11532358"/>
              <a:gd name="connsiteY6" fmla="*/ 4292220 h 4292220"/>
              <a:gd name="connsiteX0" fmla="*/ 0 w 8260932"/>
              <a:gd name="connsiteY0" fmla="*/ 4291864 h 4292220"/>
              <a:gd name="connsiteX1" fmla="*/ 38 w 8260932"/>
              <a:gd name="connsiteY1" fmla="*/ 994331 h 4292220"/>
              <a:gd name="connsiteX2" fmla="*/ 985855 w 8260932"/>
              <a:gd name="connsiteY2" fmla="*/ 0 h 4292220"/>
              <a:gd name="connsiteX3" fmla="*/ 8260932 w 8260932"/>
              <a:gd name="connsiteY3" fmla="*/ 0 h 4292220"/>
              <a:gd name="connsiteX4" fmla="*/ 4003651 w 8260932"/>
              <a:gd name="connsiteY4" fmla="*/ 4292220 h 4292220"/>
              <a:gd name="connsiteX5" fmla="*/ 0 w 8260932"/>
              <a:gd name="connsiteY5" fmla="*/ 4291864 h 4292220"/>
              <a:gd name="connsiteX0" fmla="*/ 0 w 8260932"/>
              <a:gd name="connsiteY0" fmla="*/ 4291864 h 4292220"/>
              <a:gd name="connsiteX1" fmla="*/ 682426 w 8260932"/>
              <a:gd name="connsiteY1" fmla="*/ 325590 h 4292220"/>
              <a:gd name="connsiteX2" fmla="*/ 985855 w 8260932"/>
              <a:gd name="connsiteY2" fmla="*/ 0 h 4292220"/>
              <a:gd name="connsiteX3" fmla="*/ 8260932 w 8260932"/>
              <a:gd name="connsiteY3" fmla="*/ 0 h 4292220"/>
              <a:gd name="connsiteX4" fmla="*/ 4003651 w 8260932"/>
              <a:gd name="connsiteY4" fmla="*/ 4292220 h 4292220"/>
              <a:gd name="connsiteX5" fmla="*/ 0 w 8260932"/>
              <a:gd name="connsiteY5" fmla="*/ 4291864 h 4292220"/>
              <a:gd name="connsiteX0" fmla="*/ 40907 w 7578507"/>
              <a:gd name="connsiteY0" fmla="*/ 3486646 h 4292220"/>
              <a:gd name="connsiteX1" fmla="*/ 1 w 7578507"/>
              <a:gd name="connsiteY1" fmla="*/ 325590 h 4292220"/>
              <a:gd name="connsiteX2" fmla="*/ 303430 w 7578507"/>
              <a:gd name="connsiteY2" fmla="*/ 0 h 4292220"/>
              <a:gd name="connsiteX3" fmla="*/ 7578507 w 7578507"/>
              <a:gd name="connsiteY3" fmla="*/ 0 h 4292220"/>
              <a:gd name="connsiteX4" fmla="*/ 3321226 w 7578507"/>
              <a:gd name="connsiteY4" fmla="*/ 4292220 h 4292220"/>
              <a:gd name="connsiteX5" fmla="*/ 40907 w 7578507"/>
              <a:gd name="connsiteY5" fmla="*/ 3486646 h 4292220"/>
              <a:gd name="connsiteX0" fmla="*/ 13612 w 7551212"/>
              <a:gd name="connsiteY0" fmla="*/ 3486646 h 4292220"/>
              <a:gd name="connsiteX1" fmla="*/ 1 w 7551212"/>
              <a:gd name="connsiteY1" fmla="*/ 352885 h 4292220"/>
              <a:gd name="connsiteX2" fmla="*/ 276135 w 7551212"/>
              <a:gd name="connsiteY2" fmla="*/ 0 h 4292220"/>
              <a:gd name="connsiteX3" fmla="*/ 7551212 w 7551212"/>
              <a:gd name="connsiteY3" fmla="*/ 0 h 4292220"/>
              <a:gd name="connsiteX4" fmla="*/ 3293931 w 7551212"/>
              <a:gd name="connsiteY4" fmla="*/ 4292220 h 4292220"/>
              <a:gd name="connsiteX5" fmla="*/ 13612 w 7551212"/>
              <a:gd name="connsiteY5" fmla="*/ 3486646 h 4292220"/>
              <a:gd name="connsiteX0" fmla="*/ 13612 w 7551212"/>
              <a:gd name="connsiteY0" fmla="*/ 3486646 h 3555241"/>
              <a:gd name="connsiteX1" fmla="*/ 1 w 7551212"/>
              <a:gd name="connsiteY1" fmla="*/ 352885 h 3555241"/>
              <a:gd name="connsiteX2" fmla="*/ 276135 w 7551212"/>
              <a:gd name="connsiteY2" fmla="*/ 0 h 3555241"/>
              <a:gd name="connsiteX3" fmla="*/ 7551212 w 7551212"/>
              <a:gd name="connsiteY3" fmla="*/ 0 h 3555241"/>
              <a:gd name="connsiteX4" fmla="*/ 3976320 w 7551212"/>
              <a:gd name="connsiteY4" fmla="*/ 3555241 h 3555241"/>
              <a:gd name="connsiteX5" fmla="*/ 13612 w 7551212"/>
              <a:gd name="connsiteY5" fmla="*/ 3486646 h 3555241"/>
              <a:gd name="connsiteX0" fmla="*/ 13612 w 7551212"/>
              <a:gd name="connsiteY0" fmla="*/ 3568532 h 3568532"/>
              <a:gd name="connsiteX1" fmla="*/ 1 w 7551212"/>
              <a:gd name="connsiteY1" fmla="*/ 352885 h 3568532"/>
              <a:gd name="connsiteX2" fmla="*/ 276135 w 7551212"/>
              <a:gd name="connsiteY2" fmla="*/ 0 h 3568532"/>
              <a:gd name="connsiteX3" fmla="*/ 7551212 w 7551212"/>
              <a:gd name="connsiteY3" fmla="*/ 0 h 3568532"/>
              <a:gd name="connsiteX4" fmla="*/ 3976320 w 7551212"/>
              <a:gd name="connsiteY4" fmla="*/ 3555241 h 3568532"/>
              <a:gd name="connsiteX5" fmla="*/ 13612 w 7551212"/>
              <a:gd name="connsiteY5" fmla="*/ 3568532 h 3568532"/>
              <a:gd name="connsiteX0" fmla="*/ 0 w 7619487"/>
              <a:gd name="connsiteY0" fmla="*/ 3759601 h 3759601"/>
              <a:gd name="connsiteX1" fmla="*/ 68276 w 7619487"/>
              <a:gd name="connsiteY1" fmla="*/ 352885 h 3759601"/>
              <a:gd name="connsiteX2" fmla="*/ 344410 w 7619487"/>
              <a:gd name="connsiteY2" fmla="*/ 0 h 3759601"/>
              <a:gd name="connsiteX3" fmla="*/ 7619487 w 7619487"/>
              <a:gd name="connsiteY3" fmla="*/ 0 h 3759601"/>
              <a:gd name="connsiteX4" fmla="*/ 4044595 w 7619487"/>
              <a:gd name="connsiteY4" fmla="*/ 3555241 h 3759601"/>
              <a:gd name="connsiteX5" fmla="*/ 0 w 7619487"/>
              <a:gd name="connsiteY5" fmla="*/ 3759601 h 3759601"/>
              <a:gd name="connsiteX0" fmla="*/ 0 w 7947034"/>
              <a:gd name="connsiteY0" fmla="*/ 3991612 h 3991612"/>
              <a:gd name="connsiteX1" fmla="*/ 395823 w 7947034"/>
              <a:gd name="connsiteY1" fmla="*/ 352885 h 3991612"/>
              <a:gd name="connsiteX2" fmla="*/ 671957 w 7947034"/>
              <a:gd name="connsiteY2" fmla="*/ 0 h 3991612"/>
              <a:gd name="connsiteX3" fmla="*/ 7947034 w 7947034"/>
              <a:gd name="connsiteY3" fmla="*/ 0 h 3991612"/>
              <a:gd name="connsiteX4" fmla="*/ 4372142 w 7947034"/>
              <a:gd name="connsiteY4" fmla="*/ 3555241 h 3991612"/>
              <a:gd name="connsiteX5" fmla="*/ 0 w 7947034"/>
              <a:gd name="connsiteY5" fmla="*/ 3991612 h 3991612"/>
              <a:gd name="connsiteX0" fmla="*/ 0 w 7551249"/>
              <a:gd name="connsiteY0" fmla="*/ 3554884 h 3555241"/>
              <a:gd name="connsiteX1" fmla="*/ 38 w 7551249"/>
              <a:gd name="connsiteY1" fmla="*/ 352885 h 3555241"/>
              <a:gd name="connsiteX2" fmla="*/ 276172 w 7551249"/>
              <a:gd name="connsiteY2" fmla="*/ 0 h 3555241"/>
              <a:gd name="connsiteX3" fmla="*/ 7551249 w 7551249"/>
              <a:gd name="connsiteY3" fmla="*/ 0 h 3555241"/>
              <a:gd name="connsiteX4" fmla="*/ 3976357 w 7551249"/>
              <a:gd name="connsiteY4" fmla="*/ 3555241 h 3555241"/>
              <a:gd name="connsiteX5" fmla="*/ 0 w 7551249"/>
              <a:gd name="connsiteY5" fmla="*/ 3554884 h 3555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1249" h="3555241">
                <a:moveTo>
                  <a:pt x="0" y="3554884"/>
                </a:moveTo>
                <a:cubicBezTo>
                  <a:pt x="13" y="2455706"/>
                  <a:pt x="25" y="1452063"/>
                  <a:pt x="38" y="352885"/>
                </a:cubicBezTo>
                <a:lnTo>
                  <a:pt x="276172" y="0"/>
                </a:lnTo>
                <a:lnTo>
                  <a:pt x="7551249" y="0"/>
                </a:lnTo>
                <a:lnTo>
                  <a:pt x="3976357" y="3555241"/>
                </a:lnTo>
                <a:lnTo>
                  <a:pt x="0" y="3554884"/>
                </a:ln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Parallelogram 27"/>
          <p:cNvSpPr/>
          <p:nvPr userDrawn="1"/>
        </p:nvSpPr>
        <p:spPr>
          <a:xfrm flipH="1">
            <a:off x="-3175" y="-3175"/>
            <a:ext cx="10180638" cy="4316413"/>
          </a:xfrm>
          <a:custGeom>
            <a:avLst/>
            <a:gdLst>
              <a:gd name="connsiteX0" fmla="*/ 0 w 11136172"/>
              <a:gd name="connsiteY0" fmla="*/ 4312693 h 4312693"/>
              <a:gd name="connsiteX1" fmla="*/ 4230450 w 11136172"/>
              <a:gd name="connsiteY1" fmla="*/ 0 h 4312693"/>
              <a:gd name="connsiteX2" fmla="*/ 11136172 w 11136172"/>
              <a:gd name="connsiteY2" fmla="*/ 0 h 4312693"/>
              <a:gd name="connsiteX3" fmla="*/ 6905722 w 11136172"/>
              <a:gd name="connsiteY3" fmla="*/ 4312693 h 4312693"/>
              <a:gd name="connsiteX4" fmla="*/ 0 w 11136172"/>
              <a:gd name="connsiteY4" fmla="*/ 4312693 h 4312693"/>
              <a:gd name="connsiteX0" fmla="*/ 0 w 11136172"/>
              <a:gd name="connsiteY0" fmla="*/ 4315711 h 4315711"/>
              <a:gd name="connsiteX1" fmla="*/ 4230450 w 11136172"/>
              <a:gd name="connsiteY1" fmla="*/ 3018 h 4315711"/>
              <a:gd name="connsiteX2" fmla="*/ 10179938 w 11136172"/>
              <a:gd name="connsiteY2" fmla="*/ 0 h 4315711"/>
              <a:gd name="connsiteX3" fmla="*/ 11136172 w 11136172"/>
              <a:gd name="connsiteY3" fmla="*/ 3018 h 4315711"/>
              <a:gd name="connsiteX4" fmla="*/ 6905722 w 11136172"/>
              <a:gd name="connsiteY4" fmla="*/ 4315711 h 4315711"/>
              <a:gd name="connsiteX5" fmla="*/ 0 w 11136172"/>
              <a:gd name="connsiteY5" fmla="*/ 4315711 h 4315711"/>
              <a:gd name="connsiteX0" fmla="*/ 0 w 11136172"/>
              <a:gd name="connsiteY0" fmla="*/ 4315711 h 4315711"/>
              <a:gd name="connsiteX1" fmla="*/ 4230450 w 11136172"/>
              <a:gd name="connsiteY1" fmla="*/ 3018 h 4315711"/>
              <a:gd name="connsiteX2" fmla="*/ 10179938 w 11136172"/>
              <a:gd name="connsiteY2" fmla="*/ 0 h 4315711"/>
              <a:gd name="connsiteX3" fmla="*/ 11136172 w 11136172"/>
              <a:gd name="connsiteY3" fmla="*/ 3018 h 4315711"/>
              <a:gd name="connsiteX4" fmla="*/ 10179938 w 11136172"/>
              <a:gd name="connsiteY4" fmla="*/ 980792 h 4315711"/>
              <a:gd name="connsiteX5" fmla="*/ 6905722 w 11136172"/>
              <a:gd name="connsiteY5" fmla="*/ 4315711 h 4315711"/>
              <a:gd name="connsiteX6" fmla="*/ 0 w 11136172"/>
              <a:gd name="connsiteY6" fmla="*/ 4315711 h 4315711"/>
              <a:gd name="connsiteX0" fmla="*/ 0 w 10179938"/>
              <a:gd name="connsiteY0" fmla="*/ 4315711 h 4315711"/>
              <a:gd name="connsiteX1" fmla="*/ 4230450 w 10179938"/>
              <a:gd name="connsiteY1" fmla="*/ 3018 h 4315711"/>
              <a:gd name="connsiteX2" fmla="*/ 10179938 w 10179938"/>
              <a:gd name="connsiteY2" fmla="*/ 0 h 4315711"/>
              <a:gd name="connsiteX3" fmla="*/ 10179938 w 10179938"/>
              <a:gd name="connsiteY3" fmla="*/ 980792 h 4315711"/>
              <a:gd name="connsiteX4" fmla="*/ 6905722 w 10179938"/>
              <a:gd name="connsiteY4" fmla="*/ 4315711 h 4315711"/>
              <a:gd name="connsiteX5" fmla="*/ 0 w 10179938"/>
              <a:gd name="connsiteY5" fmla="*/ 4315711 h 431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9938" h="4315711">
                <a:moveTo>
                  <a:pt x="0" y="4315711"/>
                </a:moveTo>
                <a:lnTo>
                  <a:pt x="4230450" y="3018"/>
                </a:lnTo>
                <a:lnTo>
                  <a:pt x="10179938" y="0"/>
                </a:lnTo>
                <a:lnTo>
                  <a:pt x="10179938" y="980792"/>
                </a:lnTo>
                <a:lnTo>
                  <a:pt x="6905722" y="4315711"/>
                </a:lnTo>
                <a:lnTo>
                  <a:pt x="0" y="4315711"/>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dirty="0">
              <a:solidFill>
                <a:srgbClr val="FFFFFF"/>
              </a:solidFill>
            </a:endParaRPr>
          </a:p>
        </p:txBody>
      </p:sp>
      <p:sp>
        <p:nvSpPr>
          <p:cNvPr id="7" name="Parallelogram 12"/>
          <p:cNvSpPr/>
          <p:nvPr userDrawn="1"/>
        </p:nvSpPr>
        <p:spPr>
          <a:xfrm>
            <a:off x="-15875" y="3327400"/>
            <a:ext cx="7550150" cy="3554413"/>
          </a:xfrm>
          <a:custGeom>
            <a:avLst/>
            <a:gdLst>
              <a:gd name="connsiteX0" fmla="*/ 0 w 11532358"/>
              <a:gd name="connsiteY0" fmla="*/ 4292220 h 4292220"/>
              <a:gd name="connsiteX1" fmla="*/ 4257281 w 11532358"/>
              <a:gd name="connsiteY1" fmla="*/ 0 h 4292220"/>
              <a:gd name="connsiteX2" fmla="*/ 11532358 w 11532358"/>
              <a:gd name="connsiteY2" fmla="*/ 0 h 4292220"/>
              <a:gd name="connsiteX3" fmla="*/ 7275077 w 11532358"/>
              <a:gd name="connsiteY3" fmla="*/ 4292220 h 4292220"/>
              <a:gd name="connsiteX4" fmla="*/ 0 w 11532358"/>
              <a:gd name="connsiteY4" fmla="*/ 4292220 h 4292220"/>
              <a:gd name="connsiteX0" fmla="*/ 0 w 11532358"/>
              <a:gd name="connsiteY0" fmla="*/ 4292220 h 4292220"/>
              <a:gd name="connsiteX1" fmla="*/ 3271464 w 11532358"/>
              <a:gd name="connsiteY1" fmla="*/ 994331 h 4292220"/>
              <a:gd name="connsiteX2" fmla="*/ 4257281 w 11532358"/>
              <a:gd name="connsiteY2" fmla="*/ 0 h 4292220"/>
              <a:gd name="connsiteX3" fmla="*/ 11532358 w 11532358"/>
              <a:gd name="connsiteY3" fmla="*/ 0 h 4292220"/>
              <a:gd name="connsiteX4" fmla="*/ 7275077 w 11532358"/>
              <a:gd name="connsiteY4" fmla="*/ 4292220 h 4292220"/>
              <a:gd name="connsiteX5" fmla="*/ 0 w 11532358"/>
              <a:gd name="connsiteY5" fmla="*/ 4292220 h 4292220"/>
              <a:gd name="connsiteX0" fmla="*/ 0 w 11532358"/>
              <a:gd name="connsiteY0" fmla="*/ 4292220 h 4292220"/>
              <a:gd name="connsiteX1" fmla="*/ 3271464 w 11532358"/>
              <a:gd name="connsiteY1" fmla="*/ 994331 h 4292220"/>
              <a:gd name="connsiteX2" fmla="*/ 4257281 w 11532358"/>
              <a:gd name="connsiteY2" fmla="*/ 0 h 4292220"/>
              <a:gd name="connsiteX3" fmla="*/ 11532358 w 11532358"/>
              <a:gd name="connsiteY3" fmla="*/ 0 h 4292220"/>
              <a:gd name="connsiteX4" fmla="*/ 7275077 w 11532358"/>
              <a:gd name="connsiteY4" fmla="*/ 4292220 h 4292220"/>
              <a:gd name="connsiteX5" fmla="*/ 3271426 w 11532358"/>
              <a:gd name="connsiteY5" fmla="*/ 4291864 h 4292220"/>
              <a:gd name="connsiteX6" fmla="*/ 0 w 11532358"/>
              <a:gd name="connsiteY6" fmla="*/ 4292220 h 4292220"/>
              <a:gd name="connsiteX0" fmla="*/ 0 w 8260932"/>
              <a:gd name="connsiteY0" fmla="*/ 4291864 h 4292220"/>
              <a:gd name="connsiteX1" fmla="*/ 38 w 8260932"/>
              <a:gd name="connsiteY1" fmla="*/ 994331 h 4292220"/>
              <a:gd name="connsiteX2" fmla="*/ 985855 w 8260932"/>
              <a:gd name="connsiteY2" fmla="*/ 0 h 4292220"/>
              <a:gd name="connsiteX3" fmla="*/ 8260932 w 8260932"/>
              <a:gd name="connsiteY3" fmla="*/ 0 h 4292220"/>
              <a:gd name="connsiteX4" fmla="*/ 4003651 w 8260932"/>
              <a:gd name="connsiteY4" fmla="*/ 4292220 h 4292220"/>
              <a:gd name="connsiteX5" fmla="*/ 0 w 8260932"/>
              <a:gd name="connsiteY5" fmla="*/ 4291864 h 4292220"/>
              <a:gd name="connsiteX0" fmla="*/ 0 w 8260932"/>
              <a:gd name="connsiteY0" fmla="*/ 4291864 h 4292220"/>
              <a:gd name="connsiteX1" fmla="*/ 682426 w 8260932"/>
              <a:gd name="connsiteY1" fmla="*/ 325590 h 4292220"/>
              <a:gd name="connsiteX2" fmla="*/ 985855 w 8260932"/>
              <a:gd name="connsiteY2" fmla="*/ 0 h 4292220"/>
              <a:gd name="connsiteX3" fmla="*/ 8260932 w 8260932"/>
              <a:gd name="connsiteY3" fmla="*/ 0 h 4292220"/>
              <a:gd name="connsiteX4" fmla="*/ 4003651 w 8260932"/>
              <a:gd name="connsiteY4" fmla="*/ 4292220 h 4292220"/>
              <a:gd name="connsiteX5" fmla="*/ 0 w 8260932"/>
              <a:gd name="connsiteY5" fmla="*/ 4291864 h 4292220"/>
              <a:gd name="connsiteX0" fmla="*/ 40907 w 7578507"/>
              <a:gd name="connsiteY0" fmla="*/ 3486646 h 4292220"/>
              <a:gd name="connsiteX1" fmla="*/ 1 w 7578507"/>
              <a:gd name="connsiteY1" fmla="*/ 325590 h 4292220"/>
              <a:gd name="connsiteX2" fmla="*/ 303430 w 7578507"/>
              <a:gd name="connsiteY2" fmla="*/ 0 h 4292220"/>
              <a:gd name="connsiteX3" fmla="*/ 7578507 w 7578507"/>
              <a:gd name="connsiteY3" fmla="*/ 0 h 4292220"/>
              <a:gd name="connsiteX4" fmla="*/ 3321226 w 7578507"/>
              <a:gd name="connsiteY4" fmla="*/ 4292220 h 4292220"/>
              <a:gd name="connsiteX5" fmla="*/ 40907 w 7578507"/>
              <a:gd name="connsiteY5" fmla="*/ 3486646 h 4292220"/>
              <a:gd name="connsiteX0" fmla="*/ 13612 w 7551212"/>
              <a:gd name="connsiteY0" fmla="*/ 3486646 h 4292220"/>
              <a:gd name="connsiteX1" fmla="*/ 1 w 7551212"/>
              <a:gd name="connsiteY1" fmla="*/ 352885 h 4292220"/>
              <a:gd name="connsiteX2" fmla="*/ 276135 w 7551212"/>
              <a:gd name="connsiteY2" fmla="*/ 0 h 4292220"/>
              <a:gd name="connsiteX3" fmla="*/ 7551212 w 7551212"/>
              <a:gd name="connsiteY3" fmla="*/ 0 h 4292220"/>
              <a:gd name="connsiteX4" fmla="*/ 3293931 w 7551212"/>
              <a:gd name="connsiteY4" fmla="*/ 4292220 h 4292220"/>
              <a:gd name="connsiteX5" fmla="*/ 13612 w 7551212"/>
              <a:gd name="connsiteY5" fmla="*/ 3486646 h 4292220"/>
              <a:gd name="connsiteX0" fmla="*/ 13612 w 7551212"/>
              <a:gd name="connsiteY0" fmla="*/ 3486646 h 3555241"/>
              <a:gd name="connsiteX1" fmla="*/ 1 w 7551212"/>
              <a:gd name="connsiteY1" fmla="*/ 352885 h 3555241"/>
              <a:gd name="connsiteX2" fmla="*/ 276135 w 7551212"/>
              <a:gd name="connsiteY2" fmla="*/ 0 h 3555241"/>
              <a:gd name="connsiteX3" fmla="*/ 7551212 w 7551212"/>
              <a:gd name="connsiteY3" fmla="*/ 0 h 3555241"/>
              <a:gd name="connsiteX4" fmla="*/ 3976320 w 7551212"/>
              <a:gd name="connsiteY4" fmla="*/ 3555241 h 3555241"/>
              <a:gd name="connsiteX5" fmla="*/ 13612 w 7551212"/>
              <a:gd name="connsiteY5" fmla="*/ 3486646 h 3555241"/>
              <a:gd name="connsiteX0" fmla="*/ 13612 w 7551212"/>
              <a:gd name="connsiteY0" fmla="*/ 3568532 h 3568532"/>
              <a:gd name="connsiteX1" fmla="*/ 1 w 7551212"/>
              <a:gd name="connsiteY1" fmla="*/ 352885 h 3568532"/>
              <a:gd name="connsiteX2" fmla="*/ 276135 w 7551212"/>
              <a:gd name="connsiteY2" fmla="*/ 0 h 3568532"/>
              <a:gd name="connsiteX3" fmla="*/ 7551212 w 7551212"/>
              <a:gd name="connsiteY3" fmla="*/ 0 h 3568532"/>
              <a:gd name="connsiteX4" fmla="*/ 3976320 w 7551212"/>
              <a:gd name="connsiteY4" fmla="*/ 3555241 h 3568532"/>
              <a:gd name="connsiteX5" fmla="*/ 13612 w 7551212"/>
              <a:gd name="connsiteY5" fmla="*/ 3568532 h 3568532"/>
              <a:gd name="connsiteX0" fmla="*/ 0 w 7619487"/>
              <a:gd name="connsiteY0" fmla="*/ 3759601 h 3759601"/>
              <a:gd name="connsiteX1" fmla="*/ 68276 w 7619487"/>
              <a:gd name="connsiteY1" fmla="*/ 352885 h 3759601"/>
              <a:gd name="connsiteX2" fmla="*/ 344410 w 7619487"/>
              <a:gd name="connsiteY2" fmla="*/ 0 h 3759601"/>
              <a:gd name="connsiteX3" fmla="*/ 7619487 w 7619487"/>
              <a:gd name="connsiteY3" fmla="*/ 0 h 3759601"/>
              <a:gd name="connsiteX4" fmla="*/ 4044595 w 7619487"/>
              <a:gd name="connsiteY4" fmla="*/ 3555241 h 3759601"/>
              <a:gd name="connsiteX5" fmla="*/ 0 w 7619487"/>
              <a:gd name="connsiteY5" fmla="*/ 3759601 h 3759601"/>
              <a:gd name="connsiteX0" fmla="*/ 0 w 7947034"/>
              <a:gd name="connsiteY0" fmla="*/ 3991612 h 3991612"/>
              <a:gd name="connsiteX1" fmla="*/ 395823 w 7947034"/>
              <a:gd name="connsiteY1" fmla="*/ 352885 h 3991612"/>
              <a:gd name="connsiteX2" fmla="*/ 671957 w 7947034"/>
              <a:gd name="connsiteY2" fmla="*/ 0 h 3991612"/>
              <a:gd name="connsiteX3" fmla="*/ 7947034 w 7947034"/>
              <a:gd name="connsiteY3" fmla="*/ 0 h 3991612"/>
              <a:gd name="connsiteX4" fmla="*/ 4372142 w 7947034"/>
              <a:gd name="connsiteY4" fmla="*/ 3555241 h 3991612"/>
              <a:gd name="connsiteX5" fmla="*/ 0 w 7947034"/>
              <a:gd name="connsiteY5" fmla="*/ 3991612 h 3991612"/>
              <a:gd name="connsiteX0" fmla="*/ 0 w 7551249"/>
              <a:gd name="connsiteY0" fmla="*/ 3554884 h 3555241"/>
              <a:gd name="connsiteX1" fmla="*/ 38 w 7551249"/>
              <a:gd name="connsiteY1" fmla="*/ 352885 h 3555241"/>
              <a:gd name="connsiteX2" fmla="*/ 276172 w 7551249"/>
              <a:gd name="connsiteY2" fmla="*/ 0 h 3555241"/>
              <a:gd name="connsiteX3" fmla="*/ 7551249 w 7551249"/>
              <a:gd name="connsiteY3" fmla="*/ 0 h 3555241"/>
              <a:gd name="connsiteX4" fmla="*/ 3976357 w 7551249"/>
              <a:gd name="connsiteY4" fmla="*/ 3555241 h 3555241"/>
              <a:gd name="connsiteX5" fmla="*/ 0 w 7551249"/>
              <a:gd name="connsiteY5" fmla="*/ 3554884 h 3555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1249" h="3555241">
                <a:moveTo>
                  <a:pt x="0" y="3554884"/>
                </a:moveTo>
                <a:cubicBezTo>
                  <a:pt x="13" y="2455706"/>
                  <a:pt x="25" y="1452063"/>
                  <a:pt x="38" y="352885"/>
                </a:cubicBezTo>
                <a:lnTo>
                  <a:pt x="276172" y="0"/>
                </a:lnTo>
                <a:lnTo>
                  <a:pt x="7551249" y="0"/>
                </a:lnTo>
                <a:lnTo>
                  <a:pt x="3976357" y="3555241"/>
                </a:lnTo>
                <a:lnTo>
                  <a:pt x="0" y="3554884"/>
                </a:lnTo>
                <a:close/>
              </a:path>
            </a:pathLst>
          </a:custGeom>
          <a:solidFill>
            <a:schemeClr val="accent3">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8" name="Right Triangle 7"/>
          <p:cNvSpPr/>
          <p:nvPr userDrawn="1"/>
        </p:nvSpPr>
        <p:spPr>
          <a:xfrm flipH="1">
            <a:off x="11491913" y="5392953"/>
            <a:ext cx="204787" cy="204787"/>
          </a:xfrm>
          <a:prstGeom prst="rtTriangl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sp>
        <p:nvSpPr>
          <p:cNvPr id="2" name="Title 1"/>
          <p:cNvSpPr>
            <a:spLocks noGrp="1"/>
          </p:cNvSpPr>
          <p:nvPr>
            <p:ph type="ctrTitle"/>
          </p:nvPr>
        </p:nvSpPr>
        <p:spPr>
          <a:xfrm>
            <a:off x="7534275" y="4465306"/>
            <a:ext cx="3905958" cy="1228655"/>
          </a:xfrm>
        </p:spPr>
        <p:txBody>
          <a:bodyPr tIns="0" bIns="0" anchor="b"/>
          <a:lstStyle>
            <a:lvl1pPr algn="r">
              <a:defRPr b="1" cap="all"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68233" y="5762454"/>
            <a:ext cx="4572000" cy="640080"/>
          </a:xfrm>
        </p:spPr>
        <p:txBody>
          <a:bodyPr tIns="0" bIns="0">
            <a:noAutofit/>
          </a:bodyPr>
          <a:lstStyle>
            <a:lvl1pPr marL="0" indent="0" algn="r">
              <a:spcBef>
                <a:spcPts val="0"/>
              </a:spcBef>
              <a:spcAft>
                <a:spcPts val="0"/>
              </a:spcAft>
              <a:buNone/>
              <a:defRPr sz="1800" cap="all"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17876" y="341313"/>
            <a:ext cx="2267712" cy="886152"/>
          </a:xfrm>
          <a:prstGeom prst="rect">
            <a:avLst/>
          </a:prstGeom>
        </p:spPr>
      </p:pic>
    </p:spTree>
    <p:extLst>
      <p:ext uri="{BB962C8B-B14F-4D97-AF65-F5344CB8AC3E}">
        <p14:creationId xmlns:p14="http://schemas.microsoft.com/office/powerpoint/2010/main" val="1397634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5625" y="278130"/>
            <a:ext cx="10424160" cy="474345"/>
          </a:xfrm>
          <a:prstGeom prst="rect">
            <a:avLst/>
          </a:prstGeom>
        </p:spPr>
        <p:txBody>
          <a:bodyPr vert="horz" lIns="0" tIns="4572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13245" y="1381125"/>
            <a:ext cx="11338560" cy="4937760"/>
          </a:xfrm>
          <a:prstGeom prst="rect">
            <a:avLst/>
          </a:prstGeom>
        </p:spPr>
        <p:txBody>
          <a:bodyPr vert="horz" lIns="0" tIns="45720" rIns="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8" name="TextBox 7"/>
          <p:cNvSpPr txBox="1"/>
          <p:nvPr/>
        </p:nvSpPr>
        <p:spPr>
          <a:xfrm>
            <a:off x="204153" y="6561383"/>
            <a:ext cx="150682" cy="236748"/>
          </a:xfrm>
          <a:prstGeom prst="rect">
            <a:avLst/>
          </a:prstGeom>
          <a:noFill/>
        </p:spPr>
        <p:txBody>
          <a:bodyPr wrap="none" lIns="0" tIns="41029" rIns="0" bIns="41029" rtlCol="0" anchor="ctr">
            <a:spAutoFit/>
          </a:bodyPr>
          <a:lstStyle/>
          <a:p>
            <a:pPr algn="r"/>
            <a:fld id="{B50A2252-0B00-49D0-9A28-2F5CCECF09D1}" type="slidenum">
              <a:rPr lang="en-US" sz="1000" b="0" cap="all" smtClean="0">
                <a:solidFill>
                  <a:schemeClr val="tx1"/>
                </a:solidFill>
                <a:latin typeface="Calibri" pitchFamily="34" charset="0"/>
                <a:cs typeface="Arial" pitchFamily="34" charset="0"/>
              </a:rPr>
              <a:pPr algn="r"/>
              <a:t>‹Nr.›</a:t>
            </a:fld>
            <a:endParaRPr lang="en-US" sz="1000" b="0" cap="all" dirty="0" smtClean="0">
              <a:solidFill>
                <a:schemeClr val="tx1"/>
              </a:solidFill>
              <a:latin typeface="Calibri" pitchFamily="34" charset="0"/>
              <a:cs typeface="Arial" pitchFamily="34" charset="0"/>
            </a:endParaRPr>
          </a:p>
        </p:txBody>
      </p:sp>
      <p:pic>
        <p:nvPicPr>
          <p:cNvPr id="7" name="Picture 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796327" y="325875"/>
            <a:ext cx="1201998" cy="469703"/>
          </a:xfrm>
          <a:prstGeom prst="rect">
            <a:avLst/>
          </a:prstGeom>
        </p:spPr>
      </p:pic>
      <p:sp>
        <p:nvSpPr>
          <p:cNvPr id="9" name="TextBox 8"/>
          <p:cNvSpPr txBox="1"/>
          <p:nvPr/>
        </p:nvSpPr>
        <p:spPr>
          <a:xfrm>
            <a:off x="443027" y="6561383"/>
            <a:ext cx="4084451" cy="236748"/>
          </a:xfrm>
          <a:prstGeom prst="rect">
            <a:avLst/>
          </a:prstGeom>
          <a:noFill/>
        </p:spPr>
        <p:txBody>
          <a:bodyPr wrap="none" lIns="0" tIns="41029" rIns="0" bIns="41029" rtlCol="0" anchor="ctr">
            <a:spAutoFit/>
          </a:bodyPr>
          <a:lstStyle/>
          <a:p>
            <a:pPr algn="l"/>
            <a:r>
              <a:rPr lang="en-US" sz="1000" b="0" cap="all" dirty="0" smtClean="0">
                <a:solidFill>
                  <a:schemeClr val="tx1"/>
                </a:solidFill>
                <a:latin typeface="Calibri" pitchFamily="34" charset="0"/>
                <a:cs typeface="Arial" pitchFamily="34" charset="0"/>
              </a:rPr>
              <a:t>|   </a:t>
            </a:r>
            <a:r>
              <a:rPr lang="en-US" sz="1000" b="0" cap="all" dirty="0" smtClean="0">
                <a:solidFill>
                  <a:schemeClr val="tx1"/>
                </a:solidFill>
                <a:latin typeface="+mn-lt"/>
                <a:cs typeface="Arial" pitchFamily="34" charset="0"/>
              </a:rPr>
              <a:t>amd</a:t>
            </a:r>
            <a:r>
              <a:rPr lang="en-US" sz="1000" b="0" cap="all" baseline="0" dirty="0" smtClean="0">
                <a:solidFill>
                  <a:schemeClr val="tx1"/>
                </a:solidFill>
                <a:latin typeface="+mn-lt"/>
                <a:cs typeface="Arial" pitchFamily="34" charset="0"/>
              </a:rPr>
              <a:t> fIREpRO</a:t>
            </a:r>
            <a:r>
              <a:rPr lang="en-US" sz="1000" b="0" cap="all" baseline="0" dirty="0" smtClean="0">
                <a:solidFill>
                  <a:schemeClr val="tx1"/>
                </a:solidFill>
                <a:latin typeface="+mn-lt"/>
                <a:cs typeface="Arial"/>
              </a:rPr>
              <a:t>™ master OEM Deck</a:t>
            </a:r>
            <a:r>
              <a:rPr lang="en-US" sz="1000" b="0" cap="all" dirty="0" smtClean="0">
                <a:solidFill>
                  <a:schemeClr val="tx1"/>
                </a:solidFill>
                <a:latin typeface="Calibri" pitchFamily="34" charset="0"/>
                <a:cs typeface="Arial" pitchFamily="34" charset="0"/>
              </a:rPr>
              <a:t>|   December 2013   |   NDA</a:t>
            </a:r>
            <a:r>
              <a:rPr lang="en-US" sz="1000" b="0" cap="all" baseline="0" dirty="0" smtClean="0">
                <a:solidFill>
                  <a:schemeClr val="tx1"/>
                </a:solidFill>
                <a:latin typeface="Calibri" pitchFamily="34" charset="0"/>
                <a:cs typeface="Arial" pitchFamily="34" charset="0"/>
              </a:rPr>
              <a:t> Required</a:t>
            </a:r>
            <a:endParaRPr lang="en-US" sz="1000" b="0" cap="all" dirty="0" smtClean="0">
              <a:solidFill>
                <a:schemeClr val="tx1"/>
              </a:solidFill>
              <a:latin typeface="Calibri" pitchFamily="34" charset="0"/>
              <a:cs typeface="Arial" pitchFamily="34" charset="0"/>
            </a:endParaRPr>
          </a:p>
        </p:txBody>
      </p:sp>
    </p:spTree>
    <p:extLst>
      <p:ext uri="{BB962C8B-B14F-4D97-AF65-F5344CB8AC3E}">
        <p14:creationId xmlns:p14="http://schemas.microsoft.com/office/powerpoint/2010/main" val="3637490096"/>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spcBef>
          <a:spcPct val="0"/>
        </a:spcBef>
        <a:buNone/>
        <a:defRPr sz="2600" strike="noStrike" kern="1200" cap="all" baseline="0">
          <a:solidFill>
            <a:schemeClr val="tx1"/>
          </a:solidFill>
          <a:latin typeface="Calibri" pitchFamily="34" charset="0"/>
          <a:ea typeface="+mj-ea"/>
          <a:cs typeface="+mj-cs"/>
        </a:defRPr>
      </a:lvl1pPr>
    </p:titleStyle>
    <p:bodyStyle>
      <a:lvl1pPr marL="342900" indent="-342900" algn="l" defTabSz="914400" rtl="0" eaLnBrk="1" latinLnBrk="0" hangingPunct="1">
        <a:spcBef>
          <a:spcPts val="800"/>
        </a:spcBef>
        <a:spcAft>
          <a:spcPts val="0"/>
        </a:spcAft>
        <a:buClr>
          <a:schemeClr val="tx1"/>
        </a:buClr>
        <a:buFont typeface="Wingdings 3" pitchFamily="18" charset="2"/>
        <a:buChar char=""/>
        <a:defRPr sz="2000" kern="1200">
          <a:solidFill>
            <a:schemeClr val="tx1"/>
          </a:solidFill>
          <a:latin typeface="Calibri" pitchFamily="34" charset="0"/>
          <a:ea typeface="+mn-ea"/>
          <a:cs typeface="+mn-cs"/>
        </a:defRPr>
      </a:lvl1pPr>
      <a:lvl2pPr marL="548640" indent="-180975" algn="l" defTabSz="914400" rtl="0" eaLnBrk="1" latinLnBrk="0" hangingPunct="1">
        <a:spcBef>
          <a:spcPts val="300"/>
        </a:spcBef>
        <a:spcAft>
          <a:spcPts val="0"/>
        </a:spcAft>
        <a:buClr>
          <a:schemeClr val="tx1"/>
        </a:buClr>
        <a:buFont typeface="Calibri" pitchFamily="34" charset="0"/>
        <a:buChar char="‒"/>
        <a:defRPr sz="1800" kern="1200">
          <a:solidFill>
            <a:schemeClr val="tx1"/>
          </a:solidFill>
          <a:latin typeface="Calibri" pitchFamily="34" charset="0"/>
          <a:ea typeface="+mn-ea"/>
          <a:cs typeface="+mn-cs"/>
        </a:defRPr>
      </a:lvl2pPr>
      <a:lvl3pPr marL="914400" indent="-168275" algn="l" defTabSz="914400" rtl="0" eaLnBrk="1" latinLnBrk="0" hangingPunct="1">
        <a:spcBef>
          <a:spcPts val="300"/>
        </a:spcBef>
        <a:spcAft>
          <a:spcPts val="0"/>
        </a:spcAft>
        <a:buClr>
          <a:schemeClr val="tx1"/>
        </a:buClr>
        <a:buFont typeface="Calibri" pitchFamily="34" charset="0"/>
        <a:buChar char="‒"/>
        <a:defRPr sz="1600" kern="1200">
          <a:solidFill>
            <a:schemeClr val="tx1"/>
          </a:solidFill>
          <a:latin typeface="Calibri" pitchFamily="34" charset="0"/>
          <a:ea typeface="+mn-ea"/>
          <a:cs typeface="+mn-cs"/>
        </a:defRPr>
      </a:lvl3pPr>
      <a:lvl4pPr marL="1371600" indent="-182880" algn="l" defTabSz="914400" rtl="0" eaLnBrk="1" latinLnBrk="0" hangingPunct="1">
        <a:spcBef>
          <a:spcPts val="300"/>
        </a:spcBef>
        <a:buClr>
          <a:schemeClr val="tx1"/>
        </a:buClr>
        <a:buFont typeface="Calibri" pitchFamily="34" charset="0"/>
        <a:buChar char="‒"/>
        <a:defRPr sz="1200" kern="1200">
          <a:solidFill>
            <a:schemeClr val="tx1"/>
          </a:solidFill>
          <a:latin typeface="Calibri" pitchFamily="34" charset="0"/>
          <a:ea typeface="+mn-ea"/>
          <a:cs typeface="+mn-cs"/>
        </a:defRPr>
      </a:lvl4pPr>
      <a:lvl5pPr marL="1645920" indent="-164592" algn="l" defTabSz="914400" rtl="0" eaLnBrk="1" latinLnBrk="0" hangingPunct="1">
        <a:spcBef>
          <a:spcPts val="300"/>
        </a:spcBef>
        <a:buClr>
          <a:schemeClr val="tx1"/>
        </a:buClr>
        <a:buFont typeface="Calibri" pitchFamily="34" charset="0"/>
        <a:buChar char="‒"/>
        <a:defRPr sz="12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42.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6.png"/><Relationship Id="rId7" Type="http://schemas.openxmlformats.org/officeDocument/2006/relationships/hyperlink" Target="http://www.google.com/url?sa=i&amp;source=images&amp;cd=&amp;cad=rja&amp;docid=hjgb98V_y_-STM&amp;tbnid=ZQe67e2jyyb4bM:&amp;ved=0CAgQjRwwAA&amp;url=http://en.wikipedia.org/wiki/File:MainConcept_logo.jpg&amp;ei=cQUmUsHAIImy2QXFi4GIAg&amp;psig=AFQjCNFZ59FgVsI5nIMnCKvSl__ilFVCZg&amp;ust=1378309873593495"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49.png"/><Relationship Id="rId11" Type="http://schemas.openxmlformats.org/officeDocument/2006/relationships/image" Target="../media/image53.png"/><Relationship Id="rId5" Type="http://schemas.openxmlformats.org/officeDocument/2006/relationships/image" Target="../media/image48.pn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7.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7.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66.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1.xml"/><Relationship Id="rId5" Type="http://schemas.openxmlformats.org/officeDocument/2006/relationships/image" Target="../media/image79.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20.jpe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hyperlink" Target="http://goo.gl/RTg0B7" TargetMode="External"/><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hyperlink" Target="http://goo.gl/RTg0B7" TargetMode="External"/><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7.png"/><Relationship Id="rId7" Type="http://schemas.microsoft.com/office/2007/relationships/hdphoto" Target="../media/hdphoto2.wdp"/><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image" Target="../media/image90.png"/><Relationship Id="rId5" Type="http://schemas.openxmlformats.org/officeDocument/2006/relationships/image" Target="../media/image89.png"/><Relationship Id="rId10" Type="http://schemas.openxmlformats.org/officeDocument/2006/relationships/image" Target="../media/image93.png"/><Relationship Id="rId4" Type="http://schemas.openxmlformats.org/officeDocument/2006/relationships/image" Target="../media/image88.png"/><Relationship Id="rId9" Type="http://schemas.openxmlformats.org/officeDocument/2006/relationships/image" Target="../media/image92.png"/></Relationships>
</file>

<file path=ppt/slides/_rels/slide4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88.png"/><Relationship Id="rId7" Type="http://schemas.openxmlformats.org/officeDocument/2006/relationships/image" Target="../media/image97.png"/><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image" Target="../media/image96.png"/><Relationship Id="rId11" Type="http://schemas.openxmlformats.org/officeDocument/2006/relationships/image" Target="../media/image101.jpe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34.xml"/><Relationship Id="rId1" Type="http://schemas.openxmlformats.org/officeDocument/2006/relationships/slideLayout" Target="../slideLayouts/slideLayout19.xml"/><Relationship Id="rId6" Type="http://schemas.openxmlformats.org/officeDocument/2006/relationships/image" Target="../media/image105.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s/_rels/slide46.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7.png"/><Relationship Id="rId3" Type="http://schemas.openxmlformats.org/officeDocument/2006/relationships/notesSlide" Target="../notesSlides/notesSlide35.xml"/><Relationship Id="rId7" Type="http://schemas.openxmlformats.org/officeDocument/2006/relationships/image" Target="../media/image113.png"/><Relationship Id="rId12" Type="http://schemas.openxmlformats.org/officeDocument/2006/relationships/image" Target="../media/image109.png"/><Relationship Id="rId2" Type="http://schemas.openxmlformats.org/officeDocument/2006/relationships/slideLayout" Target="../slideLayouts/slideLayout20.xml"/><Relationship Id="rId1" Type="http://schemas.openxmlformats.org/officeDocument/2006/relationships/tags" Target="../tags/tag1.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s>
</file>

<file path=ppt/slides/_rels/slide4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6.xml"/><Relationship Id="rId1" Type="http://schemas.openxmlformats.org/officeDocument/2006/relationships/slideLayout" Target="../slideLayouts/slideLayout23.xml"/><Relationship Id="rId4" Type="http://schemas.openxmlformats.org/officeDocument/2006/relationships/image" Target="../media/image119.png"/></Relationships>
</file>

<file path=ppt/slides/_rels/slide4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7.xml"/><Relationship Id="rId1" Type="http://schemas.openxmlformats.org/officeDocument/2006/relationships/slideLayout" Target="../slideLayouts/slideLayout23.xml"/><Relationship Id="rId4" Type="http://schemas.openxmlformats.org/officeDocument/2006/relationships/image" Target="../media/image120.png"/></Relationships>
</file>

<file path=ppt/slides/_rels/slide4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8.xml"/><Relationship Id="rId1" Type="http://schemas.openxmlformats.org/officeDocument/2006/relationships/slideLayout" Target="../slideLayouts/slideLayout23.xml"/><Relationship Id="rId4" Type="http://schemas.openxmlformats.org/officeDocument/2006/relationships/image" Target="../media/image113.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20.jpeg"/></Relationships>
</file>

<file path=ppt/slides/_rels/slide5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9.xml"/><Relationship Id="rId1" Type="http://schemas.openxmlformats.org/officeDocument/2006/relationships/slideLayout" Target="../slideLayouts/slideLayout18.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hyperlink" Target="http://www.nvidia.com/object/quadro-desktop-gpus-specs.html"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25.png"/><Relationship Id="rId7" Type="http://schemas.openxmlformats.org/officeDocument/2006/relationships/chart" Target="../charts/chart7.xml"/><Relationship Id="rId2" Type="http://schemas.openxmlformats.org/officeDocument/2006/relationships/notesSlide" Target="../notesSlides/notesSlide40.xml"/><Relationship Id="rId1" Type="http://schemas.openxmlformats.org/officeDocument/2006/relationships/slideLayout" Target="../slideLayouts/slideLayout18.xml"/><Relationship Id="rId6" Type="http://schemas.openxmlformats.org/officeDocument/2006/relationships/chart" Target="../charts/chart6.xml"/><Relationship Id="rId11" Type="http://schemas.openxmlformats.org/officeDocument/2006/relationships/image" Target="../media/image127.png"/><Relationship Id="rId5" Type="http://schemas.openxmlformats.org/officeDocument/2006/relationships/chart" Target="../charts/chart5.xml"/><Relationship Id="rId10" Type="http://schemas.openxmlformats.org/officeDocument/2006/relationships/image" Target="../media/image126.png"/><Relationship Id="rId4" Type="http://schemas.openxmlformats.org/officeDocument/2006/relationships/chart" Target="../charts/chart4.xml"/><Relationship Id="rId9" Type="http://schemas.openxmlformats.org/officeDocument/2006/relationships/image" Target="../media/image48.png"/></Relationships>
</file>

<file path=ppt/slides/_rels/slide53.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hyperlink" Target="http://www.nvidia.com/object/quadro-desktop-gpus-specs.html" TargetMode="External"/><Relationship Id="rId2" Type="http://schemas.openxmlformats.org/officeDocument/2006/relationships/notesSlide" Target="../notesSlides/notesSlide41.xml"/><Relationship Id="rId1" Type="http://schemas.openxmlformats.org/officeDocument/2006/relationships/slideLayout" Target="../slideLayouts/slideLayout17.xml"/><Relationship Id="rId6" Type="http://schemas.openxmlformats.org/officeDocument/2006/relationships/image" Target="../media/image123.png"/><Relationship Id="rId5" Type="http://schemas.openxmlformats.org/officeDocument/2006/relationships/image" Target="../media/image129.png"/><Relationship Id="rId4" Type="http://schemas.openxmlformats.org/officeDocument/2006/relationships/image" Target="../media/image128.png"/></Relationships>
</file>

<file path=ppt/slides/_rels/slide54.xml.rels><?xml version="1.0" encoding="UTF-8" standalone="yes"?>
<Relationships xmlns="http://schemas.openxmlformats.org/package/2006/relationships"><Relationship Id="rId8" Type="http://schemas.openxmlformats.org/officeDocument/2006/relationships/chart" Target="../charts/chart10.xml"/><Relationship Id="rId3" Type="http://schemas.openxmlformats.org/officeDocument/2006/relationships/image" Target="../media/image130.png"/><Relationship Id="rId7" Type="http://schemas.openxmlformats.org/officeDocument/2006/relationships/chart" Target="../charts/chart9.xml"/><Relationship Id="rId2" Type="http://schemas.openxmlformats.org/officeDocument/2006/relationships/image" Target="../media/image118.png"/><Relationship Id="rId1" Type="http://schemas.openxmlformats.org/officeDocument/2006/relationships/slideLayout" Target="../slideLayouts/slideLayout18.xml"/><Relationship Id="rId6" Type="http://schemas.openxmlformats.org/officeDocument/2006/relationships/chart" Target="../charts/chart8.xml"/><Relationship Id="rId5" Type="http://schemas.openxmlformats.org/officeDocument/2006/relationships/image" Target="../media/image125.png"/><Relationship Id="rId10" Type="http://schemas.openxmlformats.org/officeDocument/2006/relationships/image" Target="../media/image48.png"/><Relationship Id="rId4" Type="http://schemas.openxmlformats.org/officeDocument/2006/relationships/image" Target="../media/image131.png"/><Relationship Id="rId9" Type="http://schemas.openxmlformats.org/officeDocument/2006/relationships/chart" Target="../charts/chart11.xml"/></Relationships>
</file>

<file path=ppt/slides/_rels/slide55.xml.rels><?xml version="1.0" encoding="UTF-8" standalone="yes"?>
<Relationships xmlns="http://schemas.openxmlformats.org/package/2006/relationships"><Relationship Id="rId8" Type="http://schemas.openxmlformats.org/officeDocument/2006/relationships/chart" Target="../charts/chart14.xml"/><Relationship Id="rId3" Type="http://schemas.openxmlformats.org/officeDocument/2006/relationships/image" Target="../media/image130.png"/><Relationship Id="rId7" Type="http://schemas.openxmlformats.org/officeDocument/2006/relationships/chart" Target="../charts/chart13.xml"/><Relationship Id="rId2" Type="http://schemas.openxmlformats.org/officeDocument/2006/relationships/image" Target="../media/image118.png"/><Relationship Id="rId1" Type="http://schemas.openxmlformats.org/officeDocument/2006/relationships/slideLayout" Target="../slideLayouts/slideLayout18.xml"/><Relationship Id="rId6" Type="http://schemas.openxmlformats.org/officeDocument/2006/relationships/chart" Target="../charts/chart12.xml"/><Relationship Id="rId5" Type="http://schemas.openxmlformats.org/officeDocument/2006/relationships/image" Target="../media/image125.png"/><Relationship Id="rId10" Type="http://schemas.openxmlformats.org/officeDocument/2006/relationships/image" Target="../media/image127.png"/><Relationship Id="rId4" Type="http://schemas.openxmlformats.org/officeDocument/2006/relationships/image" Target="../media/image131.png"/><Relationship Id="rId9" Type="http://schemas.openxmlformats.org/officeDocument/2006/relationships/chart" Target="../charts/chart15.xml"/></Relationships>
</file>

<file path=ppt/slides/_rels/slide5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25.png"/><Relationship Id="rId7" Type="http://schemas.openxmlformats.org/officeDocument/2006/relationships/chart" Target="../charts/chart19.xml"/><Relationship Id="rId2" Type="http://schemas.openxmlformats.org/officeDocument/2006/relationships/image" Target="../media/image130.png"/><Relationship Id="rId1" Type="http://schemas.openxmlformats.org/officeDocument/2006/relationships/slideLayout" Target="../slideLayouts/slideLayout18.xml"/><Relationship Id="rId6" Type="http://schemas.openxmlformats.org/officeDocument/2006/relationships/chart" Target="../charts/chart18.xml"/><Relationship Id="rId5" Type="http://schemas.openxmlformats.org/officeDocument/2006/relationships/chart" Target="../charts/chart17.xml"/><Relationship Id="rId10" Type="http://schemas.openxmlformats.org/officeDocument/2006/relationships/image" Target="../media/image131.png"/><Relationship Id="rId4" Type="http://schemas.openxmlformats.org/officeDocument/2006/relationships/chart" Target="../charts/chart16.xml"/><Relationship Id="rId9" Type="http://schemas.openxmlformats.org/officeDocument/2006/relationships/image" Target="../media/image118.png"/></Relationships>
</file>

<file path=ppt/slides/_rels/slide5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25.png"/><Relationship Id="rId7" Type="http://schemas.openxmlformats.org/officeDocument/2006/relationships/chart" Target="../charts/chart23.xml"/><Relationship Id="rId2" Type="http://schemas.openxmlformats.org/officeDocument/2006/relationships/image" Target="../media/image130.png"/><Relationship Id="rId1" Type="http://schemas.openxmlformats.org/officeDocument/2006/relationships/slideLayout" Target="../slideLayouts/slideLayout18.xml"/><Relationship Id="rId6" Type="http://schemas.openxmlformats.org/officeDocument/2006/relationships/chart" Target="../charts/chart22.xml"/><Relationship Id="rId5" Type="http://schemas.openxmlformats.org/officeDocument/2006/relationships/chart" Target="../charts/chart21.xml"/><Relationship Id="rId10" Type="http://schemas.openxmlformats.org/officeDocument/2006/relationships/image" Target="../media/image126.png"/><Relationship Id="rId4" Type="http://schemas.openxmlformats.org/officeDocument/2006/relationships/chart" Target="../charts/chart20.xml"/><Relationship Id="rId9" Type="http://schemas.openxmlformats.org/officeDocument/2006/relationships/image" Target="../media/image131.png"/></Relationships>
</file>

<file path=ppt/slides/_rels/slide5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18.png"/><Relationship Id="rId1" Type="http://schemas.openxmlformats.org/officeDocument/2006/relationships/slideLayout" Target="../slideLayouts/slideLayout17.xml"/><Relationship Id="rId6" Type="http://schemas.openxmlformats.org/officeDocument/2006/relationships/hyperlink" Target="http://www.nvidia.com/object/quadro-desktop-gpus-specs.html" TargetMode="External"/><Relationship Id="rId5" Type="http://schemas.openxmlformats.org/officeDocument/2006/relationships/image" Target="../media/image133.png"/><Relationship Id="rId4" Type="http://schemas.openxmlformats.org/officeDocument/2006/relationships/image" Target="../media/image132.png"/></Relationships>
</file>

<file path=ppt/slides/_rels/slide59.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chart" Target="../charts/chart24.xml"/><Relationship Id="rId7" Type="http://schemas.openxmlformats.org/officeDocument/2006/relationships/image" Target="../media/image127.png"/><Relationship Id="rId2" Type="http://schemas.openxmlformats.org/officeDocument/2006/relationships/image" Target="../media/image125.png"/><Relationship Id="rId1" Type="http://schemas.openxmlformats.org/officeDocument/2006/relationships/slideLayout" Target="../slideLayouts/slideLayout18.xml"/><Relationship Id="rId6" Type="http://schemas.openxmlformats.org/officeDocument/2006/relationships/chart" Target="../charts/chart27.xml"/><Relationship Id="rId5" Type="http://schemas.openxmlformats.org/officeDocument/2006/relationships/chart" Target="../charts/chart26.xml"/><Relationship Id="rId10" Type="http://schemas.openxmlformats.org/officeDocument/2006/relationships/image" Target="../media/image48.png"/><Relationship Id="rId4" Type="http://schemas.openxmlformats.org/officeDocument/2006/relationships/chart" Target="../charts/chart25.xml"/><Relationship Id="rId9" Type="http://schemas.openxmlformats.org/officeDocument/2006/relationships/image" Target="../media/image4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8" Type="http://schemas.openxmlformats.org/officeDocument/2006/relationships/hyperlink" Target="http://www.sabrepc.com/" TargetMode="External"/><Relationship Id="rId3" Type="http://schemas.openxmlformats.org/officeDocument/2006/relationships/image" Target="../media/image118.png"/><Relationship Id="rId7" Type="http://schemas.openxmlformats.org/officeDocument/2006/relationships/hyperlink" Target="http://www.nvidia.com/object/quadro-desktop-gpus-specs.html" TargetMode="External"/><Relationship Id="rId2" Type="http://schemas.openxmlformats.org/officeDocument/2006/relationships/notesSlide" Target="../notesSlides/notesSlide42.xml"/><Relationship Id="rId1" Type="http://schemas.openxmlformats.org/officeDocument/2006/relationships/slideLayout" Target="../slideLayouts/slideLayout18.xml"/><Relationship Id="rId6" Type="http://schemas.openxmlformats.org/officeDocument/2006/relationships/image" Target="../media/image123.png"/><Relationship Id="rId5" Type="http://schemas.openxmlformats.org/officeDocument/2006/relationships/image" Target="../media/image136.png"/><Relationship Id="rId4" Type="http://schemas.openxmlformats.org/officeDocument/2006/relationships/image" Target="../media/image135.png"/></Relationships>
</file>

<file path=ppt/slides/_rels/slide61.xml.rels><?xml version="1.0" encoding="UTF-8" standalone="yes"?>
<Relationships xmlns="http://schemas.openxmlformats.org/package/2006/relationships"><Relationship Id="rId8" Type="http://schemas.openxmlformats.org/officeDocument/2006/relationships/chart" Target="../charts/chart30.xml"/><Relationship Id="rId3" Type="http://schemas.openxmlformats.org/officeDocument/2006/relationships/image" Target="../media/image125.png"/><Relationship Id="rId7" Type="http://schemas.openxmlformats.org/officeDocument/2006/relationships/chart" Target="../charts/chart29.xml"/><Relationship Id="rId2" Type="http://schemas.openxmlformats.org/officeDocument/2006/relationships/notesSlide" Target="../notesSlides/notesSlide43.xml"/><Relationship Id="rId1" Type="http://schemas.openxmlformats.org/officeDocument/2006/relationships/slideLayout" Target="../slideLayouts/slideLayout18.xml"/><Relationship Id="rId6" Type="http://schemas.openxmlformats.org/officeDocument/2006/relationships/chart" Target="../charts/chart28.xml"/><Relationship Id="rId5" Type="http://schemas.openxmlformats.org/officeDocument/2006/relationships/image" Target="../media/image131.png"/><Relationship Id="rId4" Type="http://schemas.openxmlformats.org/officeDocument/2006/relationships/image" Target="../media/image118.png"/><Relationship Id="rId9" Type="http://schemas.openxmlformats.org/officeDocument/2006/relationships/chart" Target="../charts/chart31.xml"/></Relationships>
</file>

<file path=ppt/slides/_rels/slide6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6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2.xml"/><Relationship Id="rId5" Type="http://schemas.openxmlformats.org/officeDocument/2006/relationships/image" Target="../media/image145.png"/><Relationship Id="rId4" Type="http://schemas.openxmlformats.org/officeDocument/2006/relationships/image" Target="../media/image144.png"/></Relationships>
</file>

<file path=ppt/slides/_rels/slide6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11.xml"/><Relationship Id="rId4" Type="http://schemas.openxmlformats.org/officeDocument/2006/relationships/image" Target="../media/image150.jpeg"/></Relationships>
</file>

<file path=ppt/slides/_rels/slide6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chart" Target="../charts/chart32.xml"/><Relationship Id="rId7"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19.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18.png"/></Relationships>
</file>

<file path=ppt/slides/_rels/slide69.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165.png"/><Relationship Id="rId3" Type="http://schemas.openxmlformats.org/officeDocument/2006/relationships/image" Target="../media/image155.png"/><Relationship Id="rId7" Type="http://schemas.openxmlformats.org/officeDocument/2006/relationships/image" Target="../media/image159.png"/><Relationship Id="rId12" Type="http://schemas.openxmlformats.org/officeDocument/2006/relationships/image" Target="../media/image164.png"/><Relationship Id="rId2" Type="http://schemas.openxmlformats.org/officeDocument/2006/relationships/notesSlide" Target="../notesSlides/notesSlide45.xml"/><Relationship Id="rId1" Type="http://schemas.openxmlformats.org/officeDocument/2006/relationships/slideLayout" Target="../slideLayouts/slideLayout17.xml"/><Relationship Id="rId6" Type="http://schemas.openxmlformats.org/officeDocument/2006/relationships/image" Target="../media/image158.png"/><Relationship Id="rId11" Type="http://schemas.openxmlformats.org/officeDocument/2006/relationships/image" Target="../media/image163.png"/><Relationship Id="rId5" Type="http://schemas.openxmlformats.org/officeDocument/2006/relationships/image" Target="../media/image157.png"/><Relationship Id="rId10" Type="http://schemas.openxmlformats.org/officeDocument/2006/relationships/image" Target="../media/image162.png"/><Relationship Id="rId4" Type="http://schemas.openxmlformats.org/officeDocument/2006/relationships/image" Target="../media/image156.png"/><Relationship Id="rId9" Type="http://schemas.openxmlformats.org/officeDocument/2006/relationships/image" Target="../media/image161.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8" Type="http://schemas.openxmlformats.org/officeDocument/2006/relationships/hyperlink" Target="http://www.nvidia.com/object/tesla-servers.html" TargetMode="External"/><Relationship Id="rId3" Type="http://schemas.openxmlformats.org/officeDocument/2006/relationships/image" Target="../media/image118.png"/><Relationship Id="rId7" Type="http://schemas.openxmlformats.org/officeDocument/2006/relationships/hyperlink" Target="http://www.superbiiz.com/" TargetMode="External"/><Relationship Id="rId2" Type="http://schemas.openxmlformats.org/officeDocument/2006/relationships/notesSlide" Target="../notesSlides/notesSlide46.xml"/><Relationship Id="rId1" Type="http://schemas.openxmlformats.org/officeDocument/2006/relationships/slideLayout" Target="../slideLayouts/slideLayout18.xml"/><Relationship Id="rId6" Type="http://schemas.openxmlformats.org/officeDocument/2006/relationships/hyperlink" Target="http://www.nvidia.com/object/tesla-servers.htm" TargetMode="External"/><Relationship Id="rId5" Type="http://schemas.openxmlformats.org/officeDocument/2006/relationships/image" Target="../media/image166.png"/><Relationship Id="rId4" Type="http://schemas.openxmlformats.org/officeDocument/2006/relationships/image" Target="../media/image123.png"/></Relationships>
</file>

<file path=ppt/slides/_rels/slide71.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18.png"/><Relationship Id="rId7" Type="http://schemas.openxmlformats.org/officeDocument/2006/relationships/image" Target="../media/image123.png"/><Relationship Id="rId2" Type="http://schemas.openxmlformats.org/officeDocument/2006/relationships/notesSlide" Target="../notesSlides/notesSlide47.xml"/><Relationship Id="rId1" Type="http://schemas.openxmlformats.org/officeDocument/2006/relationships/slideLayout" Target="../slideLayouts/slideLayout18.xml"/><Relationship Id="rId6" Type="http://schemas.openxmlformats.org/officeDocument/2006/relationships/hyperlink" Target="http://www.nvidia.com/object/tesla-servers.html" TargetMode="External"/><Relationship Id="rId5" Type="http://schemas.openxmlformats.org/officeDocument/2006/relationships/hyperlink" Target="http://www.superbiiz.com/" TargetMode="External"/><Relationship Id="rId4" Type="http://schemas.openxmlformats.org/officeDocument/2006/relationships/hyperlink" Target="http://www.nvidia.com/object/tesla-servers.htm"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8.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23.png"/><Relationship Id="rId4" Type="http://schemas.openxmlformats.org/officeDocument/2006/relationships/hyperlink" Target="http://www.nvidia.com/object/tesla-servers.html"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2.xml"/><Relationship Id="rId4" Type="http://schemas.openxmlformats.org/officeDocument/2006/relationships/image" Target="../media/image170.png"/></Relationships>
</file>

<file path=ppt/slides/_rels/slide7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49.xml"/><Relationship Id="rId1" Type="http://schemas.openxmlformats.org/officeDocument/2006/relationships/slideLayout" Target="../slideLayouts/slideLayout11.xml"/><Relationship Id="rId4" Type="http://schemas.openxmlformats.org/officeDocument/2006/relationships/image" Target="../media/image172.png"/></Relationships>
</file>

<file path=ppt/slides/_rels/slide75.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52.xml"/><Relationship Id="rId1" Type="http://schemas.openxmlformats.org/officeDocument/2006/relationships/slideLayout" Target="../slideLayouts/slideLayout14.xml"/><Relationship Id="rId4" Type="http://schemas.openxmlformats.org/officeDocument/2006/relationships/image" Target="../media/image176.png"/></Relationships>
</file>

<file path=ppt/slides/_rels/slide78.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hyperlink" Target="http://www.google.com/url?sa=i&amp;rct=j&amp;q=CiiNOW%20gamescon&amp;source=images&amp;cd=&amp;cad=rja&amp;docid=Rz5OLND9oc55IM&amp;tbnid=a2chzFTdUxFMZM:&amp;ved=0CAUQjRw&amp;url=http://community.amd.com/community/amd-blogs/business/blog/2013/08/22/amd-radeon-sky-brings-the-next-evolution-in-gaming-to-gamescom-2013&amp;ei=kVwWUqysC8nj2wXAyIH4DA&amp;bvm=bv.51156542,d.b2I&amp;psig=AFQjCNFaqMZjWxiLpJ5oWKh3LWdM72fhqA&amp;ust=1377283544569841" TargetMode="External"/><Relationship Id="rId7" Type="http://schemas.openxmlformats.org/officeDocument/2006/relationships/image" Target="../media/image180.png"/><Relationship Id="rId2" Type="http://schemas.openxmlformats.org/officeDocument/2006/relationships/notesSlide" Target="../notesSlides/notesSlide53.xml"/><Relationship Id="rId1" Type="http://schemas.openxmlformats.org/officeDocument/2006/relationships/slideLayout" Target="../slideLayouts/slideLayout11.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jpeg"/></Relationships>
</file>

<file path=ppt/slides/_rels/slide79.xml.rels><?xml version="1.0" encoding="UTF-8" standalone="yes"?>
<Relationships xmlns="http://schemas.openxmlformats.org/package/2006/relationships"><Relationship Id="rId2" Type="http://schemas.openxmlformats.org/officeDocument/2006/relationships/hyperlink" Target="http://www.amd.com/eyefinityfaq" TargetMode="Externa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US" dirty="0" smtClean="0"/>
              <a:t> Professional Graphics</a:t>
            </a:r>
            <a:endParaRPr lang="en-US" dirty="0"/>
          </a:p>
        </p:txBody>
      </p:sp>
      <p:sp>
        <p:nvSpPr>
          <p:cNvPr id="10" name="Subtitle 9"/>
          <p:cNvSpPr>
            <a:spLocks noGrp="1"/>
          </p:cNvSpPr>
          <p:nvPr>
            <p:ph type="subTitle" idx="1"/>
          </p:nvPr>
        </p:nvSpPr>
        <p:spPr/>
        <p:txBody>
          <a:bodyPr/>
          <a:lstStyle/>
          <a:p>
            <a:r>
              <a:rPr lang="en-US" dirty="0" smtClean="0"/>
              <a:t>Master OEM Deck</a:t>
            </a:r>
          </a:p>
          <a:p>
            <a:r>
              <a:rPr lang="en-US" dirty="0" smtClean="0"/>
              <a:t>December 2013</a:t>
            </a:r>
            <a:endParaRPr lang="en-US" dirty="0"/>
          </a:p>
        </p:txBody>
      </p:sp>
    </p:spTree>
    <p:extLst>
      <p:ext uri="{BB962C8B-B14F-4D97-AF65-F5344CB8AC3E}">
        <p14:creationId xmlns:p14="http://schemas.microsoft.com/office/powerpoint/2010/main" val="55032083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420" y="195627"/>
            <a:ext cx="11534148" cy="640080"/>
          </a:xfrm>
        </p:spPr>
        <p:txBody>
          <a:bodyPr/>
          <a:lstStyle/>
          <a:p>
            <a:r>
              <a:rPr lang="en-US" sz="2600" cap="none" dirty="0" smtClean="0">
                <a:effectLst>
                  <a:outerShdw blurRad="38100" dist="38100" dir="2700000" algn="tl">
                    <a:srgbClr val="000000">
                      <a:alpha val="43137"/>
                    </a:srgbClr>
                  </a:outerShdw>
                </a:effectLst>
              </a:rPr>
              <a:t>AMD </a:t>
            </a:r>
            <a:r>
              <a:rPr lang="en-US" sz="2600" cap="none" dirty="0" err="1" smtClean="0">
                <a:effectLst>
                  <a:outerShdw blurRad="38100" dist="38100" dir="2700000" algn="tl">
                    <a:srgbClr val="000000">
                      <a:alpha val="43137"/>
                    </a:srgbClr>
                  </a:outerShdw>
                </a:effectLst>
              </a:rPr>
              <a:t>ZeroCore</a:t>
            </a:r>
            <a:r>
              <a:rPr lang="en-US" sz="2600" cap="none" dirty="0" smtClean="0">
                <a:effectLst>
                  <a:outerShdw blurRad="38100" dist="38100" dir="2700000" algn="tl">
                    <a:srgbClr val="000000">
                      <a:alpha val="43137"/>
                    </a:srgbClr>
                  </a:outerShdw>
                </a:effectLst>
              </a:rPr>
              <a:t> Power Technology</a:t>
            </a:r>
            <a:br>
              <a:rPr lang="en-US" sz="2600" cap="none" dirty="0" smtClean="0">
                <a:effectLst>
                  <a:outerShdw blurRad="38100" dist="38100" dir="2700000" algn="tl">
                    <a:srgbClr val="000000">
                      <a:alpha val="43137"/>
                    </a:srgbClr>
                  </a:outerShdw>
                </a:effectLst>
              </a:rPr>
            </a:br>
            <a:r>
              <a:rPr lang="en-US" sz="1800" cap="none" dirty="0"/>
              <a:t>E</a:t>
            </a:r>
            <a:r>
              <a:rPr lang="en-US" sz="1800" cap="none" dirty="0" smtClean="0"/>
              <a:t>nabling Power </a:t>
            </a:r>
            <a:r>
              <a:rPr lang="en-US" sz="1800" cap="none" dirty="0"/>
              <a:t>Efficient </a:t>
            </a:r>
            <a:r>
              <a:rPr lang="en-US" sz="1800" cap="none" dirty="0" smtClean="0"/>
              <a:t>GPUs</a:t>
            </a:r>
            <a:endParaRPr lang="en-US" sz="1800" cap="none" dirty="0"/>
          </a:p>
        </p:txBody>
      </p:sp>
      <p:grpSp>
        <p:nvGrpSpPr>
          <p:cNvPr id="3" name="Group 15"/>
          <p:cNvGrpSpPr/>
          <p:nvPr/>
        </p:nvGrpSpPr>
        <p:grpSpPr>
          <a:xfrm>
            <a:off x="6467712" y="1498835"/>
            <a:ext cx="5271836" cy="4515356"/>
            <a:chOff x="511832" y="2017307"/>
            <a:chExt cx="6913717" cy="1806069"/>
          </a:xfrm>
        </p:grpSpPr>
        <p:sp>
          <p:nvSpPr>
            <p:cNvPr id="17" name="Rounded Rectangle 16"/>
            <p:cNvSpPr/>
            <p:nvPr/>
          </p:nvSpPr>
          <p:spPr bwMode="auto">
            <a:xfrm>
              <a:off x="511832" y="2017307"/>
              <a:ext cx="6913717" cy="1806069"/>
            </a:xfrm>
            <a:prstGeom prst="roundRect">
              <a:avLst>
                <a:gd name="adj" fmla="val 4770"/>
              </a:avLst>
            </a:prstGeom>
            <a:gradFill flip="none" rotWithShape="1">
              <a:gsLst>
                <a:gs pos="0">
                  <a:schemeClr val="bg1"/>
                </a:gs>
                <a:gs pos="62080">
                  <a:srgbClr val="000000">
                    <a:alpha val="52000"/>
                  </a:srgbClr>
                </a:gs>
                <a:gs pos="21000">
                  <a:schemeClr val="bg1">
                    <a:alpha val="20000"/>
                  </a:schemeClr>
                </a:gs>
                <a:gs pos="100000">
                  <a:schemeClr val="bg1">
                    <a:alpha val="82000"/>
                  </a:schemeClr>
                </a:gs>
              </a:gsLst>
              <a:lin ang="16200000" scaled="1"/>
              <a:tileRect/>
            </a:gradFill>
            <a:ln w="19050" algn="ctr">
              <a:solidFill>
                <a:schemeClr val="bg1">
                  <a:lumMod val="75000"/>
                  <a:lumOff val="25000"/>
                </a:schemeClr>
              </a:solidFill>
              <a:round/>
              <a:headEnd/>
              <a:tailEnd/>
            </a:ln>
            <a:effectLst>
              <a:outerShdw blurRad="50800" dist="38100" dir="5400000" algn="t" rotWithShape="0">
                <a:prstClr val="black">
                  <a:alpha val="40000"/>
                </a:prstClr>
              </a:outerShdw>
            </a:effectLst>
          </p:spPr>
          <p:txBody>
            <a:bodyPr lIns="228600" tIns="45714" rIns="228600" bIns="4571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117" indent="-2117" algn="ctr" defTabSz="1217364"/>
              <a:endParaRPr lang="en-CA" b="1" dirty="0">
                <a:solidFill>
                  <a:prstClr val="white"/>
                </a:solidFill>
                <a:cs typeface="Arial" charset="0"/>
              </a:endParaRPr>
            </a:p>
          </p:txBody>
        </p:sp>
        <p:sp>
          <p:nvSpPr>
            <p:cNvPr id="18" name="Rounded Rectangle 17"/>
            <p:cNvSpPr/>
            <p:nvPr/>
          </p:nvSpPr>
          <p:spPr bwMode="auto">
            <a:xfrm>
              <a:off x="632352" y="2047095"/>
              <a:ext cx="6683061" cy="869006"/>
            </a:xfrm>
            <a:prstGeom prst="roundRect">
              <a:avLst>
                <a:gd name="adj" fmla="val 7100"/>
              </a:avLst>
            </a:prstGeom>
            <a:gradFill flip="none" rotWithShape="1">
              <a:gsLst>
                <a:gs pos="0">
                  <a:schemeClr val="tx1">
                    <a:alpha val="56000"/>
                  </a:schemeClr>
                </a:gs>
                <a:gs pos="3000">
                  <a:schemeClr val="tx1">
                    <a:alpha val="46000"/>
                  </a:schemeClr>
                </a:gs>
                <a:gs pos="23000">
                  <a:schemeClr val="bg1">
                    <a:alpha val="0"/>
                  </a:schemeClr>
                </a:gs>
                <a:gs pos="100000">
                  <a:schemeClr val="bg1">
                    <a:alpha val="0"/>
                  </a:schemeClr>
                </a:gs>
              </a:gsLst>
              <a:lin ang="5400000" scaled="0"/>
              <a:tileRect/>
            </a:gradFill>
            <a:ln w="19050" algn="ctr">
              <a:noFill/>
              <a:round/>
              <a:headEnd/>
              <a:tailEnd/>
            </a:ln>
            <a:effectLst/>
          </p:spPr>
          <p:txBody>
            <a:bodyPr lIns="228600" tIns="45714" rIns="228600" bIns="4571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117" indent="-2117" algn="ctr" defTabSz="1217364"/>
              <a:endParaRPr lang="en-CA" b="1" dirty="0">
                <a:solidFill>
                  <a:prstClr val="white"/>
                </a:solidFill>
                <a:cs typeface="Arial" charset="0"/>
              </a:endParaRPr>
            </a:p>
          </p:txBody>
        </p:sp>
      </p:grpSp>
      <p:graphicFrame>
        <p:nvGraphicFramePr>
          <p:cNvPr id="19" name="Chart 18"/>
          <p:cNvGraphicFramePr/>
          <p:nvPr>
            <p:extLst>
              <p:ext uri="{D42A27DB-BD31-4B8C-83A1-F6EECF244321}">
                <p14:modId xmlns:p14="http://schemas.microsoft.com/office/powerpoint/2010/main" val="4134014607"/>
              </p:ext>
            </p:extLst>
          </p:nvPr>
        </p:nvGraphicFramePr>
        <p:xfrm>
          <a:off x="6589208" y="2191660"/>
          <a:ext cx="4959260" cy="36690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9" name="Chart 38"/>
          <p:cNvGraphicFramePr/>
          <p:nvPr>
            <p:extLst>
              <p:ext uri="{D42A27DB-BD31-4B8C-83A1-F6EECF244321}">
                <p14:modId xmlns:p14="http://schemas.microsoft.com/office/powerpoint/2010/main" val="2757196322"/>
              </p:ext>
            </p:extLst>
          </p:nvPr>
        </p:nvGraphicFramePr>
        <p:xfrm>
          <a:off x="6589208" y="2191660"/>
          <a:ext cx="4959260" cy="3669029"/>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p:cNvSpPr txBox="1"/>
          <p:nvPr/>
        </p:nvSpPr>
        <p:spPr>
          <a:xfrm>
            <a:off x="44196" y="6031031"/>
            <a:ext cx="11779498" cy="492443"/>
          </a:xfrm>
          <a:prstGeom prst="rect">
            <a:avLst/>
          </a:prstGeom>
          <a:noFill/>
          <a:scene3d>
            <a:camera prst="orthographicFront"/>
            <a:lightRig rig="threePt" dir="t"/>
          </a:scene3d>
          <a:sp3d extrusionH="190500" prstMaterial="metal">
            <a:bevelT w="12700" h="12700" prst="angle"/>
          </a:sp3d>
        </p:spPr>
        <p:txBody>
          <a:bodyPr wrap="square" lIns="0" tIns="0" rIns="0" bIns="0" rtlCol="0">
            <a:spAutoFit/>
          </a:bodyPr>
          <a:lstStyle/>
          <a:p>
            <a:pPr algn="ctr"/>
            <a:r>
              <a:rPr lang="en-CA" i="1" dirty="0" smtClean="0">
                <a:solidFill>
                  <a:prstClr val="white"/>
                </a:solidFill>
                <a:effectLst>
                  <a:outerShdw blurRad="60007" dist="200025" dir="15000000" sy="30000" kx="-1800000" algn="bl" rotWithShape="0">
                    <a:prstClr val="black">
                      <a:alpha val="32000"/>
                    </a:prstClr>
                  </a:outerShdw>
                  <a:reflection blurRad="190500" stA="50000" endPos="54000" dir="5400000" sy="-100000" algn="bl" rotWithShape="0"/>
                </a:effectLst>
                <a:latin typeface="+mj-lt"/>
              </a:rPr>
              <a:t>Massively Extending </a:t>
            </a:r>
            <a:r>
              <a:rPr lang="en-US" sz="3200" i="1" dirty="0">
                <a:solidFill>
                  <a:prstClr val="white"/>
                </a:solidFill>
                <a:effectLst>
                  <a:outerShdw blurRad="60007" dist="200025" dir="15000000" sy="30000" kx="-1800000" algn="bl" rotWithShape="0">
                    <a:prstClr val="black">
                      <a:alpha val="32000"/>
                    </a:prstClr>
                  </a:outerShdw>
                  <a:reflection blurRad="190500" stA="50000" endPos="54000" dir="5400000" sy="-100000" algn="bl" rotWithShape="0"/>
                </a:effectLst>
                <a:latin typeface="+mj-lt"/>
              </a:rPr>
              <a:t>AMD’S IDLE POWER LEADERSHIP</a:t>
            </a:r>
          </a:p>
        </p:txBody>
      </p:sp>
      <p:grpSp>
        <p:nvGrpSpPr>
          <p:cNvPr id="4" name="Group 13"/>
          <p:cNvGrpSpPr/>
          <p:nvPr/>
        </p:nvGrpSpPr>
        <p:grpSpPr>
          <a:xfrm>
            <a:off x="418991" y="1498835"/>
            <a:ext cx="5663754" cy="2494327"/>
            <a:chOff x="314325" y="783785"/>
            <a:chExt cx="3655695" cy="1752600"/>
          </a:xfrm>
        </p:grpSpPr>
        <p:sp>
          <p:nvSpPr>
            <p:cNvPr id="15" name="Rounded Rectangle 14"/>
            <p:cNvSpPr/>
            <p:nvPr/>
          </p:nvSpPr>
          <p:spPr bwMode="auto">
            <a:xfrm>
              <a:off x="314325" y="783785"/>
              <a:ext cx="3655695" cy="1752600"/>
            </a:xfrm>
            <a:prstGeom prst="roundRect">
              <a:avLst>
                <a:gd name="adj" fmla="val 8100"/>
              </a:avLst>
            </a:prstGeom>
            <a:gradFill flip="none" rotWithShape="1">
              <a:gsLst>
                <a:gs pos="0">
                  <a:schemeClr val="bg1"/>
                </a:gs>
                <a:gs pos="62080">
                  <a:srgbClr val="000000">
                    <a:alpha val="52000"/>
                  </a:srgbClr>
                </a:gs>
                <a:gs pos="21000">
                  <a:schemeClr val="bg1">
                    <a:alpha val="20000"/>
                  </a:schemeClr>
                </a:gs>
                <a:gs pos="100000">
                  <a:schemeClr val="bg1">
                    <a:alpha val="82000"/>
                  </a:schemeClr>
                </a:gs>
              </a:gsLst>
              <a:lin ang="16200000" scaled="1"/>
              <a:tileRect/>
            </a:gradFill>
            <a:ln w="19050" algn="ctr">
              <a:solidFill>
                <a:schemeClr val="bg1">
                  <a:lumMod val="75000"/>
                  <a:lumOff val="25000"/>
                </a:schemeClr>
              </a:solidFill>
              <a:round/>
              <a:headEnd/>
              <a:tailEnd/>
            </a:ln>
            <a:effectLst>
              <a:outerShdw blurRad="50800" dist="38100" dir="5400000" algn="t" rotWithShape="0">
                <a:prstClr val="black">
                  <a:alpha val="40000"/>
                </a:prstClr>
              </a:outerShdw>
            </a:effectLst>
          </p:spPr>
          <p:txBody>
            <a:bodyPr lIns="228600" tIns="45714" rIns="228600" bIns="4571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117" indent="-2117" algn="ctr" defTabSz="1217364"/>
              <a:endParaRPr lang="en-CA" b="1" dirty="0">
                <a:solidFill>
                  <a:prstClr val="white"/>
                </a:solidFill>
                <a:cs typeface="Arial" charset="0"/>
              </a:endParaRPr>
            </a:p>
          </p:txBody>
        </p:sp>
        <p:sp>
          <p:nvSpPr>
            <p:cNvPr id="20" name="Rounded Rectangle 19"/>
            <p:cNvSpPr/>
            <p:nvPr/>
          </p:nvSpPr>
          <p:spPr bwMode="auto">
            <a:xfrm>
              <a:off x="382204" y="844803"/>
              <a:ext cx="3519937" cy="942050"/>
            </a:xfrm>
            <a:prstGeom prst="roundRect">
              <a:avLst>
                <a:gd name="adj" fmla="val 10004"/>
              </a:avLst>
            </a:prstGeom>
            <a:gradFill flip="none" rotWithShape="1">
              <a:gsLst>
                <a:gs pos="0">
                  <a:schemeClr val="tx1">
                    <a:alpha val="56000"/>
                  </a:schemeClr>
                </a:gs>
                <a:gs pos="3000">
                  <a:schemeClr val="tx1">
                    <a:alpha val="46000"/>
                  </a:schemeClr>
                </a:gs>
                <a:gs pos="23000">
                  <a:schemeClr val="bg1">
                    <a:alpha val="0"/>
                  </a:schemeClr>
                </a:gs>
                <a:gs pos="100000">
                  <a:schemeClr val="bg1">
                    <a:alpha val="0"/>
                  </a:schemeClr>
                </a:gs>
              </a:gsLst>
              <a:lin ang="5400000" scaled="0"/>
              <a:tileRect/>
            </a:gradFill>
            <a:ln w="19050" algn="ctr">
              <a:noFill/>
              <a:round/>
              <a:headEnd/>
              <a:tailEnd/>
            </a:ln>
            <a:effectLst/>
          </p:spPr>
          <p:txBody>
            <a:bodyPr lIns="228600" tIns="45714" rIns="228600" bIns="4571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117" indent="-2117" algn="ctr" defTabSz="1217364"/>
              <a:endParaRPr lang="en-CA" b="1" dirty="0">
                <a:solidFill>
                  <a:prstClr val="white"/>
                </a:solidFill>
                <a:cs typeface="Arial" charset="0"/>
              </a:endParaRPr>
            </a:p>
          </p:txBody>
        </p:sp>
      </p:grpSp>
      <p:sp>
        <p:nvSpPr>
          <p:cNvPr id="21" name="Rectangle 20"/>
          <p:cNvSpPr/>
          <p:nvPr/>
        </p:nvSpPr>
        <p:spPr>
          <a:xfrm>
            <a:off x="631695" y="1744911"/>
            <a:ext cx="5216704" cy="1402164"/>
          </a:xfrm>
          <a:prstGeom prst="rect">
            <a:avLst/>
          </a:prstGeom>
        </p:spPr>
        <p:txBody>
          <a:bodyPr vert="horz" lIns="0" tIns="0" rIns="0" bIns="0" rtlCol="0">
            <a:noAutofit/>
          </a:bodyPr>
          <a:lstStyle/>
          <a:p>
            <a:pPr>
              <a:spcAft>
                <a:spcPts val="800"/>
              </a:spcAft>
            </a:pPr>
            <a:r>
              <a:rPr lang="en-US" sz="1900" dirty="0"/>
              <a:t>Greater than 95% idle power reduction by </a:t>
            </a:r>
            <a:r>
              <a:rPr lang="en-US" sz="2100" b="1" dirty="0"/>
              <a:t>shutting down GPU </a:t>
            </a:r>
          </a:p>
          <a:p>
            <a:pPr marL="237025" indent="-237025">
              <a:spcBef>
                <a:spcPts val="448"/>
              </a:spcBef>
              <a:spcAft>
                <a:spcPts val="800"/>
              </a:spcAft>
              <a:buClr>
                <a:schemeClr val="accent1"/>
              </a:buClr>
              <a:buFont typeface="Wingdings" pitchFamily="2" charset="2"/>
              <a:buChar char="§"/>
            </a:pPr>
            <a:r>
              <a:rPr lang="en-CA" sz="1600" dirty="0"/>
              <a:t>Powered off during long idle (blanked screen) state</a:t>
            </a:r>
          </a:p>
          <a:p>
            <a:pPr marL="237025" indent="-237025">
              <a:spcBef>
                <a:spcPts val="448"/>
              </a:spcBef>
              <a:spcAft>
                <a:spcPts val="800"/>
              </a:spcAft>
              <a:buClr>
                <a:schemeClr val="accent1"/>
              </a:buClr>
              <a:buFont typeface="Wingdings" pitchFamily="2" charset="2"/>
              <a:buChar char="§"/>
            </a:pPr>
            <a:r>
              <a:rPr lang="en-CA" sz="1600" dirty="0"/>
              <a:t>Core GPU functional blocks consume 0W while rest of PC remains in idle state</a:t>
            </a:r>
          </a:p>
          <a:p>
            <a:pPr marL="237025" indent="-237025">
              <a:spcBef>
                <a:spcPts val="448"/>
              </a:spcBef>
              <a:spcAft>
                <a:spcPts val="800"/>
              </a:spcAft>
              <a:buClr>
                <a:schemeClr val="accent1"/>
              </a:buClr>
              <a:buFont typeface="Wingdings" pitchFamily="2" charset="2"/>
              <a:buChar char="§"/>
            </a:pPr>
            <a:r>
              <a:rPr lang="en-CA" sz="1600" dirty="0"/>
              <a:t>Fan off for zero noise</a:t>
            </a:r>
          </a:p>
        </p:txBody>
      </p:sp>
      <p:grpSp>
        <p:nvGrpSpPr>
          <p:cNvPr id="5" name="Group 21"/>
          <p:cNvGrpSpPr/>
          <p:nvPr/>
        </p:nvGrpSpPr>
        <p:grpSpPr>
          <a:xfrm>
            <a:off x="418991" y="4042075"/>
            <a:ext cx="5663754" cy="1858844"/>
            <a:chOff x="314325" y="783785"/>
            <a:chExt cx="3655695" cy="1752600"/>
          </a:xfrm>
        </p:grpSpPr>
        <p:sp>
          <p:nvSpPr>
            <p:cNvPr id="23" name="Rounded Rectangle 22"/>
            <p:cNvSpPr/>
            <p:nvPr/>
          </p:nvSpPr>
          <p:spPr bwMode="auto">
            <a:xfrm>
              <a:off x="314325" y="783785"/>
              <a:ext cx="3655695" cy="1752600"/>
            </a:xfrm>
            <a:prstGeom prst="roundRect">
              <a:avLst>
                <a:gd name="adj" fmla="val 9830"/>
              </a:avLst>
            </a:prstGeom>
            <a:gradFill flip="none" rotWithShape="1">
              <a:gsLst>
                <a:gs pos="0">
                  <a:schemeClr val="bg1"/>
                </a:gs>
                <a:gs pos="62080">
                  <a:srgbClr val="000000">
                    <a:alpha val="52000"/>
                  </a:srgbClr>
                </a:gs>
                <a:gs pos="21000">
                  <a:schemeClr val="bg1">
                    <a:alpha val="20000"/>
                  </a:schemeClr>
                </a:gs>
                <a:gs pos="100000">
                  <a:schemeClr val="bg1">
                    <a:alpha val="82000"/>
                  </a:schemeClr>
                </a:gs>
              </a:gsLst>
              <a:lin ang="16200000" scaled="1"/>
              <a:tileRect/>
            </a:gradFill>
            <a:ln w="19050" algn="ctr">
              <a:solidFill>
                <a:schemeClr val="bg1">
                  <a:lumMod val="75000"/>
                  <a:lumOff val="25000"/>
                </a:schemeClr>
              </a:solidFill>
              <a:round/>
              <a:headEnd/>
              <a:tailEnd/>
            </a:ln>
            <a:effectLst>
              <a:outerShdw blurRad="50800" dist="38100" dir="5400000" algn="t" rotWithShape="0">
                <a:prstClr val="black">
                  <a:alpha val="40000"/>
                </a:prstClr>
              </a:outerShdw>
            </a:effectLst>
          </p:spPr>
          <p:txBody>
            <a:bodyPr lIns="228600" tIns="45714" rIns="228600" bIns="4571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117" indent="-2117" algn="ctr" defTabSz="1217364"/>
              <a:endParaRPr lang="en-CA" b="1" dirty="0">
                <a:solidFill>
                  <a:prstClr val="white"/>
                </a:solidFill>
                <a:cs typeface="Arial" charset="0"/>
              </a:endParaRPr>
            </a:p>
          </p:txBody>
        </p:sp>
        <p:sp>
          <p:nvSpPr>
            <p:cNvPr id="26" name="Rounded Rectangle 25"/>
            <p:cNvSpPr/>
            <p:nvPr/>
          </p:nvSpPr>
          <p:spPr bwMode="auto">
            <a:xfrm>
              <a:off x="382204" y="853655"/>
              <a:ext cx="3519937" cy="942050"/>
            </a:xfrm>
            <a:prstGeom prst="roundRect">
              <a:avLst>
                <a:gd name="adj" fmla="val 14032"/>
              </a:avLst>
            </a:prstGeom>
            <a:gradFill flip="none" rotWithShape="1">
              <a:gsLst>
                <a:gs pos="0">
                  <a:schemeClr val="tx1">
                    <a:alpha val="56000"/>
                  </a:schemeClr>
                </a:gs>
                <a:gs pos="3000">
                  <a:schemeClr val="tx1">
                    <a:alpha val="46000"/>
                  </a:schemeClr>
                </a:gs>
                <a:gs pos="23000">
                  <a:schemeClr val="bg1">
                    <a:alpha val="0"/>
                  </a:schemeClr>
                </a:gs>
                <a:gs pos="100000">
                  <a:schemeClr val="bg1">
                    <a:alpha val="0"/>
                  </a:schemeClr>
                </a:gs>
              </a:gsLst>
              <a:lin ang="5400000" scaled="0"/>
              <a:tileRect/>
            </a:gradFill>
            <a:ln w="19050" algn="ctr">
              <a:noFill/>
              <a:round/>
              <a:headEnd/>
              <a:tailEnd/>
            </a:ln>
            <a:effectLst/>
          </p:spPr>
          <p:txBody>
            <a:bodyPr lIns="228600" tIns="45714" rIns="228600" bIns="4571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117" indent="-2117" algn="ctr" defTabSz="1217364"/>
              <a:endParaRPr lang="en-CA" b="1" dirty="0">
                <a:solidFill>
                  <a:prstClr val="white"/>
                </a:solidFill>
                <a:cs typeface="Arial" charset="0"/>
              </a:endParaRPr>
            </a:p>
          </p:txBody>
        </p:sp>
      </p:grpSp>
      <p:sp>
        <p:nvSpPr>
          <p:cNvPr id="27" name="Rectangle 26"/>
          <p:cNvSpPr/>
          <p:nvPr/>
        </p:nvSpPr>
        <p:spPr>
          <a:xfrm>
            <a:off x="631696" y="4395832"/>
            <a:ext cx="5216702" cy="1588432"/>
          </a:xfrm>
          <a:prstGeom prst="rect">
            <a:avLst/>
          </a:prstGeom>
        </p:spPr>
        <p:txBody>
          <a:bodyPr vert="horz" lIns="0" tIns="0" rIns="0" bIns="0" rtlCol="0">
            <a:noAutofit/>
          </a:bodyPr>
          <a:lstStyle/>
          <a:p>
            <a:pPr>
              <a:spcBef>
                <a:spcPts val="448"/>
              </a:spcBef>
              <a:spcAft>
                <a:spcPts val="800"/>
              </a:spcAft>
              <a:buClr>
                <a:schemeClr val="accent1"/>
              </a:buClr>
            </a:pPr>
            <a:r>
              <a:rPr lang="en-CA" sz="1900" b="1" dirty="0"/>
              <a:t>AMD exclusive innovation </a:t>
            </a:r>
          </a:p>
          <a:p>
            <a:pPr marL="237025" indent="-237025">
              <a:spcBef>
                <a:spcPts val="448"/>
              </a:spcBef>
              <a:spcAft>
                <a:spcPts val="800"/>
              </a:spcAft>
              <a:buClr>
                <a:schemeClr val="accent1"/>
              </a:buClr>
              <a:buFont typeface="Wingdings" pitchFamily="2" charset="2"/>
              <a:buChar char="§"/>
            </a:pPr>
            <a:r>
              <a:rPr lang="en-CA" sz="1600" dirty="0"/>
              <a:t>Enabled via new AMD </a:t>
            </a:r>
            <a:r>
              <a:rPr lang="en-CA" sz="1600" dirty="0" err="1"/>
              <a:t>ZeroCore</a:t>
            </a:r>
            <a:r>
              <a:rPr lang="en-CA" sz="1600" dirty="0"/>
              <a:t> Power hardware state</a:t>
            </a:r>
          </a:p>
          <a:p>
            <a:pPr marL="237025" indent="-237025">
              <a:spcBef>
                <a:spcPts val="448"/>
              </a:spcBef>
              <a:spcAft>
                <a:spcPts val="800"/>
              </a:spcAft>
              <a:buClr>
                <a:schemeClr val="accent1"/>
              </a:buClr>
              <a:buFont typeface="Wingdings" pitchFamily="2" charset="2"/>
              <a:buChar char="§"/>
            </a:pPr>
            <a:r>
              <a:rPr lang="en-CA" sz="1600" dirty="0"/>
              <a:t>Leverages AMD FirePro™ notebook graphics low idle power technologies</a:t>
            </a:r>
          </a:p>
        </p:txBody>
      </p:sp>
      <p:cxnSp>
        <p:nvCxnSpPr>
          <p:cNvPr id="29" name="Straight Arrow Connector 28"/>
          <p:cNvCxnSpPr/>
          <p:nvPr/>
        </p:nvCxnSpPr>
        <p:spPr>
          <a:xfrm flipV="1">
            <a:off x="6767634" y="2284792"/>
            <a:ext cx="0" cy="150025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rot="16200000">
            <a:off x="5940444" y="4461232"/>
            <a:ext cx="1605012" cy="369310"/>
          </a:xfrm>
          <a:prstGeom prst="rect">
            <a:avLst/>
          </a:prstGeom>
        </p:spPr>
        <p:txBody>
          <a:bodyPr wrap="none" lIns="121899" tIns="60949" rIns="121899" bIns="60949">
            <a:spAutoFit/>
          </a:bodyPr>
          <a:lstStyle/>
          <a:p>
            <a:pPr algn="ctr">
              <a:defRPr sz="1800" b="1" i="0" u="none" strike="noStrike" kern="1200" baseline="0">
                <a:solidFill>
                  <a:prstClr val="white"/>
                </a:solidFill>
                <a:latin typeface="+mn-lt"/>
                <a:ea typeface="+mn-ea"/>
                <a:cs typeface="+mn-cs"/>
              </a:defRPr>
            </a:pPr>
            <a:r>
              <a:rPr lang="en-CA" sz="1600" dirty="0">
                <a:effectLst>
                  <a:outerShdw blurRad="38100" dist="38100" dir="2700000" algn="tl">
                    <a:srgbClr val="000000">
                      <a:alpha val="43137"/>
                    </a:srgbClr>
                  </a:outerShdw>
                </a:effectLst>
              </a:rPr>
              <a:t>Long Idle Power</a:t>
            </a:r>
          </a:p>
        </p:txBody>
      </p:sp>
      <p:sp>
        <p:nvSpPr>
          <p:cNvPr id="28" name="TextBox 27"/>
          <p:cNvSpPr txBox="1"/>
          <p:nvPr/>
        </p:nvSpPr>
        <p:spPr>
          <a:xfrm>
            <a:off x="6467712" y="5792318"/>
            <a:ext cx="5317606" cy="266740"/>
          </a:xfrm>
          <a:prstGeom prst="rect">
            <a:avLst/>
          </a:prstGeom>
          <a:noFill/>
        </p:spPr>
        <p:txBody>
          <a:bodyPr wrap="square" lIns="121899" tIns="60949" rIns="121899" bIns="60949" rtlCol="0">
            <a:spAutoFit/>
          </a:bodyPr>
          <a:lstStyle/>
          <a:p>
            <a:pPr algn="ctr"/>
            <a:r>
              <a:rPr lang="en-US" sz="900" i="1" dirty="0">
                <a:solidFill>
                  <a:schemeClr val="tx1">
                    <a:lumMod val="85000"/>
                  </a:schemeClr>
                </a:solidFill>
              </a:rPr>
              <a:t>Illustration is for demonstration purposes only. </a:t>
            </a:r>
          </a:p>
        </p:txBody>
      </p:sp>
      <p:sp>
        <p:nvSpPr>
          <p:cNvPr id="25" name="TextBox 24"/>
          <p:cNvSpPr txBox="1"/>
          <p:nvPr/>
        </p:nvSpPr>
        <p:spPr>
          <a:xfrm>
            <a:off x="101853" y="6547407"/>
            <a:ext cx="278629" cy="233571"/>
          </a:xfrm>
          <a:prstGeom prst="rect">
            <a:avLst/>
          </a:prstGeom>
          <a:noFill/>
        </p:spPr>
        <p:txBody>
          <a:bodyPr wrap="none" lIns="109392" tIns="54696" rIns="109392" bIns="54696" rtlCol="0" anchor="ctr">
            <a:spAutoFit/>
          </a:bodyPr>
          <a:lstStyle/>
          <a:p>
            <a:pPr algn="r"/>
            <a:fld id="{B50A2252-0B00-49D0-9A28-2F5CCECF09D1}" type="slidenum">
              <a:rPr lang="en-US" sz="800">
                <a:solidFill>
                  <a:srgbClr val="CACFD0"/>
                </a:solidFill>
                <a:latin typeface="Arial" pitchFamily="34" charset="0"/>
                <a:cs typeface="Arial" pitchFamily="34" charset="0"/>
              </a:rPr>
              <a:pPr algn="r"/>
              <a:t>10</a:t>
            </a:fld>
            <a:endParaRPr lang="en-US" sz="800" dirty="0">
              <a:solidFill>
                <a:srgbClr val="CACFD0"/>
              </a:solidFill>
              <a:latin typeface="Arial" pitchFamily="34" charset="0"/>
              <a:cs typeface="Arial" pitchFamily="34" charset="0"/>
            </a:endParaRPr>
          </a:p>
        </p:txBody>
      </p:sp>
    </p:spTree>
    <p:extLst>
      <p:ext uri="{BB962C8B-B14F-4D97-AF65-F5344CB8AC3E}">
        <p14:creationId xmlns:p14="http://schemas.microsoft.com/office/powerpoint/2010/main" val="42219657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9"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5"/>
          <p:cNvGrpSpPr/>
          <p:nvPr/>
        </p:nvGrpSpPr>
        <p:grpSpPr>
          <a:xfrm>
            <a:off x="5920288" y="935000"/>
            <a:ext cx="6001907" cy="4984920"/>
            <a:chOff x="511832" y="2017307"/>
            <a:chExt cx="6913717" cy="1806069"/>
          </a:xfrm>
        </p:grpSpPr>
        <p:sp>
          <p:nvSpPr>
            <p:cNvPr id="17" name="Rounded Rectangle 16"/>
            <p:cNvSpPr/>
            <p:nvPr/>
          </p:nvSpPr>
          <p:spPr bwMode="auto">
            <a:xfrm>
              <a:off x="511832" y="2017307"/>
              <a:ext cx="6913717" cy="1806069"/>
            </a:xfrm>
            <a:prstGeom prst="roundRect">
              <a:avLst>
                <a:gd name="adj" fmla="val 4770"/>
              </a:avLst>
            </a:prstGeom>
            <a:gradFill flip="none" rotWithShape="1">
              <a:gsLst>
                <a:gs pos="0">
                  <a:schemeClr val="bg1"/>
                </a:gs>
                <a:gs pos="62080">
                  <a:srgbClr val="000000">
                    <a:alpha val="52000"/>
                  </a:srgbClr>
                </a:gs>
                <a:gs pos="21000">
                  <a:schemeClr val="bg1">
                    <a:alpha val="20000"/>
                  </a:schemeClr>
                </a:gs>
                <a:gs pos="100000">
                  <a:schemeClr val="bg1">
                    <a:alpha val="82000"/>
                  </a:schemeClr>
                </a:gs>
              </a:gsLst>
              <a:lin ang="16200000" scaled="1"/>
              <a:tileRect/>
            </a:gradFill>
            <a:ln w="19050" algn="ctr">
              <a:solidFill>
                <a:schemeClr val="bg1">
                  <a:lumMod val="75000"/>
                  <a:lumOff val="25000"/>
                </a:schemeClr>
              </a:solidFill>
              <a:round/>
              <a:headEnd/>
              <a:tailEnd/>
            </a:ln>
            <a:effectLst>
              <a:outerShdw blurRad="50800" dist="38100" dir="5400000" algn="t" rotWithShape="0">
                <a:prstClr val="black">
                  <a:alpha val="40000"/>
                </a:prstClr>
              </a:outerShdw>
            </a:effectLst>
          </p:spPr>
          <p:txBody>
            <a:bodyPr lIns="228600" tIns="45714" rIns="228600" bIns="4571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117" indent="-2117" algn="ctr" defTabSz="1217364"/>
              <a:endParaRPr lang="en-CA" b="1" dirty="0">
                <a:solidFill>
                  <a:prstClr val="white"/>
                </a:solidFill>
                <a:cs typeface="Arial" charset="0"/>
              </a:endParaRPr>
            </a:p>
          </p:txBody>
        </p:sp>
        <p:sp>
          <p:nvSpPr>
            <p:cNvPr id="18" name="Rounded Rectangle 17"/>
            <p:cNvSpPr/>
            <p:nvPr/>
          </p:nvSpPr>
          <p:spPr bwMode="auto">
            <a:xfrm>
              <a:off x="587950" y="2050117"/>
              <a:ext cx="6761481" cy="869006"/>
            </a:xfrm>
            <a:prstGeom prst="roundRect">
              <a:avLst>
                <a:gd name="adj" fmla="val 7100"/>
              </a:avLst>
            </a:prstGeom>
            <a:gradFill flip="none" rotWithShape="1">
              <a:gsLst>
                <a:gs pos="0">
                  <a:schemeClr val="tx1">
                    <a:alpha val="56000"/>
                  </a:schemeClr>
                </a:gs>
                <a:gs pos="3000">
                  <a:schemeClr val="tx1">
                    <a:alpha val="46000"/>
                  </a:schemeClr>
                </a:gs>
                <a:gs pos="23000">
                  <a:schemeClr val="bg1">
                    <a:alpha val="0"/>
                  </a:schemeClr>
                </a:gs>
                <a:gs pos="100000">
                  <a:schemeClr val="bg1">
                    <a:alpha val="0"/>
                  </a:schemeClr>
                </a:gs>
              </a:gsLst>
              <a:lin ang="5400000" scaled="0"/>
              <a:tileRect/>
            </a:gradFill>
            <a:ln w="19050" algn="ctr">
              <a:noFill/>
              <a:round/>
              <a:headEnd/>
              <a:tailEnd/>
            </a:ln>
            <a:effectLst/>
          </p:spPr>
          <p:txBody>
            <a:bodyPr lIns="228600" tIns="45714" rIns="228600" bIns="4571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117" indent="-2117" algn="ctr" defTabSz="1217364"/>
              <a:endParaRPr lang="en-CA" b="1" dirty="0">
                <a:solidFill>
                  <a:prstClr val="white"/>
                </a:solidFill>
                <a:cs typeface="Arial" charset="0"/>
              </a:endParaRPr>
            </a:p>
          </p:txBody>
        </p:sp>
      </p:grpSp>
      <p:grpSp>
        <p:nvGrpSpPr>
          <p:cNvPr id="4" name="Group 7"/>
          <p:cNvGrpSpPr/>
          <p:nvPr/>
        </p:nvGrpSpPr>
        <p:grpSpPr>
          <a:xfrm>
            <a:off x="8822202" y="4926496"/>
            <a:ext cx="2302907" cy="1705664"/>
            <a:chOff x="6285486" y="3637722"/>
            <a:chExt cx="1893136" cy="1279248"/>
          </a:xfrm>
        </p:grpSpPr>
        <p:sp>
          <p:nvSpPr>
            <p:cNvPr id="91" name="Round Same Side Corner Rectangle 90"/>
            <p:cNvSpPr/>
            <p:nvPr/>
          </p:nvSpPr>
          <p:spPr bwMode="auto">
            <a:xfrm>
              <a:off x="6285486" y="3637722"/>
              <a:ext cx="1893136" cy="1279248"/>
            </a:xfrm>
            <a:prstGeom prst="round2SameRect">
              <a:avLst>
                <a:gd name="adj1" fmla="val 0"/>
                <a:gd name="adj2" fmla="val 8801"/>
              </a:avLst>
            </a:prstGeom>
            <a:gradFill>
              <a:gsLst>
                <a:gs pos="0">
                  <a:schemeClr val="bg1">
                    <a:alpha val="0"/>
                  </a:schemeClr>
                </a:gs>
                <a:gs pos="42000">
                  <a:schemeClr val="bg1"/>
                </a:gs>
              </a:gsLst>
              <a:lin ang="5400000" scaled="0"/>
            </a:gradFill>
            <a:ln w="12700" algn="ctr">
              <a:gradFill>
                <a:gsLst>
                  <a:gs pos="0">
                    <a:schemeClr val="accent1">
                      <a:tint val="66000"/>
                      <a:satMod val="160000"/>
                      <a:alpha val="0"/>
                    </a:schemeClr>
                  </a:gs>
                  <a:gs pos="100000">
                    <a:schemeClr val="tx1"/>
                  </a:gs>
                </a:gsLst>
                <a:lin ang="5400000" scaled="0"/>
              </a:gradFill>
              <a:round/>
              <a:headEnd/>
              <a:tailEnd/>
            </a:ln>
            <a:effectLst>
              <a:outerShdw blurRad="50800" dist="38100" dir="5400000" algn="t" rotWithShape="0">
                <a:prstClr val="black">
                  <a:alpha val="40000"/>
                </a:prstClr>
              </a:outerShdw>
            </a:effectLst>
          </p:spPr>
          <p:txBody>
            <a:bodyPr lIns="228600" tIns="45714" rIns="228600" bIns="45714" rtlCol="0" anchor="ctr"/>
            <a:lstStyle/>
            <a:p>
              <a:pPr marL="2117" indent="-2117" algn="ctr" defTabSz="1217364"/>
              <a:endParaRPr lang="en-US" b="1" dirty="0">
                <a:solidFill>
                  <a:prstClr val="white"/>
                </a:solidFill>
                <a:cs typeface="Arial" charset="0"/>
              </a:endParaRPr>
            </a:p>
          </p:txBody>
        </p:sp>
        <p:sp>
          <p:nvSpPr>
            <p:cNvPr id="92" name="Rectangle 91"/>
            <p:cNvSpPr/>
            <p:nvPr/>
          </p:nvSpPr>
          <p:spPr>
            <a:xfrm>
              <a:off x="6371811" y="3938477"/>
              <a:ext cx="1728581" cy="590546"/>
            </a:xfrm>
            <a:prstGeom prst="rect">
              <a:avLst/>
            </a:prstGeom>
          </p:spPr>
          <p:txBody>
            <a:bodyPr wrap="square">
              <a:spAutoFit/>
            </a:bodyPr>
            <a:lstStyle/>
            <a:p>
              <a:pPr marL="114280" indent="-114280">
                <a:spcBef>
                  <a:spcPts val="1066"/>
                </a:spcBef>
                <a:buClr>
                  <a:schemeClr val="accent1"/>
                </a:buClr>
                <a:buFont typeface="Wingdings" pitchFamily="2" charset="2"/>
                <a:buChar char="§"/>
              </a:pPr>
              <a:r>
                <a:rPr lang="en-US" sz="1200" dirty="0"/>
                <a:t>Higher max clocks</a:t>
              </a:r>
            </a:p>
            <a:p>
              <a:pPr marL="114280" indent="-114280">
                <a:spcBef>
                  <a:spcPts val="1066"/>
                </a:spcBef>
                <a:buClr>
                  <a:schemeClr val="accent1"/>
                </a:buClr>
                <a:buFont typeface="Wingdings" pitchFamily="2" charset="2"/>
                <a:buChar char="§"/>
              </a:pPr>
              <a:r>
                <a:rPr lang="en-US" sz="1200" dirty="0"/>
                <a:t>Peak apps enjoy much higher clocks; not throttling</a:t>
              </a:r>
            </a:p>
          </p:txBody>
        </p:sp>
      </p:grpSp>
      <p:grpSp>
        <p:nvGrpSpPr>
          <p:cNvPr id="8" name="Group 8"/>
          <p:cNvGrpSpPr/>
          <p:nvPr/>
        </p:nvGrpSpPr>
        <p:grpSpPr>
          <a:xfrm>
            <a:off x="6328620" y="5130139"/>
            <a:ext cx="2162154" cy="1502644"/>
            <a:chOff x="4335139" y="3637722"/>
            <a:chExt cx="1777429" cy="1279248"/>
          </a:xfrm>
        </p:grpSpPr>
        <p:sp>
          <p:nvSpPr>
            <p:cNvPr id="89" name="Round Same Side Corner Rectangle 88"/>
            <p:cNvSpPr/>
            <p:nvPr/>
          </p:nvSpPr>
          <p:spPr bwMode="auto">
            <a:xfrm>
              <a:off x="4335139" y="3637722"/>
              <a:ext cx="1777426" cy="1279248"/>
            </a:xfrm>
            <a:prstGeom prst="round2SameRect">
              <a:avLst>
                <a:gd name="adj1" fmla="val 0"/>
                <a:gd name="adj2" fmla="val 8801"/>
              </a:avLst>
            </a:prstGeom>
            <a:gradFill>
              <a:gsLst>
                <a:gs pos="0">
                  <a:schemeClr val="bg1">
                    <a:alpha val="0"/>
                  </a:schemeClr>
                </a:gs>
                <a:gs pos="42000">
                  <a:schemeClr val="bg1"/>
                </a:gs>
              </a:gsLst>
              <a:lin ang="5400000" scaled="0"/>
            </a:gradFill>
            <a:ln w="12700" algn="ctr">
              <a:gradFill>
                <a:gsLst>
                  <a:gs pos="0">
                    <a:schemeClr val="accent1">
                      <a:tint val="66000"/>
                      <a:satMod val="160000"/>
                      <a:alpha val="0"/>
                    </a:schemeClr>
                  </a:gs>
                  <a:gs pos="100000">
                    <a:schemeClr val="tx1"/>
                  </a:gs>
                </a:gsLst>
                <a:lin ang="5400000" scaled="0"/>
              </a:gradFill>
              <a:round/>
              <a:headEnd/>
              <a:tailEnd/>
            </a:ln>
            <a:effectLst>
              <a:outerShdw blurRad="50800" dist="38100" dir="5400000" algn="t" rotWithShape="0">
                <a:prstClr val="black">
                  <a:alpha val="40000"/>
                </a:prstClr>
              </a:outerShdw>
            </a:effectLst>
          </p:spPr>
          <p:txBody>
            <a:bodyPr lIns="228600" tIns="45714" rIns="228600" bIns="45714" rtlCol="0" anchor="ctr"/>
            <a:lstStyle/>
            <a:p>
              <a:pPr marL="2117" indent="-2117" algn="ctr" defTabSz="1217364"/>
              <a:endParaRPr lang="en-US" b="1" dirty="0">
                <a:solidFill>
                  <a:prstClr val="white"/>
                </a:solidFill>
                <a:cs typeface="Arial" charset="0"/>
              </a:endParaRPr>
            </a:p>
          </p:txBody>
        </p:sp>
        <p:sp>
          <p:nvSpPr>
            <p:cNvPr id="90" name="Rectangle 89"/>
            <p:cNvSpPr/>
            <p:nvPr/>
          </p:nvSpPr>
          <p:spPr>
            <a:xfrm>
              <a:off x="4364110" y="3918042"/>
              <a:ext cx="1748458" cy="850109"/>
            </a:xfrm>
            <a:prstGeom prst="rect">
              <a:avLst/>
            </a:prstGeom>
          </p:spPr>
          <p:txBody>
            <a:bodyPr wrap="square">
              <a:spAutoFit/>
            </a:bodyPr>
            <a:lstStyle/>
            <a:p>
              <a:pPr marL="114280" indent="-114280">
                <a:spcBef>
                  <a:spcPts val="1066"/>
                </a:spcBef>
                <a:buClr>
                  <a:schemeClr val="accent1"/>
                </a:buClr>
                <a:buFont typeface="Wingdings" pitchFamily="2" charset="2"/>
                <a:buChar char="§"/>
              </a:pPr>
              <a:r>
                <a:rPr lang="en-US" sz="1200" dirty="0"/>
                <a:t>Lower max clocks</a:t>
              </a:r>
            </a:p>
            <a:p>
              <a:pPr marL="114280" indent="-114280">
                <a:spcBef>
                  <a:spcPts val="1066"/>
                </a:spcBef>
                <a:buClr>
                  <a:schemeClr val="accent1"/>
                </a:buClr>
                <a:buFont typeface="Wingdings" pitchFamily="2" charset="2"/>
                <a:buChar char="§"/>
              </a:pPr>
              <a:r>
                <a:rPr lang="en-US" sz="1200" dirty="0"/>
                <a:t>Thermal throttling forces to much lower p-state for peak applications</a:t>
              </a:r>
            </a:p>
          </p:txBody>
        </p:sp>
      </p:grpSp>
      <p:graphicFrame>
        <p:nvGraphicFramePr>
          <p:cNvPr id="19" name="Chart 18"/>
          <p:cNvGraphicFramePr/>
          <p:nvPr>
            <p:extLst>
              <p:ext uri="{D42A27DB-BD31-4B8C-83A1-F6EECF244321}">
                <p14:modId xmlns:p14="http://schemas.microsoft.com/office/powerpoint/2010/main" val="813880371"/>
              </p:ext>
            </p:extLst>
          </p:nvPr>
        </p:nvGraphicFramePr>
        <p:xfrm>
          <a:off x="5972047" y="1460500"/>
          <a:ext cx="5746999" cy="3950317"/>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oup 1035"/>
          <p:cNvGrpSpPr/>
          <p:nvPr/>
        </p:nvGrpSpPr>
        <p:grpSpPr>
          <a:xfrm>
            <a:off x="9140841" y="4165600"/>
            <a:ext cx="1714832" cy="863600"/>
            <a:chOff x="6476998" y="3124200"/>
            <a:chExt cx="1409701" cy="647700"/>
          </a:xfrm>
        </p:grpSpPr>
        <p:pic>
          <p:nvPicPr>
            <p:cNvPr id="1026"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476998" y="3124200"/>
              <a:ext cx="1409701"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 name="TextBox 87"/>
            <p:cNvSpPr txBox="1"/>
            <p:nvPr/>
          </p:nvSpPr>
          <p:spPr>
            <a:xfrm>
              <a:off x="6530565" y="3399772"/>
              <a:ext cx="1052991" cy="346249"/>
            </a:xfrm>
            <a:prstGeom prst="rect">
              <a:avLst/>
            </a:prstGeom>
            <a:noFill/>
          </p:spPr>
          <p:txBody>
            <a:bodyPr wrap="square" rtlCol="0">
              <a:spAutoFit/>
            </a:bodyPr>
            <a:lstStyle/>
            <a:p>
              <a:pPr algn="ctr"/>
              <a:r>
                <a:rPr lang="en-US" sz="1200" b="1" dirty="0">
                  <a:solidFill>
                    <a:schemeClr val="bg1"/>
                  </a:solidFill>
                </a:rPr>
                <a:t>Intermediate </a:t>
              </a:r>
              <a:br>
                <a:rPr lang="en-US" sz="1200" b="1" dirty="0">
                  <a:solidFill>
                    <a:schemeClr val="bg1"/>
                  </a:solidFill>
                </a:rPr>
              </a:br>
              <a:r>
                <a:rPr lang="en-US" sz="1200" b="1" dirty="0">
                  <a:solidFill>
                    <a:schemeClr val="bg1"/>
                  </a:solidFill>
                </a:rPr>
                <a:t>P-State</a:t>
              </a:r>
            </a:p>
          </p:txBody>
        </p:sp>
      </p:grpSp>
      <p:sp>
        <p:nvSpPr>
          <p:cNvPr id="2" name="Title 1"/>
          <p:cNvSpPr>
            <a:spLocks noGrp="1"/>
          </p:cNvSpPr>
          <p:nvPr>
            <p:ph type="title"/>
          </p:nvPr>
        </p:nvSpPr>
        <p:spPr>
          <a:xfrm>
            <a:off x="305625" y="430530"/>
            <a:ext cx="10424160" cy="474345"/>
          </a:xfrm>
        </p:spPr>
        <p:txBody>
          <a:bodyPr/>
          <a:lstStyle/>
          <a:p>
            <a:r>
              <a:rPr lang="en-US" sz="2600" cap="none" dirty="0" smtClean="0"/>
              <a:t>AMD PowerTune Technology</a:t>
            </a:r>
            <a:br>
              <a:rPr lang="en-US" sz="2600" cap="none" dirty="0" smtClean="0"/>
            </a:br>
            <a:r>
              <a:rPr lang="en-US" sz="1800" cap="none" dirty="0"/>
              <a:t>Key Details </a:t>
            </a:r>
            <a:r>
              <a:rPr lang="en-US" sz="1800" cap="none" dirty="0" smtClean="0"/>
              <a:t>&amp; Advantages</a:t>
            </a:r>
            <a:endParaRPr lang="en-US" sz="1800" cap="none" dirty="0"/>
          </a:p>
        </p:txBody>
      </p:sp>
      <p:sp>
        <p:nvSpPr>
          <p:cNvPr id="20" name="TextBox 19"/>
          <p:cNvSpPr txBox="1"/>
          <p:nvPr/>
        </p:nvSpPr>
        <p:spPr>
          <a:xfrm>
            <a:off x="6606858" y="1066852"/>
            <a:ext cx="4741807" cy="415476"/>
          </a:xfrm>
          <a:prstGeom prst="rect">
            <a:avLst/>
          </a:prstGeom>
          <a:noFill/>
        </p:spPr>
        <p:txBody>
          <a:bodyPr wrap="square" lIns="121899" tIns="60949" rIns="121899" bIns="60949" rtlCol="0">
            <a:spAutoFit/>
          </a:bodyPr>
          <a:lstStyle/>
          <a:p>
            <a:pPr algn="ctr"/>
            <a:r>
              <a:rPr lang="en-US" sz="1900" b="1" dirty="0">
                <a:effectLst>
                  <a:outerShdw blurRad="38100" dist="38100" dir="2700000" algn="tl">
                    <a:srgbClr val="000000">
                      <a:alpha val="43137"/>
                    </a:srgbClr>
                  </a:outerShdw>
                </a:effectLst>
              </a:rPr>
              <a:t>Power State Diagram of a 225W GPU</a:t>
            </a:r>
          </a:p>
        </p:txBody>
      </p:sp>
      <p:grpSp>
        <p:nvGrpSpPr>
          <p:cNvPr id="11" name="Group 13"/>
          <p:cNvGrpSpPr/>
          <p:nvPr/>
        </p:nvGrpSpPr>
        <p:grpSpPr>
          <a:xfrm>
            <a:off x="9122591" y="4025901"/>
            <a:ext cx="1789433" cy="508000"/>
            <a:chOff x="6457949" y="3019426"/>
            <a:chExt cx="1471027" cy="381000"/>
          </a:xfrm>
        </p:grpSpPr>
        <p:pic>
          <p:nvPicPr>
            <p:cNvPr id="36"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457949" y="3019426"/>
              <a:ext cx="1409701"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 name="Freeform 72"/>
            <p:cNvSpPr/>
            <p:nvPr/>
          </p:nvSpPr>
          <p:spPr bwMode="auto">
            <a:xfrm>
              <a:off x="7806717" y="3131508"/>
              <a:ext cx="122259" cy="131523"/>
            </a:xfrm>
            <a:custGeom>
              <a:avLst/>
              <a:gdLst>
                <a:gd name="connsiteX0" fmla="*/ 0 w 200025"/>
                <a:gd name="connsiteY0" fmla="*/ 0 h 5638800"/>
                <a:gd name="connsiteX1" fmla="*/ 200025 w 200025"/>
                <a:gd name="connsiteY1" fmla="*/ 0 h 5638800"/>
                <a:gd name="connsiteX2" fmla="*/ 200025 w 200025"/>
                <a:gd name="connsiteY2" fmla="*/ 4000500 h 5638800"/>
                <a:gd name="connsiteX3" fmla="*/ 9525 w 200025"/>
                <a:gd name="connsiteY3" fmla="*/ 4000500 h 5638800"/>
                <a:gd name="connsiteX4" fmla="*/ 9525 w 200025"/>
                <a:gd name="connsiteY4" fmla="*/ 5638800 h 5638800"/>
                <a:gd name="connsiteX0" fmla="*/ 0 w 200025"/>
                <a:gd name="connsiteY0" fmla="*/ 0 h 4000500"/>
                <a:gd name="connsiteX1" fmla="*/ 200025 w 200025"/>
                <a:gd name="connsiteY1" fmla="*/ 0 h 4000500"/>
                <a:gd name="connsiteX2" fmla="*/ 200025 w 200025"/>
                <a:gd name="connsiteY2" fmla="*/ 4000500 h 4000500"/>
                <a:gd name="connsiteX3" fmla="*/ 9525 w 200025"/>
                <a:gd name="connsiteY3" fmla="*/ 4000500 h 4000500"/>
              </a:gdLst>
              <a:ahLst/>
              <a:cxnLst>
                <a:cxn ang="0">
                  <a:pos x="connsiteX0" y="connsiteY0"/>
                </a:cxn>
                <a:cxn ang="0">
                  <a:pos x="connsiteX1" y="connsiteY1"/>
                </a:cxn>
                <a:cxn ang="0">
                  <a:pos x="connsiteX2" y="connsiteY2"/>
                </a:cxn>
                <a:cxn ang="0">
                  <a:pos x="connsiteX3" y="connsiteY3"/>
                </a:cxn>
              </a:cxnLst>
              <a:rect l="l" t="t" r="r" b="b"/>
              <a:pathLst>
                <a:path w="200025" h="4000500">
                  <a:moveTo>
                    <a:pt x="0" y="0"/>
                  </a:moveTo>
                  <a:lnTo>
                    <a:pt x="200025" y="0"/>
                  </a:lnTo>
                  <a:lnTo>
                    <a:pt x="200025" y="4000500"/>
                  </a:lnTo>
                  <a:lnTo>
                    <a:pt x="9525" y="4000500"/>
                  </a:lnTo>
                </a:path>
              </a:pathLst>
            </a:custGeom>
            <a:noFill/>
            <a:ln w="6350" algn="ctr">
              <a:solidFill>
                <a:schemeClr val="tx1"/>
              </a:solidFill>
              <a:round/>
              <a:headEnd type="triangle" w="sm" len="sm"/>
              <a:tailEnd type="triangle" w="sm" len="sm"/>
            </a:ln>
            <a:effectLst>
              <a:outerShdw blurRad="50800" dist="38100" dir="5400000" algn="t" rotWithShape="0">
                <a:prstClr val="black">
                  <a:alpha val="40000"/>
                </a:prstClr>
              </a:outerShdw>
            </a:effectLst>
          </p:spPr>
          <p:txBody>
            <a:bodyPr rtlCol="0" anchor="ctr"/>
            <a:lstStyle/>
            <a:p>
              <a:pPr algn="ctr"/>
              <a:endParaRPr lang="en-US"/>
            </a:p>
          </p:txBody>
        </p:sp>
      </p:grpSp>
      <p:grpSp>
        <p:nvGrpSpPr>
          <p:cNvPr id="12" name="Group 92"/>
          <p:cNvGrpSpPr/>
          <p:nvPr/>
        </p:nvGrpSpPr>
        <p:grpSpPr>
          <a:xfrm>
            <a:off x="9034340" y="3837708"/>
            <a:ext cx="1795938" cy="604872"/>
            <a:chOff x="6391275" y="2878281"/>
            <a:chExt cx="1476375" cy="453654"/>
          </a:xfrm>
        </p:grpSpPr>
        <p:pic>
          <p:nvPicPr>
            <p:cNvPr id="37"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457949" y="2878281"/>
              <a:ext cx="1409701"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 name="Freeform 79"/>
            <p:cNvSpPr/>
            <p:nvPr/>
          </p:nvSpPr>
          <p:spPr bwMode="auto">
            <a:xfrm flipH="1">
              <a:off x="6391275" y="3200412"/>
              <a:ext cx="122259" cy="131523"/>
            </a:xfrm>
            <a:custGeom>
              <a:avLst/>
              <a:gdLst>
                <a:gd name="connsiteX0" fmla="*/ 0 w 200025"/>
                <a:gd name="connsiteY0" fmla="*/ 0 h 5638800"/>
                <a:gd name="connsiteX1" fmla="*/ 200025 w 200025"/>
                <a:gd name="connsiteY1" fmla="*/ 0 h 5638800"/>
                <a:gd name="connsiteX2" fmla="*/ 200025 w 200025"/>
                <a:gd name="connsiteY2" fmla="*/ 4000500 h 5638800"/>
                <a:gd name="connsiteX3" fmla="*/ 9525 w 200025"/>
                <a:gd name="connsiteY3" fmla="*/ 4000500 h 5638800"/>
                <a:gd name="connsiteX4" fmla="*/ 9525 w 200025"/>
                <a:gd name="connsiteY4" fmla="*/ 5638800 h 5638800"/>
                <a:gd name="connsiteX0" fmla="*/ 0 w 200025"/>
                <a:gd name="connsiteY0" fmla="*/ 0 h 4000500"/>
                <a:gd name="connsiteX1" fmla="*/ 200025 w 200025"/>
                <a:gd name="connsiteY1" fmla="*/ 0 h 4000500"/>
                <a:gd name="connsiteX2" fmla="*/ 200025 w 200025"/>
                <a:gd name="connsiteY2" fmla="*/ 4000500 h 4000500"/>
                <a:gd name="connsiteX3" fmla="*/ 9525 w 200025"/>
                <a:gd name="connsiteY3" fmla="*/ 4000500 h 4000500"/>
              </a:gdLst>
              <a:ahLst/>
              <a:cxnLst>
                <a:cxn ang="0">
                  <a:pos x="connsiteX0" y="connsiteY0"/>
                </a:cxn>
                <a:cxn ang="0">
                  <a:pos x="connsiteX1" y="connsiteY1"/>
                </a:cxn>
                <a:cxn ang="0">
                  <a:pos x="connsiteX2" y="connsiteY2"/>
                </a:cxn>
                <a:cxn ang="0">
                  <a:pos x="connsiteX3" y="connsiteY3"/>
                </a:cxn>
              </a:cxnLst>
              <a:rect l="l" t="t" r="r" b="b"/>
              <a:pathLst>
                <a:path w="200025" h="4000500">
                  <a:moveTo>
                    <a:pt x="0" y="0"/>
                  </a:moveTo>
                  <a:lnTo>
                    <a:pt x="200025" y="0"/>
                  </a:lnTo>
                  <a:lnTo>
                    <a:pt x="200025" y="4000500"/>
                  </a:lnTo>
                  <a:lnTo>
                    <a:pt x="9525" y="4000500"/>
                  </a:lnTo>
                </a:path>
              </a:pathLst>
            </a:custGeom>
            <a:noFill/>
            <a:ln w="6350" algn="ctr">
              <a:solidFill>
                <a:schemeClr val="tx1"/>
              </a:solidFill>
              <a:round/>
              <a:headEnd type="triangle" w="sm" len="sm"/>
              <a:tailEnd type="triangle" w="sm" len="sm"/>
            </a:ln>
            <a:effectLst>
              <a:outerShdw blurRad="50800" dist="38100" dir="5400000" algn="t" rotWithShape="0">
                <a:prstClr val="black">
                  <a:alpha val="40000"/>
                </a:prstClr>
              </a:outerShdw>
            </a:effectLst>
          </p:spPr>
          <p:txBody>
            <a:bodyPr rtlCol="0" anchor="ctr"/>
            <a:lstStyle/>
            <a:p>
              <a:pPr algn="ctr"/>
              <a:endParaRPr lang="en-US"/>
            </a:p>
          </p:txBody>
        </p:sp>
      </p:grpSp>
      <p:grpSp>
        <p:nvGrpSpPr>
          <p:cNvPr id="13" name="Group 1036"/>
          <p:cNvGrpSpPr/>
          <p:nvPr/>
        </p:nvGrpSpPr>
        <p:grpSpPr>
          <a:xfrm>
            <a:off x="6573003" y="2641600"/>
            <a:ext cx="1832209" cy="2387600"/>
            <a:chOff x="4542182" y="1981200"/>
            <a:chExt cx="1506193" cy="1790700"/>
          </a:xfrm>
        </p:grpSpPr>
        <p:pic>
          <p:nvPicPr>
            <p:cNvPr id="58"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638674" y="3124200"/>
              <a:ext cx="1409701"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638674" y="1981200"/>
              <a:ext cx="1409701"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 name="Freeform 83"/>
            <p:cNvSpPr/>
            <p:nvPr/>
          </p:nvSpPr>
          <p:spPr bwMode="auto">
            <a:xfrm flipH="1">
              <a:off x="4542182" y="2415210"/>
              <a:ext cx="112734" cy="1165204"/>
            </a:xfrm>
            <a:custGeom>
              <a:avLst/>
              <a:gdLst>
                <a:gd name="connsiteX0" fmla="*/ 0 w 200025"/>
                <a:gd name="connsiteY0" fmla="*/ 0 h 5638800"/>
                <a:gd name="connsiteX1" fmla="*/ 200025 w 200025"/>
                <a:gd name="connsiteY1" fmla="*/ 0 h 5638800"/>
                <a:gd name="connsiteX2" fmla="*/ 200025 w 200025"/>
                <a:gd name="connsiteY2" fmla="*/ 4000500 h 5638800"/>
                <a:gd name="connsiteX3" fmla="*/ 9525 w 200025"/>
                <a:gd name="connsiteY3" fmla="*/ 4000500 h 5638800"/>
                <a:gd name="connsiteX4" fmla="*/ 9525 w 200025"/>
                <a:gd name="connsiteY4" fmla="*/ 5638800 h 5638800"/>
                <a:gd name="connsiteX0" fmla="*/ 0 w 200025"/>
                <a:gd name="connsiteY0" fmla="*/ 0 h 4000500"/>
                <a:gd name="connsiteX1" fmla="*/ 200025 w 200025"/>
                <a:gd name="connsiteY1" fmla="*/ 0 h 4000500"/>
                <a:gd name="connsiteX2" fmla="*/ 200025 w 200025"/>
                <a:gd name="connsiteY2" fmla="*/ 4000500 h 4000500"/>
                <a:gd name="connsiteX3" fmla="*/ 9525 w 200025"/>
                <a:gd name="connsiteY3" fmla="*/ 4000500 h 4000500"/>
              </a:gdLst>
              <a:ahLst/>
              <a:cxnLst>
                <a:cxn ang="0">
                  <a:pos x="connsiteX0" y="connsiteY0"/>
                </a:cxn>
                <a:cxn ang="0">
                  <a:pos x="connsiteX1" y="connsiteY1"/>
                </a:cxn>
                <a:cxn ang="0">
                  <a:pos x="connsiteX2" y="connsiteY2"/>
                </a:cxn>
                <a:cxn ang="0">
                  <a:pos x="connsiteX3" y="connsiteY3"/>
                </a:cxn>
              </a:cxnLst>
              <a:rect l="l" t="t" r="r" b="b"/>
              <a:pathLst>
                <a:path w="200025" h="4000500">
                  <a:moveTo>
                    <a:pt x="0" y="0"/>
                  </a:moveTo>
                  <a:lnTo>
                    <a:pt x="200025" y="0"/>
                  </a:lnTo>
                  <a:lnTo>
                    <a:pt x="200025" y="4000500"/>
                  </a:lnTo>
                  <a:lnTo>
                    <a:pt x="9525" y="4000500"/>
                  </a:lnTo>
                </a:path>
              </a:pathLst>
            </a:custGeom>
            <a:noFill/>
            <a:ln w="6350" algn="ctr">
              <a:solidFill>
                <a:schemeClr val="tx1"/>
              </a:solidFill>
              <a:round/>
              <a:headEnd type="triangle" w="sm" len="sm"/>
              <a:tailEnd type="triangle" w="sm" len="sm"/>
            </a:ln>
            <a:effectLst>
              <a:outerShdw blurRad="50800" dist="38100" dir="5400000" algn="t" rotWithShape="0">
                <a:prstClr val="black">
                  <a:alpha val="40000"/>
                </a:prstClr>
              </a:outerShdw>
            </a:effectLst>
          </p:spPr>
          <p:txBody>
            <a:bodyPr rtlCol="0" anchor="ctr"/>
            <a:lstStyle/>
            <a:p>
              <a:pPr algn="ctr"/>
              <a:endParaRPr lang="en-US"/>
            </a:p>
          </p:txBody>
        </p:sp>
        <p:sp>
          <p:nvSpPr>
            <p:cNvPr id="85" name="TextBox 84"/>
            <p:cNvSpPr txBox="1"/>
            <p:nvPr/>
          </p:nvSpPr>
          <p:spPr>
            <a:xfrm>
              <a:off x="4691825" y="2236894"/>
              <a:ext cx="1052991" cy="346249"/>
            </a:xfrm>
            <a:prstGeom prst="rect">
              <a:avLst/>
            </a:prstGeom>
            <a:noFill/>
          </p:spPr>
          <p:txBody>
            <a:bodyPr wrap="square" rtlCol="0">
              <a:spAutoFit/>
            </a:bodyPr>
            <a:lstStyle/>
            <a:p>
              <a:pPr algn="ctr"/>
              <a:r>
                <a:rPr lang="en-US" sz="1200" b="1" dirty="0">
                  <a:effectLst>
                    <a:outerShdw blurRad="38100" dist="38100" dir="2700000" algn="tl">
                      <a:srgbClr val="000000">
                        <a:alpha val="43137"/>
                      </a:srgbClr>
                    </a:outerShdw>
                  </a:effectLst>
                </a:rPr>
                <a:t>Highest</a:t>
              </a:r>
              <a:br>
                <a:rPr lang="en-US" sz="1200" b="1" dirty="0">
                  <a:effectLst>
                    <a:outerShdw blurRad="38100" dist="38100" dir="2700000" algn="tl">
                      <a:srgbClr val="000000">
                        <a:alpha val="43137"/>
                      </a:srgbClr>
                    </a:outerShdw>
                  </a:effectLst>
                </a:rPr>
              </a:br>
              <a:r>
                <a:rPr lang="en-US" sz="1200" b="1" dirty="0">
                  <a:effectLst>
                    <a:outerShdw blurRad="38100" dist="38100" dir="2700000" algn="tl">
                      <a:srgbClr val="000000">
                        <a:alpha val="43137"/>
                      </a:srgbClr>
                    </a:outerShdw>
                  </a:effectLst>
                </a:rPr>
                <a:t>P-State</a:t>
              </a:r>
            </a:p>
          </p:txBody>
        </p:sp>
        <p:sp>
          <p:nvSpPr>
            <p:cNvPr id="86" name="TextBox 85"/>
            <p:cNvSpPr txBox="1"/>
            <p:nvPr/>
          </p:nvSpPr>
          <p:spPr>
            <a:xfrm>
              <a:off x="4691825" y="3399772"/>
              <a:ext cx="1052991" cy="346249"/>
            </a:xfrm>
            <a:prstGeom prst="rect">
              <a:avLst/>
            </a:prstGeom>
            <a:noFill/>
          </p:spPr>
          <p:txBody>
            <a:bodyPr wrap="square" rtlCol="0">
              <a:spAutoFit/>
            </a:bodyPr>
            <a:lstStyle/>
            <a:p>
              <a:pPr algn="ctr"/>
              <a:r>
                <a:rPr lang="en-US" sz="1200" b="1" dirty="0">
                  <a:solidFill>
                    <a:schemeClr val="bg1"/>
                  </a:solidFill>
                </a:rPr>
                <a:t>Intermediate </a:t>
              </a:r>
              <a:br>
                <a:rPr lang="en-US" sz="1200" b="1" dirty="0">
                  <a:solidFill>
                    <a:schemeClr val="bg1"/>
                  </a:solidFill>
                </a:rPr>
              </a:br>
              <a:r>
                <a:rPr lang="en-US" sz="1200" b="1" dirty="0">
                  <a:solidFill>
                    <a:schemeClr val="bg1"/>
                  </a:solidFill>
                </a:rPr>
                <a:t>P-State</a:t>
              </a:r>
            </a:p>
          </p:txBody>
        </p:sp>
      </p:grpSp>
      <p:grpSp>
        <p:nvGrpSpPr>
          <p:cNvPr id="14" name="Group 93"/>
          <p:cNvGrpSpPr/>
          <p:nvPr/>
        </p:nvGrpSpPr>
        <p:grpSpPr>
          <a:xfrm>
            <a:off x="9122591" y="3649517"/>
            <a:ext cx="1789433" cy="508000"/>
            <a:chOff x="6457949" y="2737138"/>
            <a:chExt cx="1471027" cy="381000"/>
          </a:xfrm>
        </p:grpSpPr>
        <p:pic>
          <p:nvPicPr>
            <p:cNvPr id="38"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457949" y="2737138"/>
              <a:ext cx="1409701"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reeform 6"/>
            <p:cNvSpPr/>
            <p:nvPr/>
          </p:nvSpPr>
          <p:spPr bwMode="auto">
            <a:xfrm>
              <a:off x="7806717" y="2849672"/>
              <a:ext cx="122259" cy="131523"/>
            </a:xfrm>
            <a:custGeom>
              <a:avLst/>
              <a:gdLst>
                <a:gd name="connsiteX0" fmla="*/ 0 w 200025"/>
                <a:gd name="connsiteY0" fmla="*/ 0 h 5638800"/>
                <a:gd name="connsiteX1" fmla="*/ 200025 w 200025"/>
                <a:gd name="connsiteY1" fmla="*/ 0 h 5638800"/>
                <a:gd name="connsiteX2" fmla="*/ 200025 w 200025"/>
                <a:gd name="connsiteY2" fmla="*/ 4000500 h 5638800"/>
                <a:gd name="connsiteX3" fmla="*/ 9525 w 200025"/>
                <a:gd name="connsiteY3" fmla="*/ 4000500 h 5638800"/>
                <a:gd name="connsiteX4" fmla="*/ 9525 w 200025"/>
                <a:gd name="connsiteY4" fmla="*/ 5638800 h 5638800"/>
                <a:gd name="connsiteX0" fmla="*/ 0 w 200025"/>
                <a:gd name="connsiteY0" fmla="*/ 0 h 4000500"/>
                <a:gd name="connsiteX1" fmla="*/ 200025 w 200025"/>
                <a:gd name="connsiteY1" fmla="*/ 0 h 4000500"/>
                <a:gd name="connsiteX2" fmla="*/ 200025 w 200025"/>
                <a:gd name="connsiteY2" fmla="*/ 4000500 h 4000500"/>
                <a:gd name="connsiteX3" fmla="*/ 9525 w 200025"/>
                <a:gd name="connsiteY3" fmla="*/ 4000500 h 4000500"/>
              </a:gdLst>
              <a:ahLst/>
              <a:cxnLst>
                <a:cxn ang="0">
                  <a:pos x="connsiteX0" y="connsiteY0"/>
                </a:cxn>
                <a:cxn ang="0">
                  <a:pos x="connsiteX1" y="connsiteY1"/>
                </a:cxn>
                <a:cxn ang="0">
                  <a:pos x="connsiteX2" y="connsiteY2"/>
                </a:cxn>
                <a:cxn ang="0">
                  <a:pos x="connsiteX3" y="connsiteY3"/>
                </a:cxn>
              </a:cxnLst>
              <a:rect l="l" t="t" r="r" b="b"/>
              <a:pathLst>
                <a:path w="200025" h="4000500">
                  <a:moveTo>
                    <a:pt x="0" y="0"/>
                  </a:moveTo>
                  <a:lnTo>
                    <a:pt x="200025" y="0"/>
                  </a:lnTo>
                  <a:lnTo>
                    <a:pt x="200025" y="4000500"/>
                  </a:lnTo>
                  <a:lnTo>
                    <a:pt x="9525" y="4000500"/>
                  </a:lnTo>
                </a:path>
              </a:pathLst>
            </a:custGeom>
            <a:noFill/>
            <a:ln w="6350" algn="ctr">
              <a:solidFill>
                <a:schemeClr val="tx1"/>
              </a:solidFill>
              <a:round/>
              <a:headEnd type="triangle" w="sm" len="sm"/>
              <a:tailEnd type="triangle" w="sm" len="sm"/>
            </a:ln>
            <a:effectLst>
              <a:outerShdw blurRad="50800" dist="38100" dir="5400000" algn="t" rotWithShape="0">
                <a:prstClr val="black">
                  <a:alpha val="40000"/>
                </a:prstClr>
              </a:outerShdw>
            </a:effectLst>
          </p:spPr>
          <p:txBody>
            <a:bodyPr rtlCol="0" anchor="ctr"/>
            <a:lstStyle/>
            <a:p>
              <a:pPr algn="ctr"/>
              <a:endParaRPr lang="en-US"/>
            </a:p>
          </p:txBody>
        </p:sp>
      </p:grpSp>
      <p:grpSp>
        <p:nvGrpSpPr>
          <p:cNvPr id="15" name="Group 94"/>
          <p:cNvGrpSpPr/>
          <p:nvPr/>
        </p:nvGrpSpPr>
        <p:grpSpPr>
          <a:xfrm>
            <a:off x="9034340" y="3461327"/>
            <a:ext cx="1795938" cy="605472"/>
            <a:chOff x="6391275" y="2595995"/>
            <a:chExt cx="1476375" cy="454104"/>
          </a:xfrm>
        </p:grpSpPr>
        <p:pic>
          <p:nvPicPr>
            <p:cNvPr id="48"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457949" y="2595995"/>
              <a:ext cx="1409701"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 name="Freeform 77"/>
            <p:cNvSpPr/>
            <p:nvPr/>
          </p:nvSpPr>
          <p:spPr bwMode="auto">
            <a:xfrm flipH="1">
              <a:off x="6391275" y="2918576"/>
              <a:ext cx="122259" cy="131523"/>
            </a:xfrm>
            <a:custGeom>
              <a:avLst/>
              <a:gdLst>
                <a:gd name="connsiteX0" fmla="*/ 0 w 200025"/>
                <a:gd name="connsiteY0" fmla="*/ 0 h 5638800"/>
                <a:gd name="connsiteX1" fmla="*/ 200025 w 200025"/>
                <a:gd name="connsiteY1" fmla="*/ 0 h 5638800"/>
                <a:gd name="connsiteX2" fmla="*/ 200025 w 200025"/>
                <a:gd name="connsiteY2" fmla="*/ 4000500 h 5638800"/>
                <a:gd name="connsiteX3" fmla="*/ 9525 w 200025"/>
                <a:gd name="connsiteY3" fmla="*/ 4000500 h 5638800"/>
                <a:gd name="connsiteX4" fmla="*/ 9525 w 200025"/>
                <a:gd name="connsiteY4" fmla="*/ 5638800 h 5638800"/>
                <a:gd name="connsiteX0" fmla="*/ 0 w 200025"/>
                <a:gd name="connsiteY0" fmla="*/ 0 h 4000500"/>
                <a:gd name="connsiteX1" fmla="*/ 200025 w 200025"/>
                <a:gd name="connsiteY1" fmla="*/ 0 h 4000500"/>
                <a:gd name="connsiteX2" fmla="*/ 200025 w 200025"/>
                <a:gd name="connsiteY2" fmla="*/ 4000500 h 4000500"/>
                <a:gd name="connsiteX3" fmla="*/ 9525 w 200025"/>
                <a:gd name="connsiteY3" fmla="*/ 4000500 h 4000500"/>
              </a:gdLst>
              <a:ahLst/>
              <a:cxnLst>
                <a:cxn ang="0">
                  <a:pos x="connsiteX0" y="connsiteY0"/>
                </a:cxn>
                <a:cxn ang="0">
                  <a:pos x="connsiteX1" y="connsiteY1"/>
                </a:cxn>
                <a:cxn ang="0">
                  <a:pos x="connsiteX2" y="connsiteY2"/>
                </a:cxn>
                <a:cxn ang="0">
                  <a:pos x="connsiteX3" y="connsiteY3"/>
                </a:cxn>
              </a:cxnLst>
              <a:rect l="l" t="t" r="r" b="b"/>
              <a:pathLst>
                <a:path w="200025" h="4000500">
                  <a:moveTo>
                    <a:pt x="0" y="0"/>
                  </a:moveTo>
                  <a:lnTo>
                    <a:pt x="200025" y="0"/>
                  </a:lnTo>
                  <a:lnTo>
                    <a:pt x="200025" y="4000500"/>
                  </a:lnTo>
                  <a:lnTo>
                    <a:pt x="9525" y="4000500"/>
                  </a:lnTo>
                </a:path>
              </a:pathLst>
            </a:custGeom>
            <a:noFill/>
            <a:ln w="6350" algn="ctr">
              <a:solidFill>
                <a:schemeClr val="tx1"/>
              </a:solidFill>
              <a:round/>
              <a:headEnd type="triangle" w="sm" len="sm"/>
              <a:tailEnd type="triangle" w="sm" len="sm"/>
            </a:ln>
            <a:effectLst>
              <a:outerShdw blurRad="50800" dist="38100" dir="5400000" algn="t" rotWithShape="0">
                <a:prstClr val="black">
                  <a:alpha val="40000"/>
                </a:prstClr>
              </a:outerShdw>
            </a:effectLst>
          </p:spPr>
          <p:txBody>
            <a:bodyPr rtlCol="0" anchor="ctr"/>
            <a:lstStyle/>
            <a:p>
              <a:pPr algn="ctr"/>
              <a:endParaRPr lang="en-US"/>
            </a:p>
          </p:txBody>
        </p:sp>
      </p:grpSp>
      <p:grpSp>
        <p:nvGrpSpPr>
          <p:cNvPr id="16" name="Group 1023"/>
          <p:cNvGrpSpPr/>
          <p:nvPr/>
        </p:nvGrpSpPr>
        <p:grpSpPr>
          <a:xfrm>
            <a:off x="9122591" y="3273136"/>
            <a:ext cx="1789433" cy="508000"/>
            <a:chOff x="6457949" y="2454852"/>
            <a:chExt cx="1471027" cy="381000"/>
          </a:xfrm>
        </p:grpSpPr>
        <p:pic>
          <p:nvPicPr>
            <p:cNvPr id="49"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457949" y="2454852"/>
              <a:ext cx="1409701"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 name="Freeform 71"/>
            <p:cNvSpPr/>
            <p:nvPr/>
          </p:nvSpPr>
          <p:spPr bwMode="auto">
            <a:xfrm>
              <a:off x="7806717" y="2567836"/>
              <a:ext cx="122259" cy="131523"/>
            </a:xfrm>
            <a:custGeom>
              <a:avLst/>
              <a:gdLst>
                <a:gd name="connsiteX0" fmla="*/ 0 w 200025"/>
                <a:gd name="connsiteY0" fmla="*/ 0 h 5638800"/>
                <a:gd name="connsiteX1" fmla="*/ 200025 w 200025"/>
                <a:gd name="connsiteY1" fmla="*/ 0 h 5638800"/>
                <a:gd name="connsiteX2" fmla="*/ 200025 w 200025"/>
                <a:gd name="connsiteY2" fmla="*/ 4000500 h 5638800"/>
                <a:gd name="connsiteX3" fmla="*/ 9525 w 200025"/>
                <a:gd name="connsiteY3" fmla="*/ 4000500 h 5638800"/>
                <a:gd name="connsiteX4" fmla="*/ 9525 w 200025"/>
                <a:gd name="connsiteY4" fmla="*/ 5638800 h 5638800"/>
                <a:gd name="connsiteX0" fmla="*/ 0 w 200025"/>
                <a:gd name="connsiteY0" fmla="*/ 0 h 4000500"/>
                <a:gd name="connsiteX1" fmla="*/ 200025 w 200025"/>
                <a:gd name="connsiteY1" fmla="*/ 0 h 4000500"/>
                <a:gd name="connsiteX2" fmla="*/ 200025 w 200025"/>
                <a:gd name="connsiteY2" fmla="*/ 4000500 h 4000500"/>
                <a:gd name="connsiteX3" fmla="*/ 9525 w 200025"/>
                <a:gd name="connsiteY3" fmla="*/ 4000500 h 4000500"/>
              </a:gdLst>
              <a:ahLst/>
              <a:cxnLst>
                <a:cxn ang="0">
                  <a:pos x="connsiteX0" y="connsiteY0"/>
                </a:cxn>
                <a:cxn ang="0">
                  <a:pos x="connsiteX1" y="connsiteY1"/>
                </a:cxn>
                <a:cxn ang="0">
                  <a:pos x="connsiteX2" y="connsiteY2"/>
                </a:cxn>
                <a:cxn ang="0">
                  <a:pos x="connsiteX3" y="connsiteY3"/>
                </a:cxn>
              </a:cxnLst>
              <a:rect l="l" t="t" r="r" b="b"/>
              <a:pathLst>
                <a:path w="200025" h="4000500">
                  <a:moveTo>
                    <a:pt x="0" y="0"/>
                  </a:moveTo>
                  <a:lnTo>
                    <a:pt x="200025" y="0"/>
                  </a:lnTo>
                  <a:lnTo>
                    <a:pt x="200025" y="4000500"/>
                  </a:lnTo>
                  <a:lnTo>
                    <a:pt x="9525" y="4000500"/>
                  </a:lnTo>
                </a:path>
              </a:pathLst>
            </a:custGeom>
            <a:noFill/>
            <a:ln w="6350" algn="ctr">
              <a:solidFill>
                <a:schemeClr val="tx1"/>
              </a:solidFill>
              <a:round/>
              <a:headEnd type="triangle" w="sm" len="sm"/>
              <a:tailEnd type="triangle" w="sm" len="sm"/>
            </a:ln>
            <a:effectLst>
              <a:outerShdw blurRad="50800" dist="38100" dir="5400000" algn="t" rotWithShape="0">
                <a:prstClr val="black">
                  <a:alpha val="40000"/>
                </a:prstClr>
              </a:outerShdw>
            </a:effectLst>
          </p:spPr>
          <p:txBody>
            <a:bodyPr rtlCol="0" anchor="ctr"/>
            <a:lstStyle/>
            <a:p>
              <a:pPr algn="ctr"/>
              <a:endParaRPr lang="en-US"/>
            </a:p>
          </p:txBody>
        </p:sp>
      </p:grpSp>
      <p:grpSp>
        <p:nvGrpSpPr>
          <p:cNvPr id="21" name="Group 1024"/>
          <p:cNvGrpSpPr/>
          <p:nvPr/>
        </p:nvGrpSpPr>
        <p:grpSpPr>
          <a:xfrm>
            <a:off x="9034340" y="3084945"/>
            <a:ext cx="1795938" cy="606072"/>
            <a:chOff x="6391275" y="2313709"/>
            <a:chExt cx="1476375" cy="454554"/>
          </a:xfrm>
        </p:grpSpPr>
        <p:pic>
          <p:nvPicPr>
            <p:cNvPr id="50"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457949" y="2313709"/>
              <a:ext cx="1409701"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Freeform 78"/>
            <p:cNvSpPr/>
            <p:nvPr/>
          </p:nvSpPr>
          <p:spPr bwMode="auto">
            <a:xfrm flipH="1">
              <a:off x="6391275" y="2636740"/>
              <a:ext cx="122259" cy="131523"/>
            </a:xfrm>
            <a:custGeom>
              <a:avLst/>
              <a:gdLst>
                <a:gd name="connsiteX0" fmla="*/ 0 w 200025"/>
                <a:gd name="connsiteY0" fmla="*/ 0 h 5638800"/>
                <a:gd name="connsiteX1" fmla="*/ 200025 w 200025"/>
                <a:gd name="connsiteY1" fmla="*/ 0 h 5638800"/>
                <a:gd name="connsiteX2" fmla="*/ 200025 w 200025"/>
                <a:gd name="connsiteY2" fmla="*/ 4000500 h 5638800"/>
                <a:gd name="connsiteX3" fmla="*/ 9525 w 200025"/>
                <a:gd name="connsiteY3" fmla="*/ 4000500 h 5638800"/>
                <a:gd name="connsiteX4" fmla="*/ 9525 w 200025"/>
                <a:gd name="connsiteY4" fmla="*/ 5638800 h 5638800"/>
                <a:gd name="connsiteX0" fmla="*/ 0 w 200025"/>
                <a:gd name="connsiteY0" fmla="*/ 0 h 4000500"/>
                <a:gd name="connsiteX1" fmla="*/ 200025 w 200025"/>
                <a:gd name="connsiteY1" fmla="*/ 0 h 4000500"/>
                <a:gd name="connsiteX2" fmla="*/ 200025 w 200025"/>
                <a:gd name="connsiteY2" fmla="*/ 4000500 h 4000500"/>
                <a:gd name="connsiteX3" fmla="*/ 9525 w 200025"/>
                <a:gd name="connsiteY3" fmla="*/ 4000500 h 4000500"/>
              </a:gdLst>
              <a:ahLst/>
              <a:cxnLst>
                <a:cxn ang="0">
                  <a:pos x="connsiteX0" y="connsiteY0"/>
                </a:cxn>
                <a:cxn ang="0">
                  <a:pos x="connsiteX1" y="connsiteY1"/>
                </a:cxn>
                <a:cxn ang="0">
                  <a:pos x="connsiteX2" y="connsiteY2"/>
                </a:cxn>
                <a:cxn ang="0">
                  <a:pos x="connsiteX3" y="connsiteY3"/>
                </a:cxn>
              </a:cxnLst>
              <a:rect l="l" t="t" r="r" b="b"/>
              <a:pathLst>
                <a:path w="200025" h="4000500">
                  <a:moveTo>
                    <a:pt x="0" y="0"/>
                  </a:moveTo>
                  <a:lnTo>
                    <a:pt x="200025" y="0"/>
                  </a:lnTo>
                  <a:lnTo>
                    <a:pt x="200025" y="4000500"/>
                  </a:lnTo>
                  <a:lnTo>
                    <a:pt x="9525" y="4000500"/>
                  </a:lnTo>
                </a:path>
              </a:pathLst>
            </a:custGeom>
            <a:noFill/>
            <a:ln w="6350" algn="ctr">
              <a:solidFill>
                <a:schemeClr val="tx1"/>
              </a:solidFill>
              <a:round/>
              <a:headEnd type="triangle" w="sm" len="sm"/>
              <a:tailEnd type="triangle" w="sm" len="sm"/>
            </a:ln>
            <a:effectLst>
              <a:outerShdw blurRad="50800" dist="38100" dir="5400000" algn="t" rotWithShape="0">
                <a:prstClr val="black">
                  <a:alpha val="40000"/>
                </a:prstClr>
              </a:outerShdw>
            </a:effectLst>
          </p:spPr>
          <p:txBody>
            <a:bodyPr rtlCol="0" anchor="ctr"/>
            <a:lstStyle/>
            <a:p>
              <a:pPr algn="ctr"/>
              <a:endParaRPr lang="en-US"/>
            </a:p>
          </p:txBody>
        </p:sp>
      </p:grpSp>
      <p:grpSp>
        <p:nvGrpSpPr>
          <p:cNvPr id="22" name="Group 1026"/>
          <p:cNvGrpSpPr/>
          <p:nvPr/>
        </p:nvGrpSpPr>
        <p:grpSpPr>
          <a:xfrm>
            <a:off x="9122591" y="2896755"/>
            <a:ext cx="1789433" cy="508000"/>
            <a:chOff x="6457949" y="2172566"/>
            <a:chExt cx="1471027" cy="381000"/>
          </a:xfrm>
        </p:grpSpPr>
        <p:pic>
          <p:nvPicPr>
            <p:cNvPr id="51"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457949" y="2172566"/>
              <a:ext cx="1409701"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Freeform 75"/>
            <p:cNvSpPr/>
            <p:nvPr/>
          </p:nvSpPr>
          <p:spPr bwMode="auto">
            <a:xfrm>
              <a:off x="7806717" y="2289133"/>
              <a:ext cx="122259" cy="131523"/>
            </a:xfrm>
            <a:custGeom>
              <a:avLst/>
              <a:gdLst>
                <a:gd name="connsiteX0" fmla="*/ 0 w 200025"/>
                <a:gd name="connsiteY0" fmla="*/ 0 h 5638800"/>
                <a:gd name="connsiteX1" fmla="*/ 200025 w 200025"/>
                <a:gd name="connsiteY1" fmla="*/ 0 h 5638800"/>
                <a:gd name="connsiteX2" fmla="*/ 200025 w 200025"/>
                <a:gd name="connsiteY2" fmla="*/ 4000500 h 5638800"/>
                <a:gd name="connsiteX3" fmla="*/ 9525 w 200025"/>
                <a:gd name="connsiteY3" fmla="*/ 4000500 h 5638800"/>
                <a:gd name="connsiteX4" fmla="*/ 9525 w 200025"/>
                <a:gd name="connsiteY4" fmla="*/ 5638800 h 5638800"/>
                <a:gd name="connsiteX0" fmla="*/ 0 w 200025"/>
                <a:gd name="connsiteY0" fmla="*/ 0 h 4000500"/>
                <a:gd name="connsiteX1" fmla="*/ 200025 w 200025"/>
                <a:gd name="connsiteY1" fmla="*/ 0 h 4000500"/>
                <a:gd name="connsiteX2" fmla="*/ 200025 w 200025"/>
                <a:gd name="connsiteY2" fmla="*/ 4000500 h 4000500"/>
                <a:gd name="connsiteX3" fmla="*/ 9525 w 200025"/>
                <a:gd name="connsiteY3" fmla="*/ 4000500 h 4000500"/>
              </a:gdLst>
              <a:ahLst/>
              <a:cxnLst>
                <a:cxn ang="0">
                  <a:pos x="connsiteX0" y="connsiteY0"/>
                </a:cxn>
                <a:cxn ang="0">
                  <a:pos x="connsiteX1" y="connsiteY1"/>
                </a:cxn>
                <a:cxn ang="0">
                  <a:pos x="connsiteX2" y="connsiteY2"/>
                </a:cxn>
                <a:cxn ang="0">
                  <a:pos x="connsiteX3" y="connsiteY3"/>
                </a:cxn>
              </a:cxnLst>
              <a:rect l="l" t="t" r="r" b="b"/>
              <a:pathLst>
                <a:path w="200025" h="4000500">
                  <a:moveTo>
                    <a:pt x="0" y="0"/>
                  </a:moveTo>
                  <a:lnTo>
                    <a:pt x="200025" y="0"/>
                  </a:lnTo>
                  <a:lnTo>
                    <a:pt x="200025" y="4000500"/>
                  </a:lnTo>
                  <a:lnTo>
                    <a:pt x="9525" y="4000500"/>
                  </a:lnTo>
                </a:path>
              </a:pathLst>
            </a:custGeom>
            <a:noFill/>
            <a:ln w="6350" algn="ctr">
              <a:solidFill>
                <a:schemeClr val="tx1"/>
              </a:solidFill>
              <a:round/>
              <a:headEnd type="triangle" w="sm" len="sm"/>
              <a:tailEnd type="triangle" w="sm" len="sm"/>
            </a:ln>
            <a:effectLst>
              <a:outerShdw blurRad="50800" dist="38100" dir="5400000" algn="t" rotWithShape="0">
                <a:prstClr val="black">
                  <a:alpha val="40000"/>
                </a:prstClr>
              </a:outerShdw>
            </a:effectLst>
          </p:spPr>
          <p:txBody>
            <a:bodyPr rtlCol="0" anchor="ctr"/>
            <a:lstStyle/>
            <a:p>
              <a:pPr algn="ctr"/>
              <a:endParaRPr lang="en-US"/>
            </a:p>
          </p:txBody>
        </p:sp>
      </p:grpSp>
      <p:grpSp>
        <p:nvGrpSpPr>
          <p:cNvPr id="23" name="Group 1027"/>
          <p:cNvGrpSpPr/>
          <p:nvPr/>
        </p:nvGrpSpPr>
        <p:grpSpPr>
          <a:xfrm>
            <a:off x="9034340" y="2708566"/>
            <a:ext cx="1795938" cy="610849"/>
            <a:chOff x="6391275" y="2031423"/>
            <a:chExt cx="1476375" cy="458137"/>
          </a:xfrm>
        </p:grpSpPr>
        <p:pic>
          <p:nvPicPr>
            <p:cNvPr id="52"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457949" y="2031423"/>
              <a:ext cx="1409701"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 name="Freeform 82"/>
            <p:cNvSpPr/>
            <p:nvPr/>
          </p:nvSpPr>
          <p:spPr bwMode="auto">
            <a:xfrm flipH="1">
              <a:off x="6391275" y="2358037"/>
              <a:ext cx="122259" cy="131523"/>
            </a:xfrm>
            <a:custGeom>
              <a:avLst/>
              <a:gdLst>
                <a:gd name="connsiteX0" fmla="*/ 0 w 200025"/>
                <a:gd name="connsiteY0" fmla="*/ 0 h 5638800"/>
                <a:gd name="connsiteX1" fmla="*/ 200025 w 200025"/>
                <a:gd name="connsiteY1" fmla="*/ 0 h 5638800"/>
                <a:gd name="connsiteX2" fmla="*/ 200025 w 200025"/>
                <a:gd name="connsiteY2" fmla="*/ 4000500 h 5638800"/>
                <a:gd name="connsiteX3" fmla="*/ 9525 w 200025"/>
                <a:gd name="connsiteY3" fmla="*/ 4000500 h 5638800"/>
                <a:gd name="connsiteX4" fmla="*/ 9525 w 200025"/>
                <a:gd name="connsiteY4" fmla="*/ 5638800 h 5638800"/>
                <a:gd name="connsiteX0" fmla="*/ 0 w 200025"/>
                <a:gd name="connsiteY0" fmla="*/ 0 h 4000500"/>
                <a:gd name="connsiteX1" fmla="*/ 200025 w 200025"/>
                <a:gd name="connsiteY1" fmla="*/ 0 h 4000500"/>
                <a:gd name="connsiteX2" fmla="*/ 200025 w 200025"/>
                <a:gd name="connsiteY2" fmla="*/ 4000500 h 4000500"/>
                <a:gd name="connsiteX3" fmla="*/ 9525 w 200025"/>
                <a:gd name="connsiteY3" fmla="*/ 4000500 h 4000500"/>
              </a:gdLst>
              <a:ahLst/>
              <a:cxnLst>
                <a:cxn ang="0">
                  <a:pos x="connsiteX0" y="connsiteY0"/>
                </a:cxn>
                <a:cxn ang="0">
                  <a:pos x="connsiteX1" y="connsiteY1"/>
                </a:cxn>
                <a:cxn ang="0">
                  <a:pos x="connsiteX2" y="connsiteY2"/>
                </a:cxn>
                <a:cxn ang="0">
                  <a:pos x="connsiteX3" y="connsiteY3"/>
                </a:cxn>
              </a:cxnLst>
              <a:rect l="l" t="t" r="r" b="b"/>
              <a:pathLst>
                <a:path w="200025" h="4000500">
                  <a:moveTo>
                    <a:pt x="0" y="0"/>
                  </a:moveTo>
                  <a:lnTo>
                    <a:pt x="200025" y="0"/>
                  </a:lnTo>
                  <a:lnTo>
                    <a:pt x="200025" y="4000500"/>
                  </a:lnTo>
                  <a:lnTo>
                    <a:pt x="9525" y="4000500"/>
                  </a:lnTo>
                </a:path>
              </a:pathLst>
            </a:custGeom>
            <a:noFill/>
            <a:ln w="6350" algn="ctr">
              <a:solidFill>
                <a:schemeClr val="tx1"/>
              </a:solidFill>
              <a:round/>
              <a:headEnd type="triangle" w="sm" len="sm"/>
              <a:tailEnd type="triangle" w="sm" len="sm"/>
            </a:ln>
            <a:effectLst>
              <a:outerShdw blurRad="50800" dist="38100" dir="5400000" algn="t" rotWithShape="0">
                <a:prstClr val="black">
                  <a:alpha val="40000"/>
                </a:prstClr>
              </a:outerShdw>
            </a:effectLst>
          </p:spPr>
          <p:txBody>
            <a:bodyPr rtlCol="0" anchor="ctr"/>
            <a:lstStyle/>
            <a:p>
              <a:pPr algn="ctr"/>
              <a:endParaRPr lang="en-US"/>
            </a:p>
          </p:txBody>
        </p:sp>
      </p:grpSp>
      <p:grpSp>
        <p:nvGrpSpPr>
          <p:cNvPr id="24" name="Group 1028"/>
          <p:cNvGrpSpPr/>
          <p:nvPr/>
        </p:nvGrpSpPr>
        <p:grpSpPr>
          <a:xfrm>
            <a:off x="9122591" y="2520373"/>
            <a:ext cx="1789433" cy="508000"/>
            <a:chOff x="6457949" y="1890280"/>
            <a:chExt cx="1471027" cy="381000"/>
          </a:xfrm>
        </p:grpSpPr>
        <p:pic>
          <p:nvPicPr>
            <p:cNvPr id="53"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457949" y="1890280"/>
              <a:ext cx="1409701"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 name="Freeform 73"/>
            <p:cNvSpPr/>
            <p:nvPr/>
          </p:nvSpPr>
          <p:spPr bwMode="auto">
            <a:xfrm>
              <a:off x="7806717" y="2007297"/>
              <a:ext cx="122259" cy="131523"/>
            </a:xfrm>
            <a:custGeom>
              <a:avLst/>
              <a:gdLst>
                <a:gd name="connsiteX0" fmla="*/ 0 w 200025"/>
                <a:gd name="connsiteY0" fmla="*/ 0 h 5638800"/>
                <a:gd name="connsiteX1" fmla="*/ 200025 w 200025"/>
                <a:gd name="connsiteY1" fmla="*/ 0 h 5638800"/>
                <a:gd name="connsiteX2" fmla="*/ 200025 w 200025"/>
                <a:gd name="connsiteY2" fmla="*/ 4000500 h 5638800"/>
                <a:gd name="connsiteX3" fmla="*/ 9525 w 200025"/>
                <a:gd name="connsiteY3" fmla="*/ 4000500 h 5638800"/>
                <a:gd name="connsiteX4" fmla="*/ 9525 w 200025"/>
                <a:gd name="connsiteY4" fmla="*/ 5638800 h 5638800"/>
                <a:gd name="connsiteX0" fmla="*/ 0 w 200025"/>
                <a:gd name="connsiteY0" fmla="*/ 0 h 4000500"/>
                <a:gd name="connsiteX1" fmla="*/ 200025 w 200025"/>
                <a:gd name="connsiteY1" fmla="*/ 0 h 4000500"/>
                <a:gd name="connsiteX2" fmla="*/ 200025 w 200025"/>
                <a:gd name="connsiteY2" fmla="*/ 4000500 h 4000500"/>
                <a:gd name="connsiteX3" fmla="*/ 9525 w 200025"/>
                <a:gd name="connsiteY3" fmla="*/ 4000500 h 4000500"/>
              </a:gdLst>
              <a:ahLst/>
              <a:cxnLst>
                <a:cxn ang="0">
                  <a:pos x="connsiteX0" y="connsiteY0"/>
                </a:cxn>
                <a:cxn ang="0">
                  <a:pos x="connsiteX1" y="connsiteY1"/>
                </a:cxn>
                <a:cxn ang="0">
                  <a:pos x="connsiteX2" y="connsiteY2"/>
                </a:cxn>
                <a:cxn ang="0">
                  <a:pos x="connsiteX3" y="connsiteY3"/>
                </a:cxn>
              </a:cxnLst>
              <a:rect l="l" t="t" r="r" b="b"/>
              <a:pathLst>
                <a:path w="200025" h="4000500">
                  <a:moveTo>
                    <a:pt x="0" y="0"/>
                  </a:moveTo>
                  <a:lnTo>
                    <a:pt x="200025" y="0"/>
                  </a:lnTo>
                  <a:lnTo>
                    <a:pt x="200025" y="4000500"/>
                  </a:lnTo>
                  <a:lnTo>
                    <a:pt x="9525" y="4000500"/>
                  </a:lnTo>
                </a:path>
              </a:pathLst>
            </a:custGeom>
            <a:noFill/>
            <a:ln w="6350" algn="ctr">
              <a:solidFill>
                <a:schemeClr val="tx1"/>
              </a:solidFill>
              <a:round/>
              <a:headEnd type="triangle" w="sm" len="sm"/>
              <a:tailEnd type="triangle" w="sm" len="sm"/>
            </a:ln>
            <a:effectLst>
              <a:outerShdw blurRad="50800" dist="38100" dir="5400000" algn="t" rotWithShape="0">
                <a:prstClr val="black">
                  <a:alpha val="40000"/>
                </a:prstClr>
              </a:outerShdw>
            </a:effectLst>
          </p:spPr>
          <p:txBody>
            <a:bodyPr rtlCol="0" anchor="ctr"/>
            <a:lstStyle/>
            <a:p>
              <a:pPr algn="ctr"/>
              <a:endParaRPr lang="en-US"/>
            </a:p>
          </p:txBody>
        </p:sp>
      </p:grpSp>
      <p:grpSp>
        <p:nvGrpSpPr>
          <p:cNvPr id="25" name="Group 1029"/>
          <p:cNvGrpSpPr/>
          <p:nvPr/>
        </p:nvGrpSpPr>
        <p:grpSpPr>
          <a:xfrm>
            <a:off x="9034340" y="2332185"/>
            <a:ext cx="1795938" cy="611449"/>
            <a:chOff x="6391275" y="1749137"/>
            <a:chExt cx="1476375" cy="458587"/>
          </a:xfrm>
        </p:grpSpPr>
        <p:pic>
          <p:nvPicPr>
            <p:cNvPr id="54"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457949" y="1749137"/>
              <a:ext cx="1409701"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 name="Freeform 80"/>
            <p:cNvSpPr/>
            <p:nvPr/>
          </p:nvSpPr>
          <p:spPr bwMode="auto">
            <a:xfrm flipH="1">
              <a:off x="6391275" y="2076201"/>
              <a:ext cx="122259" cy="131523"/>
            </a:xfrm>
            <a:custGeom>
              <a:avLst/>
              <a:gdLst>
                <a:gd name="connsiteX0" fmla="*/ 0 w 200025"/>
                <a:gd name="connsiteY0" fmla="*/ 0 h 5638800"/>
                <a:gd name="connsiteX1" fmla="*/ 200025 w 200025"/>
                <a:gd name="connsiteY1" fmla="*/ 0 h 5638800"/>
                <a:gd name="connsiteX2" fmla="*/ 200025 w 200025"/>
                <a:gd name="connsiteY2" fmla="*/ 4000500 h 5638800"/>
                <a:gd name="connsiteX3" fmla="*/ 9525 w 200025"/>
                <a:gd name="connsiteY3" fmla="*/ 4000500 h 5638800"/>
                <a:gd name="connsiteX4" fmla="*/ 9525 w 200025"/>
                <a:gd name="connsiteY4" fmla="*/ 5638800 h 5638800"/>
                <a:gd name="connsiteX0" fmla="*/ 0 w 200025"/>
                <a:gd name="connsiteY0" fmla="*/ 0 h 4000500"/>
                <a:gd name="connsiteX1" fmla="*/ 200025 w 200025"/>
                <a:gd name="connsiteY1" fmla="*/ 0 h 4000500"/>
                <a:gd name="connsiteX2" fmla="*/ 200025 w 200025"/>
                <a:gd name="connsiteY2" fmla="*/ 4000500 h 4000500"/>
                <a:gd name="connsiteX3" fmla="*/ 9525 w 200025"/>
                <a:gd name="connsiteY3" fmla="*/ 4000500 h 4000500"/>
              </a:gdLst>
              <a:ahLst/>
              <a:cxnLst>
                <a:cxn ang="0">
                  <a:pos x="connsiteX0" y="connsiteY0"/>
                </a:cxn>
                <a:cxn ang="0">
                  <a:pos x="connsiteX1" y="connsiteY1"/>
                </a:cxn>
                <a:cxn ang="0">
                  <a:pos x="connsiteX2" y="connsiteY2"/>
                </a:cxn>
                <a:cxn ang="0">
                  <a:pos x="connsiteX3" y="connsiteY3"/>
                </a:cxn>
              </a:cxnLst>
              <a:rect l="l" t="t" r="r" b="b"/>
              <a:pathLst>
                <a:path w="200025" h="4000500">
                  <a:moveTo>
                    <a:pt x="0" y="0"/>
                  </a:moveTo>
                  <a:lnTo>
                    <a:pt x="200025" y="0"/>
                  </a:lnTo>
                  <a:lnTo>
                    <a:pt x="200025" y="4000500"/>
                  </a:lnTo>
                  <a:lnTo>
                    <a:pt x="9525" y="4000500"/>
                  </a:lnTo>
                </a:path>
              </a:pathLst>
            </a:custGeom>
            <a:noFill/>
            <a:ln w="6350" algn="ctr">
              <a:solidFill>
                <a:schemeClr val="tx1"/>
              </a:solidFill>
              <a:round/>
              <a:headEnd type="triangle" w="sm" len="sm"/>
              <a:tailEnd type="triangle" w="sm" len="sm"/>
            </a:ln>
            <a:effectLst>
              <a:outerShdw blurRad="50800" dist="38100" dir="5400000" algn="t" rotWithShape="0">
                <a:prstClr val="black">
                  <a:alpha val="40000"/>
                </a:prstClr>
              </a:outerShdw>
            </a:effectLst>
          </p:spPr>
          <p:txBody>
            <a:bodyPr rtlCol="0" anchor="ctr"/>
            <a:lstStyle/>
            <a:p>
              <a:pPr algn="ctr"/>
              <a:endParaRPr lang="en-US"/>
            </a:p>
          </p:txBody>
        </p:sp>
      </p:grpSp>
      <p:sp>
        <p:nvSpPr>
          <p:cNvPr id="66" name="TextBox 65"/>
          <p:cNvSpPr txBox="1"/>
          <p:nvPr/>
        </p:nvSpPr>
        <p:spPr>
          <a:xfrm>
            <a:off x="6330406" y="4945473"/>
            <a:ext cx="2049357" cy="369332"/>
          </a:xfrm>
          <a:prstGeom prst="rect">
            <a:avLst/>
          </a:prstGeom>
          <a:noFill/>
        </p:spPr>
        <p:txBody>
          <a:bodyPr wrap="square" lIns="121899" tIns="60949" rIns="121899" bIns="60949" rtlCol="0">
            <a:spAutoFit/>
          </a:bodyPr>
          <a:lstStyle/>
          <a:p>
            <a:pPr algn="ctr"/>
            <a:r>
              <a:rPr lang="en-US" sz="1600" b="1" dirty="0"/>
              <a:t>Traditional</a:t>
            </a:r>
          </a:p>
        </p:txBody>
      </p:sp>
      <p:sp>
        <p:nvSpPr>
          <p:cNvPr id="67" name="TextBox 66"/>
          <p:cNvSpPr txBox="1"/>
          <p:nvPr/>
        </p:nvSpPr>
        <p:spPr>
          <a:xfrm>
            <a:off x="8753647" y="4958173"/>
            <a:ext cx="2453942" cy="369332"/>
          </a:xfrm>
          <a:prstGeom prst="rect">
            <a:avLst/>
          </a:prstGeom>
          <a:noFill/>
        </p:spPr>
        <p:txBody>
          <a:bodyPr wrap="square" lIns="121899" tIns="60949" rIns="121899" bIns="60949" rtlCol="0">
            <a:spAutoFit/>
          </a:bodyPr>
          <a:lstStyle/>
          <a:p>
            <a:pPr algn="ctr"/>
            <a:r>
              <a:rPr lang="en-US" sz="1600" b="1" dirty="0"/>
              <a:t>With AMD PowerTune</a:t>
            </a:r>
          </a:p>
        </p:txBody>
      </p:sp>
      <p:grpSp>
        <p:nvGrpSpPr>
          <p:cNvPr id="26" name="Group 101"/>
          <p:cNvGrpSpPr/>
          <p:nvPr/>
        </p:nvGrpSpPr>
        <p:grpSpPr>
          <a:xfrm>
            <a:off x="9120528" y="2327607"/>
            <a:ext cx="1714832" cy="508000"/>
            <a:chOff x="5385299" y="1600200"/>
            <a:chExt cx="1286459" cy="381000"/>
          </a:xfrm>
        </p:grpSpPr>
        <p:pic>
          <p:nvPicPr>
            <p:cNvPr id="103"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385299" y="1600200"/>
              <a:ext cx="1286459" cy="381000"/>
            </a:xfrm>
            <a:prstGeom prst="rect">
              <a:avLst/>
            </a:prstGeom>
            <a:noFill/>
            <a:ln>
              <a:noFill/>
            </a:ln>
            <a:effectLst>
              <a:glow rad="101600">
                <a:schemeClr val="accent3">
                  <a:satMod val="175000"/>
                  <a:alpha val="40000"/>
                </a:schemeClr>
              </a:glow>
            </a:effectLst>
            <a:extLst/>
          </p:spPr>
        </p:pic>
        <p:grpSp>
          <p:nvGrpSpPr>
            <p:cNvPr id="27" name="Group 103"/>
            <p:cNvGrpSpPr/>
            <p:nvPr/>
          </p:nvGrpSpPr>
          <p:grpSpPr>
            <a:xfrm>
              <a:off x="5448973" y="1676232"/>
              <a:ext cx="1159669" cy="282902"/>
              <a:chOff x="5448973" y="1676232"/>
              <a:chExt cx="1159669" cy="282902"/>
            </a:xfrm>
          </p:grpSpPr>
          <p:sp>
            <p:nvSpPr>
              <p:cNvPr id="105" name="Rectangle 104"/>
              <p:cNvSpPr/>
              <p:nvPr/>
            </p:nvSpPr>
            <p:spPr bwMode="auto">
              <a:xfrm>
                <a:off x="5448973" y="1890280"/>
                <a:ext cx="960934" cy="68854"/>
              </a:xfrm>
              <a:prstGeom prst="rect">
                <a:avLst/>
              </a:prstGeom>
              <a:noFill/>
              <a:ln w="25400" algn="ctr">
                <a:solidFill>
                  <a:schemeClr val="accent3"/>
                </a:solidFill>
                <a:round/>
                <a:headEnd/>
                <a:tailEnd/>
              </a:ln>
              <a:effectLst/>
            </p:spPr>
            <p:txBody>
              <a:bodyPr lIns="228600" tIns="45714" rIns="228600" bIns="45714" rtlCol="0" anchor="ctr"/>
              <a:lstStyle/>
              <a:p>
                <a:pPr marL="2117" indent="-2117" algn="ctr" defTabSz="1217364"/>
                <a:endParaRPr lang="en-CA" b="1" dirty="0" smtClean="0">
                  <a:solidFill>
                    <a:prstClr val="white"/>
                  </a:solidFill>
                  <a:cs typeface="Arial" charset="0"/>
                </a:endParaRPr>
              </a:p>
            </p:txBody>
          </p:sp>
          <p:sp>
            <p:nvSpPr>
              <p:cNvPr id="106" name="Freeform 105"/>
              <p:cNvSpPr/>
              <p:nvPr/>
            </p:nvSpPr>
            <p:spPr bwMode="auto">
              <a:xfrm>
                <a:off x="5448973" y="1676232"/>
                <a:ext cx="1159669" cy="214313"/>
              </a:xfrm>
              <a:custGeom>
                <a:avLst/>
                <a:gdLst>
                  <a:gd name="connsiteX0" fmla="*/ 0 w 1159669"/>
                  <a:gd name="connsiteY0" fmla="*/ 214313 h 214313"/>
                  <a:gd name="connsiteX1" fmla="*/ 0 w 1159669"/>
                  <a:gd name="connsiteY1" fmla="*/ 214313 h 214313"/>
                  <a:gd name="connsiteX2" fmla="*/ 200025 w 1159669"/>
                  <a:gd name="connsiteY2" fmla="*/ 0 h 214313"/>
                  <a:gd name="connsiteX3" fmla="*/ 1159669 w 1159669"/>
                  <a:gd name="connsiteY3" fmla="*/ 0 h 214313"/>
                  <a:gd name="connsiteX4" fmla="*/ 964406 w 1159669"/>
                  <a:gd name="connsiteY4" fmla="*/ 209550 h 214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669" h="214313">
                    <a:moveTo>
                      <a:pt x="0" y="214313"/>
                    </a:moveTo>
                    <a:lnTo>
                      <a:pt x="0" y="214313"/>
                    </a:lnTo>
                    <a:lnTo>
                      <a:pt x="200025" y="0"/>
                    </a:lnTo>
                    <a:lnTo>
                      <a:pt x="1159669" y="0"/>
                    </a:lnTo>
                    <a:lnTo>
                      <a:pt x="964406" y="209550"/>
                    </a:lnTo>
                  </a:path>
                </a:pathLst>
              </a:custGeom>
              <a:noFill/>
              <a:ln w="25400" algn="ctr">
                <a:solidFill>
                  <a:schemeClr val="accent3"/>
                </a:solidFill>
                <a:round/>
                <a:headEnd/>
                <a:tailEnd/>
              </a:ln>
              <a:effectLst/>
            </p:spPr>
            <p:txBody>
              <a:bodyPr rot="0" spcFirstLastPara="0" vertOverflow="overflow" horzOverflow="overflow" vert="horz" wrap="square" lIns="228600" tIns="45714" rIns="228600" bIns="45714" numCol="1" spcCol="0" rtlCol="0" fromWordArt="0" anchor="ctr" anchorCtr="0" forceAA="0" compatLnSpc="1">
                <a:prstTxWarp prst="textNoShape">
                  <a:avLst/>
                </a:prstTxWarp>
                <a:noAutofit/>
              </a:bodyPr>
              <a:lstStyle/>
              <a:p>
                <a:pPr marL="2117" indent="-2117" algn="ctr" defTabSz="1217364"/>
                <a:endParaRPr lang="en-CA" b="1">
                  <a:solidFill>
                    <a:prstClr val="white"/>
                  </a:solidFill>
                  <a:cs typeface="Arial" charset="0"/>
                </a:endParaRPr>
              </a:p>
            </p:txBody>
          </p:sp>
          <p:sp>
            <p:nvSpPr>
              <p:cNvPr id="107" name="Freeform 106"/>
              <p:cNvSpPr/>
              <p:nvPr/>
            </p:nvSpPr>
            <p:spPr bwMode="auto">
              <a:xfrm>
                <a:off x="6410999" y="1679575"/>
                <a:ext cx="197643" cy="277813"/>
              </a:xfrm>
              <a:custGeom>
                <a:avLst/>
                <a:gdLst>
                  <a:gd name="connsiteX0" fmla="*/ 190500 w 190500"/>
                  <a:gd name="connsiteY0" fmla="*/ 0 h 492919"/>
                  <a:gd name="connsiteX1" fmla="*/ 190500 w 190500"/>
                  <a:gd name="connsiteY1" fmla="*/ 283369 h 492919"/>
                  <a:gd name="connsiteX2" fmla="*/ 0 w 190500"/>
                  <a:gd name="connsiteY2" fmla="*/ 492919 h 492919"/>
                  <a:gd name="connsiteX0" fmla="*/ 202406 w 202406"/>
                  <a:gd name="connsiteY0" fmla="*/ 0 h 500063"/>
                  <a:gd name="connsiteX1" fmla="*/ 202406 w 202406"/>
                  <a:gd name="connsiteY1" fmla="*/ 283369 h 500063"/>
                  <a:gd name="connsiteX2" fmla="*/ 0 w 202406"/>
                  <a:gd name="connsiteY2" fmla="*/ 500063 h 500063"/>
                  <a:gd name="connsiteX0" fmla="*/ 197643 w 197643"/>
                  <a:gd name="connsiteY0" fmla="*/ 0 h 500063"/>
                  <a:gd name="connsiteX1" fmla="*/ 197643 w 197643"/>
                  <a:gd name="connsiteY1" fmla="*/ 283369 h 500063"/>
                  <a:gd name="connsiteX2" fmla="*/ 0 w 197643"/>
                  <a:gd name="connsiteY2" fmla="*/ 500063 h 500063"/>
                  <a:gd name="connsiteX0" fmla="*/ 197643 w 197643"/>
                  <a:gd name="connsiteY0" fmla="*/ 0 h 277813"/>
                  <a:gd name="connsiteX1" fmla="*/ 197643 w 197643"/>
                  <a:gd name="connsiteY1" fmla="*/ 61119 h 277813"/>
                  <a:gd name="connsiteX2" fmla="*/ 0 w 197643"/>
                  <a:gd name="connsiteY2" fmla="*/ 277813 h 277813"/>
                </a:gdLst>
                <a:ahLst/>
                <a:cxnLst>
                  <a:cxn ang="0">
                    <a:pos x="connsiteX0" y="connsiteY0"/>
                  </a:cxn>
                  <a:cxn ang="0">
                    <a:pos x="connsiteX1" y="connsiteY1"/>
                  </a:cxn>
                  <a:cxn ang="0">
                    <a:pos x="connsiteX2" y="connsiteY2"/>
                  </a:cxn>
                </a:cxnLst>
                <a:rect l="l" t="t" r="r" b="b"/>
                <a:pathLst>
                  <a:path w="197643" h="277813">
                    <a:moveTo>
                      <a:pt x="197643" y="0"/>
                    </a:moveTo>
                    <a:lnTo>
                      <a:pt x="197643" y="61119"/>
                    </a:lnTo>
                    <a:lnTo>
                      <a:pt x="0" y="277813"/>
                    </a:lnTo>
                  </a:path>
                </a:pathLst>
              </a:custGeom>
              <a:noFill/>
              <a:ln w="25400" algn="ctr">
                <a:solidFill>
                  <a:schemeClr val="accent3"/>
                </a:solidFill>
                <a:round/>
                <a:headEnd/>
                <a:tailEnd/>
              </a:ln>
              <a:effectLst/>
            </p:spPr>
            <p:txBody>
              <a:bodyPr rot="0" spcFirstLastPara="0" vertOverflow="overflow" horzOverflow="overflow" vert="horz" wrap="square" lIns="228600" tIns="45714" rIns="228600" bIns="45714" numCol="1" spcCol="0" rtlCol="0" fromWordArt="0" anchor="ctr" anchorCtr="0" forceAA="0" compatLnSpc="1">
                <a:prstTxWarp prst="textNoShape">
                  <a:avLst/>
                </a:prstTxWarp>
                <a:noAutofit/>
              </a:bodyPr>
              <a:lstStyle/>
              <a:p>
                <a:pPr marL="2117" indent="-2117" algn="ctr" defTabSz="1217364"/>
                <a:endParaRPr lang="en-CA" b="1">
                  <a:solidFill>
                    <a:prstClr val="white"/>
                  </a:solidFill>
                  <a:cs typeface="Arial" charset="0"/>
                </a:endParaRPr>
              </a:p>
            </p:txBody>
          </p:sp>
        </p:grpSp>
      </p:grpSp>
      <p:grpSp>
        <p:nvGrpSpPr>
          <p:cNvPr id="28" name="Group 1030"/>
          <p:cNvGrpSpPr/>
          <p:nvPr/>
        </p:nvGrpSpPr>
        <p:grpSpPr>
          <a:xfrm>
            <a:off x="9122591" y="2143992"/>
            <a:ext cx="1789433" cy="508000"/>
            <a:chOff x="6457949" y="1607994"/>
            <a:chExt cx="1471027" cy="381000"/>
          </a:xfrm>
        </p:grpSpPr>
        <p:pic>
          <p:nvPicPr>
            <p:cNvPr id="55"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457949" y="1607994"/>
              <a:ext cx="1409701"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 name="Freeform 74"/>
            <p:cNvSpPr/>
            <p:nvPr/>
          </p:nvSpPr>
          <p:spPr bwMode="auto">
            <a:xfrm>
              <a:off x="7806717" y="1725461"/>
              <a:ext cx="122259" cy="131523"/>
            </a:xfrm>
            <a:custGeom>
              <a:avLst/>
              <a:gdLst>
                <a:gd name="connsiteX0" fmla="*/ 0 w 200025"/>
                <a:gd name="connsiteY0" fmla="*/ 0 h 5638800"/>
                <a:gd name="connsiteX1" fmla="*/ 200025 w 200025"/>
                <a:gd name="connsiteY1" fmla="*/ 0 h 5638800"/>
                <a:gd name="connsiteX2" fmla="*/ 200025 w 200025"/>
                <a:gd name="connsiteY2" fmla="*/ 4000500 h 5638800"/>
                <a:gd name="connsiteX3" fmla="*/ 9525 w 200025"/>
                <a:gd name="connsiteY3" fmla="*/ 4000500 h 5638800"/>
                <a:gd name="connsiteX4" fmla="*/ 9525 w 200025"/>
                <a:gd name="connsiteY4" fmla="*/ 5638800 h 5638800"/>
                <a:gd name="connsiteX0" fmla="*/ 0 w 200025"/>
                <a:gd name="connsiteY0" fmla="*/ 0 h 4000500"/>
                <a:gd name="connsiteX1" fmla="*/ 200025 w 200025"/>
                <a:gd name="connsiteY1" fmla="*/ 0 h 4000500"/>
                <a:gd name="connsiteX2" fmla="*/ 200025 w 200025"/>
                <a:gd name="connsiteY2" fmla="*/ 4000500 h 4000500"/>
                <a:gd name="connsiteX3" fmla="*/ 9525 w 200025"/>
                <a:gd name="connsiteY3" fmla="*/ 4000500 h 4000500"/>
              </a:gdLst>
              <a:ahLst/>
              <a:cxnLst>
                <a:cxn ang="0">
                  <a:pos x="connsiteX0" y="connsiteY0"/>
                </a:cxn>
                <a:cxn ang="0">
                  <a:pos x="connsiteX1" y="connsiteY1"/>
                </a:cxn>
                <a:cxn ang="0">
                  <a:pos x="connsiteX2" y="connsiteY2"/>
                </a:cxn>
                <a:cxn ang="0">
                  <a:pos x="connsiteX3" y="connsiteY3"/>
                </a:cxn>
              </a:cxnLst>
              <a:rect l="l" t="t" r="r" b="b"/>
              <a:pathLst>
                <a:path w="200025" h="4000500">
                  <a:moveTo>
                    <a:pt x="0" y="0"/>
                  </a:moveTo>
                  <a:lnTo>
                    <a:pt x="200025" y="0"/>
                  </a:lnTo>
                  <a:lnTo>
                    <a:pt x="200025" y="4000500"/>
                  </a:lnTo>
                  <a:lnTo>
                    <a:pt x="9525" y="4000500"/>
                  </a:lnTo>
                </a:path>
              </a:pathLst>
            </a:custGeom>
            <a:noFill/>
            <a:ln w="6350" algn="ctr">
              <a:solidFill>
                <a:schemeClr val="tx1"/>
              </a:solidFill>
              <a:round/>
              <a:headEnd type="triangle" w="sm" len="sm"/>
              <a:tailEnd type="triangle" w="sm" len="sm"/>
            </a:ln>
            <a:effectLst>
              <a:outerShdw blurRad="50800" dist="38100" dir="5400000" algn="t" rotWithShape="0">
                <a:prstClr val="black">
                  <a:alpha val="40000"/>
                </a:prstClr>
              </a:outerShdw>
            </a:effectLst>
          </p:spPr>
          <p:txBody>
            <a:bodyPr rtlCol="0" anchor="ctr"/>
            <a:lstStyle/>
            <a:p>
              <a:pPr algn="ctr"/>
              <a:endParaRPr lang="en-US"/>
            </a:p>
          </p:txBody>
        </p:sp>
      </p:grpSp>
      <p:grpSp>
        <p:nvGrpSpPr>
          <p:cNvPr id="29" name="Group 107"/>
          <p:cNvGrpSpPr/>
          <p:nvPr/>
        </p:nvGrpSpPr>
        <p:grpSpPr>
          <a:xfrm>
            <a:off x="9120528" y="2137111"/>
            <a:ext cx="1714832" cy="508000"/>
            <a:chOff x="5385299" y="1600200"/>
            <a:chExt cx="1286459" cy="381000"/>
          </a:xfrm>
        </p:grpSpPr>
        <p:pic>
          <p:nvPicPr>
            <p:cNvPr id="109"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385299" y="1600200"/>
              <a:ext cx="1286459" cy="381000"/>
            </a:xfrm>
            <a:prstGeom prst="rect">
              <a:avLst/>
            </a:prstGeom>
            <a:noFill/>
            <a:ln>
              <a:noFill/>
            </a:ln>
            <a:effectLst>
              <a:glow rad="101600">
                <a:schemeClr val="accent3">
                  <a:satMod val="175000"/>
                  <a:alpha val="40000"/>
                </a:schemeClr>
              </a:glow>
            </a:effectLst>
            <a:extLst/>
          </p:spPr>
        </p:pic>
        <p:grpSp>
          <p:nvGrpSpPr>
            <p:cNvPr id="30" name="Group 109"/>
            <p:cNvGrpSpPr/>
            <p:nvPr/>
          </p:nvGrpSpPr>
          <p:grpSpPr>
            <a:xfrm>
              <a:off x="5448973" y="1676232"/>
              <a:ext cx="1159669" cy="282902"/>
              <a:chOff x="5448973" y="1676232"/>
              <a:chExt cx="1159669" cy="282902"/>
            </a:xfrm>
          </p:grpSpPr>
          <p:sp>
            <p:nvSpPr>
              <p:cNvPr id="111" name="Rectangle 110"/>
              <p:cNvSpPr/>
              <p:nvPr/>
            </p:nvSpPr>
            <p:spPr bwMode="auto">
              <a:xfrm>
                <a:off x="5448973" y="1890280"/>
                <a:ext cx="960934" cy="68854"/>
              </a:xfrm>
              <a:prstGeom prst="rect">
                <a:avLst/>
              </a:prstGeom>
              <a:noFill/>
              <a:ln w="25400" algn="ctr">
                <a:solidFill>
                  <a:schemeClr val="accent3"/>
                </a:solidFill>
                <a:round/>
                <a:headEnd/>
                <a:tailEnd/>
              </a:ln>
              <a:effectLst/>
            </p:spPr>
            <p:txBody>
              <a:bodyPr lIns="228600" tIns="45714" rIns="228600" bIns="45714" rtlCol="0" anchor="ctr"/>
              <a:lstStyle/>
              <a:p>
                <a:pPr marL="2117" indent="-2117" algn="ctr" defTabSz="1217364"/>
                <a:endParaRPr lang="en-CA" b="1" dirty="0" smtClean="0">
                  <a:solidFill>
                    <a:prstClr val="white"/>
                  </a:solidFill>
                  <a:cs typeface="Arial" charset="0"/>
                </a:endParaRPr>
              </a:p>
            </p:txBody>
          </p:sp>
          <p:sp>
            <p:nvSpPr>
              <p:cNvPr id="112" name="Freeform 111"/>
              <p:cNvSpPr/>
              <p:nvPr/>
            </p:nvSpPr>
            <p:spPr bwMode="auto">
              <a:xfrm>
                <a:off x="5448973" y="1676232"/>
                <a:ext cx="1159669" cy="214313"/>
              </a:xfrm>
              <a:custGeom>
                <a:avLst/>
                <a:gdLst>
                  <a:gd name="connsiteX0" fmla="*/ 0 w 1159669"/>
                  <a:gd name="connsiteY0" fmla="*/ 214313 h 214313"/>
                  <a:gd name="connsiteX1" fmla="*/ 0 w 1159669"/>
                  <a:gd name="connsiteY1" fmla="*/ 214313 h 214313"/>
                  <a:gd name="connsiteX2" fmla="*/ 200025 w 1159669"/>
                  <a:gd name="connsiteY2" fmla="*/ 0 h 214313"/>
                  <a:gd name="connsiteX3" fmla="*/ 1159669 w 1159669"/>
                  <a:gd name="connsiteY3" fmla="*/ 0 h 214313"/>
                  <a:gd name="connsiteX4" fmla="*/ 964406 w 1159669"/>
                  <a:gd name="connsiteY4" fmla="*/ 209550 h 214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669" h="214313">
                    <a:moveTo>
                      <a:pt x="0" y="214313"/>
                    </a:moveTo>
                    <a:lnTo>
                      <a:pt x="0" y="214313"/>
                    </a:lnTo>
                    <a:lnTo>
                      <a:pt x="200025" y="0"/>
                    </a:lnTo>
                    <a:lnTo>
                      <a:pt x="1159669" y="0"/>
                    </a:lnTo>
                    <a:lnTo>
                      <a:pt x="964406" y="209550"/>
                    </a:lnTo>
                  </a:path>
                </a:pathLst>
              </a:custGeom>
              <a:noFill/>
              <a:ln w="25400" algn="ctr">
                <a:solidFill>
                  <a:schemeClr val="accent3"/>
                </a:solidFill>
                <a:round/>
                <a:headEnd/>
                <a:tailEnd/>
              </a:ln>
              <a:effectLst/>
            </p:spPr>
            <p:txBody>
              <a:bodyPr rot="0" spcFirstLastPara="0" vertOverflow="overflow" horzOverflow="overflow" vert="horz" wrap="square" lIns="228600" tIns="45714" rIns="228600" bIns="45714" numCol="1" spcCol="0" rtlCol="0" fromWordArt="0" anchor="ctr" anchorCtr="0" forceAA="0" compatLnSpc="1">
                <a:prstTxWarp prst="textNoShape">
                  <a:avLst/>
                </a:prstTxWarp>
                <a:noAutofit/>
              </a:bodyPr>
              <a:lstStyle/>
              <a:p>
                <a:pPr marL="2117" indent="-2117" algn="ctr" defTabSz="1217364"/>
                <a:endParaRPr lang="en-CA" b="1">
                  <a:solidFill>
                    <a:prstClr val="white"/>
                  </a:solidFill>
                  <a:cs typeface="Arial" charset="0"/>
                </a:endParaRPr>
              </a:p>
            </p:txBody>
          </p:sp>
          <p:sp>
            <p:nvSpPr>
              <p:cNvPr id="113" name="Freeform 112"/>
              <p:cNvSpPr/>
              <p:nvPr/>
            </p:nvSpPr>
            <p:spPr bwMode="auto">
              <a:xfrm>
                <a:off x="6410999" y="1679575"/>
                <a:ext cx="197643" cy="277813"/>
              </a:xfrm>
              <a:custGeom>
                <a:avLst/>
                <a:gdLst>
                  <a:gd name="connsiteX0" fmla="*/ 190500 w 190500"/>
                  <a:gd name="connsiteY0" fmla="*/ 0 h 492919"/>
                  <a:gd name="connsiteX1" fmla="*/ 190500 w 190500"/>
                  <a:gd name="connsiteY1" fmla="*/ 283369 h 492919"/>
                  <a:gd name="connsiteX2" fmla="*/ 0 w 190500"/>
                  <a:gd name="connsiteY2" fmla="*/ 492919 h 492919"/>
                  <a:gd name="connsiteX0" fmla="*/ 202406 w 202406"/>
                  <a:gd name="connsiteY0" fmla="*/ 0 h 500063"/>
                  <a:gd name="connsiteX1" fmla="*/ 202406 w 202406"/>
                  <a:gd name="connsiteY1" fmla="*/ 283369 h 500063"/>
                  <a:gd name="connsiteX2" fmla="*/ 0 w 202406"/>
                  <a:gd name="connsiteY2" fmla="*/ 500063 h 500063"/>
                  <a:gd name="connsiteX0" fmla="*/ 197643 w 197643"/>
                  <a:gd name="connsiteY0" fmla="*/ 0 h 500063"/>
                  <a:gd name="connsiteX1" fmla="*/ 197643 w 197643"/>
                  <a:gd name="connsiteY1" fmla="*/ 283369 h 500063"/>
                  <a:gd name="connsiteX2" fmla="*/ 0 w 197643"/>
                  <a:gd name="connsiteY2" fmla="*/ 500063 h 500063"/>
                  <a:gd name="connsiteX0" fmla="*/ 197643 w 197643"/>
                  <a:gd name="connsiteY0" fmla="*/ 0 h 277813"/>
                  <a:gd name="connsiteX1" fmla="*/ 197643 w 197643"/>
                  <a:gd name="connsiteY1" fmla="*/ 61119 h 277813"/>
                  <a:gd name="connsiteX2" fmla="*/ 0 w 197643"/>
                  <a:gd name="connsiteY2" fmla="*/ 277813 h 277813"/>
                </a:gdLst>
                <a:ahLst/>
                <a:cxnLst>
                  <a:cxn ang="0">
                    <a:pos x="connsiteX0" y="connsiteY0"/>
                  </a:cxn>
                  <a:cxn ang="0">
                    <a:pos x="connsiteX1" y="connsiteY1"/>
                  </a:cxn>
                  <a:cxn ang="0">
                    <a:pos x="connsiteX2" y="connsiteY2"/>
                  </a:cxn>
                </a:cxnLst>
                <a:rect l="l" t="t" r="r" b="b"/>
                <a:pathLst>
                  <a:path w="197643" h="277813">
                    <a:moveTo>
                      <a:pt x="197643" y="0"/>
                    </a:moveTo>
                    <a:lnTo>
                      <a:pt x="197643" y="61119"/>
                    </a:lnTo>
                    <a:lnTo>
                      <a:pt x="0" y="277813"/>
                    </a:lnTo>
                  </a:path>
                </a:pathLst>
              </a:custGeom>
              <a:noFill/>
              <a:ln w="25400" algn="ctr">
                <a:solidFill>
                  <a:schemeClr val="accent3"/>
                </a:solidFill>
                <a:round/>
                <a:headEnd/>
                <a:tailEnd/>
              </a:ln>
              <a:effectLst/>
            </p:spPr>
            <p:txBody>
              <a:bodyPr rot="0" spcFirstLastPara="0" vertOverflow="overflow" horzOverflow="overflow" vert="horz" wrap="square" lIns="228600" tIns="45714" rIns="228600" bIns="45714" numCol="1" spcCol="0" rtlCol="0" fromWordArt="0" anchor="ctr" anchorCtr="0" forceAA="0" compatLnSpc="1">
                <a:prstTxWarp prst="textNoShape">
                  <a:avLst/>
                </a:prstTxWarp>
                <a:noAutofit/>
              </a:bodyPr>
              <a:lstStyle/>
              <a:p>
                <a:pPr marL="2117" indent="-2117" algn="ctr" defTabSz="1217364"/>
                <a:endParaRPr lang="en-CA" b="1">
                  <a:solidFill>
                    <a:prstClr val="white"/>
                  </a:solidFill>
                  <a:cs typeface="Arial" charset="0"/>
                </a:endParaRPr>
              </a:p>
            </p:txBody>
          </p:sp>
        </p:grpSp>
      </p:grpSp>
      <p:grpSp>
        <p:nvGrpSpPr>
          <p:cNvPr id="31" name="Group 1033"/>
          <p:cNvGrpSpPr/>
          <p:nvPr/>
        </p:nvGrpSpPr>
        <p:grpSpPr>
          <a:xfrm>
            <a:off x="9034340" y="1955804"/>
            <a:ext cx="1795938" cy="612049"/>
            <a:chOff x="6391275" y="1466851"/>
            <a:chExt cx="1476375" cy="459037"/>
          </a:xfrm>
        </p:grpSpPr>
        <p:pic>
          <p:nvPicPr>
            <p:cNvPr id="56"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457949" y="1466851"/>
              <a:ext cx="1409701"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 name="Freeform 81"/>
            <p:cNvSpPr/>
            <p:nvPr/>
          </p:nvSpPr>
          <p:spPr bwMode="auto">
            <a:xfrm flipH="1">
              <a:off x="6391275" y="1794365"/>
              <a:ext cx="122259" cy="131523"/>
            </a:xfrm>
            <a:custGeom>
              <a:avLst/>
              <a:gdLst>
                <a:gd name="connsiteX0" fmla="*/ 0 w 200025"/>
                <a:gd name="connsiteY0" fmla="*/ 0 h 5638800"/>
                <a:gd name="connsiteX1" fmla="*/ 200025 w 200025"/>
                <a:gd name="connsiteY1" fmla="*/ 0 h 5638800"/>
                <a:gd name="connsiteX2" fmla="*/ 200025 w 200025"/>
                <a:gd name="connsiteY2" fmla="*/ 4000500 h 5638800"/>
                <a:gd name="connsiteX3" fmla="*/ 9525 w 200025"/>
                <a:gd name="connsiteY3" fmla="*/ 4000500 h 5638800"/>
                <a:gd name="connsiteX4" fmla="*/ 9525 w 200025"/>
                <a:gd name="connsiteY4" fmla="*/ 5638800 h 5638800"/>
                <a:gd name="connsiteX0" fmla="*/ 0 w 200025"/>
                <a:gd name="connsiteY0" fmla="*/ 0 h 4000500"/>
                <a:gd name="connsiteX1" fmla="*/ 200025 w 200025"/>
                <a:gd name="connsiteY1" fmla="*/ 0 h 4000500"/>
                <a:gd name="connsiteX2" fmla="*/ 200025 w 200025"/>
                <a:gd name="connsiteY2" fmla="*/ 4000500 h 4000500"/>
                <a:gd name="connsiteX3" fmla="*/ 9525 w 200025"/>
                <a:gd name="connsiteY3" fmla="*/ 4000500 h 4000500"/>
              </a:gdLst>
              <a:ahLst/>
              <a:cxnLst>
                <a:cxn ang="0">
                  <a:pos x="connsiteX0" y="connsiteY0"/>
                </a:cxn>
                <a:cxn ang="0">
                  <a:pos x="connsiteX1" y="connsiteY1"/>
                </a:cxn>
                <a:cxn ang="0">
                  <a:pos x="connsiteX2" y="connsiteY2"/>
                </a:cxn>
                <a:cxn ang="0">
                  <a:pos x="connsiteX3" y="connsiteY3"/>
                </a:cxn>
              </a:cxnLst>
              <a:rect l="l" t="t" r="r" b="b"/>
              <a:pathLst>
                <a:path w="200025" h="4000500">
                  <a:moveTo>
                    <a:pt x="0" y="0"/>
                  </a:moveTo>
                  <a:lnTo>
                    <a:pt x="200025" y="0"/>
                  </a:lnTo>
                  <a:lnTo>
                    <a:pt x="200025" y="4000500"/>
                  </a:lnTo>
                  <a:lnTo>
                    <a:pt x="9525" y="4000500"/>
                  </a:lnTo>
                </a:path>
              </a:pathLst>
            </a:custGeom>
            <a:noFill/>
            <a:ln w="6350" algn="ctr">
              <a:solidFill>
                <a:schemeClr val="tx1"/>
              </a:solidFill>
              <a:round/>
              <a:headEnd type="triangle" w="sm" len="sm"/>
              <a:tailEnd type="triangle" w="sm" len="sm"/>
            </a:ln>
            <a:effectLst>
              <a:outerShdw blurRad="50800" dist="38100" dir="5400000" algn="t" rotWithShape="0">
                <a:prstClr val="black">
                  <a:alpha val="40000"/>
                </a:prstClr>
              </a:outerShdw>
            </a:effectLst>
          </p:spPr>
          <p:txBody>
            <a:bodyPr rtlCol="0" anchor="ctr"/>
            <a:lstStyle/>
            <a:p>
              <a:pPr algn="ctr"/>
              <a:endParaRPr lang="en-US"/>
            </a:p>
          </p:txBody>
        </p:sp>
      </p:grpSp>
      <p:grpSp>
        <p:nvGrpSpPr>
          <p:cNvPr id="32" name="Group 12"/>
          <p:cNvGrpSpPr/>
          <p:nvPr/>
        </p:nvGrpSpPr>
        <p:grpSpPr>
          <a:xfrm>
            <a:off x="9121399" y="1951567"/>
            <a:ext cx="1714832" cy="508000"/>
            <a:chOff x="5385299" y="1600200"/>
            <a:chExt cx="1286459" cy="381000"/>
          </a:xfrm>
        </p:grpSpPr>
        <p:pic>
          <p:nvPicPr>
            <p:cNvPr id="97"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385299" y="1600200"/>
              <a:ext cx="1286459" cy="381000"/>
            </a:xfrm>
            <a:prstGeom prst="rect">
              <a:avLst/>
            </a:prstGeom>
            <a:noFill/>
            <a:ln>
              <a:noFill/>
            </a:ln>
            <a:effectLst>
              <a:glow rad="101600">
                <a:schemeClr val="accent3">
                  <a:satMod val="175000"/>
                  <a:alpha val="40000"/>
                </a:schemeClr>
              </a:glow>
            </a:effectLst>
            <a:extLst/>
          </p:spPr>
        </p:pic>
        <p:grpSp>
          <p:nvGrpSpPr>
            <p:cNvPr id="33" name="Group 11"/>
            <p:cNvGrpSpPr/>
            <p:nvPr/>
          </p:nvGrpSpPr>
          <p:grpSpPr>
            <a:xfrm>
              <a:off x="5448973" y="1676232"/>
              <a:ext cx="1159669" cy="282902"/>
              <a:chOff x="5448973" y="1676232"/>
              <a:chExt cx="1159669" cy="282902"/>
            </a:xfrm>
          </p:grpSpPr>
          <p:sp>
            <p:nvSpPr>
              <p:cNvPr id="99" name="Rectangle 98"/>
              <p:cNvSpPr/>
              <p:nvPr/>
            </p:nvSpPr>
            <p:spPr bwMode="auto">
              <a:xfrm>
                <a:off x="5448973" y="1890280"/>
                <a:ext cx="960934" cy="68854"/>
              </a:xfrm>
              <a:prstGeom prst="rect">
                <a:avLst/>
              </a:prstGeom>
              <a:noFill/>
              <a:ln w="25400" algn="ctr">
                <a:solidFill>
                  <a:schemeClr val="accent3"/>
                </a:solidFill>
                <a:round/>
                <a:headEnd/>
                <a:tailEnd/>
              </a:ln>
              <a:effectLst/>
            </p:spPr>
            <p:txBody>
              <a:bodyPr lIns="228600" tIns="45714" rIns="228600" bIns="45714" rtlCol="0" anchor="ctr"/>
              <a:lstStyle/>
              <a:p>
                <a:pPr marL="2117" indent="-2117" algn="ctr" defTabSz="1217364"/>
                <a:endParaRPr lang="en-CA" b="1" dirty="0" smtClean="0">
                  <a:solidFill>
                    <a:prstClr val="white"/>
                  </a:solidFill>
                  <a:cs typeface="Arial" charset="0"/>
                </a:endParaRPr>
              </a:p>
            </p:txBody>
          </p:sp>
          <p:sp>
            <p:nvSpPr>
              <p:cNvPr id="100" name="Freeform 99"/>
              <p:cNvSpPr/>
              <p:nvPr/>
            </p:nvSpPr>
            <p:spPr bwMode="auto">
              <a:xfrm>
                <a:off x="5448973" y="1676232"/>
                <a:ext cx="1159669" cy="214313"/>
              </a:xfrm>
              <a:custGeom>
                <a:avLst/>
                <a:gdLst>
                  <a:gd name="connsiteX0" fmla="*/ 0 w 1159669"/>
                  <a:gd name="connsiteY0" fmla="*/ 214313 h 214313"/>
                  <a:gd name="connsiteX1" fmla="*/ 0 w 1159669"/>
                  <a:gd name="connsiteY1" fmla="*/ 214313 h 214313"/>
                  <a:gd name="connsiteX2" fmla="*/ 200025 w 1159669"/>
                  <a:gd name="connsiteY2" fmla="*/ 0 h 214313"/>
                  <a:gd name="connsiteX3" fmla="*/ 1159669 w 1159669"/>
                  <a:gd name="connsiteY3" fmla="*/ 0 h 214313"/>
                  <a:gd name="connsiteX4" fmla="*/ 964406 w 1159669"/>
                  <a:gd name="connsiteY4" fmla="*/ 209550 h 214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669" h="214313">
                    <a:moveTo>
                      <a:pt x="0" y="214313"/>
                    </a:moveTo>
                    <a:lnTo>
                      <a:pt x="0" y="214313"/>
                    </a:lnTo>
                    <a:lnTo>
                      <a:pt x="200025" y="0"/>
                    </a:lnTo>
                    <a:lnTo>
                      <a:pt x="1159669" y="0"/>
                    </a:lnTo>
                    <a:lnTo>
                      <a:pt x="964406" y="209550"/>
                    </a:lnTo>
                  </a:path>
                </a:pathLst>
              </a:custGeom>
              <a:noFill/>
              <a:ln w="25400" algn="ctr">
                <a:solidFill>
                  <a:schemeClr val="accent3"/>
                </a:solidFill>
                <a:round/>
                <a:headEnd/>
                <a:tailEnd/>
              </a:ln>
              <a:effectLst/>
            </p:spPr>
            <p:txBody>
              <a:bodyPr rot="0" spcFirstLastPara="0" vertOverflow="overflow" horzOverflow="overflow" vert="horz" wrap="square" lIns="228600" tIns="45714" rIns="228600" bIns="45714" numCol="1" spcCol="0" rtlCol="0" fromWordArt="0" anchor="ctr" anchorCtr="0" forceAA="0" compatLnSpc="1">
                <a:prstTxWarp prst="textNoShape">
                  <a:avLst/>
                </a:prstTxWarp>
                <a:noAutofit/>
              </a:bodyPr>
              <a:lstStyle/>
              <a:p>
                <a:pPr marL="2117" indent="-2117" algn="ctr" defTabSz="1217364"/>
                <a:endParaRPr lang="en-CA" b="1">
                  <a:solidFill>
                    <a:prstClr val="white"/>
                  </a:solidFill>
                  <a:cs typeface="Arial" charset="0"/>
                </a:endParaRPr>
              </a:p>
            </p:txBody>
          </p:sp>
          <p:sp>
            <p:nvSpPr>
              <p:cNvPr id="101" name="Freeform 100"/>
              <p:cNvSpPr/>
              <p:nvPr/>
            </p:nvSpPr>
            <p:spPr bwMode="auto">
              <a:xfrm>
                <a:off x="6410999" y="1679575"/>
                <a:ext cx="197643" cy="277813"/>
              </a:xfrm>
              <a:custGeom>
                <a:avLst/>
                <a:gdLst>
                  <a:gd name="connsiteX0" fmla="*/ 190500 w 190500"/>
                  <a:gd name="connsiteY0" fmla="*/ 0 h 492919"/>
                  <a:gd name="connsiteX1" fmla="*/ 190500 w 190500"/>
                  <a:gd name="connsiteY1" fmla="*/ 283369 h 492919"/>
                  <a:gd name="connsiteX2" fmla="*/ 0 w 190500"/>
                  <a:gd name="connsiteY2" fmla="*/ 492919 h 492919"/>
                  <a:gd name="connsiteX0" fmla="*/ 202406 w 202406"/>
                  <a:gd name="connsiteY0" fmla="*/ 0 h 500063"/>
                  <a:gd name="connsiteX1" fmla="*/ 202406 w 202406"/>
                  <a:gd name="connsiteY1" fmla="*/ 283369 h 500063"/>
                  <a:gd name="connsiteX2" fmla="*/ 0 w 202406"/>
                  <a:gd name="connsiteY2" fmla="*/ 500063 h 500063"/>
                  <a:gd name="connsiteX0" fmla="*/ 197643 w 197643"/>
                  <a:gd name="connsiteY0" fmla="*/ 0 h 500063"/>
                  <a:gd name="connsiteX1" fmla="*/ 197643 w 197643"/>
                  <a:gd name="connsiteY1" fmla="*/ 283369 h 500063"/>
                  <a:gd name="connsiteX2" fmla="*/ 0 w 197643"/>
                  <a:gd name="connsiteY2" fmla="*/ 500063 h 500063"/>
                  <a:gd name="connsiteX0" fmla="*/ 197643 w 197643"/>
                  <a:gd name="connsiteY0" fmla="*/ 0 h 277813"/>
                  <a:gd name="connsiteX1" fmla="*/ 197643 w 197643"/>
                  <a:gd name="connsiteY1" fmla="*/ 61119 h 277813"/>
                  <a:gd name="connsiteX2" fmla="*/ 0 w 197643"/>
                  <a:gd name="connsiteY2" fmla="*/ 277813 h 277813"/>
                </a:gdLst>
                <a:ahLst/>
                <a:cxnLst>
                  <a:cxn ang="0">
                    <a:pos x="connsiteX0" y="connsiteY0"/>
                  </a:cxn>
                  <a:cxn ang="0">
                    <a:pos x="connsiteX1" y="connsiteY1"/>
                  </a:cxn>
                  <a:cxn ang="0">
                    <a:pos x="connsiteX2" y="connsiteY2"/>
                  </a:cxn>
                </a:cxnLst>
                <a:rect l="l" t="t" r="r" b="b"/>
                <a:pathLst>
                  <a:path w="197643" h="277813">
                    <a:moveTo>
                      <a:pt x="197643" y="0"/>
                    </a:moveTo>
                    <a:lnTo>
                      <a:pt x="197643" y="61119"/>
                    </a:lnTo>
                    <a:lnTo>
                      <a:pt x="0" y="277813"/>
                    </a:lnTo>
                  </a:path>
                </a:pathLst>
              </a:custGeom>
              <a:noFill/>
              <a:ln w="25400" algn="ctr">
                <a:solidFill>
                  <a:schemeClr val="accent3"/>
                </a:solidFill>
                <a:round/>
                <a:headEnd/>
                <a:tailEnd/>
              </a:ln>
              <a:effectLst/>
            </p:spPr>
            <p:txBody>
              <a:bodyPr rot="0" spcFirstLastPara="0" vertOverflow="overflow" horzOverflow="overflow" vert="horz" wrap="square" lIns="228600" tIns="45714" rIns="228600" bIns="45714" numCol="1" spcCol="0" rtlCol="0" fromWordArt="0" anchor="ctr" anchorCtr="0" forceAA="0" compatLnSpc="1">
                <a:prstTxWarp prst="textNoShape">
                  <a:avLst/>
                </a:prstTxWarp>
                <a:noAutofit/>
              </a:bodyPr>
              <a:lstStyle/>
              <a:p>
                <a:pPr marL="2117" indent="-2117" algn="ctr" defTabSz="1217364"/>
                <a:endParaRPr lang="en-CA" b="1">
                  <a:solidFill>
                    <a:prstClr val="white"/>
                  </a:solidFill>
                  <a:cs typeface="Arial" charset="0"/>
                </a:endParaRPr>
              </a:p>
            </p:txBody>
          </p:sp>
        </p:grpSp>
      </p:grpSp>
      <p:grpSp>
        <p:nvGrpSpPr>
          <p:cNvPr id="35" name="Group 113"/>
          <p:cNvGrpSpPr/>
          <p:nvPr/>
        </p:nvGrpSpPr>
        <p:grpSpPr>
          <a:xfrm>
            <a:off x="9121399" y="1951567"/>
            <a:ext cx="1714832" cy="508000"/>
            <a:chOff x="5385299" y="1600200"/>
            <a:chExt cx="1286459" cy="381000"/>
          </a:xfrm>
        </p:grpSpPr>
        <p:pic>
          <p:nvPicPr>
            <p:cNvPr id="115"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385299" y="1600200"/>
              <a:ext cx="1286459" cy="381000"/>
            </a:xfrm>
            <a:prstGeom prst="rect">
              <a:avLst/>
            </a:prstGeom>
            <a:noFill/>
            <a:ln>
              <a:noFill/>
            </a:ln>
            <a:effectLst>
              <a:glow rad="101600">
                <a:schemeClr val="accent3">
                  <a:satMod val="175000"/>
                  <a:alpha val="40000"/>
                </a:schemeClr>
              </a:glow>
            </a:effectLst>
            <a:extLst/>
          </p:spPr>
        </p:pic>
        <p:grpSp>
          <p:nvGrpSpPr>
            <p:cNvPr id="39" name="Group 115"/>
            <p:cNvGrpSpPr/>
            <p:nvPr/>
          </p:nvGrpSpPr>
          <p:grpSpPr>
            <a:xfrm>
              <a:off x="5448973" y="1676232"/>
              <a:ext cx="1159669" cy="282902"/>
              <a:chOff x="5448973" y="1676232"/>
              <a:chExt cx="1159669" cy="282902"/>
            </a:xfrm>
          </p:grpSpPr>
          <p:sp>
            <p:nvSpPr>
              <p:cNvPr id="117" name="Rectangle 116"/>
              <p:cNvSpPr/>
              <p:nvPr/>
            </p:nvSpPr>
            <p:spPr bwMode="auto">
              <a:xfrm>
                <a:off x="5448973" y="1890280"/>
                <a:ext cx="960934" cy="68854"/>
              </a:xfrm>
              <a:prstGeom prst="rect">
                <a:avLst/>
              </a:prstGeom>
              <a:noFill/>
              <a:ln w="25400" algn="ctr">
                <a:solidFill>
                  <a:schemeClr val="accent3"/>
                </a:solidFill>
                <a:round/>
                <a:headEnd/>
                <a:tailEnd/>
              </a:ln>
              <a:effectLst/>
            </p:spPr>
            <p:txBody>
              <a:bodyPr lIns="228600" tIns="45714" rIns="228600" bIns="45714" rtlCol="0" anchor="ctr"/>
              <a:lstStyle/>
              <a:p>
                <a:pPr marL="2117" indent="-2117" algn="ctr" defTabSz="1217364"/>
                <a:endParaRPr lang="en-CA" b="1" dirty="0" smtClean="0">
                  <a:solidFill>
                    <a:prstClr val="white"/>
                  </a:solidFill>
                  <a:cs typeface="Arial" charset="0"/>
                </a:endParaRPr>
              </a:p>
            </p:txBody>
          </p:sp>
          <p:sp>
            <p:nvSpPr>
              <p:cNvPr id="118" name="Freeform 117"/>
              <p:cNvSpPr/>
              <p:nvPr/>
            </p:nvSpPr>
            <p:spPr bwMode="auto">
              <a:xfrm>
                <a:off x="5448973" y="1676232"/>
                <a:ext cx="1159669" cy="214313"/>
              </a:xfrm>
              <a:custGeom>
                <a:avLst/>
                <a:gdLst>
                  <a:gd name="connsiteX0" fmla="*/ 0 w 1159669"/>
                  <a:gd name="connsiteY0" fmla="*/ 214313 h 214313"/>
                  <a:gd name="connsiteX1" fmla="*/ 0 w 1159669"/>
                  <a:gd name="connsiteY1" fmla="*/ 214313 h 214313"/>
                  <a:gd name="connsiteX2" fmla="*/ 200025 w 1159669"/>
                  <a:gd name="connsiteY2" fmla="*/ 0 h 214313"/>
                  <a:gd name="connsiteX3" fmla="*/ 1159669 w 1159669"/>
                  <a:gd name="connsiteY3" fmla="*/ 0 h 214313"/>
                  <a:gd name="connsiteX4" fmla="*/ 964406 w 1159669"/>
                  <a:gd name="connsiteY4" fmla="*/ 209550 h 214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669" h="214313">
                    <a:moveTo>
                      <a:pt x="0" y="214313"/>
                    </a:moveTo>
                    <a:lnTo>
                      <a:pt x="0" y="214313"/>
                    </a:lnTo>
                    <a:lnTo>
                      <a:pt x="200025" y="0"/>
                    </a:lnTo>
                    <a:lnTo>
                      <a:pt x="1159669" y="0"/>
                    </a:lnTo>
                    <a:lnTo>
                      <a:pt x="964406" y="209550"/>
                    </a:lnTo>
                  </a:path>
                </a:pathLst>
              </a:custGeom>
              <a:noFill/>
              <a:ln w="25400" algn="ctr">
                <a:solidFill>
                  <a:schemeClr val="accent3"/>
                </a:solidFill>
                <a:round/>
                <a:headEnd/>
                <a:tailEnd/>
              </a:ln>
              <a:effectLst/>
            </p:spPr>
            <p:txBody>
              <a:bodyPr rot="0" spcFirstLastPara="0" vertOverflow="overflow" horzOverflow="overflow" vert="horz" wrap="square" lIns="228600" tIns="45714" rIns="228600" bIns="45714" numCol="1" spcCol="0" rtlCol="0" fromWordArt="0" anchor="ctr" anchorCtr="0" forceAA="0" compatLnSpc="1">
                <a:prstTxWarp prst="textNoShape">
                  <a:avLst/>
                </a:prstTxWarp>
                <a:noAutofit/>
              </a:bodyPr>
              <a:lstStyle/>
              <a:p>
                <a:pPr marL="2117" indent="-2117" algn="ctr" defTabSz="1217364"/>
                <a:endParaRPr lang="en-CA" b="1">
                  <a:solidFill>
                    <a:prstClr val="white"/>
                  </a:solidFill>
                  <a:cs typeface="Arial" charset="0"/>
                </a:endParaRPr>
              </a:p>
            </p:txBody>
          </p:sp>
          <p:sp>
            <p:nvSpPr>
              <p:cNvPr id="119" name="Freeform 118"/>
              <p:cNvSpPr/>
              <p:nvPr/>
            </p:nvSpPr>
            <p:spPr bwMode="auto">
              <a:xfrm>
                <a:off x="6410999" y="1679575"/>
                <a:ext cx="197643" cy="277813"/>
              </a:xfrm>
              <a:custGeom>
                <a:avLst/>
                <a:gdLst>
                  <a:gd name="connsiteX0" fmla="*/ 190500 w 190500"/>
                  <a:gd name="connsiteY0" fmla="*/ 0 h 492919"/>
                  <a:gd name="connsiteX1" fmla="*/ 190500 w 190500"/>
                  <a:gd name="connsiteY1" fmla="*/ 283369 h 492919"/>
                  <a:gd name="connsiteX2" fmla="*/ 0 w 190500"/>
                  <a:gd name="connsiteY2" fmla="*/ 492919 h 492919"/>
                  <a:gd name="connsiteX0" fmla="*/ 202406 w 202406"/>
                  <a:gd name="connsiteY0" fmla="*/ 0 h 500063"/>
                  <a:gd name="connsiteX1" fmla="*/ 202406 w 202406"/>
                  <a:gd name="connsiteY1" fmla="*/ 283369 h 500063"/>
                  <a:gd name="connsiteX2" fmla="*/ 0 w 202406"/>
                  <a:gd name="connsiteY2" fmla="*/ 500063 h 500063"/>
                  <a:gd name="connsiteX0" fmla="*/ 197643 w 197643"/>
                  <a:gd name="connsiteY0" fmla="*/ 0 h 500063"/>
                  <a:gd name="connsiteX1" fmla="*/ 197643 w 197643"/>
                  <a:gd name="connsiteY1" fmla="*/ 283369 h 500063"/>
                  <a:gd name="connsiteX2" fmla="*/ 0 w 197643"/>
                  <a:gd name="connsiteY2" fmla="*/ 500063 h 500063"/>
                  <a:gd name="connsiteX0" fmla="*/ 197643 w 197643"/>
                  <a:gd name="connsiteY0" fmla="*/ 0 h 277813"/>
                  <a:gd name="connsiteX1" fmla="*/ 197643 w 197643"/>
                  <a:gd name="connsiteY1" fmla="*/ 61119 h 277813"/>
                  <a:gd name="connsiteX2" fmla="*/ 0 w 197643"/>
                  <a:gd name="connsiteY2" fmla="*/ 277813 h 277813"/>
                </a:gdLst>
                <a:ahLst/>
                <a:cxnLst>
                  <a:cxn ang="0">
                    <a:pos x="connsiteX0" y="connsiteY0"/>
                  </a:cxn>
                  <a:cxn ang="0">
                    <a:pos x="connsiteX1" y="connsiteY1"/>
                  </a:cxn>
                  <a:cxn ang="0">
                    <a:pos x="connsiteX2" y="connsiteY2"/>
                  </a:cxn>
                </a:cxnLst>
                <a:rect l="l" t="t" r="r" b="b"/>
                <a:pathLst>
                  <a:path w="197643" h="277813">
                    <a:moveTo>
                      <a:pt x="197643" y="0"/>
                    </a:moveTo>
                    <a:lnTo>
                      <a:pt x="197643" y="61119"/>
                    </a:lnTo>
                    <a:lnTo>
                      <a:pt x="0" y="277813"/>
                    </a:lnTo>
                  </a:path>
                </a:pathLst>
              </a:custGeom>
              <a:noFill/>
              <a:ln w="25400" algn="ctr">
                <a:solidFill>
                  <a:schemeClr val="accent3"/>
                </a:solidFill>
                <a:round/>
                <a:headEnd/>
                <a:tailEnd/>
              </a:ln>
              <a:effectLst/>
            </p:spPr>
            <p:txBody>
              <a:bodyPr rot="0" spcFirstLastPara="0" vertOverflow="overflow" horzOverflow="overflow" vert="horz" wrap="square" lIns="228600" tIns="45714" rIns="228600" bIns="45714" numCol="1" spcCol="0" rtlCol="0" fromWordArt="0" anchor="ctr" anchorCtr="0" forceAA="0" compatLnSpc="1">
                <a:prstTxWarp prst="textNoShape">
                  <a:avLst/>
                </a:prstTxWarp>
                <a:noAutofit/>
              </a:bodyPr>
              <a:lstStyle/>
              <a:p>
                <a:pPr marL="2117" indent="-2117" algn="ctr" defTabSz="1217364"/>
                <a:endParaRPr lang="en-CA" b="1">
                  <a:solidFill>
                    <a:prstClr val="white"/>
                  </a:solidFill>
                  <a:cs typeface="Arial" charset="0"/>
                </a:endParaRPr>
              </a:p>
            </p:txBody>
          </p:sp>
        </p:grpSp>
      </p:grpSp>
      <p:grpSp>
        <p:nvGrpSpPr>
          <p:cNvPr id="40" name="Group 1034"/>
          <p:cNvGrpSpPr/>
          <p:nvPr/>
        </p:nvGrpSpPr>
        <p:grpSpPr>
          <a:xfrm>
            <a:off x="9139408" y="1498600"/>
            <a:ext cx="1714832" cy="863600"/>
            <a:chOff x="6476999" y="1123950"/>
            <a:chExt cx="1409701" cy="647700"/>
          </a:xfrm>
        </p:grpSpPr>
        <p:pic>
          <p:nvPicPr>
            <p:cNvPr id="34"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476999" y="1123950"/>
              <a:ext cx="1409701"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 name="TextBox 86"/>
            <p:cNvSpPr txBox="1"/>
            <p:nvPr/>
          </p:nvSpPr>
          <p:spPr>
            <a:xfrm>
              <a:off x="6530565" y="1382128"/>
              <a:ext cx="1052991" cy="346249"/>
            </a:xfrm>
            <a:prstGeom prst="rect">
              <a:avLst/>
            </a:prstGeom>
            <a:noFill/>
          </p:spPr>
          <p:txBody>
            <a:bodyPr wrap="square" rtlCol="0">
              <a:spAutoFit/>
            </a:bodyPr>
            <a:lstStyle/>
            <a:p>
              <a:pPr algn="ctr"/>
              <a:r>
                <a:rPr lang="en-US" sz="1200" b="1" dirty="0">
                  <a:effectLst>
                    <a:outerShdw blurRad="38100" dist="38100" dir="2700000" algn="tl">
                      <a:srgbClr val="000000">
                        <a:alpha val="43137"/>
                      </a:srgbClr>
                    </a:outerShdw>
                  </a:effectLst>
                </a:rPr>
                <a:t>Highest</a:t>
              </a:r>
              <a:br>
                <a:rPr lang="en-US" sz="1200" b="1" dirty="0">
                  <a:effectLst>
                    <a:outerShdw blurRad="38100" dist="38100" dir="2700000" algn="tl">
                      <a:srgbClr val="000000">
                        <a:alpha val="43137"/>
                      </a:srgbClr>
                    </a:outerShdw>
                  </a:effectLst>
                </a:rPr>
              </a:br>
              <a:r>
                <a:rPr lang="en-US" sz="1200" b="1" dirty="0">
                  <a:effectLst>
                    <a:outerShdw blurRad="38100" dist="38100" dir="2700000" algn="tl">
                      <a:srgbClr val="000000">
                        <a:alpha val="43137"/>
                      </a:srgbClr>
                    </a:outerShdw>
                  </a:effectLst>
                </a:rPr>
                <a:t>P-State</a:t>
              </a:r>
            </a:p>
          </p:txBody>
        </p:sp>
      </p:grpSp>
      <p:sp>
        <p:nvSpPr>
          <p:cNvPr id="77" name="Freeform 76"/>
          <p:cNvSpPr/>
          <p:nvPr/>
        </p:nvSpPr>
        <p:spPr bwMode="auto">
          <a:xfrm>
            <a:off x="10761870" y="1924835"/>
            <a:ext cx="148723" cy="175364"/>
          </a:xfrm>
          <a:custGeom>
            <a:avLst/>
            <a:gdLst>
              <a:gd name="connsiteX0" fmla="*/ 0 w 200025"/>
              <a:gd name="connsiteY0" fmla="*/ 0 h 5638800"/>
              <a:gd name="connsiteX1" fmla="*/ 200025 w 200025"/>
              <a:gd name="connsiteY1" fmla="*/ 0 h 5638800"/>
              <a:gd name="connsiteX2" fmla="*/ 200025 w 200025"/>
              <a:gd name="connsiteY2" fmla="*/ 4000500 h 5638800"/>
              <a:gd name="connsiteX3" fmla="*/ 9525 w 200025"/>
              <a:gd name="connsiteY3" fmla="*/ 4000500 h 5638800"/>
              <a:gd name="connsiteX4" fmla="*/ 9525 w 200025"/>
              <a:gd name="connsiteY4" fmla="*/ 5638800 h 5638800"/>
              <a:gd name="connsiteX0" fmla="*/ 0 w 200025"/>
              <a:gd name="connsiteY0" fmla="*/ 0 h 4000500"/>
              <a:gd name="connsiteX1" fmla="*/ 200025 w 200025"/>
              <a:gd name="connsiteY1" fmla="*/ 0 h 4000500"/>
              <a:gd name="connsiteX2" fmla="*/ 200025 w 200025"/>
              <a:gd name="connsiteY2" fmla="*/ 4000500 h 4000500"/>
              <a:gd name="connsiteX3" fmla="*/ 9525 w 200025"/>
              <a:gd name="connsiteY3" fmla="*/ 4000500 h 4000500"/>
            </a:gdLst>
            <a:ahLst/>
            <a:cxnLst>
              <a:cxn ang="0">
                <a:pos x="connsiteX0" y="connsiteY0"/>
              </a:cxn>
              <a:cxn ang="0">
                <a:pos x="connsiteX1" y="connsiteY1"/>
              </a:cxn>
              <a:cxn ang="0">
                <a:pos x="connsiteX2" y="connsiteY2"/>
              </a:cxn>
              <a:cxn ang="0">
                <a:pos x="connsiteX3" y="connsiteY3"/>
              </a:cxn>
            </a:cxnLst>
            <a:rect l="l" t="t" r="r" b="b"/>
            <a:pathLst>
              <a:path w="200025" h="4000500">
                <a:moveTo>
                  <a:pt x="0" y="0"/>
                </a:moveTo>
                <a:lnTo>
                  <a:pt x="200025" y="0"/>
                </a:lnTo>
                <a:lnTo>
                  <a:pt x="200025" y="4000500"/>
                </a:lnTo>
                <a:lnTo>
                  <a:pt x="9525" y="4000500"/>
                </a:lnTo>
              </a:path>
            </a:pathLst>
          </a:custGeom>
          <a:noFill/>
          <a:ln w="6350" algn="ctr">
            <a:solidFill>
              <a:schemeClr val="tx1"/>
            </a:solidFill>
            <a:round/>
            <a:headEnd type="triangle" w="sm" len="sm"/>
            <a:tailEnd type="triangle" w="sm" len="sm"/>
          </a:ln>
          <a:effectLst>
            <a:outerShdw blurRad="50800" dist="38100" dir="5400000" algn="t" rotWithShape="0">
              <a:prstClr val="black">
                <a:alpha val="40000"/>
              </a:prstClr>
            </a:outerShdw>
          </a:effectLst>
        </p:spPr>
        <p:txBody>
          <a:bodyPr lIns="121899" tIns="60949" rIns="121899" bIns="60949" rtlCol="0" anchor="ctr"/>
          <a:lstStyle/>
          <a:p>
            <a:pPr algn="ctr"/>
            <a:endParaRPr lang="en-US"/>
          </a:p>
        </p:txBody>
      </p:sp>
      <p:grpSp>
        <p:nvGrpSpPr>
          <p:cNvPr id="41" name="Group 119"/>
          <p:cNvGrpSpPr/>
          <p:nvPr/>
        </p:nvGrpSpPr>
        <p:grpSpPr>
          <a:xfrm>
            <a:off x="9139408" y="1498600"/>
            <a:ext cx="1714832" cy="863600"/>
            <a:chOff x="6857415" y="1123950"/>
            <a:chExt cx="1286459" cy="647700"/>
          </a:xfrm>
        </p:grpSpPr>
        <p:grpSp>
          <p:nvGrpSpPr>
            <p:cNvPr id="42" name="Group 120"/>
            <p:cNvGrpSpPr/>
            <p:nvPr/>
          </p:nvGrpSpPr>
          <p:grpSpPr>
            <a:xfrm>
              <a:off x="6857415" y="1123950"/>
              <a:ext cx="1286459" cy="647700"/>
              <a:chOff x="6476999" y="1123950"/>
              <a:chExt cx="1409701" cy="647700"/>
            </a:xfrm>
            <a:effectLst>
              <a:glow rad="139700">
                <a:schemeClr val="accent3">
                  <a:satMod val="175000"/>
                  <a:alpha val="40000"/>
                </a:schemeClr>
              </a:glow>
            </a:effectLst>
          </p:grpSpPr>
          <p:pic>
            <p:nvPicPr>
              <p:cNvPr id="125"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476999" y="1123950"/>
                <a:ext cx="1409701"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6" name="TextBox 125"/>
              <p:cNvSpPr txBox="1"/>
              <p:nvPr/>
            </p:nvSpPr>
            <p:spPr>
              <a:xfrm>
                <a:off x="6530565" y="1382128"/>
                <a:ext cx="1052991" cy="346249"/>
              </a:xfrm>
              <a:prstGeom prst="rect">
                <a:avLst/>
              </a:prstGeom>
              <a:noFill/>
            </p:spPr>
            <p:txBody>
              <a:bodyPr wrap="square" rtlCol="0">
                <a:spAutoFit/>
              </a:bodyPr>
              <a:lstStyle/>
              <a:p>
                <a:pPr algn="ctr"/>
                <a:r>
                  <a:rPr lang="en-US" sz="1200" b="1" dirty="0">
                    <a:effectLst>
                      <a:outerShdw blurRad="38100" dist="38100" dir="2700000" algn="tl">
                        <a:srgbClr val="000000">
                          <a:alpha val="43137"/>
                        </a:srgbClr>
                      </a:outerShdw>
                    </a:effectLst>
                  </a:rPr>
                  <a:t>Highest</a:t>
                </a:r>
                <a:br>
                  <a:rPr lang="en-US" sz="1200" b="1" dirty="0">
                    <a:effectLst>
                      <a:outerShdw blurRad="38100" dist="38100" dir="2700000" algn="tl">
                        <a:srgbClr val="000000">
                          <a:alpha val="43137"/>
                        </a:srgbClr>
                      </a:outerShdw>
                    </a:effectLst>
                  </a:rPr>
                </a:br>
                <a:r>
                  <a:rPr lang="en-US" sz="1200" b="1" dirty="0">
                    <a:effectLst>
                      <a:outerShdw blurRad="38100" dist="38100" dir="2700000" algn="tl">
                        <a:srgbClr val="000000">
                          <a:alpha val="43137"/>
                        </a:srgbClr>
                      </a:outerShdw>
                    </a:effectLst>
                  </a:rPr>
                  <a:t>P-State</a:t>
                </a:r>
              </a:p>
            </p:txBody>
          </p:sp>
        </p:grpSp>
        <p:sp>
          <p:nvSpPr>
            <p:cNvPr id="122" name="Rectangle 121"/>
            <p:cNvSpPr/>
            <p:nvPr/>
          </p:nvSpPr>
          <p:spPr bwMode="auto">
            <a:xfrm>
              <a:off x="6906298" y="1416843"/>
              <a:ext cx="960934" cy="290513"/>
            </a:xfrm>
            <a:prstGeom prst="rect">
              <a:avLst/>
            </a:prstGeom>
            <a:noFill/>
            <a:ln w="25400" algn="ctr">
              <a:solidFill>
                <a:schemeClr val="accent3">
                  <a:lumMod val="60000"/>
                  <a:lumOff val="40000"/>
                </a:schemeClr>
              </a:solidFill>
              <a:round/>
              <a:headEnd/>
              <a:tailEnd/>
            </a:ln>
            <a:effectLst/>
          </p:spPr>
          <p:txBody>
            <a:bodyPr lIns="228600" tIns="45714" rIns="228600" bIns="45714" rtlCol="0" anchor="ctr"/>
            <a:lstStyle/>
            <a:p>
              <a:pPr marL="2117" indent="-2117" algn="ctr" defTabSz="1217364"/>
              <a:endParaRPr lang="en-CA" b="1" dirty="0" smtClean="0">
                <a:solidFill>
                  <a:prstClr val="white"/>
                </a:solidFill>
                <a:cs typeface="Arial" charset="0"/>
              </a:endParaRPr>
            </a:p>
          </p:txBody>
        </p:sp>
        <p:sp>
          <p:nvSpPr>
            <p:cNvPr id="123" name="Freeform 122"/>
            <p:cNvSpPr/>
            <p:nvPr/>
          </p:nvSpPr>
          <p:spPr bwMode="auto">
            <a:xfrm>
              <a:off x="6905625" y="1202531"/>
              <a:ext cx="1159669" cy="214313"/>
            </a:xfrm>
            <a:custGeom>
              <a:avLst/>
              <a:gdLst>
                <a:gd name="connsiteX0" fmla="*/ 0 w 1159669"/>
                <a:gd name="connsiteY0" fmla="*/ 214313 h 214313"/>
                <a:gd name="connsiteX1" fmla="*/ 0 w 1159669"/>
                <a:gd name="connsiteY1" fmla="*/ 214313 h 214313"/>
                <a:gd name="connsiteX2" fmla="*/ 200025 w 1159669"/>
                <a:gd name="connsiteY2" fmla="*/ 0 h 214313"/>
                <a:gd name="connsiteX3" fmla="*/ 1159669 w 1159669"/>
                <a:gd name="connsiteY3" fmla="*/ 0 h 214313"/>
                <a:gd name="connsiteX4" fmla="*/ 964406 w 1159669"/>
                <a:gd name="connsiteY4" fmla="*/ 209550 h 214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669" h="214313">
                  <a:moveTo>
                    <a:pt x="0" y="214313"/>
                  </a:moveTo>
                  <a:lnTo>
                    <a:pt x="0" y="214313"/>
                  </a:lnTo>
                  <a:lnTo>
                    <a:pt x="200025" y="0"/>
                  </a:lnTo>
                  <a:lnTo>
                    <a:pt x="1159669" y="0"/>
                  </a:lnTo>
                  <a:lnTo>
                    <a:pt x="964406" y="209550"/>
                  </a:lnTo>
                </a:path>
              </a:pathLst>
            </a:custGeom>
            <a:noFill/>
            <a:ln w="25400" algn="ctr">
              <a:solidFill>
                <a:schemeClr val="accent3">
                  <a:lumMod val="60000"/>
                  <a:lumOff val="40000"/>
                </a:schemeClr>
              </a:solidFill>
              <a:round/>
              <a:headEnd/>
              <a:tailEnd/>
            </a:ln>
            <a:effectLst/>
          </p:spPr>
          <p:txBody>
            <a:bodyPr rot="0" spcFirstLastPara="0" vertOverflow="overflow" horzOverflow="overflow" vert="horz" wrap="square" lIns="228600" tIns="45714" rIns="228600" bIns="45714" numCol="1" spcCol="0" rtlCol="0" fromWordArt="0" anchor="ctr" anchorCtr="0" forceAA="0" compatLnSpc="1">
              <a:prstTxWarp prst="textNoShape">
                <a:avLst/>
              </a:prstTxWarp>
              <a:noAutofit/>
            </a:bodyPr>
            <a:lstStyle/>
            <a:p>
              <a:pPr marL="2117" indent="-2117" algn="ctr" defTabSz="1217364"/>
              <a:endParaRPr lang="en-CA" b="1">
                <a:solidFill>
                  <a:prstClr val="white"/>
                </a:solidFill>
                <a:cs typeface="Arial" charset="0"/>
              </a:endParaRPr>
            </a:p>
          </p:txBody>
        </p:sp>
        <p:sp>
          <p:nvSpPr>
            <p:cNvPr id="124" name="Freeform 123"/>
            <p:cNvSpPr/>
            <p:nvPr/>
          </p:nvSpPr>
          <p:spPr bwMode="auto">
            <a:xfrm>
              <a:off x="7867651" y="1207294"/>
              <a:ext cx="197643" cy="500063"/>
            </a:xfrm>
            <a:custGeom>
              <a:avLst/>
              <a:gdLst>
                <a:gd name="connsiteX0" fmla="*/ 190500 w 190500"/>
                <a:gd name="connsiteY0" fmla="*/ 0 h 492919"/>
                <a:gd name="connsiteX1" fmla="*/ 190500 w 190500"/>
                <a:gd name="connsiteY1" fmla="*/ 283369 h 492919"/>
                <a:gd name="connsiteX2" fmla="*/ 0 w 190500"/>
                <a:gd name="connsiteY2" fmla="*/ 492919 h 492919"/>
                <a:gd name="connsiteX0" fmla="*/ 202406 w 202406"/>
                <a:gd name="connsiteY0" fmla="*/ 0 h 500063"/>
                <a:gd name="connsiteX1" fmla="*/ 202406 w 202406"/>
                <a:gd name="connsiteY1" fmla="*/ 283369 h 500063"/>
                <a:gd name="connsiteX2" fmla="*/ 0 w 202406"/>
                <a:gd name="connsiteY2" fmla="*/ 500063 h 500063"/>
                <a:gd name="connsiteX0" fmla="*/ 197643 w 197643"/>
                <a:gd name="connsiteY0" fmla="*/ 0 h 500063"/>
                <a:gd name="connsiteX1" fmla="*/ 197643 w 197643"/>
                <a:gd name="connsiteY1" fmla="*/ 283369 h 500063"/>
                <a:gd name="connsiteX2" fmla="*/ 0 w 197643"/>
                <a:gd name="connsiteY2" fmla="*/ 500063 h 500063"/>
              </a:gdLst>
              <a:ahLst/>
              <a:cxnLst>
                <a:cxn ang="0">
                  <a:pos x="connsiteX0" y="connsiteY0"/>
                </a:cxn>
                <a:cxn ang="0">
                  <a:pos x="connsiteX1" y="connsiteY1"/>
                </a:cxn>
                <a:cxn ang="0">
                  <a:pos x="connsiteX2" y="connsiteY2"/>
                </a:cxn>
              </a:cxnLst>
              <a:rect l="l" t="t" r="r" b="b"/>
              <a:pathLst>
                <a:path w="197643" h="500063">
                  <a:moveTo>
                    <a:pt x="197643" y="0"/>
                  </a:moveTo>
                  <a:lnTo>
                    <a:pt x="197643" y="283369"/>
                  </a:lnTo>
                  <a:lnTo>
                    <a:pt x="0" y="500063"/>
                  </a:lnTo>
                </a:path>
              </a:pathLst>
            </a:custGeom>
            <a:noFill/>
            <a:ln w="25400" algn="ctr">
              <a:solidFill>
                <a:schemeClr val="accent3">
                  <a:lumMod val="60000"/>
                  <a:lumOff val="40000"/>
                </a:schemeClr>
              </a:solidFill>
              <a:round/>
              <a:headEnd/>
              <a:tailEnd/>
            </a:ln>
            <a:effectLst/>
          </p:spPr>
          <p:txBody>
            <a:bodyPr rot="0" spcFirstLastPara="0" vertOverflow="overflow" horzOverflow="overflow" vert="horz" wrap="square" lIns="228600" tIns="45714" rIns="228600" bIns="45714" numCol="1" spcCol="0" rtlCol="0" fromWordArt="0" anchor="ctr" anchorCtr="0" forceAA="0" compatLnSpc="1">
              <a:prstTxWarp prst="textNoShape">
                <a:avLst/>
              </a:prstTxWarp>
              <a:noAutofit/>
            </a:bodyPr>
            <a:lstStyle/>
            <a:p>
              <a:pPr marL="2117" indent="-2117" algn="ctr" defTabSz="1217364"/>
              <a:endParaRPr lang="en-CA" b="1">
                <a:solidFill>
                  <a:prstClr val="white"/>
                </a:solidFill>
                <a:cs typeface="Arial" charset="0"/>
              </a:endParaRPr>
            </a:p>
          </p:txBody>
        </p:sp>
      </p:grpSp>
      <p:grpSp>
        <p:nvGrpSpPr>
          <p:cNvPr id="43" name="Group 10"/>
          <p:cNvGrpSpPr/>
          <p:nvPr/>
        </p:nvGrpSpPr>
        <p:grpSpPr>
          <a:xfrm>
            <a:off x="9139408" y="1498600"/>
            <a:ext cx="1714832" cy="863600"/>
            <a:chOff x="6857415" y="1123950"/>
            <a:chExt cx="1286459" cy="647700"/>
          </a:xfrm>
        </p:grpSpPr>
        <p:grpSp>
          <p:nvGrpSpPr>
            <p:cNvPr id="44" name="Group 67"/>
            <p:cNvGrpSpPr/>
            <p:nvPr/>
          </p:nvGrpSpPr>
          <p:grpSpPr>
            <a:xfrm>
              <a:off x="6857415" y="1123950"/>
              <a:ext cx="1286459" cy="647700"/>
              <a:chOff x="6476999" y="1123950"/>
              <a:chExt cx="1409701" cy="647700"/>
            </a:xfrm>
            <a:effectLst>
              <a:glow rad="139700">
                <a:schemeClr val="accent3">
                  <a:satMod val="175000"/>
                  <a:alpha val="40000"/>
                </a:schemeClr>
              </a:glow>
            </a:effectLst>
          </p:grpSpPr>
          <p:pic>
            <p:nvPicPr>
              <p:cNvPr id="69"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476999" y="1123950"/>
                <a:ext cx="1409701"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TextBox 69"/>
              <p:cNvSpPr txBox="1"/>
              <p:nvPr/>
            </p:nvSpPr>
            <p:spPr>
              <a:xfrm>
                <a:off x="6530565" y="1382128"/>
                <a:ext cx="1052991" cy="346249"/>
              </a:xfrm>
              <a:prstGeom prst="rect">
                <a:avLst/>
              </a:prstGeom>
              <a:noFill/>
            </p:spPr>
            <p:txBody>
              <a:bodyPr wrap="square" rtlCol="0">
                <a:spAutoFit/>
              </a:bodyPr>
              <a:lstStyle/>
              <a:p>
                <a:pPr algn="ctr"/>
                <a:r>
                  <a:rPr lang="en-US" sz="1200" b="1" dirty="0">
                    <a:effectLst>
                      <a:outerShdw blurRad="38100" dist="38100" dir="2700000" algn="tl">
                        <a:srgbClr val="000000">
                          <a:alpha val="43137"/>
                        </a:srgbClr>
                      </a:outerShdw>
                    </a:effectLst>
                  </a:rPr>
                  <a:t>Highest</a:t>
                </a:r>
                <a:br>
                  <a:rPr lang="en-US" sz="1200" b="1" dirty="0">
                    <a:effectLst>
                      <a:outerShdw blurRad="38100" dist="38100" dir="2700000" algn="tl">
                        <a:srgbClr val="000000">
                          <a:alpha val="43137"/>
                        </a:srgbClr>
                      </a:outerShdw>
                    </a:effectLst>
                  </a:rPr>
                </a:br>
                <a:r>
                  <a:rPr lang="en-US" sz="1200" b="1" dirty="0">
                    <a:effectLst>
                      <a:outerShdw blurRad="38100" dist="38100" dir="2700000" algn="tl">
                        <a:srgbClr val="000000">
                          <a:alpha val="43137"/>
                        </a:srgbClr>
                      </a:outerShdw>
                    </a:effectLst>
                  </a:rPr>
                  <a:t>P-State</a:t>
                </a:r>
              </a:p>
            </p:txBody>
          </p:sp>
        </p:grpSp>
        <p:sp>
          <p:nvSpPr>
            <p:cNvPr id="5" name="Rectangle 4"/>
            <p:cNvSpPr/>
            <p:nvPr/>
          </p:nvSpPr>
          <p:spPr bwMode="auto">
            <a:xfrm>
              <a:off x="6906298" y="1416843"/>
              <a:ext cx="960934" cy="290513"/>
            </a:xfrm>
            <a:prstGeom prst="rect">
              <a:avLst/>
            </a:prstGeom>
            <a:noFill/>
            <a:ln w="25400" algn="ctr">
              <a:solidFill>
                <a:schemeClr val="accent3">
                  <a:lumMod val="60000"/>
                  <a:lumOff val="40000"/>
                </a:schemeClr>
              </a:solidFill>
              <a:round/>
              <a:headEnd/>
              <a:tailEnd/>
            </a:ln>
            <a:effectLst/>
          </p:spPr>
          <p:txBody>
            <a:bodyPr lIns="228600" tIns="45714" rIns="228600" bIns="45714" rtlCol="0" anchor="ctr"/>
            <a:lstStyle/>
            <a:p>
              <a:pPr marL="2117" indent="-2117" algn="ctr" defTabSz="1217364"/>
              <a:endParaRPr lang="en-CA" b="1" dirty="0" smtClean="0">
                <a:solidFill>
                  <a:prstClr val="white"/>
                </a:solidFill>
                <a:cs typeface="Arial" charset="0"/>
              </a:endParaRPr>
            </a:p>
          </p:txBody>
        </p:sp>
        <p:sp>
          <p:nvSpPr>
            <p:cNvPr id="6" name="Freeform 5"/>
            <p:cNvSpPr/>
            <p:nvPr/>
          </p:nvSpPr>
          <p:spPr bwMode="auto">
            <a:xfrm>
              <a:off x="6905625" y="1202531"/>
              <a:ext cx="1159669" cy="214313"/>
            </a:xfrm>
            <a:custGeom>
              <a:avLst/>
              <a:gdLst>
                <a:gd name="connsiteX0" fmla="*/ 0 w 1159669"/>
                <a:gd name="connsiteY0" fmla="*/ 214313 h 214313"/>
                <a:gd name="connsiteX1" fmla="*/ 0 w 1159669"/>
                <a:gd name="connsiteY1" fmla="*/ 214313 h 214313"/>
                <a:gd name="connsiteX2" fmla="*/ 200025 w 1159669"/>
                <a:gd name="connsiteY2" fmla="*/ 0 h 214313"/>
                <a:gd name="connsiteX3" fmla="*/ 1159669 w 1159669"/>
                <a:gd name="connsiteY3" fmla="*/ 0 h 214313"/>
                <a:gd name="connsiteX4" fmla="*/ 964406 w 1159669"/>
                <a:gd name="connsiteY4" fmla="*/ 209550 h 214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669" h="214313">
                  <a:moveTo>
                    <a:pt x="0" y="214313"/>
                  </a:moveTo>
                  <a:lnTo>
                    <a:pt x="0" y="214313"/>
                  </a:lnTo>
                  <a:lnTo>
                    <a:pt x="200025" y="0"/>
                  </a:lnTo>
                  <a:lnTo>
                    <a:pt x="1159669" y="0"/>
                  </a:lnTo>
                  <a:lnTo>
                    <a:pt x="964406" y="209550"/>
                  </a:lnTo>
                </a:path>
              </a:pathLst>
            </a:custGeom>
            <a:noFill/>
            <a:ln w="25400" algn="ctr">
              <a:solidFill>
                <a:schemeClr val="accent3">
                  <a:lumMod val="60000"/>
                  <a:lumOff val="40000"/>
                </a:schemeClr>
              </a:solidFill>
              <a:round/>
              <a:headEnd/>
              <a:tailEnd/>
            </a:ln>
            <a:effectLst/>
          </p:spPr>
          <p:txBody>
            <a:bodyPr rot="0" spcFirstLastPara="0" vertOverflow="overflow" horzOverflow="overflow" vert="horz" wrap="square" lIns="228600" tIns="45714" rIns="228600" bIns="45714" numCol="1" spcCol="0" rtlCol="0" fromWordArt="0" anchor="ctr" anchorCtr="0" forceAA="0" compatLnSpc="1">
              <a:prstTxWarp prst="textNoShape">
                <a:avLst/>
              </a:prstTxWarp>
              <a:noAutofit/>
            </a:bodyPr>
            <a:lstStyle/>
            <a:p>
              <a:pPr marL="2117" indent="-2117" algn="ctr" defTabSz="1217364"/>
              <a:endParaRPr lang="en-CA" b="1">
                <a:solidFill>
                  <a:prstClr val="white"/>
                </a:solidFill>
                <a:cs typeface="Arial" charset="0"/>
              </a:endParaRPr>
            </a:p>
          </p:txBody>
        </p:sp>
        <p:sp>
          <p:nvSpPr>
            <p:cNvPr id="10" name="Freeform 9"/>
            <p:cNvSpPr/>
            <p:nvPr/>
          </p:nvSpPr>
          <p:spPr bwMode="auto">
            <a:xfrm>
              <a:off x="7867651" y="1207294"/>
              <a:ext cx="197643" cy="500063"/>
            </a:xfrm>
            <a:custGeom>
              <a:avLst/>
              <a:gdLst>
                <a:gd name="connsiteX0" fmla="*/ 190500 w 190500"/>
                <a:gd name="connsiteY0" fmla="*/ 0 h 492919"/>
                <a:gd name="connsiteX1" fmla="*/ 190500 w 190500"/>
                <a:gd name="connsiteY1" fmla="*/ 283369 h 492919"/>
                <a:gd name="connsiteX2" fmla="*/ 0 w 190500"/>
                <a:gd name="connsiteY2" fmla="*/ 492919 h 492919"/>
                <a:gd name="connsiteX0" fmla="*/ 202406 w 202406"/>
                <a:gd name="connsiteY0" fmla="*/ 0 h 500063"/>
                <a:gd name="connsiteX1" fmla="*/ 202406 w 202406"/>
                <a:gd name="connsiteY1" fmla="*/ 283369 h 500063"/>
                <a:gd name="connsiteX2" fmla="*/ 0 w 202406"/>
                <a:gd name="connsiteY2" fmla="*/ 500063 h 500063"/>
                <a:gd name="connsiteX0" fmla="*/ 197643 w 197643"/>
                <a:gd name="connsiteY0" fmla="*/ 0 h 500063"/>
                <a:gd name="connsiteX1" fmla="*/ 197643 w 197643"/>
                <a:gd name="connsiteY1" fmla="*/ 283369 h 500063"/>
                <a:gd name="connsiteX2" fmla="*/ 0 w 197643"/>
                <a:gd name="connsiteY2" fmla="*/ 500063 h 500063"/>
              </a:gdLst>
              <a:ahLst/>
              <a:cxnLst>
                <a:cxn ang="0">
                  <a:pos x="connsiteX0" y="connsiteY0"/>
                </a:cxn>
                <a:cxn ang="0">
                  <a:pos x="connsiteX1" y="connsiteY1"/>
                </a:cxn>
                <a:cxn ang="0">
                  <a:pos x="connsiteX2" y="connsiteY2"/>
                </a:cxn>
              </a:cxnLst>
              <a:rect l="l" t="t" r="r" b="b"/>
              <a:pathLst>
                <a:path w="197643" h="500063">
                  <a:moveTo>
                    <a:pt x="197643" y="0"/>
                  </a:moveTo>
                  <a:lnTo>
                    <a:pt x="197643" y="283369"/>
                  </a:lnTo>
                  <a:lnTo>
                    <a:pt x="0" y="500063"/>
                  </a:lnTo>
                </a:path>
              </a:pathLst>
            </a:custGeom>
            <a:noFill/>
            <a:ln w="25400" algn="ctr">
              <a:solidFill>
                <a:schemeClr val="accent3">
                  <a:lumMod val="60000"/>
                  <a:lumOff val="40000"/>
                </a:schemeClr>
              </a:solidFill>
              <a:round/>
              <a:headEnd/>
              <a:tailEnd/>
            </a:ln>
            <a:effectLst/>
          </p:spPr>
          <p:txBody>
            <a:bodyPr rot="0" spcFirstLastPara="0" vertOverflow="overflow" horzOverflow="overflow" vert="horz" wrap="square" lIns="228600" tIns="45714" rIns="228600" bIns="45714" numCol="1" spcCol="0" rtlCol="0" fromWordArt="0" anchor="ctr" anchorCtr="0" forceAA="0" compatLnSpc="1">
              <a:prstTxWarp prst="textNoShape">
                <a:avLst/>
              </a:prstTxWarp>
              <a:noAutofit/>
            </a:bodyPr>
            <a:lstStyle/>
            <a:p>
              <a:pPr marL="2117" indent="-2117" algn="ctr" defTabSz="1217364"/>
              <a:endParaRPr lang="en-CA" b="1">
                <a:solidFill>
                  <a:prstClr val="white"/>
                </a:solidFill>
                <a:cs typeface="Arial" charset="0"/>
              </a:endParaRPr>
            </a:p>
          </p:txBody>
        </p:sp>
      </p:grpSp>
      <p:grpSp>
        <p:nvGrpSpPr>
          <p:cNvPr id="45" name="Group 126"/>
          <p:cNvGrpSpPr/>
          <p:nvPr/>
        </p:nvGrpSpPr>
        <p:grpSpPr>
          <a:xfrm>
            <a:off x="418993" y="1328286"/>
            <a:ext cx="4872991" cy="2391196"/>
            <a:chOff x="314325" y="783785"/>
            <a:chExt cx="3655695" cy="1752600"/>
          </a:xfrm>
        </p:grpSpPr>
        <p:sp>
          <p:nvSpPr>
            <p:cNvPr id="128" name="Rounded Rectangle 127"/>
            <p:cNvSpPr/>
            <p:nvPr/>
          </p:nvSpPr>
          <p:spPr bwMode="auto">
            <a:xfrm>
              <a:off x="314325" y="783785"/>
              <a:ext cx="3655695" cy="1752600"/>
            </a:xfrm>
            <a:prstGeom prst="roundRect">
              <a:avLst>
                <a:gd name="adj" fmla="val 9830"/>
              </a:avLst>
            </a:prstGeom>
            <a:gradFill flip="none" rotWithShape="1">
              <a:gsLst>
                <a:gs pos="0">
                  <a:schemeClr val="bg1"/>
                </a:gs>
                <a:gs pos="62080">
                  <a:srgbClr val="000000">
                    <a:alpha val="52000"/>
                  </a:srgbClr>
                </a:gs>
                <a:gs pos="21000">
                  <a:schemeClr val="bg1">
                    <a:alpha val="20000"/>
                  </a:schemeClr>
                </a:gs>
                <a:gs pos="100000">
                  <a:schemeClr val="bg1">
                    <a:alpha val="82000"/>
                  </a:schemeClr>
                </a:gs>
              </a:gsLst>
              <a:lin ang="16200000" scaled="1"/>
              <a:tileRect/>
            </a:gradFill>
            <a:ln w="19050" algn="ctr">
              <a:solidFill>
                <a:schemeClr val="bg1">
                  <a:lumMod val="75000"/>
                  <a:lumOff val="25000"/>
                </a:schemeClr>
              </a:solidFill>
              <a:round/>
              <a:headEnd/>
              <a:tailEnd/>
            </a:ln>
            <a:effectLst>
              <a:outerShdw blurRad="50800" dist="38100" dir="5400000" algn="t" rotWithShape="0">
                <a:prstClr val="black">
                  <a:alpha val="40000"/>
                </a:prstClr>
              </a:outerShdw>
            </a:effectLst>
          </p:spPr>
          <p:txBody>
            <a:bodyPr lIns="228600" tIns="45714" rIns="228600" bIns="4571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117" indent="-2117" algn="ctr" defTabSz="1217364"/>
              <a:endParaRPr lang="en-CA" b="1" dirty="0">
                <a:solidFill>
                  <a:prstClr val="white"/>
                </a:solidFill>
                <a:cs typeface="Arial" charset="0"/>
              </a:endParaRPr>
            </a:p>
          </p:txBody>
        </p:sp>
        <p:sp>
          <p:nvSpPr>
            <p:cNvPr id="129" name="Rounded Rectangle 128"/>
            <p:cNvSpPr/>
            <p:nvPr/>
          </p:nvSpPr>
          <p:spPr bwMode="auto">
            <a:xfrm>
              <a:off x="382204" y="844803"/>
              <a:ext cx="3519937" cy="942050"/>
            </a:xfrm>
            <a:prstGeom prst="roundRect">
              <a:avLst>
                <a:gd name="adj" fmla="val 13223"/>
              </a:avLst>
            </a:prstGeom>
            <a:gradFill flip="none" rotWithShape="1">
              <a:gsLst>
                <a:gs pos="0">
                  <a:schemeClr val="tx1">
                    <a:alpha val="56000"/>
                  </a:schemeClr>
                </a:gs>
                <a:gs pos="3000">
                  <a:schemeClr val="tx1">
                    <a:alpha val="46000"/>
                  </a:schemeClr>
                </a:gs>
                <a:gs pos="23000">
                  <a:schemeClr val="bg1">
                    <a:alpha val="0"/>
                  </a:schemeClr>
                </a:gs>
                <a:gs pos="100000">
                  <a:schemeClr val="bg1">
                    <a:alpha val="0"/>
                  </a:schemeClr>
                </a:gs>
              </a:gsLst>
              <a:lin ang="5400000" scaled="0"/>
              <a:tileRect/>
            </a:gradFill>
            <a:ln w="19050" algn="ctr">
              <a:noFill/>
              <a:round/>
              <a:headEnd/>
              <a:tailEnd/>
            </a:ln>
            <a:effectLst/>
          </p:spPr>
          <p:txBody>
            <a:bodyPr lIns="228600" tIns="45714" rIns="228600" bIns="4571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117" indent="-2117" algn="ctr" defTabSz="1217364"/>
              <a:endParaRPr lang="en-CA" b="1" dirty="0">
                <a:solidFill>
                  <a:prstClr val="white"/>
                </a:solidFill>
                <a:cs typeface="Arial" charset="0"/>
              </a:endParaRPr>
            </a:p>
          </p:txBody>
        </p:sp>
      </p:grpSp>
      <p:sp>
        <p:nvSpPr>
          <p:cNvPr id="130" name="Rectangle 129"/>
          <p:cNvSpPr/>
          <p:nvPr/>
        </p:nvSpPr>
        <p:spPr>
          <a:xfrm>
            <a:off x="631698" y="1576713"/>
            <a:ext cx="4569804" cy="1990288"/>
          </a:xfrm>
          <a:prstGeom prst="rect">
            <a:avLst/>
          </a:prstGeom>
        </p:spPr>
        <p:txBody>
          <a:bodyPr vert="horz" lIns="0" tIns="0" rIns="0" bIns="0" rtlCol="0">
            <a:noAutofit/>
          </a:bodyPr>
          <a:lstStyle/>
          <a:p>
            <a:pPr>
              <a:spcBef>
                <a:spcPts val="448"/>
              </a:spcBef>
              <a:spcAft>
                <a:spcPts val="800"/>
              </a:spcAft>
              <a:buClr>
                <a:schemeClr val="accent1"/>
              </a:buClr>
            </a:pPr>
            <a:r>
              <a:rPr lang="en-CA" sz="1900" b="1" dirty="0"/>
              <a:t>AMD </a:t>
            </a:r>
            <a:r>
              <a:rPr lang="en-CA" sz="1900" b="1" dirty="0" err="1"/>
              <a:t>PowerTune</a:t>
            </a:r>
            <a:r>
              <a:rPr lang="en-CA" sz="1900" b="1" dirty="0"/>
              <a:t> allows a higher top p-state without raising TDP</a:t>
            </a:r>
          </a:p>
          <a:p>
            <a:pPr marL="237025" indent="-237025">
              <a:spcBef>
                <a:spcPts val="448"/>
              </a:spcBef>
              <a:spcAft>
                <a:spcPts val="800"/>
              </a:spcAft>
              <a:buClr>
                <a:schemeClr val="accent1"/>
              </a:buClr>
              <a:buFont typeface="Wingdings" pitchFamily="2" charset="2"/>
              <a:buChar char="§"/>
            </a:pPr>
            <a:r>
              <a:rPr lang="en-CA" sz="1900" dirty="0"/>
              <a:t>Ultra-fast power calc. on order of</a:t>
            </a:r>
            <a:br>
              <a:rPr lang="en-CA" sz="1900" dirty="0"/>
            </a:br>
            <a:r>
              <a:rPr lang="en-CA" sz="1900" dirty="0"/>
              <a:t>µs intervals</a:t>
            </a:r>
          </a:p>
          <a:p>
            <a:pPr marL="237025" indent="-237025">
              <a:spcBef>
                <a:spcPts val="448"/>
              </a:spcBef>
              <a:spcAft>
                <a:spcPts val="800"/>
              </a:spcAft>
              <a:buClr>
                <a:schemeClr val="accent1"/>
              </a:buClr>
              <a:buFont typeface="Wingdings" pitchFamily="2" charset="2"/>
              <a:buChar char="§"/>
            </a:pPr>
            <a:r>
              <a:rPr lang="en-CA" sz="1900" dirty="0"/>
              <a:t>Fine grain clock control ensures max performance within TDP</a:t>
            </a:r>
          </a:p>
        </p:txBody>
      </p:sp>
      <p:grpSp>
        <p:nvGrpSpPr>
          <p:cNvPr id="46" name="Group 130"/>
          <p:cNvGrpSpPr/>
          <p:nvPr/>
        </p:nvGrpSpPr>
        <p:grpSpPr>
          <a:xfrm>
            <a:off x="418994" y="3792148"/>
            <a:ext cx="4872991" cy="2514600"/>
            <a:chOff x="314325" y="783785"/>
            <a:chExt cx="3655695" cy="1752600"/>
          </a:xfrm>
        </p:grpSpPr>
        <p:sp>
          <p:nvSpPr>
            <p:cNvPr id="132" name="Rounded Rectangle 131"/>
            <p:cNvSpPr/>
            <p:nvPr/>
          </p:nvSpPr>
          <p:spPr bwMode="auto">
            <a:xfrm>
              <a:off x="314325" y="783785"/>
              <a:ext cx="3655695" cy="1752600"/>
            </a:xfrm>
            <a:prstGeom prst="roundRect">
              <a:avLst>
                <a:gd name="adj" fmla="val 9830"/>
              </a:avLst>
            </a:prstGeom>
            <a:gradFill flip="none" rotWithShape="1">
              <a:gsLst>
                <a:gs pos="0">
                  <a:schemeClr val="bg1"/>
                </a:gs>
                <a:gs pos="62080">
                  <a:srgbClr val="000000">
                    <a:alpha val="52000"/>
                  </a:srgbClr>
                </a:gs>
                <a:gs pos="21000">
                  <a:schemeClr val="bg1">
                    <a:alpha val="20000"/>
                  </a:schemeClr>
                </a:gs>
                <a:gs pos="100000">
                  <a:schemeClr val="bg1">
                    <a:alpha val="82000"/>
                  </a:schemeClr>
                </a:gs>
              </a:gsLst>
              <a:lin ang="16200000" scaled="1"/>
              <a:tileRect/>
            </a:gradFill>
            <a:ln w="19050" algn="ctr">
              <a:solidFill>
                <a:schemeClr val="bg1">
                  <a:lumMod val="75000"/>
                  <a:lumOff val="25000"/>
                </a:schemeClr>
              </a:solidFill>
              <a:round/>
              <a:headEnd/>
              <a:tailEnd/>
            </a:ln>
            <a:effectLst>
              <a:outerShdw blurRad="50800" dist="38100" dir="5400000" algn="t" rotWithShape="0">
                <a:prstClr val="black">
                  <a:alpha val="40000"/>
                </a:prstClr>
              </a:outerShdw>
            </a:effectLst>
          </p:spPr>
          <p:txBody>
            <a:bodyPr lIns="228600" tIns="45714" rIns="228600" bIns="4571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117" indent="-2117" algn="ctr" defTabSz="1217364"/>
              <a:endParaRPr lang="en-CA" b="1" dirty="0">
                <a:solidFill>
                  <a:prstClr val="white"/>
                </a:solidFill>
                <a:cs typeface="Arial" charset="0"/>
              </a:endParaRPr>
            </a:p>
          </p:txBody>
        </p:sp>
        <p:sp>
          <p:nvSpPr>
            <p:cNvPr id="133" name="Rounded Rectangle 132"/>
            <p:cNvSpPr/>
            <p:nvPr/>
          </p:nvSpPr>
          <p:spPr bwMode="auto">
            <a:xfrm>
              <a:off x="382204" y="853655"/>
              <a:ext cx="3519937" cy="942050"/>
            </a:xfrm>
            <a:prstGeom prst="roundRect">
              <a:avLst>
                <a:gd name="adj" fmla="val 14032"/>
              </a:avLst>
            </a:prstGeom>
            <a:gradFill flip="none" rotWithShape="1">
              <a:gsLst>
                <a:gs pos="0">
                  <a:schemeClr val="tx1">
                    <a:alpha val="56000"/>
                  </a:schemeClr>
                </a:gs>
                <a:gs pos="3000">
                  <a:schemeClr val="tx1">
                    <a:alpha val="46000"/>
                  </a:schemeClr>
                </a:gs>
                <a:gs pos="23000">
                  <a:schemeClr val="bg1">
                    <a:alpha val="0"/>
                  </a:schemeClr>
                </a:gs>
                <a:gs pos="100000">
                  <a:schemeClr val="bg1">
                    <a:alpha val="0"/>
                  </a:schemeClr>
                </a:gs>
              </a:gsLst>
              <a:lin ang="5400000" scaled="0"/>
              <a:tileRect/>
            </a:gradFill>
            <a:ln w="19050" algn="ctr">
              <a:noFill/>
              <a:round/>
              <a:headEnd/>
              <a:tailEnd/>
            </a:ln>
            <a:effectLst/>
          </p:spPr>
          <p:txBody>
            <a:bodyPr lIns="228600" tIns="45714" rIns="228600" bIns="4571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117" indent="-2117" algn="ctr" defTabSz="1217364"/>
              <a:endParaRPr lang="en-CA" b="1" dirty="0">
                <a:solidFill>
                  <a:prstClr val="white"/>
                </a:solidFill>
                <a:cs typeface="Arial" charset="0"/>
              </a:endParaRPr>
            </a:p>
          </p:txBody>
        </p:sp>
      </p:grpSp>
      <p:sp>
        <p:nvSpPr>
          <p:cNvPr id="134" name="Rectangle 133"/>
          <p:cNvSpPr/>
          <p:nvPr/>
        </p:nvSpPr>
        <p:spPr>
          <a:xfrm>
            <a:off x="631696" y="3983256"/>
            <a:ext cx="4569804" cy="1990288"/>
          </a:xfrm>
          <a:prstGeom prst="rect">
            <a:avLst/>
          </a:prstGeom>
        </p:spPr>
        <p:txBody>
          <a:bodyPr vert="horz" lIns="0" tIns="0" rIns="0" bIns="0" rtlCol="0">
            <a:noAutofit/>
          </a:bodyPr>
          <a:lstStyle/>
          <a:p>
            <a:pPr>
              <a:spcBef>
                <a:spcPts val="448"/>
              </a:spcBef>
              <a:spcAft>
                <a:spcPts val="800"/>
              </a:spcAft>
              <a:buClr>
                <a:schemeClr val="accent1"/>
              </a:buClr>
            </a:pPr>
            <a:r>
              <a:rPr lang="en-CA" sz="1900" b="1" dirty="0"/>
              <a:t>Unique Advantages</a:t>
            </a:r>
          </a:p>
          <a:p>
            <a:pPr marL="237025" indent="-237025">
              <a:spcBef>
                <a:spcPts val="448"/>
              </a:spcBef>
              <a:spcAft>
                <a:spcPts val="800"/>
              </a:spcAft>
              <a:buClr>
                <a:schemeClr val="accent1"/>
              </a:buClr>
              <a:buFont typeface="Wingdings" pitchFamily="2" charset="2"/>
              <a:buChar char="§"/>
            </a:pPr>
            <a:r>
              <a:rPr lang="en-CA" sz="1900" dirty="0"/>
              <a:t>All digital; no reliance on analog sensors</a:t>
            </a:r>
          </a:p>
          <a:p>
            <a:pPr marL="237025" indent="-237025">
              <a:spcBef>
                <a:spcPts val="448"/>
              </a:spcBef>
              <a:spcAft>
                <a:spcPts val="800"/>
              </a:spcAft>
              <a:buClr>
                <a:schemeClr val="accent1"/>
              </a:buClr>
              <a:buFont typeface="Wingdings" pitchFamily="2" charset="2"/>
              <a:buChar char="§"/>
            </a:pPr>
            <a:r>
              <a:rPr lang="en-CA" sz="1900" dirty="0"/>
              <a:t>Avoids sample-to-sample variance</a:t>
            </a:r>
          </a:p>
          <a:p>
            <a:pPr marL="237025" indent="-237025">
              <a:spcBef>
                <a:spcPts val="448"/>
              </a:spcBef>
              <a:spcAft>
                <a:spcPts val="800"/>
              </a:spcAft>
              <a:buClr>
                <a:schemeClr val="accent1"/>
              </a:buClr>
              <a:buFont typeface="Wingdings" pitchFamily="2" charset="2"/>
              <a:buChar char="§"/>
            </a:pPr>
            <a:r>
              <a:rPr lang="en-CA" sz="1900" dirty="0"/>
              <a:t>Driver and profile independent</a:t>
            </a:r>
          </a:p>
          <a:p>
            <a:pPr marL="237025" indent="-237025">
              <a:spcBef>
                <a:spcPts val="448"/>
              </a:spcBef>
              <a:spcAft>
                <a:spcPts val="800"/>
              </a:spcAft>
              <a:buClr>
                <a:schemeClr val="accent1"/>
              </a:buClr>
              <a:buFont typeface="Wingdings" pitchFamily="2" charset="2"/>
              <a:buChar char="§"/>
            </a:pPr>
            <a:r>
              <a:rPr lang="en-CA" sz="1900" dirty="0"/>
              <a:t>Can be tweaked to meet user needs</a:t>
            </a:r>
          </a:p>
        </p:txBody>
      </p:sp>
    </p:spTree>
    <p:extLst>
      <p:ext uri="{BB962C8B-B14F-4D97-AF65-F5344CB8AC3E}">
        <p14:creationId xmlns:p14="http://schemas.microsoft.com/office/powerpoint/2010/main" val="11296810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4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22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20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18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16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14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120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nodeType="withEffect">
                                  <p:stCondLst>
                                    <p:cond delay="100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nodeType="withEffect">
                                  <p:stCondLst>
                                    <p:cond delay="8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nodeType="withEffect">
                                  <p:stCondLst>
                                    <p:cond delay="60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nodeType="withEffect">
                                  <p:stCondLst>
                                    <p:cond delay="40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nodeType="withEffect">
                                  <p:stCondLst>
                                    <p:cond delay="20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10"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par>
                                <p:cTn id="44" presetID="10" presetClass="entr" presetSubtype="0" fill="hold" grpId="0" nodeType="withEffect">
                                  <p:stCondLst>
                                    <p:cond delay="2400"/>
                                  </p:stCondLst>
                                  <p:childTnLst>
                                    <p:set>
                                      <p:cBhvr>
                                        <p:cTn id="45" dur="1" fill="hold">
                                          <p:stCondLst>
                                            <p:cond delay="0"/>
                                          </p:stCondLst>
                                        </p:cTn>
                                        <p:tgtEl>
                                          <p:spTgt spid="77"/>
                                        </p:tgtEl>
                                        <p:attrNameLst>
                                          <p:attrName>style.visibility</p:attrName>
                                        </p:attrNameLst>
                                      </p:cBhvr>
                                      <p:to>
                                        <p:strVal val="visible"/>
                                      </p:to>
                                    </p:set>
                                    <p:animEffect transition="in" filter="fade">
                                      <p:cBhvr>
                                        <p:cTn id="46" dur="500"/>
                                        <p:tgtEl>
                                          <p:spTgt spid="7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500"/>
                                        <p:tgtEl>
                                          <p:spTgt spid="43"/>
                                        </p:tgtEl>
                                      </p:cBhvr>
                                    </p:animEffect>
                                  </p:childTnLst>
                                </p:cTn>
                              </p:par>
                              <p:par>
                                <p:cTn id="52" presetID="10" presetClass="exit" presetSubtype="0" fill="hold" nodeType="withEffect">
                                  <p:stCondLst>
                                    <p:cond delay="2000"/>
                                  </p:stCondLst>
                                  <p:childTnLst>
                                    <p:animEffect transition="out" filter="fade">
                                      <p:cBhvr>
                                        <p:cTn id="53" dur="500"/>
                                        <p:tgtEl>
                                          <p:spTgt spid="43"/>
                                        </p:tgtEl>
                                      </p:cBhvr>
                                    </p:animEffect>
                                    <p:set>
                                      <p:cBhvr>
                                        <p:cTn id="54" dur="1" fill="hold">
                                          <p:stCondLst>
                                            <p:cond delay="499"/>
                                          </p:stCondLst>
                                        </p:cTn>
                                        <p:tgtEl>
                                          <p:spTgt spid="43"/>
                                        </p:tgtEl>
                                        <p:attrNameLst>
                                          <p:attrName>style.visibility</p:attrName>
                                        </p:attrNameLst>
                                      </p:cBhvr>
                                      <p:to>
                                        <p:strVal val="hidden"/>
                                      </p:to>
                                    </p:set>
                                  </p:childTnLst>
                                </p:cTn>
                              </p:par>
                              <p:par>
                                <p:cTn id="55" presetID="10" presetClass="entr" presetSubtype="0" fill="hold" nodeType="withEffect">
                                  <p:stCondLst>
                                    <p:cond delay="200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par>
                                <p:cTn id="58" presetID="10" presetClass="exit" presetSubtype="0" fill="hold" nodeType="withEffect">
                                  <p:stCondLst>
                                    <p:cond delay="4000"/>
                                  </p:stCondLst>
                                  <p:childTnLst>
                                    <p:animEffect transition="out" filter="fade">
                                      <p:cBhvr>
                                        <p:cTn id="59" dur="500"/>
                                        <p:tgtEl>
                                          <p:spTgt spid="32"/>
                                        </p:tgtEl>
                                      </p:cBhvr>
                                    </p:animEffect>
                                    <p:set>
                                      <p:cBhvr>
                                        <p:cTn id="60" dur="1" fill="hold">
                                          <p:stCondLst>
                                            <p:cond delay="499"/>
                                          </p:stCondLst>
                                        </p:cTn>
                                        <p:tgtEl>
                                          <p:spTgt spid="32"/>
                                        </p:tgtEl>
                                        <p:attrNameLst>
                                          <p:attrName>style.visibility</p:attrName>
                                        </p:attrNameLst>
                                      </p:cBhvr>
                                      <p:to>
                                        <p:strVal val="hidden"/>
                                      </p:to>
                                    </p:set>
                                  </p:childTnLst>
                                </p:cTn>
                              </p:par>
                              <p:par>
                                <p:cTn id="61" presetID="10" presetClass="entr" presetSubtype="0" fill="hold" nodeType="withEffect">
                                  <p:stCondLst>
                                    <p:cond delay="400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childTnLst>
                                </p:cTn>
                              </p:par>
                              <p:par>
                                <p:cTn id="64" presetID="10" presetClass="exit" presetSubtype="0" fill="hold" nodeType="withEffect">
                                  <p:stCondLst>
                                    <p:cond delay="6000"/>
                                  </p:stCondLst>
                                  <p:childTnLst>
                                    <p:animEffect transition="out" filter="fade">
                                      <p:cBhvr>
                                        <p:cTn id="65" dur="500"/>
                                        <p:tgtEl>
                                          <p:spTgt spid="26"/>
                                        </p:tgtEl>
                                      </p:cBhvr>
                                    </p:animEffect>
                                    <p:set>
                                      <p:cBhvr>
                                        <p:cTn id="66" dur="1" fill="hold">
                                          <p:stCondLst>
                                            <p:cond delay="499"/>
                                          </p:stCondLst>
                                        </p:cTn>
                                        <p:tgtEl>
                                          <p:spTgt spid="26"/>
                                        </p:tgtEl>
                                        <p:attrNameLst>
                                          <p:attrName>style.visibility</p:attrName>
                                        </p:attrNameLst>
                                      </p:cBhvr>
                                      <p:to>
                                        <p:strVal val="hidden"/>
                                      </p:to>
                                    </p:set>
                                  </p:childTnLst>
                                </p:cTn>
                              </p:par>
                            </p:childTnLst>
                          </p:cTn>
                        </p:par>
                        <p:par>
                          <p:cTn id="67" fill="hold">
                            <p:stCondLst>
                              <p:cond delay="6500"/>
                            </p:stCondLst>
                            <p:childTnLst>
                              <p:par>
                                <p:cTn id="68" presetID="10" presetClass="entr" presetSubtype="0"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xit" presetSubtype="0" fill="hold" nodeType="withEffect">
                                  <p:stCondLst>
                                    <p:cond delay="6000"/>
                                  </p:stCondLst>
                                  <p:childTnLst>
                                    <p:animEffect transition="out" filter="fade">
                                      <p:cBhvr>
                                        <p:cTn id="72" dur="500"/>
                                        <p:tgtEl>
                                          <p:spTgt spid="29"/>
                                        </p:tgtEl>
                                      </p:cBhvr>
                                    </p:animEffect>
                                    <p:set>
                                      <p:cBhvr>
                                        <p:cTn id="73" dur="1" fill="hold">
                                          <p:stCondLst>
                                            <p:cond delay="499"/>
                                          </p:stCondLst>
                                        </p:cTn>
                                        <p:tgtEl>
                                          <p:spTgt spid="29"/>
                                        </p:tgtEl>
                                        <p:attrNameLst>
                                          <p:attrName>style.visibility</p:attrName>
                                        </p:attrNameLst>
                                      </p:cBhvr>
                                      <p:to>
                                        <p:strVal val="hidden"/>
                                      </p:to>
                                    </p:set>
                                  </p:childTnLst>
                                </p:cTn>
                              </p:par>
                              <p:par>
                                <p:cTn id="74" presetID="10" presetClass="entr" presetSubtype="0" fill="hold" nodeType="withEffect">
                                  <p:stCondLst>
                                    <p:cond delay="6000"/>
                                  </p:stCondLst>
                                  <p:childTnLst>
                                    <p:set>
                                      <p:cBhvr>
                                        <p:cTn id="75" dur="1" fill="hold">
                                          <p:stCondLst>
                                            <p:cond delay="0"/>
                                          </p:stCondLst>
                                        </p:cTn>
                                        <p:tgtEl>
                                          <p:spTgt spid="35"/>
                                        </p:tgtEl>
                                        <p:attrNameLst>
                                          <p:attrName>style.visibility</p:attrName>
                                        </p:attrNameLst>
                                      </p:cBhvr>
                                      <p:to>
                                        <p:strVal val="visible"/>
                                      </p:to>
                                    </p:set>
                                    <p:animEffect transition="in" filter="fade">
                                      <p:cBhvr>
                                        <p:cTn id="76" dur="500"/>
                                        <p:tgtEl>
                                          <p:spTgt spid="35"/>
                                        </p:tgtEl>
                                      </p:cBhvr>
                                    </p:animEffect>
                                  </p:childTnLst>
                                </p:cTn>
                              </p:par>
                              <p:par>
                                <p:cTn id="77" presetID="10" presetClass="exit" presetSubtype="0" fill="hold" nodeType="withEffect">
                                  <p:stCondLst>
                                    <p:cond delay="8000"/>
                                  </p:stCondLst>
                                  <p:childTnLst>
                                    <p:animEffect transition="out" filter="fade">
                                      <p:cBhvr>
                                        <p:cTn id="78" dur="500"/>
                                        <p:tgtEl>
                                          <p:spTgt spid="35"/>
                                        </p:tgtEl>
                                      </p:cBhvr>
                                    </p:animEffect>
                                    <p:set>
                                      <p:cBhvr>
                                        <p:cTn id="79" dur="1" fill="hold">
                                          <p:stCondLst>
                                            <p:cond delay="499"/>
                                          </p:stCondLst>
                                        </p:cTn>
                                        <p:tgtEl>
                                          <p:spTgt spid="35"/>
                                        </p:tgtEl>
                                        <p:attrNameLst>
                                          <p:attrName>style.visibility</p:attrName>
                                        </p:attrNameLst>
                                      </p:cBhvr>
                                      <p:to>
                                        <p:strVal val="hidden"/>
                                      </p:to>
                                    </p:set>
                                  </p:childTnLst>
                                </p:cTn>
                              </p:par>
                              <p:par>
                                <p:cTn id="80" presetID="10" presetClass="entr" presetSubtype="0" fill="hold" nodeType="withEffect">
                                  <p:stCondLst>
                                    <p:cond delay="8000"/>
                                  </p:stCondLst>
                                  <p:childTnLst>
                                    <p:set>
                                      <p:cBhvr>
                                        <p:cTn id="81" dur="1" fill="hold">
                                          <p:stCondLst>
                                            <p:cond delay="0"/>
                                          </p:stCondLst>
                                        </p:cTn>
                                        <p:tgtEl>
                                          <p:spTgt spid="41"/>
                                        </p:tgtEl>
                                        <p:attrNameLst>
                                          <p:attrName>style.visibility</p:attrName>
                                        </p:attrNameLst>
                                      </p:cBhvr>
                                      <p:to>
                                        <p:strVal val="visible"/>
                                      </p:to>
                                    </p:set>
                                    <p:animEffect transition="in" filter="fade">
                                      <p:cBhvr>
                                        <p:cTn id="82" dur="500"/>
                                        <p:tgtEl>
                                          <p:spTgt spid="41"/>
                                        </p:tgtEl>
                                      </p:cBhvr>
                                    </p:animEffect>
                                  </p:childTnLst>
                                </p:cTn>
                              </p:par>
                              <p:par>
                                <p:cTn id="83" presetID="10" presetClass="exit" presetSubtype="0" fill="hold" nodeType="withEffect">
                                  <p:stCondLst>
                                    <p:cond delay="10000"/>
                                  </p:stCondLst>
                                  <p:childTnLst>
                                    <p:animEffect transition="out" filter="fade">
                                      <p:cBhvr>
                                        <p:cTn id="84" dur="500"/>
                                        <p:tgtEl>
                                          <p:spTgt spid="41"/>
                                        </p:tgtEl>
                                      </p:cBhvr>
                                    </p:animEffect>
                                    <p:set>
                                      <p:cBhvr>
                                        <p:cTn id="85"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846427" y="277813"/>
            <a:ext cx="10671258" cy="68618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alfTextCall.png"/>
          <p:cNvPicPr>
            <a:picLocks noChangeAspect="1"/>
          </p:cNvPicPr>
          <p:nvPr/>
        </p:nvPicPr>
        <p:blipFill>
          <a:blip r:embed="rId4">
            <a:alphaModFix amt="90000"/>
            <a:extLst>
              <a:ext uri="{28A0092B-C50C-407E-A947-70E740481C1C}">
                <a14:useLocalDpi xmlns:a14="http://schemas.microsoft.com/office/drawing/2010/main" val="0"/>
              </a:ext>
            </a:extLst>
          </a:blip>
          <a:stretch>
            <a:fillRect/>
          </a:stretch>
        </p:blipFill>
        <p:spPr>
          <a:xfrm>
            <a:off x="389365" y="3877734"/>
            <a:ext cx="5501900" cy="2235199"/>
          </a:xfrm>
          <a:prstGeom prst="rect">
            <a:avLst/>
          </a:prstGeom>
        </p:spPr>
      </p:pic>
      <p:pic>
        <p:nvPicPr>
          <p:cNvPr id="6" name="Picture 5" descr="MainTextCall.png"/>
          <p:cNvPicPr>
            <a:picLocks noChangeAspect="1"/>
          </p:cNvPicPr>
          <p:nvPr/>
        </p:nvPicPr>
        <p:blipFill>
          <a:blip r:embed="rId5">
            <a:alphaModFix amt="90000"/>
            <a:extLst>
              <a:ext uri="{28A0092B-C50C-407E-A947-70E740481C1C}">
                <a14:useLocalDpi xmlns:a14="http://schemas.microsoft.com/office/drawing/2010/main" val="0"/>
              </a:ext>
            </a:extLst>
          </a:blip>
          <a:stretch>
            <a:fillRect/>
          </a:stretch>
        </p:blipFill>
        <p:spPr>
          <a:xfrm>
            <a:off x="372436" y="931333"/>
            <a:ext cx="5518829" cy="2895600"/>
          </a:xfrm>
          <a:prstGeom prst="rect">
            <a:avLst/>
          </a:prstGeom>
        </p:spPr>
      </p:pic>
      <p:sp>
        <p:nvSpPr>
          <p:cNvPr id="2" name="Title 1"/>
          <p:cNvSpPr>
            <a:spLocks noGrp="1"/>
          </p:cNvSpPr>
          <p:nvPr>
            <p:ph type="title"/>
          </p:nvPr>
        </p:nvSpPr>
        <p:spPr/>
        <p:txBody>
          <a:bodyPr/>
          <a:lstStyle/>
          <a:p>
            <a:r>
              <a:rPr lang="en-US" sz="2700" b="1" dirty="0">
                <a:effectLst>
                  <a:outerShdw blurRad="38100" dist="38100" dir="2700000" algn="tl">
                    <a:srgbClr val="000000">
                      <a:alpha val="43137"/>
                    </a:srgbClr>
                  </a:outerShdw>
                </a:effectLst>
              </a:rPr>
              <a:t>AMD’s power gating </a:t>
            </a:r>
            <a:r>
              <a:rPr lang="en-US" sz="2700" b="1" dirty="0" smtClean="0">
                <a:effectLst>
                  <a:outerShdw blurRad="38100" dist="38100" dir="2700000" algn="tl">
                    <a:srgbClr val="000000">
                      <a:alpha val="43137"/>
                    </a:srgbClr>
                  </a:outerShdw>
                </a:effectLst>
              </a:rPr>
              <a:t>technology</a:t>
            </a:r>
            <a:r>
              <a:rPr lang="en-US" sz="2700" b="1" baseline="30000" dirty="0">
                <a:effectLst>
                  <a:outerShdw blurRad="38100" dist="38100" dir="2700000" algn="tl">
                    <a:srgbClr val="000000">
                      <a:alpha val="43137"/>
                    </a:srgbClr>
                  </a:outerShdw>
                </a:effectLst>
              </a:rPr>
              <a:t>¹</a:t>
            </a:r>
            <a:r>
              <a:rPr lang="en-US" sz="3200" dirty="0">
                <a:effectLst>
                  <a:outerShdw blurRad="38100" dist="38100" dir="2700000" algn="tl">
                    <a:srgbClr val="000000">
                      <a:alpha val="43137"/>
                    </a:srgbClr>
                  </a:outerShdw>
                </a:effectLst>
              </a:rPr>
              <a:t/>
            </a:r>
            <a:br>
              <a:rPr lang="en-US" sz="3200" dirty="0">
                <a:effectLst>
                  <a:outerShdw blurRad="38100" dist="38100" dir="2700000" algn="tl">
                    <a:srgbClr val="000000">
                      <a:alpha val="43137"/>
                    </a:srgbClr>
                  </a:outerShdw>
                </a:effectLst>
              </a:rPr>
            </a:br>
            <a:r>
              <a:rPr lang="en-US" sz="1600" dirty="0">
                <a:effectLst>
                  <a:outerShdw blurRad="38100" dist="38100" dir="2700000" algn="tl">
                    <a:srgbClr val="000000">
                      <a:alpha val="43137"/>
                    </a:srgbClr>
                  </a:outerShdw>
                </a:effectLst>
              </a:rPr>
              <a:t>Intelligent adjustment of power for </a:t>
            </a:r>
            <a:r>
              <a:rPr lang="en-US" sz="1600" dirty="0" smtClean="0">
                <a:effectLst>
                  <a:outerShdw blurRad="38100" dist="38100" dir="2700000" algn="tl">
                    <a:srgbClr val="000000">
                      <a:alpha val="43137"/>
                    </a:srgbClr>
                  </a:outerShdw>
                </a:effectLst>
              </a:rPr>
              <a:t>AMD FirePro™ GPUs</a:t>
            </a:r>
            <a:endParaRPr lang="en-US" sz="1600" dirty="0">
              <a:effectLst>
                <a:outerShdw blurRad="38100" dist="38100" dir="2700000" algn="tl">
                  <a:srgbClr val="000000">
                    <a:alpha val="43137"/>
                  </a:srgbClr>
                </a:outerShdw>
              </a:effectLst>
            </a:endParaRPr>
          </a:p>
        </p:txBody>
      </p:sp>
      <p:sp>
        <p:nvSpPr>
          <p:cNvPr id="21" name="Rectangle 20"/>
          <p:cNvSpPr/>
          <p:nvPr/>
        </p:nvSpPr>
        <p:spPr>
          <a:xfrm>
            <a:off x="631695" y="1156788"/>
            <a:ext cx="4830278" cy="1990288"/>
          </a:xfrm>
          <a:prstGeom prst="rect">
            <a:avLst/>
          </a:prstGeom>
        </p:spPr>
        <p:txBody>
          <a:bodyPr vert="horz" lIns="0" tIns="0" rIns="0" bIns="0" rtlCol="0">
            <a:noAutofit/>
          </a:bodyPr>
          <a:lstStyle/>
          <a:p>
            <a:pPr>
              <a:spcAft>
                <a:spcPts val="800"/>
              </a:spcAft>
            </a:pPr>
            <a:r>
              <a:rPr lang="en-US" sz="2100" dirty="0"/>
              <a:t>Greater power reduction by </a:t>
            </a:r>
            <a:r>
              <a:rPr lang="en-US" b="1" dirty="0"/>
              <a:t>shutting </a:t>
            </a:r>
            <a:r>
              <a:rPr lang="en-US" b="1" dirty="0" smtClean="0"/>
              <a:t>down idle </a:t>
            </a:r>
            <a:r>
              <a:rPr lang="en-US" b="1" dirty="0"/>
              <a:t>GPU </a:t>
            </a:r>
            <a:r>
              <a:rPr lang="en-US" b="1" dirty="0" smtClean="0"/>
              <a:t>cores</a:t>
            </a:r>
            <a:endParaRPr lang="en-US" b="1" dirty="0"/>
          </a:p>
          <a:p>
            <a:pPr marL="237025" indent="-237025">
              <a:spcBef>
                <a:spcPts val="448"/>
              </a:spcBef>
              <a:spcAft>
                <a:spcPts val="800"/>
              </a:spcAft>
              <a:buClr>
                <a:schemeClr val="accent1"/>
              </a:buClr>
              <a:buFont typeface="Wingdings" pitchFamily="2" charset="2"/>
              <a:buChar char="§"/>
            </a:pPr>
            <a:r>
              <a:rPr lang="en-CA" sz="1900" dirty="0"/>
              <a:t>Engine powered off/on depending on graphics requirements</a:t>
            </a:r>
          </a:p>
          <a:p>
            <a:pPr marL="237025" indent="-237025">
              <a:spcBef>
                <a:spcPts val="448"/>
              </a:spcBef>
              <a:spcAft>
                <a:spcPts val="800"/>
              </a:spcAft>
              <a:buClr>
                <a:schemeClr val="accent1"/>
              </a:buClr>
              <a:buFont typeface="Wingdings" pitchFamily="2" charset="2"/>
              <a:buChar char="§"/>
            </a:pPr>
            <a:r>
              <a:rPr lang="en-CA" sz="1900" dirty="0"/>
              <a:t>Inactive portions of GPU turned off during static screen and light workloads to maximize power efficiency</a:t>
            </a:r>
          </a:p>
        </p:txBody>
      </p:sp>
      <p:sp>
        <p:nvSpPr>
          <p:cNvPr id="27" name="Rectangle 26"/>
          <p:cNvSpPr/>
          <p:nvPr/>
        </p:nvSpPr>
        <p:spPr>
          <a:xfrm>
            <a:off x="631695" y="4084710"/>
            <a:ext cx="4830278" cy="1899553"/>
          </a:xfrm>
          <a:prstGeom prst="rect">
            <a:avLst/>
          </a:prstGeom>
        </p:spPr>
        <p:txBody>
          <a:bodyPr vert="horz" lIns="0" tIns="0" rIns="0" bIns="0" rtlCol="0">
            <a:noAutofit/>
          </a:bodyPr>
          <a:lstStyle/>
          <a:p>
            <a:pPr>
              <a:spcBef>
                <a:spcPts val="448"/>
              </a:spcBef>
              <a:spcAft>
                <a:spcPts val="800"/>
              </a:spcAft>
              <a:buClr>
                <a:schemeClr val="accent1"/>
              </a:buClr>
            </a:pPr>
            <a:r>
              <a:rPr lang="en-CA" sz="2100" b="1" dirty="0"/>
              <a:t>AMD Extending battery life</a:t>
            </a:r>
          </a:p>
          <a:p>
            <a:pPr marL="237025" indent="-237025">
              <a:spcBef>
                <a:spcPts val="448"/>
              </a:spcBef>
              <a:spcAft>
                <a:spcPts val="800"/>
              </a:spcAft>
              <a:buClr>
                <a:schemeClr val="accent1"/>
              </a:buClr>
              <a:buFont typeface="Wingdings" pitchFamily="2" charset="2"/>
              <a:buChar char="§"/>
            </a:pPr>
            <a:r>
              <a:rPr lang="en-CA" sz="1900" dirty="0"/>
              <a:t>Available with AMD </a:t>
            </a:r>
            <a:r>
              <a:rPr lang="en-CA" sz="1900" dirty="0" err="1" smtClean="0"/>
              <a:t>FirePro</a:t>
            </a:r>
            <a:r>
              <a:rPr lang="en-CA" sz="1900" dirty="0" smtClean="0"/>
              <a:t>™ M6100, M5100 and M3100 mobile workstation GPUs</a:t>
            </a:r>
            <a:endParaRPr lang="en-CA" sz="1900" dirty="0"/>
          </a:p>
          <a:p>
            <a:pPr marL="237025" indent="-237025">
              <a:spcBef>
                <a:spcPts val="448"/>
              </a:spcBef>
              <a:spcAft>
                <a:spcPts val="800"/>
              </a:spcAft>
              <a:buClr>
                <a:schemeClr val="accent1"/>
              </a:buClr>
              <a:buFont typeface="Wingdings" pitchFamily="2" charset="2"/>
              <a:buChar char="§"/>
            </a:pPr>
            <a:r>
              <a:rPr lang="en-CA" sz="1900" dirty="0"/>
              <a:t>Leverages  leading AMD </a:t>
            </a:r>
            <a:r>
              <a:rPr lang="en-CA" sz="1900" dirty="0" err="1" smtClean="0"/>
              <a:t>FirePro</a:t>
            </a:r>
            <a:r>
              <a:rPr lang="en-CA" sz="1900" dirty="0" smtClean="0"/>
              <a:t>™ </a:t>
            </a:r>
            <a:r>
              <a:rPr lang="en-CA" sz="1900" dirty="0"/>
              <a:t>notebook graphics technologies</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88740" y="3214311"/>
            <a:ext cx="1463040" cy="1241144"/>
          </a:xfrm>
          <a:prstGeom prst="rect">
            <a:avLst/>
          </a:prstGeom>
        </p:spPr>
      </p:pic>
    </p:spTree>
    <p:extLst>
      <p:ext uri="{BB962C8B-B14F-4D97-AF65-F5344CB8AC3E}">
        <p14:creationId xmlns:p14="http://schemas.microsoft.com/office/powerpoint/2010/main" val="3830791645"/>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noChangeArrowheads="1"/>
          </p:cNvPicPr>
          <p:nvPr/>
        </p:nvPicPr>
        <p:blipFill>
          <a:blip r:embed="rId3">
            <a:alphaModFix amt="90000"/>
            <a:extLst>
              <a:ext uri="{28A0092B-C50C-407E-A947-70E740481C1C}">
                <a14:useLocalDpi xmlns:a14="http://schemas.microsoft.com/office/drawing/2010/main" val="0"/>
              </a:ext>
            </a:extLst>
          </a:blip>
          <a:stretch>
            <a:fillRect/>
          </a:stretch>
        </p:blipFill>
        <p:spPr bwMode="auto">
          <a:xfrm>
            <a:off x="220076" y="5046135"/>
            <a:ext cx="5569616" cy="123613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p:cNvPicPr>
            <a:picLocks noChangeAspect="1" noChangeArrowheads="1"/>
          </p:cNvPicPr>
          <p:nvPr/>
        </p:nvPicPr>
        <p:blipFill>
          <a:blip r:embed="rId3">
            <a:alphaModFix amt="90000"/>
            <a:extLst>
              <a:ext uri="{28A0092B-C50C-407E-A947-70E740481C1C}">
                <a14:useLocalDpi xmlns:a14="http://schemas.microsoft.com/office/drawing/2010/main" val="0"/>
              </a:ext>
            </a:extLst>
          </a:blip>
          <a:stretch>
            <a:fillRect/>
          </a:stretch>
        </p:blipFill>
        <p:spPr bwMode="auto">
          <a:xfrm>
            <a:off x="220076" y="3793067"/>
            <a:ext cx="5552687" cy="1168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MainTextCall.png"/>
          <p:cNvPicPr>
            <a:picLocks noChangeAspect="1"/>
          </p:cNvPicPr>
          <p:nvPr/>
        </p:nvPicPr>
        <p:blipFill>
          <a:blip r:embed="rId4">
            <a:alphaModFix amt="90000"/>
            <a:extLst>
              <a:ext uri="{28A0092B-C50C-407E-A947-70E740481C1C}">
                <a14:useLocalDpi xmlns:a14="http://schemas.microsoft.com/office/drawing/2010/main" val="0"/>
              </a:ext>
            </a:extLst>
          </a:blip>
          <a:stretch>
            <a:fillRect/>
          </a:stretch>
        </p:blipFill>
        <p:spPr>
          <a:xfrm>
            <a:off x="6094413" y="1270000"/>
            <a:ext cx="5721976" cy="5378301"/>
          </a:xfrm>
          <a:prstGeom prst="rect">
            <a:avLst/>
          </a:prstGeom>
        </p:spPr>
      </p:pic>
      <p:pic>
        <p:nvPicPr>
          <p:cNvPr id="25" name="Picture 3"/>
          <p:cNvPicPr>
            <a:picLocks noChangeAspect="1" noChangeArrowheads="1"/>
          </p:cNvPicPr>
          <p:nvPr/>
        </p:nvPicPr>
        <p:blipFill>
          <a:blip r:embed="rId3">
            <a:alphaModFix amt="90000"/>
            <a:extLst>
              <a:ext uri="{28A0092B-C50C-407E-A947-70E740481C1C}">
                <a14:useLocalDpi xmlns:a14="http://schemas.microsoft.com/office/drawing/2010/main" val="0"/>
              </a:ext>
            </a:extLst>
          </a:blip>
          <a:stretch>
            <a:fillRect/>
          </a:stretch>
        </p:blipFill>
        <p:spPr bwMode="auto">
          <a:xfrm>
            <a:off x="220076" y="1270002"/>
            <a:ext cx="5552687" cy="1185332"/>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1778465" y="1409869"/>
            <a:ext cx="3994298" cy="728404"/>
          </a:xfrm>
          <a:prstGeom prst="rect">
            <a:avLst/>
          </a:prstGeom>
          <a:noFill/>
        </p:spPr>
        <p:txBody>
          <a:bodyPr wrap="square" lIns="121899" tIns="60949" rIns="121899" bIns="60949" rtlCol="0">
            <a:spAutoFit/>
          </a:bodyPr>
          <a:lstStyle/>
          <a:p>
            <a:pPr marL="150258" indent="-150258">
              <a:spcBef>
                <a:spcPts val="448"/>
              </a:spcBef>
              <a:buClr>
                <a:schemeClr val="accent1"/>
              </a:buClr>
              <a:buFont typeface="Wingdings" pitchFamily="2" charset="2"/>
              <a:buChar char="§"/>
            </a:pPr>
            <a:r>
              <a:rPr lang="en-CA" sz="1200" dirty="0"/>
              <a:t>AMD </a:t>
            </a:r>
            <a:r>
              <a:rPr lang="en-CA" sz="1200" dirty="0" err="1"/>
              <a:t>PowerTune</a:t>
            </a:r>
            <a:r>
              <a:rPr lang="en-CA" sz="1200" dirty="0"/>
              <a:t> delivers faster peak engine clocks to maximize performance at TDP</a:t>
            </a:r>
          </a:p>
          <a:p>
            <a:pPr marL="150258" indent="-150258">
              <a:spcBef>
                <a:spcPts val="448"/>
              </a:spcBef>
              <a:buClr>
                <a:schemeClr val="accent1"/>
              </a:buClr>
              <a:buFont typeface="Wingdings" pitchFamily="2" charset="2"/>
              <a:buChar char="§"/>
            </a:pPr>
            <a:r>
              <a:rPr lang="en-CA" sz="1200" dirty="0"/>
              <a:t>Exclusive AMD technology</a:t>
            </a:r>
          </a:p>
        </p:txBody>
      </p:sp>
      <p:pic>
        <p:nvPicPr>
          <p:cNvPr id="23" name="Picture 3"/>
          <p:cNvPicPr>
            <a:picLocks noChangeAspect="1" noChangeArrowheads="1"/>
          </p:cNvPicPr>
          <p:nvPr/>
        </p:nvPicPr>
        <p:blipFill>
          <a:blip r:embed="rId3">
            <a:alphaModFix amt="90000"/>
            <a:extLst>
              <a:ext uri="{28A0092B-C50C-407E-A947-70E740481C1C}">
                <a14:useLocalDpi xmlns:a14="http://schemas.microsoft.com/office/drawing/2010/main" val="0"/>
              </a:ext>
            </a:extLst>
          </a:blip>
          <a:stretch>
            <a:fillRect/>
          </a:stretch>
        </p:blipFill>
        <p:spPr bwMode="auto">
          <a:xfrm>
            <a:off x="220076" y="2540002"/>
            <a:ext cx="5552687" cy="116839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629756" y="353423"/>
            <a:ext cx="11335607" cy="640080"/>
          </a:xfrm>
          <a:prstGeom prst="rect">
            <a:avLst/>
          </a:prstGeom>
        </p:spPr>
        <p:txBody>
          <a:bodyPr vert="horz" lIns="0" tIns="0" rIns="0" bIns="0" rtlCol="0" anchor="t">
            <a:noAutofit/>
          </a:bodyPr>
          <a:lstStyle>
            <a:lvl1pPr algn="l" defTabSz="914293" rtl="0" eaLnBrk="1" latinLnBrk="0" hangingPunct="1">
              <a:spcBef>
                <a:spcPct val="0"/>
              </a:spcBef>
              <a:buNone/>
              <a:defRPr lang="en-US" sz="2800" b="0" i="0" kern="1200" cap="none" baseline="0">
                <a:solidFill>
                  <a:schemeClr val="tx1"/>
                </a:solidFill>
                <a:effectLst>
                  <a:outerShdw blurRad="38100" dist="38100" dir="2700000" algn="tl">
                    <a:srgbClr val="000000">
                      <a:alpha val="43137"/>
                    </a:srgbClr>
                  </a:outerShdw>
                </a:effectLst>
                <a:latin typeface="Paralucent-Light"/>
                <a:ea typeface="+mj-ea"/>
                <a:cs typeface="Arial" pitchFamily="34" charset="0"/>
              </a:defRPr>
            </a:lvl1pPr>
          </a:lstStyle>
          <a:p>
            <a:r>
              <a:rPr lang="en-US" sz="2700" b="1" dirty="0">
                <a:latin typeface="Arial"/>
              </a:rPr>
              <a:t>How </a:t>
            </a:r>
            <a:r>
              <a:rPr lang="en-US" sz="2700" b="1" dirty="0" smtClean="0">
                <a:latin typeface="Arial"/>
              </a:rPr>
              <a:t>AMD Power </a:t>
            </a:r>
            <a:r>
              <a:rPr lang="en-US" sz="2700" b="1" dirty="0">
                <a:latin typeface="Arial"/>
              </a:rPr>
              <a:t>technologies work </a:t>
            </a:r>
            <a:r>
              <a:rPr lang="en-US" sz="2700" b="1" dirty="0" smtClean="0">
                <a:latin typeface="Arial"/>
              </a:rPr>
              <a:t>together¹</a:t>
            </a:r>
            <a:endParaRPr lang="en-US" sz="2700" b="1" baseline="30000" dirty="0">
              <a:latin typeface="Arial"/>
            </a:endParaRPr>
          </a:p>
        </p:txBody>
      </p:sp>
      <p:sp>
        <p:nvSpPr>
          <p:cNvPr id="20" name="TextBox 19"/>
          <p:cNvSpPr txBox="1"/>
          <p:nvPr/>
        </p:nvSpPr>
        <p:spPr>
          <a:xfrm>
            <a:off x="430011" y="5251394"/>
            <a:ext cx="1732533" cy="353921"/>
          </a:xfrm>
          <a:prstGeom prst="rect">
            <a:avLst/>
          </a:prstGeom>
          <a:noFill/>
        </p:spPr>
        <p:txBody>
          <a:bodyPr wrap="square" lIns="121899" tIns="60949" rIns="121899" bIns="60949" rtlCol="0" anchor="ctr">
            <a:spAutoFit/>
          </a:bodyPr>
          <a:lstStyle/>
          <a:p>
            <a:r>
              <a:rPr lang="en-US" sz="1500" b="1" dirty="0">
                <a:effectLst>
                  <a:outerShdw blurRad="38100" dist="38100" dir="2700000" algn="tl">
                    <a:srgbClr val="000000">
                      <a:alpha val="43137"/>
                    </a:srgbClr>
                  </a:outerShdw>
                </a:effectLst>
              </a:rPr>
              <a:t>Idle</a:t>
            </a:r>
          </a:p>
        </p:txBody>
      </p:sp>
      <p:sp>
        <p:nvSpPr>
          <p:cNvPr id="22" name="TextBox 21"/>
          <p:cNvSpPr txBox="1"/>
          <p:nvPr/>
        </p:nvSpPr>
        <p:spPr>
          <a:xfrm>
            <a:off x="430012" y="3912163"/>
            <a:ext cx="1732533" cy="584753"/>
          </a:xfrm>
          <a:prstGeom prst="rect">
            <a:avLst/>
          </a:prstGeom>
          <a:noFill/>
        </p:spPr>
        <p:txBody>
          <a:bodyPr wrap="square" lIns="121899" tIns="60949" rIns="121899" bIns="60949" rtlCol="0" anchor="ctr">
            <a:spAutoFit/>
          </a:bodyPr>
          <a:lstStyle/>
          <a:p>
            <a:r>
              <a:rPr lang="en-US" sz="1500" b="1" dirty="0">
                <a:effectLst>
                  <a:outerShdw blurRad="38100" dist="38100" dir="2700000" algn="tl">
                    <a:srgbClr val="000000">
                      <a:alpha val="43137"/>
                    </a:srgbClr>
                  </a:outerShdw>
                </a:effectLst>
              </a:rPr>
              <a:t>Static </a:t>
            </a:r>
          </a:p>
          <a:p>
            <a:r>
              <a:rPr lang="en-US" sz="1500" b="1" dirty="0">
                <a:effectLst>
                  <a:outerShdw blurRad="38100" dist="38100" dir="2700000" algn="tl">
                    <a:srgbClr val="000000">
                      <a:alpha val="43137"/>
                    </a:srgbClr>
                  </a:outerShdw>
                </a:effectLst>
              </a:rPr>
              <a:t>Screen</a:t>
            </a:r>
          </a:p>
        </p:txBody>
      </p:sp>
      <p:sp>
        <p:nvSpPr>
          <p:cNvPr id="24" name="TextBox 23"/>
          <p:cNvSpPr txBox="1"/>
          <p:nvPr/>
        </p:nvSpPr>
        <p:spPr>
          <a:xfrm>
            <a:off x="430011" y="2662433"/>
            <a:ext cx="1732533" cy="584753"/>
          </a:xfrm>
          <a:prstGeom prst="rect">
            <a:avLst/>
          </a:prstGeom>
          <a:noFill/>
        </p:spPr>
        <p:txBody>
          <a:bodyPr wrap="square" lIns="121899" tIns="60949" rIns="121899" bIns="60949" rtlCol="0" anchor="ctr">
            <a:spAutoFit/>
          </a:bodyPr>
          <a:lstStyle/>
          <a:p>
            <a:r>
              <a:rPr lang="en-US" sz="1500" b="1" dirty="0">
                <a:effectLst>
                  <a:outerShdw blurRad="38100" dist="38100" dir="2700000" algn="tl">
                    <a:srgbClr val="000000">
                      <a:alpha val="43137"/>
                    </a:srgbClr>
                  </a:outerShdw>
                </a:effectLst>
              </a:rPr>
              <a:t>Light </a:t>
            </a:r>
            <a:r>
              <a:rPr lang="en-US" sz="1500" b="1" dirty="0" smtClean="0">
                <a:effectLst>
                  <a:outerShdw blurRad="38100" dist="38100" dir="2700000" algn="tl">
                    <a:srgbClr val="000000">
                      <a:alpha val="43137"/>
                    </a:srgbClr>
                  </a:outerShdw>
                </a:effectLst>
              </a:rPr>
              <a:t>3D/</a:t>
            </a:r>
            <a:endParaRPr lang="en-US" sz="1500" b="1" dirty="0">
              <a:effectLst>
                <a:outerShdw blurRad="38100" dist="38100" dir="2700000" algn="tl">
                  <a:srgbClr val="000000">
                    <a:alpha val="43137"/>
                  </a:srgbClr>
                </a:outerShdw>
              </a:effectLst>
            </a:endParaRPr>
          </a:p>
          <a:p>
            <a:r>
              <a:rPr lang="en-US" sz="1500" b="1" dirty="0">
                <a:effectLst>
                  <a:outerShdw blurRad="38100" dist="38100" dir="2700000" algn="tl">
                    <a:srgbClr val="000000">
                      <a:alpha val="43137"/>
                    </a:srgbClr>
                  </a:outerShdw>
                </a:effectLst>
              </a:rPr>
              <a:t>Video</a:t>
            </a:r>
          </a:p>
        </p:txBody>
      </p:sp>
      <p:sp>
        <p:nvSpPr>
          <p:cNvPr id="26" name="TextBox 25"/>
          <p:cNvSpPr txBox="1"/>
          <p:nvPr/>
        </p:nvSpPr>
        <p:spPr>
          <a:xfrm>
            <a:off x="430011" y="1404751"/>
            <a:ext cx="1313668" cy="584753"/>
          </a:xfrm>
          <a:prstGeom prst="rect">
            <a:avLst/>
          </a:prstGeom>
          <a:noFill/>
        </p:spPr>
        <p:txBody>
          <a:bodyPr wrap="square" lIns="121899" tIns="60949" rIns="121899" bIns="60949" rtlCol="0" anchor="ctr">
            <a:spAutoFit/>
          </a:bodyPr>
          <a:lstStyle/>
          <a:p>
            <a:r>
              <a:rPr lang="en-US" sz="1500" b="1" dirty="0">
                <a:effectLst>
                  <a:outerShdw blurRad="38100" dist="38100" dir="2700000" algn="tl">
                    <a:srgbClr val="000000">
                      <a:alpha val="43137"/>
                    </a:srgbClr>
                  </a:outerShdw>
                </a:effectLst>
              </a:rPr>
              <a:t>3D </a:t>
            </a:r>
            <a:r>
              <a:rPr lang="en-US" sz="1500" b="1" dirty="0" smtClean="0">
                <a:effectLst>
                  <a:outerShdw blurRad="38100" dist="38100" dir="2700000" algn="tl">
                    <a:srgbClr val="000000">
                      <a:alpha val="43137"/>
                    </a:srgbClr>
                  </a:outerShdw>
                </a:effectLst>
              </a:rPr>
              <a:t>Apps/</a:t>
            </a:r>
            <a:endParaRPr lang="en-US" sz="1500" b="1" dirty="0">
              <a:effectLst>
                <a:outerShdw blurRad="38100" dist="38100" dir="2700000" algn="tl">
                  <a:srgbClr val="000000">
                    <a:alpha val="43137"/>
                  </a:srgbClr>
                </a:outerShdw>
              </a:effectLst>
            </a:endParaRPr>
          </a:p>
          <a:p>
            <a:r>
              <a:rPr lang="en-US" sz="1500" b="1" dirty="0">
                <a:effectLst>
                  <a:outerShdw blurRad="38100" dist="38100" dir="2700000" algn="tl">
                    <a:srgbClr val="000000">
                      <a:alpha val="43137"/>
                    </a:srgbClr>
                  </a:outerShdw>
                </a:effectLst>
              </a:rPr>
              <a:t>Compute</a:t>
            </a:r>
          </a:p>
        </p:txBody>
      </p:sp>
      <p:sp>
        <p:nvSpPr>
          <p:cNvPr id="28" name="TextBox 27"/>
          <p:cNvSpPr txBox="1"/>
          <p:nvPr/>
        </p:nvSpPr>
        <p:spPr>
          <a:xfrm>
            <a:off x="8542674" y="5312938"/>
            <a:ext cx="2961365" cy="584753"/>
          </a:xfrm>
          <a:prstGeom prst="rect">
            <a:avLst/>
          </a:prstGeom>
          <a:noFill/>
        </p:spPr>
        <p:txBody>
          <a:bodyPr wrap="square" lIns="121899" tIns="60949" rIns="121899" bIns="60949" rtlCol="0">
            <a:spAutoFit/>
          </a:bodyPr>
          <a:lstStyle/>
          <a:p>
            <a:pPr algn="ctr"/>
            <a:r>
              <a:rPr lang="en-US" sz="1500" b="1" i="1" dirty="0"/>
              <a:t>The AMD </a:t>
            </a:r>
            <a:r>
              <a:rPr lang="en-US" sz="1500" b="1" i="1" dirty="0" smtClean="0"/>
              <a:t>FirePro™ mobile                 GPU core</a:t>
            </a:r>
            <a:endParaRPr lang="en-US" sz="1500" b="1" i="1" dirty="0"/>
          </a:p>
        </p:txBody>
      </p:sp>
      <p:sp>
        <p:nvSpPr>
          <p:cNvPr id="29" name="TextBox 28"/>
          <p:cNvSpPr txBox="1"/>
          <p:nvPr/>
        </p:nvSpPr>
        <p:spPr>
          <a:xfrm>
            <a:off x="1674653" y="5212283"/>
            <a:ext cx="3994298" cy="1200328"/>
          </a:xfrm>
          <a:prstGeom prst="rect">
            <a:avLst/>
          </a:prstGeom>
          <a:noFill/>
        </p:spPr>
        <p:txBody>
          <a:bodyPr wrap="square" lIns="121899" tIns="60949" rIns="121899" bIns="60949" rtlCol="0">
            <a:spAutoFit/>
          </a:bodyPr>
          <a:lstStyle/>
          <a:p>
            <a:pPr marL="150258" indent="-150258">
              <a:spcBef>
                <a:spcPts val="448"/>
              </a:spcBef>
              <a:buClr>
                <a:schemeClr val="accent1"/>
              </a:buClr>
              <a:buFont typeface="Wingdings" pitchFamily="2" charset="2"/>
              <a:buChar char="§"/>
            </a:pPr>
            <a:r>
              <a:rPr lang="en-CA" sz="1200" dirty="0"/>
              <a:t>When AMD </a:t>
            </a:r>
            <a:r>
              <a:rPr lang="en-CA" sz="1200" dirty="0" err="1" smtClean="0"/>
              <a:t>FirePro</a:t>
            </a:r>
            <a:r>
              <a:rPr lang="en-CA" sz="1200" dirty="0" smtClean="0"/>
              <a:t>™ GPU </a:t>
            </a:r>
            <a:r>
              <a:rPr lang="en-CA" sz="1200" dirty="0"/>
              <a:t>not in use, AMD </a:t>
            </a:r>
            <a:r>
              <a:rPr lang="en-CA" sz="1200" dirty="0" err="1" smtClean="0"/>
              <a:t>ZeroCore</a:t>
            </a:r>
            <a:r>
              <a:rPr lang="en-CA" sz="1200" dirty="0" smtClean="0"/>
              <a:t> Power </a:t>
            </a:r>
            <a:r>
              <a:rPr lang="en-CA" sz="1200" dirty="0"/>
              <a:t>technology shuts off GPU core</a:t>
            </a:r>
          </a:p>
          <a:p>
            <a:pPr marL="150258" indent="-150258">
              <a:spcBef>
                <a:spcPts val="448"/>
              </a:spcBef>
              <a:buClr>
                <a:schemeClr val="accent1"/>
              </a:buClr>
              <a:buFont typeface="Wingdings" pitchFamily="2" charset="2"/>
              <a:buChar char="§"/>
            </a:pPr>
            <a:r>
              <a:rPr lang="en-CA" sz="1200" dirty="0"/>
              <a:t>GPU core consumes 0W</a:t>
            </a:r>
          </a:p>
          <a:p>
            <a:pPr marL="150258" indent="-150258">
              <a:spcBef>
                <a:spcPts val="448"/>
              </a:spcBef>
              <a:buClr>
                <a:schemeClr val="accent1"/>
              </a:buClr>
              <a:buFont typeface="Wingdings" pitchFamily="2" charset="2"/>
              <a:buChar char="§"/>
            </a:pPr>
            <a:r>
              <a:rPr lang="en-CA" sz="1200" dirty="0"/>
              <a:t>Exclusive AMD technology</a:t>
            </a:r>
          </a:p>
          <a:p>
            <a:pPr>
              <a:spcBef>
                <a:spcPts val="448"/>
              </a:spcBef>
              <a:buClr>
                <a:schemeClr val="accent1"/>
              </a:buClr>
            </a:pPr>
            <a:endParaRPr lang="en-CA" sz="1200" dirty="0"/>
          </a:p>
        </p:txBody>
      </p:sp>
      <p:sp>
        <p:nvSpPr>
          <p:cNvPr id="30" name="TextBox 29"/>
          <p:cNvSpPr txBox="1"/>
          <p:nvPr/>
        </p:nvSpPr>
        <p:spPr>
          <a:xfrm>
            <a:off x="1674656" y="3866233"/>
            <a:ext cx="3994298" cy="913071"/>
          </a:xfrm>
          <a:prstGeom prst="rect">
            <a:avLst/>
          </a:prstGeom>
          <a:noFill/>
        </p:spPr>
        <p:txBody>
          <a:bodyPr wrap="square" lIns="121899" tIns="60949" rIns="121899" bIns="60949" rtlCol="0">
            <a:spAutoFit/>
          </a:bodyPr>
          <a:lstStyle/>
          <a:p>
            <a:pPr marL="150258" indent="-150258">
              <a:spcBef>
                <a:spcPts val="448"/>
              </a:spcBef>
              <a:buClr>
                <a:schemeClr val="accent1"/>
              </a:buClr>
              <a:buFont typeface="Wingdings" pitchFamily="2" charset="2"/>
              <a:buChar char="§"/>
            </a:pPr>
            <a:r>
              <a:rPr lang="en-CA" sz="1200" dirty="0"/>
              <a:t>AMD </a:t>
            </a:r>
            <a:r>
              <a:rPr lang="en-CA" sz="1200" dirty="0" err="1"/>
              <a:t>PowerGate</a:t>
            </a:r>
            <a:r>
              <a:rPr lang="en-CA" sz="1200" dirty="0"/>
              <a:t> technology powers down </a:t>
            </a:r>
            <a:r>
              <a:rPr lang="en-CA" sz="1200" dirty="0" smtClean="0"/>
              <a:t>inactive </a:t>
            </a:r>
            <a:r>
              <a:rPr lang="en-CA" sz="1200" dirty="0"/>
              <a:t>portions of gpu during static screen mode and light workloads to maximize power efficiency</a:t>
            </a:r>
          </a:p>
          <a:p>
            <a:pPr marL="150258" indent="-150258">
              <a:spcBef>
                <a:spcPts val="448"/>
              </a:spcBef>
              <a:buClr>
                <a:schemeClr val="accent1"/>
              </a:buClr>
              <a:buFont typeface="Wingdings" pitchFamily="2" charset="2"/>
              <a:buChar char="§"/>
            </a:pPr>
            <a:r>
              <a:rPr lang="en-CA" sz="1200" dirty="0" smtClean="0"/>
              <a:t>Helps to reduce static-screen power</a:t>
            </a:r>
            <a:endParaRPr lang="en-CA" sz="1200" dirty="0"/>
          </a:p>
        </p:txBody>
      </p:sp>
      <p:sp>
        <p:nvSpPr>
          <p:cNvPr id="31" name="TextBox 30"/>
          <p:cNvSpPr txBox="1"/>
          <p:nvPr/>
        </p:nvSpPr>
        <p:spPr>
          <a:xfrm>
            <a:off x="1793829" y="2639302"/>
            <a:ext cx="3994298" cy="913071"/>
          </a:xfrm>
          <a:prstGeom prst="rect">
            <a:avLst/>
          </a:prstGeom>
          <a:noFill/>
        </p:spPr>
        <p:txBody>
          <a:bodyPr wrap="square" lIns="121899" tIns="60949" rIns="121899" bIns="60949" rtlCol="0">
            <a:spAutoFit/>
          </a:bodyPr>
          <a:lstStyle/>
          <a:p>
            <a:pPr marL="150258" indent="-150258">
              <a:spcBef>
                <a:spcPts val="448"/>
              </a:spcBef>
              <a:buClr>
                <a:schemeClr val="accent1"/>
              </a:buClr>
              <a:buFont typeface="Wingdings" pitchFamily="2" charset="2"/>
              <a:buChar char="§"/>
            </a:pPr>
            <a:r>
              <a:rPr lang="en-CA" sz="1200" dirty="0"/>
              <a:t>As GPU workload changes, AMD </a:t>
            </a:r>
            <a:r>
              <a:rPr lang="en-CA" sz="1200" dirty="0" err="1"/>
              <a:t>PowerGate</a:t>
            </a:r>
            <a:r>
              <a:rPr lang="en-CA" sz="1200" dirty="0"/>
              <a:t> changes the amount of time the GPU is fully powered</a:t>
            </a:r>
          </a:p>
          <a:p>
            <a:pPr marL="150258" indent="-150258">
              <a:spcBef>
                <a:spcPts val="448"/>
              </a:spcBef>
              <a:buClr>
                <a:schemeClr val="accent1"/>
              </a:buClr>
              <a:buFont typeface="Wingdings" pitchFamily="2" charset="2"/>
              <a:buChar char="§"/>
            </a:pPr>
            <a:r>
              <a:rPr lang="en-CA" sz="1200" dirty="0"/>
              <a:t>Increases energy efficiency without sacrificing performance</a:t>
            </a:r>
          </a:p>
        </p:txBody>
      </p:sp>
      <p:sp>
        <p:nvSpPr>
          <p:cNvPr id="33" name="Rectangle 32"/>
          <p:cNvSpPr/>
          <p:nvPr/>
        </p:nvSpPr>
        <p:spPr>
          <a:xfrm>
            <a:off x="6265524" y="2085893"/>
            <a:ext cx="2280393" cy="964281"/>
          </a:xfrm>
          <a:prstGeom prst="rect">
            <a:avLst/>
          </a:prstGeom>
        </p:spPr>
        <p:txBody>
          <a:bodyPr vert="horz" lIns="0" tIns="0" rIns="0" bIns="0" rtlCol="0">
            <a:noAutofit/>
          </a:bodyPr>
          <a:lstStyle/>
          <a:p>
            <a:pPr>
              <a:spcBef>
                <a:spcPts val="448"/>
              </a:spcBef>
              <a:spcAft>
                <a:spcPts val="800"/>
              </a:spcAft>
              <a:buClr>
                <a:schemeClr val="accent1"/>
              </a:buClr>
            </a:pPr>
            <a:r>
              <a:rPr lang="en-CA" sz="1200" b="1" dirty="0"/>
              <a:t>AMD PowerTune</a:t>
            </a:r>
            <a:r>
              <a:rPr lang="en-CA" sz="1200" dirty="0"/>
              <a:t>:</a:t>
            </a:r>
          </a:p>
          <a:p>
            <a:pPr marL="237025" indent="-237025">
              <a:spcBef>
                <a:spcPts val="448"/>
              </a:spcBef>
              <a:spcAft>
                <a:spcPts val="800"/>
              </a:spcAft>
              <a:buClr>
                <a:schemeClr val="accent1"/>
              </a:buClr>
              <a:buFont typeface="Wingdings" pitchFamily="2" charset="2"/>
              <a:buChar char="§"/>
            </a:pPr>
            <a:r>
              <a:rPr lang="en-CA" sz="1200" dirty="0"/>
              <a:t>Power sensing and management built into ASIC</a:t>
            </a:r>
          </a:p>
          <a:p>
            <a:pPr marL="237025" indent="-237025">
              <a:spcBef>
                <a:spcPts val="448"/>
              </a:spcBef>
              <a:spcAft>
                <a:spcPts val="800"/>
              </a:spcAft>
              <a:buClr>
                <a:schemeClr val="accent1"/>
              </a:buClr>
              <a:buFont typeface="Wingdings" pitchFamily="2" charset="2"/>
              <a:buChar char="§"/>
            </a:pPr>
            <a:r>
              <a:rPr lang="en-CA" sz="1200" dirty="0"/>
              <a:t>Calculates active power to utilize thermal headroom</a:t>
            </a:r>
          </a:p>
        </p:txBody>
      </p:sp>
      <p:sp>
        <p:nvSpPr>
          <p:cNvPr id="34" name="Title 39"/>
          <p:cNvSpPr>
            <a:spLocks noGrp="1"/>
          </p:cNvSpPr>
          <p:nvPr>
            <p:ph type="title"/>
          </p:nvPr>
        </p:nvSpPr>
        <p:spPr>
          <a:xfrm>
            <a:off x="6224677" y="1429383"/>
            <a:ext cx="5442918" cy="639763"/>
          </a:xfrm>
        </p:spPr>
        <p:txBody>
          <a:bodyPr/>
          <a:lstStyle/>
          <a:p>
            <a:pPr algn="ctr"/>
            <a:r>
              <a:rPr lang="en-US" sz="2100" b="1" dirty="0"/>
              <a:t>AMD Power Management technologies</a:t>
            </a:r>
            <a:br>
              <a:rPr lang="en-US" sz="2100" b="1" dirty="0"/>
            </a:br>
            <a:endParaRPr lang="en-US" sz="1400" dirty="0"/>
          </a:p>
        </p:txBody>
      </p:sp>
      <p:sp>
        <p:nvSpPr>
          <p:cNvPr id="35" name="TextBox 34"/>
          <p:cNvSpPr txBox="1"/>
          <p:nvPr/>
        </p:nvSpPr>
        <p:spPr>
          <a:xfrm>
            <a:off x="6384991" y="1725935"/>
            <a:ext cx="4476119" cy="323143"/>
          </a:xfrm>
          <a:prstGeom prst="rect">
            <a:avLst/>
          </a:prstGeom>
          <a:noFill/>
        </p:spPr>
        <p:txBody>
          <a:bodyPr wrap="none" lIns="121899" tIns="60949" rIns="121899" bIns="60949" rtlCol="0">
            <a:spAutoFit/>
          </a:bodyPr>
          <a:lstStyle/>
          <a:p>
            <a:pPr>
              <a:spcAft>
                <a:spcPts val="800"/>
              </a:spcAft>
            </a:pPr>
            <a:r>
              <a:rPr lang="en-US" sz="1300" b="1" dirty="0"/>
              <a:t>Manage power for incredible performance &amp; long battery life</a:t>
            </a:r>
          </a:p>
        </p:txBody>
      </p:sp>
      <p:sp>
        <p:nvSpPr>
          <p:cNvPr id="36" name="TextBox 35"/>
          <p:cNvSpPr txBox="1"/>
          <p:nvPr/>
        </p:nvSpPr>
        <p:spPr>
          <a:xfrm>
            <a:off x="6116407" y="4857892"/>
            <a:ext cx="2426267" cy="1538861"/>
          </a:xfrm>
          <a:prstGeom prst="rect">
            <a:avLst/>
          </a:prstGeom>
          <a:noFill/>
        </p:spPr>
        <p:txBody>
          <a:bodyPr wrap="square" lIns="121899" tIns="60949" rIns="121899" bIns="60949" rtlCol="0">
            <a:spAutoFit/>
          </a:bodyPr>
          <a:lstStyle/>
          <a:p>
            <a:pPr>
              <a:spcBef>
                <a:spcPts val="448"/>
              </a:spcBef>
              <a:spcAft>
                <a:spcPts val="800"/>
              </a:spcAft>
              <a:buClr>
                <a:schemeClr val="accent1"/>
              </a:buClr>
            </a:pPr>
            <a:r>
              <a:rPr lang="en-CA" sz="1200" b="1" dirty="0"/>
              <a:t>AMD </a:t>
            </a:r>
            <a:r>
              <a:rPr lang="en-CA" sz="1200" b="1" dirty="0" err="1" smtClean="0"/>
              <a:t>ZeroCore</a:t>
            </a:r>
            <a:r>
              <a:rPr lang="en-CA" sz="1200" b="1" dirty="0" smtClean="0"/>
              <a:t> Power</a:t>
            </a:r>
            <a:r>
              <a:rPr lang="en-CA" sz="1200" dirty="0" smtClean="0"/>
              <a:t>:</a:t>
            </a:r>
            <a:endParaRPr lang="en-CA" sz="1200" dirty="0"/>
          </a:p>
          <a:p>
            <a:pPr marL="237025" indent="-237025">
              <a:spcBef>
                <a:spcPts val="448"/>
              </a:spcBef>
              <a:spcAft>
                <a:spcPts val="800"/>
              </a:spcAft>
              <a:buClr>
                <a:schemeClr val="accent1"/>
              </a:buClr>
              <a:buFont typeface="Wingdings" pitchFamily="2" charset="2"/>
              <a:buChar char="§"/>
            </a:pPr>
            <a:r>
              <a:rPr lang="en-CA" sz="1200" dirty="0"/>
              <a:t>GPU Powered off during long idle (blanked screen) power state</a:t>
            </a:r>
          </a:p>
          <a:p>
            <a:pPr marL="237025" indent="-237025">
              <a:spcBef>
                <a:spcPts val="448"/>
              </a:spcBef>
              <a:spcAft>
                <a:spcPts val="800"/>
              </a:spcAft>
              <a:buClr>
                <a:schemeClr val="accent1"/>
              </a:buClr>
              <a:buFont typeface="Wingdings" pitchFamily="2" charset="2"/>
              <a:buChar char="§"/>
            </a:pPr>
            <a:r>
              <a:rPr lang="en-CA" sz="1200" dirty="0"/>
              <a:t>Tiny portion of GPU remains visible to OS</a:t>
            </a:r>
          </a:p>
        </p:txBody>
      </p:sp>
      <p:sp>
        <p:nvSpPr>
          <p:cNvPr id="37" name="TextBox 36"/>
          <p:cNvSpPr txBox="1"/>
          <p:nvPr/>
        </p:nvSpPr>
        <p:spPr>
          <a:xfrm>
            <a:off x="6116407" y="3401082"/>
            <a:ext cx="2426267" cy="1456809"/>
          </a:xfrm>
          <a:prstGeom prst="rect">
            <a:avLst/>
          </a:prstGeom>
          <a:noFill/>
        </p:spPr>
        <p:txBody>
          <a:bodyPr wrap="square" lIns="121899" tIns="60949" rIns="121899" bIns="60949" rtlCol="0">
            <a:spAutoFit/>
          </a:bodyPr>
          <a:lstStyle/>
          <a:p>
            <a:pPr>
              <a:spcBef>
                <a:spcPts val="448"/>
              </a:spcBef>
              <a:spcAft>
                <a:spcPts val="800"/>
              </a:spcAft>
              <a:buClr>
                <a:schemeClr val="accent1"/>
              </a:buClr>
            </a:pPr>
            <a:r>
              <a:rPr lang="en-CA" sz="1300" b="1" dirty="0"/>
              <a:t>AMD </a:t>
            </a:r>
            <a:r>
              <a:rPr lang="en-CA" sz="1300" b="1" dirty="0" err="1" smtClean="0"/>
              <a:t>PowerGate</a:t>
            </a:r>
            <a:r>
              <a:rPr lang="en-CA" sz="1300" b="1" dirty="0" smtClean="0"/>
              <a:t>:</a:t>
            </a:r>
            <a:endParaRPr lang="en-CA" sz="1300" b="1" dirty="0"/>
          </a:p>
          <a:p>
            <a:pPr marL="237025" indent="-237025">
              <a:spcBef>
                <a:spcPts val="448"/>
              </a:spcBef>
              <a:spcAft>
                <a:spcPts val="800"/>
              </a:spcAft>
              <a:buClr>
                <a:schemeClr val="accent1"/>
              </a:buClr>
              <a:buFont typeface="Wingdings" pitchFamily="2" charset="2"/>
              <a:buChar char="§"/>
            </a:pPr>
            <a:r>
              <a:rPr lang="en-CA" sz="1300" dirty="0"/>
              <a:t>Unused parts of engine core powered down</a:t>
            </a:r>
          </a:p>
          <a:p>
            <a:pPr marL="237025" indent="-237025">
              <a:spcBef>
                <a:spcPts val="448"/>
              </a:spcBef>
              <a:spcAft>
                <a:spcPts val="800"/>
              </a:spcAft>
              <a:buClr>
                <a:schemeClr val="accent1"/>
              </a:buClr>
              <a:buFont typeface="Wingdings" pitchFamily="2" charset="2"/>
              <a:buChar char="§"/>
            </a:pPr>
            <a:r>
              <a:rPr lang="en-CA" sz="1300" dirty="0"/>
              <a:t>Dynamically adjusts to active workloads</a:t>
            </a:r>
          </a:p>
        </p:txBody>
      </p:sp>
      <p:pic>
        <p:nvPicPr>
          <p:cNvPr id="102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409288" y="2330402"/>
            <a:ext cx="3097993" cy="309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70050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209" y="150223"/>
            <a:ext cx="11335607" cy="365760"/>
          </a:xfrm>
        </p:spPr>
        <p:txBody>
          <a:bodyPr/>
          <a:lstStyle/>
          <a:p>
            <a:r>
              <a:rPr lang="en-US" sz="2600" dirty="0" smtClean="0">
                <a:latin typeface="+mn-lt"/>
              </a:rPr>
              <a:t>AMD Eyefinity Technology  Update</a:t>
            </a:r>
            <a:endParaRPr lang="en-US" sz="2600" dirty="0">
              <a:latin typeface="+mn-lt"/>
            </a:endParaRPr>
          </a:p>
        </p:txBody>
      </p:sp>
      <p:sp>
        <p:nvSpPr>
          <p:cNvPr id="4" name="Text Placeholder 3"/>
          <p:cNvSpPr>
            <a:spLocks noGrp="1"/>
          </p:cNvSpPr>
          <p:nvPr>
            <p:ph type="body" sz="quarter" idx="10"/>
          </p:nvPr>
        </p:nvSpPr>
        <p:spPr>
          <a:xfrm>
            <a:off x="172609" y="497840"/>
            <a:ext cx="11335607" cy="304800"/>
          </a:xfrm>
        </p:spPr>
        <p:txBody>
          <a:bodyPr/>
          <a:lstStyle/>
          <a:p>
            <a:pPr marL="0" indent="0">
              <a:buNone/>
            </a:pPr>
            <a:r>
              <a:rPr lang="en-US" i="0" dirty="0" smtClean="0">
                <a:solidFill>
                  <a:schemeClr val="accent1"/>
                </a:solidFill>
              </a:rPr>
              <a:t>New LANDSCAPE Grid </a:t>
            </a:r>
            <a:r>
              <a:rPr lang="en-US" i="0" dirty="0">
                <a:solidFill>
                  <a:schemeClr val="accent1"/>
                </a:solidFill>
              </a:rPr>
              <a:t>Configurations </a:t>
            </a:r>
          </a:p>
        </p:txBody>
      </p:sp>
      <p:pic>
        <p:nvPicPr>
          <p:cNvPr id="38" name="Picture 37"/>
          <p:cNvPicPr/>
          <p:nvPr/>
        </p:nvPicPr>
        <p:blipFill>
          <a:blip r:embed="rId3" cstate="print">
            <a:extLst>
              <a:ext uri="{28A0092B-C50C-407E-A947-70E740481C1C}">
                <a14:useLocalDpi xmlns:a14="http://schemas.microsoft.com/office/drawing/2010/main" val="0"/>
              </a:ext>
            </a:extLst>
          </a:blip>
          <a:stretch>
            <a:fillRect/>
          </a:stretch>
        </p:blipFill>
        <p:spPr>
          <a:xfrm>
            <a:off x="-1" y="1019332"/>
            <a:ext cx="12188826" cy="4856813"/>
          </a:xfrm>
          <a:prstGeom prst="rect">
            <a:avLst/>
          </a:prstGeom>
        </p:spPr>
      </p:pic>
      <p:sp>
        <p:nvSpPr>
          <p:cNvPr id="3" name="TextBox 2"/>
          <p:cNvSpPr txBox="1"/>
          <p:nvPr/>
        </p:nvSpPr>
        <p:spPr>
          <a:xfrm>
            <a:off x="6090219" y="1693337"/>
            <a:ext cx="160260" cy="492443"/>
          </a:xfrm>
          <a:prstGeom prst="rect">
            <a:avLst/>
          </a:prstGeom>
          <a:noFill/>
        </p:spPr>
        <p:txBody>
          <a:bodyPr wrap="none" lIns="0" tIns="0" rIns="0" bIns="0" rtlCol="0">
            <a:spAutoFit/>
          </a:bodyPr>
          <a:lstStyle/>
          <a:p>
            <a:pPr algn="ctr"/>
            <a:r>
              <a:rPr lang="en-US" sz="3200" b="1" dirty="0">
                <a:solidFill>
                  <a:schemeClr val="accent1"/>
                </a:solidFill>
              </a:rPr>
              <a:t>*</a:t>
            </a:r>
            <a:endParaRPr lang="en-US" b="1" dirty="0" smtClean="0">
              <a:solidFill>
                <a:schemeClr val="accent1"/>
              </a:solidFill>
            </a:endParaRPr>
          </a:p>
        </p:txBody>
      </p:sp>
      <p:sp>
        <p:nvSpPr>
          <p:cNvPr id="6" name="TextBox 5"/>
          <p:cNvSpPr txBox="1"/>
          <p:nvPr/>
        </p:nvSpPr>
        <p:spPr>
          <a:xfrm>
            <a:off x="7473556" y="2457759"/>
            <a:ext cx="160260" cy="492443"/>
          </a:xfrm>
          <a:prstGeom prst="rect">
            <a:avLst/>
          </a:prstGeom>
          <a:noFill/>
        </p:spPr>
        <p:txBody>
          <a:bodyPr wrap="none" lIns="0" tIns="0" rIns="0" bIns="0" rtlCol="0">
            <a:spAutoFit/>
          </a:bodyPr>
          <a:lstStyle/>
          <a:p>
            <a:pPr algn="ctr"/>
            <a:r>
              <a:rPr lang="en-US" sz="3200" b="1" dirty="0">
                <a:solidFill>
                  <a:schemeClr val="accent1"/>
                </a:solidFill>
              </a:rPr>
              <a:t>*</a:t>
            </a:r>
            <a:endParaRPr lang="en-US" b="1" dirty="0" smtClean="0">
              <a:solidFill>
                <a:schemeClr val="accent1"/>
              </a:solidFill>
            </a:endParaRPr>
          </a:p>
        </p:txBody>
      </p:sp>
      <p:sp>
        <p:nvSpPr>
          <p:cNvPr id="8" name="TextBox 7"/>
          <p:cNvSpPr txBox="1"/>
          <p:nvPr/>
        </p:nvSpPr>
        <p:spPr>
          <a:xfrm>
            <a:off x="8750480" y="2467435"/>
            <a:ext cx="160260" cy="492443"/>
          </a:xfrm>
          <a:prstGeom prst="rect">
            <a:avLst/>
          </a:prstGeom>
          <a:noFill/>
        </p:spPr>
        <p:txBody>
          <a:bodyPr wrap="none" lIns="0" tIns="0" rIns="0" bIns="0" rtlCol="0">
            <a:spAutoFit/>
          </a:bodyPr>
          <a:lstStyle/>
          <a:p>
            <a:pPr algn="ctr"/>
            <a:r>
              <a:rPr lang="en-US" sz="3200" b="1" dirty="0">
                <a:solidFill>
                  <a:schemeClr val="accent1"/>
                </a:solidFill>
              </a:rPr>
              <a:t>*</a:t>
            </a:r>
            <a:endParaRPr lang="en-US" b="1" dirty="0" smtClean="0">
              <a:solidFill>
                <a:schemeClr val="accent1"/>
              </a:solidFill>
            </a:endParaRPr>
          </a:p>
        </p:txBody>
      </p:sp>
      <p:sp>
        <p:nvSpPr>
          <p:cNvPr id="9" name="TextBox 8"/>
          <p:cNvSpPr txBox="1"/>
          <p:nvPr/>
        </p:nvSpPr>
        <p:spPr>
          <a:xfrm>
            <a:off x="10017730" y="2467435"/>
            <a:ext cx="160260" cy="492443"/>
          </a:xfrm>
          <a:prstGeom prst="rect">
            <a:avLst/>
          </a:prstGeom>
          <a:noFill/>
        </p:spPr>
        <p:txBody>
          <a:bodyPr wrap="none" lIns="0" tIns="0" rIns="0" bIns="0" rtlCol="0">
            <a:spAutoFit/>
          </a:bodyPr>
          <a:lstStyle/>
          <a:p>
            <a:pPr algn="ctr"/>
            <a:r>
              <a:rPr lang="en-US" sz="3200" b="1" dirty="0">
                <a:solidFill>
                  <a:schemeClr val="accent1"/>
                </a:solidFill>
              </a:rPr>
              <a:t>*</a:t>
            </a:r>
            <a:endParaRPr lang="en-US" b="1" dirty="0" smtClean="0">
              <a:solidFill>
                <a:schemeClr val="accent1"/>
              </a:solidFill>
            </a:endParaRPr>
          </a:p>
        </p:txBody>
      </p:sp>
      <p:sp>
        <p:nvSpPr>
          <p:cNvPr id="10" name="TextBox 9"/>
          <p:cNvSpPr txBox="1"/>
          <p:nvPr/>
        </p:nvSpPr>
        <p:spPr>
          <a:xfrm>
            <a:off x="11284982" y="2467435"/>
            <a:ext cx="160260" cy="492443"/>
          </a:xfrm>
          <a:prstGeom prst="rect">
            <a:avLst/>
          </a:prstGeom>
          <a:noFill/>
        </p:spPr>
        <p:txBody>
          <a:bodyPr wrap="none" lIns="0" tIns="0" rIns="0" bIns="0" rtlCol="0">
            <a:spAutoFit/>
          </a:bodyPr>
          <a:lstStyle/>
          <a:p>
            <a:pPr algn="ctr"/>
            <a:r>
              <a:rPr lang="en-US" sz="3200" b="1" dirty="0">
                <a:solidFill>
                  <a:schemeClr val="accent1"/>
                </a:solidFill>
              </a:rPr>
              <a:t>*</a:t>
            </a:r>
            <a:endParaRPr lang="en-US" b="1" dirty="0" smtClean="0">
              <a:solidFill>
                <a:schemeClr val="accent1"/>
              </a:solidFill>
            </a:endParaRPr>
          </a:p>
        </p:txBody>
      </p:sp>
      <p:sp>
        <p:nvSpPr>
          <p:cNvPr id="11" name="TextBox 10"/>
          <p:cNvSpPr txBox="1"/>
          <p:nvPr/>
        </p:nvSpPr>
        <p:spPr>
          <a:xfrm>
            <a:off x="5871918" y="4402671"/>
            <a:ext cx="160260" cy="492443"/>
          </a:xfrm>
          <a:prstGeom prst="rect">
            <a:avLst/>
          </a:prstGeom>
          <a:noFill/>
        </p:spPr>
        <p:txBody>
          <a:bodyPr wrap="none" lIns="0" tIns="0" rIns="0" bIns="0" rtlCol="0">
            <a:spAutoFit/>
          </a:bodyPr>
          <a:lstStyle/>
          <a:p>
            <a:pPr algn="ctr"/>
            <a:r>
              <a:rPr lang="en-US" sz="3200" b="1" dirty="0">
                <a:solidFill>
                  <a:schemeClr val="accent1"/>
                </a:solidFill>
              </a:rPr>
              <a:t>*</a:t>
            </a:r>
            <a:endParaRPr lang="en-US" b="1" dirty="0" smtClean="0">
              <a:solidFill>
                <a:schemeClr val="accent1"/>
              </a:solidFill>
            </a:endParaRPr>
          </a:p>
        </p:txBody>
      </p:sp>
      <p:sp>
        <p:nvSpPr>
          <p:cNvPr id="12" name="TextBox 11"/>
          <p:cNvSpPr txBox="1"/>
          <p:nvPr/>
        </p:nvSpPr>
        <p:spPr>
          <a:xfrm>
            <a:off x="5871918" y="5118709"/>
            <a:ext cx="160260" cy="492443"/>
          </a:xfrm>
          <a:prstGeom prst="rect">
            <a:avLst/>
          </a:prstGeom>
          <a:noFill/>
        </p:spPr>
        <p:txBody>
          <a:bodyPr wrap="none" lIns="0" tIns="0" rIns="0" bIns="0" rtlCol="0">
            <a:spAutoFit/>
          </a:bodyPr>
          <a:lstStyle/>
          <a:p>
            <a:pPr algn="ctr"/>
            <a:r>
              <a:rPr lang="en-US" sz="3200" b="1" dirty="0">
                <a:solidFill>
                  <a:schemeClr val="accent1"/>
                </a:solidFill>
              </a:rPr>
              <a:t>*</a:t>
            </a:r>
            <a:endParaRPr lang="en-US" b="1" dirty="0" smtClean="0">
              <a:solidFill>
                <a:schemeClr val="accent1"/>
              </a:solidFill>
            </a:endParaRPr>
          </a:p>
        </p:txBody>
      </p:sp>
      <p:sp>
        <p:nvSpPr>
          <p:cNvPr id="5" name="TextBox 4"/>
          <p:cNvSpPr txBox="1"/>
          <p:nvPr/>
        </p:nvSpPr>
        <p:spPr>
          <a:xfrm>
            <a:off x="134551" y="5986162"/>
            <a:ext cx="8851719" cy="538609"/>
          </a:xfrm>
          <a:prstGeom prst="rect">
            <a:avLst/>
          </a:prstGeom>
          <a:noFill/>
        </p:spPr>
        <p:txBody>
          <a:bodyPr wrap="none" rtlCol="0">
            <a:spAutoFit/>
          </a:bodyPr>
          <a:lstStyle/>
          <a:p>
            <a:pPr marL="174625" indent="-174625">
              <a:spcAft>
                <a:spcPts val="600"/>
              </a:spcAft>
              <a:buClr>
                <a:schemeClr val="bg2"/>
              </a:buClr>
              <a:buFont typeface="Wingdings 3" pitchFamily="18" charset="2"/>
              <a:buChar char="}"/>
            </a:pPr>
            <a:r>
              <a:rPr lang="en-US" sz="1200" dirty="0"/>
              <a:t>Not all products </a:t>
            </a:r>
            <a:r>
              <a:rPr lang="en-US" sz="1200" dirty="0" smtClean="0"/>
              <a:t>support all of these configurations. Check </a:t>
            </a:r>
            <a:r>
              <a:rPr lang="en-US" sz="1200" dirty="0"/>
              <a:t>with your component or system manufacturer for specific model capabilities</a:t>
            </a:r>
            <a:r>
              <a:rPr lang="en-US" sz="1200" dirty="0" smtClean="0"/>
              <a:t>.</a:t>
            </a:r>
            <a:endParaRPr lang="en-US" sz="1200" dirty="0"/>
          </a:p>
          <a:p>
            <a:pPr marL="174625" indent="-174625">
              <a:spcAft>
                <a:spcPts val="600"/>
              </a:spcAft>
              <a:buClr>
                <a:schemeClr val="bg2"/>
              </a:buClr>
              <a:buFont typeface="Wingdings 3" pitchFamily="18" charset="2"/>
              <a:buChar char="}"/>
            </a:pPr>
            <a:endParaRPr lang="en-US" sz="1200" dirty="0" smtClean="0"/>
          </a:p>
        </p:txBody>
      </p:sp>
      <p:sp>
        <p:nvSpPr>
          <p:cNvPr id="13" name="TextBox 12"/>
          <p:cNvSpPr txBox="1"/>
          <p:nvPr/>
        </p:nvSpPr>
        <p:spPr>
          <a:xfrm>
            <a:off x="9793123" y="5184613"/>
            <a:ext cx="895466" cy="492443"/>
          </a:xfrm>
          <a:prstGeom prst="rect">
            <a:avLst/>
          </a:prstGeom>
          <a:noFill/>
        </p:spPr>
        <p:txBody>
          <a:bodyPr wrap="square" lIns="0" tIns="0" rIns="0" bIns="0" rtlCol="0">
            <a:spAutoFit/>
          </a:bodyPr>
          <a:lstStyle/>
          <a:p>
            <a:pPr algn="ctr"/>
            <a:r>
              <a:rPr lang="en-US" sz="3200" b="1" dirty="0">
                <a:solidFill>
                  <a:schemeClr val="accent1"/>
                </a:solidFill>
              </a:rPr>
              <a:t>*</a:t>
            </a:r>
            <a:endParaRPr lang="en-US" b="1" dirty="0" smtClean="0">
              <a:solidFill>
                <a:schemeClr val="accent1"/>
              </a:solidFill>
            </a:endParaRPr>
          </a:p>
        </p:txBody>
      </p:sp>
    </p:spTree>
    <p:extLst>
      <p:ext uri="{BB962C8B-B14F-4D97-AF65-F5344CB8AC3E}">
        <p14:creationId xmlns:p14="http://schemas.microsoft.com/office/powerpoint/2010/main" val="1156909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Content</a:t>
            </a:r>
            <a:endParaRPr lang="en-US" dirty="0"/>
          </a:p>
        </p:txBody>
      </p:sp>
    </p:spTree>
    <p:extLst>
      <p:ext uri="{BB962C8B-B14F-4D97-AF65-F5344CB8AC3E}">
        <p14:creationId xmlns:p14="http://schemas.microsoft.com/office/powerpoint/2010/main" val="381161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Certifications</a:t>
            </a:r>
            <a:endParaRPr lang="en-US" dirty="0"/>
          </a:p>
        </p:txBody>
      </p:sp>
      <p:sp>
        <p:nvSpPr>
          <p:cNvPr id="3" name="Text Placeholder 2"/>
          <p:cNvSpPr>
            <a:spLocks noGrp="1"/>
          </p:cNvSpPr>
          <p:nvPr>
            <p:ph type="body" sz="quarter" idx="10"/>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063" y="1152524"/>
            <a:ext cx="10096500" cy="541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789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Certifications Continued</a:t>
            </a:r>
            <a:endParaRPr lang="en-US" dirty="0"/>
          </a:p>
        </p:txBody>
      </p:sp>
      <p:sp>
        <p:nvSpPr>
          <p:cNvPr id="3" name="Text Placeholder 2"/>
          <p:cNvSpPr>
            <a:spLocks noGrp="1"/>
          </p:cNvSpPr>
          <p:nvPr>
            <p:ph type="body" sz="quarter" idx="10"/>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211062"/>
            <a:ext cx="10698480" cy="4758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08001" y="5969338"/>
            <a:ext cx="11303000" cy="523220"/>
          </a:xfrm>
          <a:prstGeom prst="rect">
            <a:avLst/>
          </a:prstGeom>
        </p:spPr>
        <p:txBody>
          <a:bodyPr wrap="square">
            <a:spAutoFit/>
          </a:bodyPr>
          <a:lstStyle/>
          <a:p>
            <a:r>
              <a:rPr lang="en-US" sz="1400" i="1" dirty="0"/>
              <a:t>HP Application Certifications can be found at http://h20331.www2.hp.com/hpsub/cache/288634-0-0-225-121.html </a:t>
            </a:r>
            <a:endParaRPr lang="en-US" sz="1400" dirty="0"/>
          </a:p>
          <a:p>
            <a:r>
              <a:rPr lang="en-US" sz="1400" i="1" dirty="0"/>
              <a:t>Dell HP Application Certifications can </a:t>
            </a:r>
            <a:r>
              <a:rPr lang="en-US" sz="1400" i="1" dirty="0" smtClean="0"/>
              <a:t>be </a:t>
            </a:r>
            <a:r>
              <a:rPr lang="en-US" sz="1400" i="1" dirty="0"/>
              <a:t>found at http://www.dell.com/content/topics/global.aspx/solutions/en/isv_certifications?c=us&amp;l=en&amp;cs=04 </a:t>
            </a:r>
            <a:endParaRPr lang="en-US" sz="1400" dirty="0"/>
          </a:p>
        </p:txBody>
      </p:sp>
    </p:spTree>
    <p:extLst>
      <p:ext uri="{BB962C8B-B14F-4D97-AF65-F5344CB8AC3E}">
        <p14:creationId xmlns:p14="http://schemas.microsoft.com/office/powerpoint/2010/main" val="404034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latin typeface="+mn-lt"/>
              </a:rPr>
              <a:t>OpenCL</a:t>
            </a:r>
            <a:r>
              <a:rPr lang="en-US" b="1" dirty="0" smtClean="0">
                <a:latin typeface="+mn-lt"/>
                <a:cs typeface="Arial"/>
              </a:rPr>
              <a:t>™ Gains Momentum</a:t>
            </a:r>
            <a:endParaRPr lang="en-US" b="1" dirty="0">
              <a:latin typeface="+mn-lt"/>
            </a:endParaRPr>
          </a:p>
        </p:txBody>
      </p:sp>
      <p:sp>
        <p:nvSpPr>
          <p:cNvPr id="6" name="Parallelogram 5"/>
          <p:cNvSpPr/>
          <p:nvPr/>
        </p:nvSpPr>
        <p:spPr>
          <a:xfrm>
            <a:off x="1838324" y="3315348"/>
            <a:ext cx="9418320" cy="2560320"/>
          </a:xfrm>
          <a:prstGeom prst="parallelogram">
            <a:avLst>
              <a:gd name="adj" fmla="val 58402"/>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a:r>
              <a:rPr lang="en-US" b="1" dirty="0"/>
              <a:t> “</a:t>
            </a:r>
            <a:r>
              <a:rPr lang="en-US" b="1" dirty="0" err="1"/>
              <a:t>OpenCL</a:t>
            </a:r>
            <a:r>
              <a:rPr lang="en-US" b="1" dirty="0"/>
              <a:t> continues to gather momentum on both desktop and mobile devices. In addition to enabling application developers it is providing foundational, portable acceleration for middleware libraries, engines and higher-level programming languages that need to take advantage of heterogeneous compute resources including CPUs, GPUs, DSPs and FPGAs.” </a:t>
            </a:r>
            <a:endParaRPr lang="en-US" b="1" dirty="0">
              <a:solidFill>
                <a:schemeClr val="tx1"/>
              </a:solidFill>
            </a:endParaRPr>
          </a:p>
          <a:p>
            <a:endParaRPr lang="en-US" sz="1400" dirty="0" smtClean="0"/>
          </a:p>
          <a:p>
            <a:r>
              <a:rPr lang="en-US" dirty="0" smtClean="0"/>
              <a:t>Neil </a:t>
            </a:r>
            <a:r>
              <a:rPr lang="en-US" dirty="0" err="1"/>
              <a:t>Trevett</a:t>
            </a:r>
            <a:r>
              <a:rPr lang="en-US" dirty="0"/>
              <a:t>, chair of the </a:t>
            </a:r>
            <a:r>
              <a:rPr lang="en-US" dirty="0" err="1" smtClean="0"/>
              <a:t>OpenCL</a:t>
            </a:r>
            <a:r>
              <a:rPr lang="en-US" dirty="0" smtClean="0">
                <a:cs typeface="Arial"/>
              </a:rPr>
              <a:t>™</a:t>
            </a:r>
            <a:r>
              <a:rPr lang="en-US" dirty="0" smtClean="0"/>
              <a:t> </a:t>
            </a:r>
            <a:r>
              <a:rPr lang="en-US" dirty="0"/>
              <a:t>W</a:t>
            </a:r>
            <a:r>
              <a:rPr lang="en-US" dirty="0" smtClean="0"/>
              <a:t>orking </a:t>
            </a:r>
            <a:r>
              <a:rPr lang="en-US" dirty="0"/>
              <a:t>G</a:t>
            </a:r>
            <a:r>
              <a:rPr lang="en-US" dirty="0" smtClean="0"/>
              <a:t>roup and President </a:t>
            </a:r>
            <a:r>
              <a:rPr lang="en-US" dirty="0"/>
              <a:t>of the </a:t>
            </a:r>
            <a:r>
              <a:rPr lang="en-US" dirty="0" err="1"/>
              <a:t>Khronos</a:t>
            </a:r>
            <a:r>
              <a:rPr lang="en-US" dirty="0"/>
              <a:t> Group</a:t>
            </a:r>
            <a:endParaRPr lang="en-US" dirty="0">
              <a:solidFill>
                <a:schemeClr val="tx1"/>
              </a:solidFill>
            </a:endParaRPr>
          </a:p>
        </p:txBody>
      </p:sp>
      <p:pic>
        <p:nvPicPr>
          <p:cNvPr id="5" name="Picture 4" descr="http://3.bp.blogspot.com/_e7bGoPWzPbw/TUHu7CLEoFI/AAAAAAAAAEA/HyFavqA4ZP8/s1600/14-openc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026" y="3845410"/>
            <a:ext cx="2234374" cy="22259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245" y="1321000"/>
            <a:ext cx="1554480" cy="1717450"/>
          </a:xfrm>
          <a:prstGeom prst="rect">
            <a:avLst/>
          </a:prstGeom>
        </p:spPr>
      </p:pic>
      <p:pic>
        <p:nvPicPr>
          <p:cNvPr id="8" name="Picture 21" descr="Autodesk_logo_whi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8324" y="1637673"/>
            <a:ext cx="2743200" cy="48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8" descr="C:\Users\areymond.AMD\Desktop\Logo_DS_CMYKcolor_WhiteBg.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7470" y="1482369"/>
            <a:ext cx="2332064" cy="655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upload.wikimedia.org/wikipedia/en/0/0a/MainConcept_logo.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8169" y="1488936"/>
            <a:ext cx="1188720" cy="11680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G:\Quardia - client folder\AMD\AMD0049 Fire HP deck - Lidia Gentilucci\Optis-Logo-coul-72-ppp-400X.png"/>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10198513" y="2122485"/>
            <a:ext cx="853715" cy="908358"/>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1" name="Group 75"/>
          <p:cNvGrpSpPr/>
          <p:nvPr/>
        </p:nvGrpSpPr>
        <p:grpSpPr>
          <a:xfrm>
            <a:off x="3098800" y="2621293"/>
            <a:ext cx="1743022" cy="349922"/>
            <a:chOff x="5234262" y="15465"/>
            <a:chExt cx="3009900" cy="622298"/>
          </a:xfrm>
        </p:grpSpPr>
        <p:sp>
          <p:nvSpPr>
            <p:cNvPr id="12" name="Rectangle 11"/>
            <p:cNvSpPr/>
            <p:nvPr/>
          </p:nvSpPr>
          <p:spPr bwMode="auto">
            <a:xfrm>
              <a:off x="5234262" y="15465"/>
              <a:ext cx="3009900" cy="622298"/>
            </a:xfrm>
            <a:prstGeom prst="rect">
              <a:avLst/>
            </a:prstGeom>
            <a:solidFill>
              <a:schemeClr val="bg1">
                <a:lumMod val="50000"/>
                <a:lumOff val="50000"/>
              </a:schemeClr>
            </a:solidFill>
            <a:ln w="25400" algn="ctr">
              <a:noFill/>
              <a:round/>
              <a:headEnd/>
              <a:tailEnd/>
            </a:ln>
            <a:effectLst>
              <a:outerShdw blurRad="50800" dist="38100" dir="5400000" algn="t" rotWithShape="0">
                <a:prstClr val="black">
                  <a:alpha val="40000"/>
                </a:prstClr>
              </a:outerShdw>
            </a:effectLst>
          </p:spPr>
          <p:txBody>
            <a:bodyPr lIns="228600" tIns="45714" rIns="228600" bIns="45714" rtlCol="0" anchor="ctr"/>
            <a:lstStyle/>
            <a:p>
              <a:pPr marL="1588" indent="-1588" algn="ctr" defTabSz="913183"/>
              <a:endParaRPr lang="en-US" b="1" dirty="0">
                <a:solidFill>
                  <a:prstClr val="white"/>
                </a:solidFill>
                <a:cs typeface="Arial" charset="0"/>
              </a:endParaRPr>
            </a:p>
          </p:txBody>
        </p:sp>
        <p:pic>
          <p:nvPicPr>
            <p:cNvPr id="13" name="Picture 4" descr="G:\Quardia - client folder\AMD\AMD0049 Fire HP deck - Lidia Gentilucci\original_DEMSolutions.png"/>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309837" y="138651"/>
              <a:ext cx="2845841" cy="399039"/>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64430" y="2373690"/>
            <a:ext cx="1526079" cy="541253"/>
          </a:xfrm>
          <a:prstGeom prst="rect">
            <a:avLst/>
          </a:prstGeom>
        </p:spPr>
      </p:pic>
      <p:sp>
        <p:nvSpPr>
          <p:cNvPr id="3" name="TextBox 2"/>
          <p:cNvSpPr txBox="1"/>
          <p:nvPr/>
        </p:nvSpPr>
        <p:spPr>
          <a:xfrm>
            <a:off x="4685668" y="5888368"/>
            <a:ext cx="5091266" cy="600164"/>
          </a:xfrm>
          <a:prstGeom prst="rect">
            <a:avLst/>
          </a:prstGeom>
          <a:noFill/>
        </p:spPr>
        <p:txBody>
          <a:bodyPr wrap="none" rtlCol="0">
            <a:spAutoFit/>
          </a:bodyPr>
          <a:lstStyle/>
          <a:p>
            <a:pPr>
              <a:spcAft>
                <a:spcPts val="600"/>
              </a:spcAft>
              <a:buClr>
                <a:schemeClr val="bg2"/>
              </a:buClr>
            </a:pPr>
            <a:r>
              <a:rPr lang="en-US" sz="1400" u="sng" dirty="0"/>
              <a:t>https://www.khronos.org/news/press/khronos-releases-opencl-2.0</a:t>
            </a:r>
            <a:endParaRPr lang="en-US" sz="1400" dirty="0"/>
          </a:p>
          <a:p>
            <a:pPr marL="174625" indent="-174625">
              <a:spcAft>
                <a:spcPts val="600"/>
              </a:spcAft>
              <a:buClr>
                <a:schemeClr val="bg2"/>
              </a:buClr>
              <a:buFont typeface="Wingdings 3" pitchFamily="18" charset="2"/>
              <a:buChar char="}"/>
            </a:pPr>
            <a:endParaRPr lang="en-US" sz="1400" dirty="0" smtClean="0"/>
          </a:p>
        </p:txBody>
      </p:sp>
    </p:spTree>
    <p:extLst>
      <p:ext uri="{BB962C8B-B14F-4D97-AF65-F5344CB8AC3E}">
        <p14:creationId xmlns:p14="http://schemas.microsoft.com/office/powerpoint/2010/main" val="1930837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3" descr="OpenCL_Logo_RGB.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46777" y="4469496"/>
            <a:ext cx="737248" cy="7218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itle 1"/>
          <p:cNvSpPr>
            <a:spLocks noGrp="1"/>
          </p:cNvSpPr>
          <p:nvPr>
            <p:ph type="title"/>
          </p:nvPr>
        </p:nvSpPr>
        <p:spPr>
          <a:xfrm>
            <a:off x="314819" y="240671"/>
            <a:ext cx="10424160" cy="474345"/>
          </a:xfrm>
        </p:spPr>
        <p:txBody>
          <a:bodyPr/>
          <a:lstStyle/>
          <a:p>
            <a:r>
              <a:rPr lang="en-US" sz="2600" cap="none" dirty="0" smtClean="0">
                <a:latin typeface="Calibri"/>
                <a:cs typeface="Calibri"/>
              </a:rPr>
              <a:t>Why </a:t>
            </a:r>
            <a:r>
              <a:rPr lang="en-US" sz="2600" cap="none" dirty="0" err="1" smtClean="0">
                <a:latin typeface="Calibri"/>
                <a:cs typeface="Calibri"/>
              </a:rPr>
              <a:t>OpenCL</a:t>
            </a:r>
            <a:r>
              <a:rPr lang="en-US" sz="2600" cap="none" dirty="0" smtClean="0">
                <a:latin typeface="Calibri"/>
                <a:cs typeface="Calibri"/>
              </a:rPr>
              <a:t>™?</a:t>
            </a:r>
            <a:endParaRPr lang="en-US" sz="2600" cap="none" dirty="0">
              <a:latin typeface="Calibri"/>
              <a:cs typeface="Calibri"/>
            </a:endParaRPr>
          </a:p>
        </p:txBody>
      </p:sp>
      <p:pic>
        <p:nvPicPr>
          <p:cNvPr id="4105"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2934" y="1405791"/>
            <a:ext cx="4527226" cy="3411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7791" y="1042656"/>
            <a:ext cx="11845796" cy="4095552"/>
            <a:chOff x="227791" y="1042656"/>
            <a:chExt cx="11845796" cy="4095552"/>
          </a:xfrm>
        </p:grpSpPr>
        <p:pic>
          <p:nvPicPr>
            <p:cNvPr id="4106" name="Picture 1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78857" y="1469283"/>
              <a:ext cx="4526280" cy="3284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220952" y="2025603"/>
              <a:ext cx="1222197" cy="938719"/>
            </a:xfrm>
            <a:prstGeom prst="rect">
              <a:avLst/>
            </a:prstGeom>
            <a:noFill/>
          </p:spPr>
          <p:txBody>
            <a:bodyPr wrap="square" rtlCol="0">
              <a:spAutoFit/>
            </a:bodyPr>
            <a:lstStyle/>
            <a:p>
              <a:pPr>
                <a:lnSpc>
                  <a:spcPts val="2000"/>
                </a:lnSpc>
                <a:spcAft>
                  <a:spcPts val="600"/>
                </a:spcAft>
                <a:buClr>
                  <a:schemeClr val="bg2"/>
                </a:buClr>
              </a:pPr>
              <a:r>
                <a:rPr lang="en-US" sz="1400" b="1" dirty="0" smtClean="0">
                  <a:solidFill>
                    <a:srgbClr val="C00000"/>
                  </a:solidFill>
                  <a:latin typeface="Calibri"/>
                  <a:cs typeface="Calibri"/>
                </a:rPr>
                <a:t>UP TO</a:t>
              </a:r>
            </a:p>
            <a:p>
              <a:pPr>
                <a:lnSpc>
                  <a:spcPts val="2000"/>
                </a:lnSpc>
                <a:spcAft>
                  <a:spcPts val="600"/>
                </a:spcAft>
                <a:buClr>
                  <a:schemeClr val="bg2"/>
                </a:buClr>
              </a:pPr>
              <a:r>
                <a:rPr lang="en-US" sz="3000" b="1" dirty="0" smtClean="0">
                  <a:solidFill>
                    <a:srgbClr val="C00000"/>
                  </a:solidFill>
                  <a:latin typeface="Calibri"/>
                  <a:cs typeface="Calibri"/>
                </a:rPr>
                <a:t>40% </a:t>
              </a:r>
              <a:r>
                <a:rPr lang="en-US" sz="1400" b="1" dirty="0" smtClean="0">
                  <a:solidFill>
                    <a:srgbClr val="C00000"/>
                  </a:solidFill>
                  <a:latin typeface="Calibri"/>
                  <a:cs typeface="Calibri"/>
                </a:rPr>
                <a:t>FASTER</a:t>
              </a:r>
            </a:p>
          </p:txBody>
        </p:sp>
        <p:sp>
          <p:nvSpPr>
            <p:cNvPr id="4" name="TextBox 3"/>
            <p:cNvSpPr txBox="1"/>
            <p:nvPr/>
          </p:nvSpPr>
          <p:spPr>
            <a:xfrm>
              <a:off x="478180" y="2158723"/>
              <a:ext cx="2827906" cy="369332"/>
            </a:xfrm>
            <a:prstGeom prst="rect">
              <a:avLst/>
            </a:prstGeom>
            <a:noFill/>
          </p:spPr>
          <p:txBody>
            <a:bodyPr wrap="square" rtlCol="0">
              <a:spAutoFit/>
            </a:bodyPr>
            <a:lstStyle/>
            <a:p>
              <a:pPr>
                <a:spcAft>
                  <a:spcPts val="600"/>
                </a:spcAft>
                <a:buClr>
                  <a:schemeClr val="bg2"/>
                </a:buClr>
              </a:pPr>
              <a:r>
                <a:rPr lang="en-US" dirty="0" smtClean="0">
                  <a:latin typeface="Calibri"/>
                  <a:cs typeface="Calibri"/>
                </a:rPr>
                <a:t>AMD </a:t>
              </a:r>
              <a:r>
                <a:rPr lang="en-US" dirty="0" err="1" smtClean="0">
                  <a:latin typeface="Calibri"/>
                  <a:cs typeface="Calibri"/>
                </a:rPr>
                <a:t>FirePro</a:t>
              </a:r>
              <a:r>
                <a:rPr lang="en-US" dirty="0" smtClean="0">
                  <a:latin typeface="Calibri"/>
                  <a:cs typeface="Calibri"/>
                </a:rPr>
                <a:t>™ W5000</a:t>
              </a:r>
            </a:p>
          </p:txBody>
        </p:sp>
        <p:sp>
          <p:nvSpPr>
            <p:cNvPr id="18" name="TextBox 17"/>
            <p:cNvSpPr txBox="1"/>
            <p:nvPr/>
          </p:nvSpPr>
          <p:spPr>
            <a:xfrm>
              <a:off x="478180" y="3129905"/>
              <a:ext cx="2827906" cy="369332"/>
            </a:xfrm>
            <a:prstGeom prst="rect">
              <a:avLst/>
            </a:prstGeom>
            <a:noFill/>
          </p:spPr>
          <p:txBody>
            <a:bodyPr wrap="square" rtlCol="0">
              <a:spAutoFit/>
            </a:bodyPr>
            <a:lstStyle/>
            <a:p>
              <a:pPr>
                <a:spcAft>
                  <a:spcPts val="600"/>
                </a:spcAft>
                <a:buClr>
                  <a:schemeClr val="bg2"/>
                </a:buClr>
              </a:pPr>
              <a:r>
                <a:rPr lang="en-US" dirty="0" err="1" smtClean="0">
                  <a:latin typeface="Calibri"/>
                  <a:cs typeface="Calibri"/>
                </a:rPr>
                <a:t>Nvidia</a:t>
              </a:r>
              <a:r>
                <a:rPr lang="en-US" dirty="0" smtClean="0">
                  <a:latin typeface="Calibri"/>
                  <a:cs typeface="Calibri"/>
                </a:rPr>
                <a:t> </a:t>
              </a:r>
              <a:r>
                <a:rPr lang="en-US" dirty="0" err="1" smtClean="0">
                  <a:latin typeface="Calibri"/>
                  <a:cs typeface="Calibri"/>
                </a:rPr>
                <a:t>Quadro</a:t>
              </a:r>
              <a:r>
                <a:rPr lang="en-US" dirty="0" smtClean="0">
                  <a:latin typeface="Calibri"/>
                  <a:cs typeface="Calibri"/>
                </a:rPr>
                <a:t> K2000</a:t>
              </a:r>
            </a:p>
          </p:txBody>
        </p:sp>
        <p:sp>
          <p:nvSpPr>
            <p:cNvPr id="5" name="TextBox 4"/>
            <p:cNvSpPr txBox="1"/>
            <p:nvPr/>
          </p:nvSpPr>
          <p:spPr>
            <a:xfrm>
              <a:off x="478180" y="4830431"/>
              <a:ext cx="3834151" cy="307777"/>
            </a:xfrm>
            <a:prstGeom prst="rect">
              <a:avLst/>
            </a:prstGeom>
            <a:noFill/>
          </p:spPr>
          <p:txBody>
            <a:bodyPr wrap="square" rtlCol="0">
              <a:spAutoFit/>
            </a:bodyPr>
            <a:lstStyle/>
            <a:p>
              <a:pPr>
                <a:spcAft>
                  <a:spcPts val="600"/>
                </a:spcAft>
                <a:buClr>
                  <a:schemeClr val="bg2"/>
                </a:buClr>
              </a:pPr>
              <a:r>
                <a:rPr lang="en-US" sz="1400" dirty="0" smtClean="0">
                  <a:latin typeface="Calibri"/>
                  <a:cs typeface="Calibri"/>
                </a:rPr>
                <a:t>Render to disk time (Normalized, %)</a:t>
              </a:r>
            </a:p>
          </p:txBody>
        </p:sp>
        <p:sp>
          <p:nvSpPr>
            <p:cNvPr id="13" name="TextBox 12"/>
            <p:cNvSpPr txBox="1"/>
            <p:nvPr/>
          </p:nvSpPr>
          <p:spPr>
            <a:xfrm>
              <a:off x="227791" y="1042656"/>
              <a:ext cx="3609701" cy="400110"/>
            </a:xfrm>
            <a:prstGeom prst="rect">
              <a:avLst/>
            </a:prstGeom>
            <a:noFill/>
          </p:spPr>
          <p:txBody>
            <a:bodyPr wrap="square" rtlCol="0">
              <a:spAutoFit/>
            </a:bodyPr>
            <a:lstStyle/>
            <a:p>
              <a:pPr>
                <a:spcAft>
                  <a:spcPts val="600"/>
                </a:spcAft>
                <a:buClr>
                  <a:schemeClr val="bg2"/>
                </a:buClr>
              </a:pPr>
              <a:r>
                <a:rPr lang="en-US" sz="2000" dirty="0" err="1" smtClean="0">
                  <a:latin typeface="Calibri"/>
                  <a:cs typeface="Calibri"/>
                </a:rPr>
                <a:t>OpenCL</a:t>
              </a:r>
              <a:r>
                <a:rPr lang="en-US" sz="2000" dirty="0" smtClean="0">
                  <a:latin typeface="Calibri"/>
                  <a:cs typeface="Calibri"/>
                </a:rPr>
                <a:t>™ vs. CUDA</a:t>
              </a:r>
              <a:r>
                <a:rPr lang="en-US" sz="2000" baseline="30000" dirty="0" smtClean="0">
                  <a:latin typeface="Calibri"/>
                  <a:cs typeface="Calibri"/>
                </a:rPr>
                <a:t>1</a:t>
              </a:r>
              <a:endParaRPr lang="en-US" sz="2000" dirty="0" smtClean="0">
                <a:latin typeface="Calibri"/>
                <a:cs typeface="Calibri"/>
              </a:endParaRPr>
            </a:p>
          </p:txBody>
        </p:sp>
        <p:sp>
          <p:nvSpPr>
            <p:cNvPr id="27" name="TextBox 26"/>
            <p:cNvSpPr txBox="1"/>
            <p:nvPr/>
          </p:nvSpPr>
          <p:spPr>
            <a:xfrm>
              <a:off x="6384495" y="2158723"/>
              <a:ext cx="2827906" cy="369332"/>
            </a:xfrm>
            <a:prstGeom prst="rect">
              <a:avLst/>
            </a:prstGeom>
            <a:noFill/>
          </p:spPr>
          <p:txBody>
            <a:bodyPr wrap="square" rtlCol="0">
              <a:spAutoFit/>
            </a:bodyPr>
            <a:lstStyle/>
            <a:p>
              <a:pPr>
                <a:spcAft>
                  <a:spcPts val="600"/>
                </a:spcAft>
                <a:buClr>
                  <a:schemeClr val="bg2"/>
                </a:buClr>
              </a:pPr>
              <a:r>
                <a:rPr lang="en-US" dirty="0" smtClean="0">
                  <a:latin typeface="Calibri"/>
                  <a:cs typeface="Calibri"/>
                </a:rPr>
                <a:t>AMD </a:t>
              </a:r>
              <a:r>
                <a:rPr lang="en-US" dirty="0" err="1" smtClean="0">
                  <a:latin typeface="Calibri"/>
                  <a:cs typeface="Calibri"/>
                </a:rPr>
                <a:t>FirePro</a:t>
              </a:r>
              <a:r>
                <a:rPr lang="en-US" dirty="0" smtClean="0">
                  <a:latin typeface="Calibri"/>
                  <a:cs typeface="Calibri"/>
                </a:rPr>
                <a:t>™ W5000</a:t>
              </a:r>
            </a:p>
          </p:txBody>
        </p:sp>
        <p:sp>
          <p:nvSpPr>
            <p:cNvPr id="28" name="TextBox 27"/>
            <p:cNvSpPr txBox="1"/>
            <p:nvPr/>
          </p:nvSpPr>
          <p:spPr>
            <a:xfrm>
              <a:off x="6384495" y="3129905"/>
              <a:ext cx="2827906" cy="369332"/>
            </a:xfrm>
            <a:prstGeom prst="rect">
              <a:avLst/>
            </a:prstGeom>
            <a:noFill/>
          </p:spPr>
          <p:txBody>
            <a:bodyPr wrap="square" rtlCol="0">
              <a:spAutoFit/>
            </a:bodyPr>
            <a:lstStyle/>
            <a:p>
              <a:pPr>
                <a:spcAft>
                  <a:spcPts val="600"/>
                </a:spcAft>
                <a:buClr>
                  <a:schemeClr val="bg2"/>
                </a:buClr>
              </a:pPr>
              <a:r>
                <a:rPr lang="en-US" dirty="0" err="1" smtClean="0">
                  <a:latin typeface="Calibri"/>
                  <a:cs typeface="Calibri"/>
                </a:rPr>
                <a:t>Nvidia</a:t>
              </a:r>
              <a:r>
                <a:rPr lang="en-US" dirty="0" smtClean="0">
                  <a:latin typeface="Calibri"/>
                  <a:cs typeface="Calibri"/>
                </a:rPr>
                <a:t> </a:t>
              </a:r>
              <a:r>
                <a:rPr lang="en-US" dirty="0" err="1" smtClean="0">
                  <a:latin typeface="Calibri"/>
                  <a:cs typeface="Calibri"/>
                </a:rPr>
                <a:t>Quadro</a:t>
              </a:r>
              <a:r>
                <a:rPr lang="en-US" dirty="0" smtClean="0">
                  <a:latin typeface="Calibri"/>
                  <a:cs typeface="Calibri"/>
                </a:rPr>
                <a:t> K2000</a:t>
              </a:r>
            </a:p>
          </p:txBody>
        </p:sp>
        <p:sp>
          <p:nvSpPr>
            <p:cNvPr id="29" name="TextBox 28"/>
            <p:cNvSpPr txBox="1"/>
            <p:nvPr/>
          </p:nvSpPr>
          <p:spPr>
            <a:xfrm>
              <a:off x="10124137" y="1985744"/>
              <a:ext cx="1949450" cy="1015663"/>
            </a:xfrm>
            <a:prstGeom prst="rect">
              <a:avLst/>
            </a:prstGeom>
            <a:noFill/>
          </p:spPr>
          <p:txBody>
            <a:bodyPr wrap="square" rtlCol="0">
              <a:spAutoFit/>
            </a:bodyPr>
            <a:lstStyle/>
            <a:p>
              <a:pPr>
                <a:lnSpc>
                  <a:spcPts val="2000"/>
                </a:lnSpc>
                <a:spcAft>
                  <a:spcPts val="600"/>
                </a:spcAft>
                <a:buClr>
                  <a:schemeClr val="bg2"/>
                </a:buClr>
              </a:pPr>
              <a:r>
                <a:rPr lang="en-US" sz="1400" b="1" dirty="0" smtClean="0">
                  <a:solidFill>
                    <a:srgbClr val="C00000"/>
                  </a:solidFill>
                  <a:latin typeface="Calibri"/>
                  <a:cs typeface="Calibri"/>
                </a:rPr>
                <a:t>UP TO</a:t>
              </a:r>
            </a:p>
            <a:p>
              <a:pPr>
                <a:lnSpc>
                  <a:spcPts val="2000"/>
                </a:lnSpc>
                <a:spcAft>
                  <a:spcPts val="600"/>
                </a:spcAft>
                <a:buClr>
                  <a:schemeClr val="bg2"/>
                </a:buClr>
              </a:pPr>
              <a:r>
                <a:rPr lang="en-US" sz="3000" b="1" dirty="0" smtClean="0">
                  <a:solidFill>
                    <a:srgbClr val="C00000"/>
                  </a:solidFill>
                  <a:latin typeface="Calibri"/>
                  <a:cs typeface="Calibri"/>
                </a:rPr>
                <a:t>45% </a:t>
              </a:r>
              <a:endParaRPr lang="en-US" b="1" dirty="0">
                <a:solidFill>
                  <a:srgbClr val="C00000"/>
                </a:solidFill>
                <a:latin typeface="Calibri"/>
                <a:cs typeface="Calibri"/>
              </a:endParaRPr>
            </a:p>
            <a:p>
              <a:pPr>
                <a:lnSpc>
                  <a:spcPts val="2000"/>
                </a:lnSpc>
                <a:spcAft>
                  <a:spcPts val="600"/>
                </a:spcAft>
                <a:buClr>
                  <a:schemeClr val="bg2"/>
                </a:buClr>
              </a:pPr>
              <a:r>
                <a:rPr lang="en-US" sz="1400" b="1" dirty="0" smtClean="0">
                  <a:solidFill>
                    <a:srgbClr val="C00000"/>
                  </a:solidFill>
                  <a:latin typeface="Calibri"/>
                  <a:cs typeface="Calibri"/>
                </a:rPr>
                <a:t>MORE EFFICIENT</a:t>
              </a:r>
            </a:p>
          </p:txBody>
        </p:sp>
        <p:sp>
          <p:nvSpPr>
            <p:cNvPr id="30" name="TextBox 29"/>
            <p:cNvSpPr txBox="1"/>
            <p:nvPr/>
          </p:nvSpPr>
          <p:spPr>
            <a:xfrm>
              <a:off x="6019005" y="1042656"/>
              <a:ext cx="4067500" cy="400110"/>
            </a:xfrm>
            <a:prstGeom prst="rect">
              <a:avLst/>
            </a:prstGeom>
            <a:noFill/>
          </p:spPr>
          <p:txBody>
            <a:bodyPr wrap="square" rtlCol="0">
              <a:spAutoFit/>
            </a:bodyPr>
            <a:lstStyle/>
            <a:p>
              <a:pPr>
                <a:spcAft>
                  <a:spcPts val="600"/>
                </a:spcAft>
                <a:buClr>
                  <a:schemeClr val="bg2"/>
                </a:buClr>
              </a:pPr>
              <a:r>
                <a:rPr lang="en-US" sz="2000" dirty="0" smtClean="0">
                  <a:latin typeface="Calibri"/>
                  <a:cs typeface="Calibri"/>
                </a:rPr>
                <a:t>AMD FirePro™ GCN vs. Quadro</a:t>
              </a:r>
              <a:r>
                <a:rPr lang="en-US" sz="2000" baseline="30000" dirty="0" smtClean="0">
                  <a:latin typeface="Calibri"/>
                  <a:cs typeface="Calibri"/>
                </a:rPr>
                <a:t>1</a:t>
              </a:r>
              <a:endParaRPr lang="en-US" sz="2000" dirty="0" smtClean="0">
                <a:latin typeface="Calibri"/>
                <a:cs typeface="Calibri"/>
              </a:endParaRPr>
            </a:p>
          </p:txBody>
        </p:sp>
        <p:sp>
          <p:nvSpPr>
            <p:cNvPr id="31" name="TextBox 30"/>
            <p:cNvSpPr txBox="1"/>
            <p:nvPr/>
          </p:nvSpPr>
          <p:spPr>
            <a:xfrm>
              <a:off x="6384496" y="4830431"/>
              <a:ext cx="3834151" cy="307777"/>
            </a:xfrm>
            <a:prstGeom prst="rect">
              <a:avLst/>
            </a:prstGeom>
            <a:noFill/>
          </p:spPr>
          <p:txBody>
            <a:bodyPr wrap="square" rtlCol="0">
              <a:spAutoFit/>
            </a:bodyPr>
            <a:lstStyle/>
            <a:p>
              <a:pPr>
                <a:spcAft>
                  <a:spcPts val="600"/>
                </a:spcAft>
                <a:buClr>
                  <a:schemeClr val="bg2"/>
                </a:buClr>
              </a:pPr>
              <a:r>
                <a:rPr lang="en-US" sz="1400" dirty="0" smtClean="0">
                  <a:latin typeface="Calibri"/>
                  <a:cs typeface="Calibri"/>
                </a:rPr>
                <a:t>Normalized GPU Utilization</a:t>
              </a:r>
            </a:p>
          </p:txBody>
        </p:sp>
      </p:grpSp>
      <p:sp>
        <p:nvSpPr>
          <p:cNvPr id="38" name="Parallelogram 37"/>
          <p:cNvSpPr/>
          <p:nvPr/>
        </p:nvSpPr>
        <p:spPr>
          <a:xfrm>
            <a:off x="1201479" y="5489676"/>
            <a:ext cx="12100526" cy="574877"/>
          </a:xfrm>
          <a:prstGeom prst="parallelogram">
            <a:avLst>
              <a:gd name="adj" fmla="val 99186"/>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a:spcAft>
                <a:spcPts val="600"/>
              </a:spcAft>
              <a:buClr>
                <a:schemeClr val="bg2"/>
              </a:buClr>
            </a:pPr>
            <a:r>
              <a:rPr lang="en-US" sz="2400" dirty="0">
                <a:latin typeface="Calibri"/>
                <a:cs typeface="Calibri"/>
              </a:rPr>
              <a:t>Faster processing - ability to do more, </a:t>
            </a:r>
            <a:r>
              <a:rPr lang="en-US" sz="2400" dirty="0" smtClean="0">
                <a:latin typeface="Calibri"/>
                <a:cs typeface="Calibri"/>
              </a:rPr>
              <a:t>quicker </a:t>
            </a:r>
            <a:r>
              <a:rPr lang="en-US" sz="2400" dirty="0">
                <a:latin typeface="Calibri"/>
                <a:cs typeface="Calibri"/>
              </a:rPr>
              <a:t>time to market</a:t>
            </a:r>
          </a:p>
        </p:txBody>
      </p:sp>
    </p:spTree>
    <p:extLst>
      <p:ext uri="{BB962C8B-B14F-4D97-AF65-F5344CB8AC3E}">
        <p14:creationId xmlns:p14="http://schemas.microsoft.com/office/powerpoint/2010/main" val="324929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63160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282" y="492918"/>
            <a:ext cx="10424160" cy="474345"/>
          </a:xfrm>
        </p:spPr>
        <p:txBody>
          <a:bodyPr/>
          <a:lstStyle/>
          <a:p>
            <a:r>
              <a:rPr lang="en-US" sz="2600" cap="none" dirty="0" smtClean="0"/>
              <a:t>Why AMD </a:t>
            </a:r>
            <a:r>
              <a:rPr lang="en-US" sz="2600" cap="none" dirty="0"/>
              <a:t>F</a:t>
            </a:r>
            <a:r>
              <a:rPr lang="en-US" sz="2600" cap="none" dirty="0" smtClean="0"/>
              <a:t>irePro™ &amp;  </a:t>
            </a:r>
            <a:r>
              <a:rPr lang="en-US" sz="2600" cap="none" dirty="0" err="1" smtClean="0"/>
              <a:t>OpenCL</a:t>
            </a:r>
            <a:r>
              <a:rPr lang="en-US" sz="2600" cap="none" dirty="0" smtClean="0"/>
              <a:t>™ for Compute?</a:t>
            </a:r>
            <a:r>
              <a:rPr lang="en-US" dirty="0" smtClean="0">
                <a:latin typeface="Calibri"/>
                <a:cs typeface="Calibri"/>
              </a:rPr>
              <a:t/>
            </a:r>
            <a:br>
              <a:rPr lang="en-US" dirty="0" smtClean="0">
                <a:latin typeface="Calibri"/>
                <a:cs typeface="Calibri"/>
              </a:rPr>
            </a:br>
            <a:r>
              <a:rPr lang="en-US" sz="1800" dirty="0" err="1" smtClean="0">
                <a:latin typeface="Calibri"/>
                <a:cs typeface="Calibri"/>
              </a:rPr>
              <a:t>luxmark</a:t>
            </a:r>
            <a:endParaRPr lang="en-US" sz="1800" dirty="0">
              <a:latin typeface="Calibri"/>
              <a:cs typeface="Calibri"/>
            </a:endParaRPr>
          </a:p>
        </p:txBody>
      </p:sp>
      <p:sp>
        <p:nvSpPr>
          <p:cNvPr id="7" name="Rectangle 6"/>
          <p:cNvSpPr/>
          <p:nvPr/>
        </p:nvSpPr>
        <p:spPr>
          <a:xfrm>
            <a:off x="174520" y="1288664"/>
            <a:ext cx="7221304" cy="1251602"/>
          </a:xfrm>
          <a:prstGeom prst="rect">
            <a:avLst/>
          </a:prstGeom>
        </p:spPr>
        <p:txBody>
          <a:bodyPr wrap="square" lIns="121899" tIns="60949" rIns="121899" bIns="60949">
            <a:spAutoFit/>
          </a:bodyPr>
          <a:lstStyle/>
          <a:p>
            <a:pPr marL="342900" lvl="0" indent="-342900">
              <a:spcBef>
                <a:spcPts val="800"/>
              </a:spcBef>
              <a:buClr>
                <a:prstClr val="white"/>
              </a:buClr>
              <a:buFont typeface="Wingdings 3" pitchFamily="18" charset="2"/>
              <a:buChar char=""/>
            </a:pPr>
            <a:r>
              <a:rPr lang="en-US" sz="2000" dirty="0">
                <a:solidFill>
                  <a:prstClr val="white"/>
                </a:solidFill>
                <a:latin typeface="Calibri"/>
                <a:cs typeface="Calibri"/>
              </a:rPr>
              <a:t>Open source </a:t>
            </a:r>
            <a:endParaRPr lang="en-US" sz="2000" dirty="0" smtClean="0">
              <a:solidFill>
                <a:prstClr val="white"/>
              </a:solidFill>
              <a:latin typeface="Calibri"/>
              <a:cs typeface="Calibri"/>
            </a:endParaRPr>
          </a:p>
          <a:p>
            <a:pPr marL="342900" lvl="0" indent="-342900">
              <a:spcBef>
                <a:spcPts val="800"/>
              </a:spcBef>
              <a:buClr>
                <a:prstClr val="white"/>
              </a:buClr>
              <a:buFont typeface="Wingdings 3" pitchFamily="18" charset="2"/>
              <a:buChar char=""/>
            </a:pPr>
            <a:r>
              <a:rPr lang="en-US" sz="2000" dirty="0" smtClean="0">
                <a:solidFill>
                  <a:prstClr val="white"/>
                </a:solidFill>
                <a:latin typeface="Calibri"/>
                <a:cs typeface="Calibri"/>
              </a:rPr>
              <a:t>100% </a:t>
            </a:r>
            <a:r>
              <a:rPr lang="en-US" sz="2000" dirty="0" err="1" smtClean="0">
                <a:solidFill>
                  <a:prstClr val="white"/>
                </a:solidFill>
                <a:latin typeface="Calibri"/>
                <a:cs typeface="Calibri"/>
              </a:rPr>
              <a:t>OpenCL</a:t>
            </a:r>
            <a:r>
              <a:rPr lang="en-US" sz="2000" dirty="0" smtClean="0">
                <a:solidFill>
                  <a:prstClr val="white"/>
                </a:solidFill>
                <a:latin typeface="Calibri"/>
                <a:cs typeface="Calibri"/>
              </a:rPr>
              <a:t>™</a:t>
            </a:r>
          </a:p>
          <a:p>
            <a:pPr marL="342900" lvl="0" indent="-342900">
              <a:spcBef>
                <a:spcPts val="800"/>
              </a:spcBef>
              <a:buClr>
                <a:prstClr val="white"/>
              </a:buClr>
              <a:buFont typeface="Wingdings 3" pitchFamily="18" charset="2"/>
              <a:buChar char=""/>
            </a:pPr>
            <a:r>
              <a:rPr lang="en-US" sz="2000" dirty="0" smtClean="0">
                <a:solidFill>
                  <a:prstClr val="white"/>
                </a:solidFill>
                <a:latin typeface="Calibri"/>
                <a:cs typeface="Calibri"/>
              </a:rPr>
              <a:t>Complex/real world code used </a:t>
            </a:r>
            <a:r>
              <a:rPr lang="en-US" sz="1900" dirty="0" smtClean="0">
                <a:latin typeface="Calibri"/>
                <a:cs typeface="Calibri"/>
              </a:rPr>
              <a:t>as </a:t>
            </a:r>
            <a:r>
              <a:rPr lang="en-US" sz="1900" dirty="0">
                <a:latin typeface="Calibri"/>
                <a:cs typeface="Calibri"/>
              </a:rPr>
              <a:t>GPU computing benchmark </a:t>
            </a:r>
          </a:p>
        </p:txBody>
      </p:sp>
      <p:grpSp>
        <p:nvGrpSpPr>
          <p:cNvPr id="4" name="Group 3"/>
          <p:cNvGrpSpPr/>
          <p:nvPr/>
        </p:nvGrpSpPr>
        <p:grpSpPr>
          <a:xfrm>
            <a:off x="174520" y="2732491"/>
            <a:ext cx="11671873" cy="2287432"/>
            <a:chOff x="74325" y="2469356"/>
            <a:chExt cx="11671873" cy="2287432"/>
          </a:xfrm>
        </p:grpSpPr>
        <p:sp>
          <p:nvSpPr>
            <p:cNvPr id="5" name="Rectangle 1"/>
            <p:cNvSpPr>
              <a:spLocks noChangeArrowheads="1"/>
            </p:cNvSpPr>
            <p:nvPr/>
          </p:nvSpPr>
          <p:spPr bwMode="auto">
            <a:xfrm>
              <a:off x="427455" y="2837774"/>
              <a:ext cx="246243" cy="49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899" tIns="60949" rIns="121899" bIns="60949" numCol="1" anchor="ctr" anchorCtr="0" compatLnSpc="1">
              <a:prstTxWarp prst="textNoShape">
                <a:avLst/>
              </a:prstTxWarp>
              <a:spAutoFit/>
            </a:bodyPr>
            <a:lstStyle/>
            <a:p>
              <a:pPr defTabSz="1218987" fontAlgn="base">
                <a:spcBef>
                  <a:spcPct val="0"/>
                </a:spcBef>
                <a:spcAft>
                  <a:spcPct val="0"/>
                </a:spcAft>
              </a:pPr>
              <a:endParaRPr lang="en-US" sz="2400" dirty="0">
                <a:latin typeface="Calibri"/>
                <a:cs typeface="Calibri"/>
              </a:endParaRPr>
            </a:p>
          </p:txBody>
        </p:sp>
        <p:pic>
          <p:nvPicPr>
            <p:cNvPr id="6148"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325" y="2469356"/>
              <a:ext cx="3745199" cy="228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38107" y="2469356"/>
              <a:ext cx="3745199" cy="228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00999" y="2469356"/>
              <a:ext cx="3745199" cy="228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190023" y="3040009"/>
              <a:ext cx="1400725" cy="261610"/>
            </a:xfrm>
            <a:prstGeom prst="rect">
              <a:avLst/>
            </a:prstGeom>
          </p:spPr>
          <p:txBody>
            <a:bodyPr wrap="none">
              <a:spAutoFit/>
            </a:bodyPr>
            <a:lstStyle/>
            <a:p>
              <a:pPr>
                <a:spcAft>
                  <a:spcPts val="600"/>
                </a:spcAft>
                <a:buClr>
                  <a:schemeClr val="bg2"/>
                </a:buClr>
              </a:pPr>
              <a:r>
                <a:rPr lang="en-US" sz="1100" dirty="0">
                  <a:latin typeface="Calibri"/>
                  <a:cs typeface="Calibri"/>
                </a:rPr>
                <a:t>AMD </a:t>
              </a:r>
              <a:r>
                <a:rPr lang="en-US" sz="1100" dirty="0" err="1">
                  <a:latin typeface="Calibri"/>
                  <a:cs typeface="Calibri"/>
                </a:rPr>
                <a:t>FirePro</a:t>
              </a:r>
              <a:r>
                <a:rPr lang="en-US" sz="1100" dirty="0">
                  <a:latin typeface="Calibri"/>
                  <a:cs typeface="Calibri"/>
                </a:rPr>
                <a:t>™ </a:t>
              </a:r>
              <a:r>
                <a:rPr lang="en-US" sz="1100" dirty="0" smtClean="0">
                  <a:latin typeface="Calibri"/>
                  <a:cs typeface="Calibri"/>
                </a:rPr>
                <a:t>S9000</a:t>
              </a:r>
              <a:endParaRPr lang="en-US" sz="1100" dirty="0">
                <a:latin typeface="Calibri"/>
                <a:cs typeface="Calibri"/>
              </a:endParaRPr>
            </a:p>
          </p:txBody>
        </p:sp>
        <p:sp>
          <p:nvSpPr>
            <p:cNvPr id="15" name="Rectangle 14"/>
            <p:cNvSpPr/>
            <p:nvPr/>
          </p:nvSpPr>
          <p:spPr>
            <a:xfrm>
              <a:off x="4190023" y="3501869"/>
              <a:ext cx="726882" cy="261610"/>
            </a:xfrm>
            <a:prstGeom prst="rect">
              <a:avLst/>
            </a:prstGeom>
          </p:spPr>
          <p:txBody>
            <a:bodyPr wrap="none">
              <a:spAutoFit/>
            </a:bodyPr>
            <a:lstStyle/>
            <a:p>
              <a:pPr>
                <a:spcAft>
                  <a:spcPts val="600"/>
                </a:spcAft>
                <a:buClr>
                  <a:schemeClr val="bg2"/>
                </a:buClr>
              </a:pPr>
              <a:r>
                <a:rPr lang="en-US" sz="1100" dirty="0" smtClean="0">
                  <a:latin typeface="Calibri"/>
                  <a:cs typeface="Calibri"/>
                </a:rPr>
                <a:t>Tesla K10</a:t>
              </a:r>
              <a:endParaRPr lang="en-US" sz="1100" dirty="0">
                <a:latin typeface="Calibri"/>
                <a:cs typeface="Calibri"/>
              </a:endParaRPr>
            </a:p>
          </p:txBody>
        </p:sp>
        <p:sp>
          <p:nvSpPr>
            <p:cNvPr id="16" name="Rectangle 15"/>
            <p:cNvSpPr/>
            <p:nvPr/>
          </p:nvSpPr>
          <p:spPr>
            <a:xfrm>
              <a:off x="4671085" y="4002259"/>
              <a:ext cx="479618" cy="261610"/>
            </a:xfrm>
            <a:prstGeom prst="rect">
              <a:avLst/>
            </a:prstGeom>
          </p:spPr>
          <p:txBody>
            <a:bodyPr wrap="none">
              <a:spAutoFit/>
            </a:bodyPr>
            <a:lstStyle/>
            <a:p>
              <a:pPr>
                <a:spcAft>
                  <a:spcPts val="600"/>
                </a:spcAft>
                <a:buClr>
                  <a:schemeClr val="bg2"/>
                </a:buClr>
              </a:pPr>
              <a:r>
                <a:rPr lang="en-US" sz="1100" dirty="0" smtClean="0">
                  <a:latin typeface="Calibri"/>
                  <a:cs typeface="Calibri"/>
                </a:rPr>
                <a:t>K20X</a:t>
              </a:r>
              <a:endParaRPr lang="en-US" sz="1100" dirty="0">
                <a:latin typeface="Calibri"/>
                <a:cs typeface="Calibri"/>
              </a:endParaRPr>
            </a:p>
          </p:txBody>
        </p:sp>
        <p:sp>
          <p:nvSpPr>
            <p:cNvPr id="17" name="Rectangle 16"/>
            <p:cNvSpPr/>
            <p:nvPr/>
          </p:nvSpPr>
          <p:spPr>
            <a:xfrm>
              <a:off x="309229" y="3029698"/>
              <a:ext cx="1400725" cy="261610"/>
            </a:xfrm>
            <a:prstGeom prst="rect">
              <a:avLst/>
            </a:prstGeom>
          </p:spPr>
          <p:txBody>
            <a:bodyPr wrap="none">
              <a:spAutoFit/>
            </a:bodyPr>
            <a:lstStyle/>
            <a:p>
              <a:pPr>
                <a:spcAft>
                  <a:spcPts val="600"/>
                </a:spcAft>
                <a:buClr>
                  <a:schemeClr val="bg2"/>
                </a:buClr>
              </a:pPr>
              <a:r>
                <a:rPr lang="en-US" sz="1100" dirty="0">
                  <a:latin typeface="Calibri"/>
                  <a:cs typeface="Calibri"/>
                </a:rPr>
                <a:t>AMD </a:t>
              </a:r>
              <a:r>
                <a:rPr lang="en-US" sz="1100" dirty="0" err="1">
                  <a:latin typeface="Calibri"/>
                  <a:cs typeface="Calibri"/>
                </a:rPr>
                <a:t>FirePro</a:t>
              </a:r>
              <a:r>
                <a:rPr lang="en-US" sz="1100" dirty="0">
                  <a:latin typeface="Calibri"/>
                  <a:cs typeface="Calibri"/>
                </a:rPr>
                <a:t>™ </a:t>
              </a:r>
              <a:r>
                <a:rPr lang="en-US" sz="1100" dirty="0" smtClean="0">
                  <a:latin typeface="Calibri"/>
                  <a:cs typeface="Calibri"/>
                </a:rPr>
                <a:t>S9000</a:t>
              </a:r>
              <a:endParaRPr lang="en-US" sz="1100" dirty="0">
                <a:latin typeface="Calibri"/>
                <a:cs typeface="Calibri"/>
              </a:endParaRPr>
            </a:p>
          </p:txBody>
        </p:sp>
        <p:sp>
          <p:nvSpPr>
            <p:cNvPr id="18" name="Rectangle 17"/>
            <p:cNvSpPr/>
            <p:nvPr/>
          </p:nvSpPr>
          <p:spPr>
            <a:xfrm>
              <a:off x="309229" y="3491558"/>
              <a:ext cx="726882" cy="261610"/>
            </a:xfrm>
            <a:prstGeom prst="rect">
              <a:avLst/>
            </a:prstGeom>
          </p:spPr>
          <p:txBody>
            <a:bodyPr wrap="none">
              <a:spAutoFit/>
            </a:bodyPr>
            <a:lstStyle/>
            <a:p>
              <a:pPr>
                <a:spcAft>
                  <a:spcPts val="600"/>
                </a:spcAft>
                <a:buClr>
                  <a:schemeClr val="bg2"/>
                </a:buClr>
              </a:pPr>
              <a:r>
                <a:rPr lang="en-US" sz="1100" dirty="0" smtClean="0">
                  <a:latin typeface="Calibri"/>
                  <a:cs typeface="Calibri"/>
                </a:rPr>
                <a:t>Tesla K10</a:t>
              </a:r>
              <a:endParaRPr lang="en-US" sz="1100" dirty="0">
                <a:latin typeface="Calibri"/>
                <a:cs typeface="Calibri"/>
              </a:endParaRPr>
            </a:p>
          </p:txBody>
        </p:sp>
        <p:sp>
          <p:nvSpPr>
            <p:cNvPr id="19" name="Rectangle 18"/>
            <p:cNvSpPr/>
            <p:nvPr/>
          </p:nvSpPr>
          <p:spPr>
            <a:xfrm>
              <a:off x="561691" y="3991948"/>
              <a:ext cx="479618" cy="261610"/>
            </a:xfrm>
            <a:prstGeom prst="rect">
              <a:avLst/>
            </a:prstGeom>
          </p:spPr>
          <p:txBody>
            <a:bodyPr wrap="none">
              <a:spAutoFit/>
            </a:bodyPr>
            <a:lstStyle/>
            <a:p>
              <a:pPr>
                <a:spcAft>
                  <a:spcPts val="600"/>
                </a:spcAft>
                <a:buClr>
                  <a:schemeClr val="bg2"/>
                </a:buClr>
              </a:pPr>
              <a:r>
                <a:rPr lang="en-US" sz="1100" dirty="0" smtClean="0">
                  <a:latin typeface="Calibri"/>
                  <a:cs typeface="Calibri"/>
                </a:rPr>
                <a:t>K20X</a:t>
              </a:r>
              <a:endParaRPr lang="en-US" sz="1100" dirty="0">
                <a:latin typeface="Calibri"/>
                <a:cs typeface="Calibri"/>
              </a:endParaRPr>
            </a:p>
          </p:txBody>
        </p:sp>
        <p:sp>
          <p:nvSpPr>
            <p:cNvPr id="23" name="Rectangle 22"/>
            <p:cNvSpPr/>
            <p:nvPr/>
          </p:nvSpPr>
          <p:spPr>
            <a:xfrm>
              <a:off x="8161948" y="3028912"/>
              <a:ext cx="1400725" cy="261610"/>
            </a:xfrm>
            <a:prstGeom prst="rect">
              <a:avLst/>
            </a:prstGeom>
          </p:spPr>
          <p:txBody>
            <a:bodyPr wrap="none">
              <a:spAutoFit/>
            </a:bodyPr>
            <a:lstStyle/>
            <a:p>
              <a:pPr>
                <a:spcAft>
                  <a:spcPts val="600"/>
                </a:spcAft>
                <a:buClr>
                  <a:schemeClr val="bg2"/>
                </a:buClr>
              </a:pPr>
              <a:r>
                <a:rPr lang="en-US" sz="1100" dirty="0">
                  <a:latin typeface="Calibri"/>
                  <a:cs typeface="Calibri"/>
                </a:rPr>
                <a:t>AMD </a:t>
              </a:r>
              <a:r>
                <a:rPr lang="en-US" sz="1100" dirty="0" err="1">
                  <a:latin typeface="Calibri"/>
                  <a:cs typeface="Calibri"/>
                </a:rPr>
                <a:t>FirePro</a:t>
              </a:r>
              <a:r>
                <a:rPr lang="en-US" sz="1100" dirty="0">
                  <a:latin typeface="Calibri"/>
                  <a:cs typeface="Calibri"/>
                </a:rPr>
                <a:t>™ </a:t>
              </a:r>
              <a:r>
                <a:rPr lang="en-US" sz="1100" dirty="0" smtClean="0">
                  <a:latin typeface="Calibri"/>
                  <a:cs typeface="Calibri"/>
                </a:rPr>
                <a:t>S9000</a:t>
              </a:r>
              <a:endParaRPr lang="en-US" sz="1100" dirty="0">
                <a:latin typeface="Calibri"/>
                <a:cs typeface="Calibri"/>
              </a:endParaRPr>
            </a:p>
          </p:txBody>
        </p:sp>
        <p:sp>
          <p:nvSpPr>
            <p:cNvPr id="24" name="Rectangle 23"/>
            <p:cNvSpPr/>
            <p:nvPr/>
          </p:nvSpPr>
          <p:spPr>
            <a:xfrm>
              <a:off x="8161948" y="3490772"/>
              <a:ext cx="726882" cy="261610"/>
            </a:xfrm>
            <a:prstGeom prst="rect">
              <a:avLst/>
            </a:prstGeom>
          </p:spPr>
          <p:txBody>
            <a:bodyPr wrap="none">
              <a:spAutoFit/>
            </a:bodyPr>
            <a:lstStyle/>
            <a:p>
              <a:pPr>
                <a:spcAft>
                  <a:spcPts val="600"/>
                </a:spcAft>
                <a:buClr>
                  <a:schemeClr val="bg2"/>
                </a:buClr>
              </a:pPr>
              <a:r>
                <a:rPr lang="en-US" sz="1100" dirty="0" smtClean="0">
                  <a:latin typeface="Calibri"/>
                  <a:cs typeface="Calibri"/>
                </a:rPr>
                <a:t>Tesla K10</a:t>
              </a:r>
              <a:endParaRPr lang="en-US" sz="1100" dirty="0">
                <a:latin typeface="Calibri"/>
                <a:cs typeface="Calibri"/>
              </a:endParaRPr>
            </a:p>
          </p:txBody>
        </p:sp>
        <p:sp>
          <p:nvSpPr>
            <p:cNvPr id="25" name="Rectangle 24"/>
            <p:cNvSpPr/>
            <p:nvPr/>
          </p:nvSpPr>
          <p:spPr>
            <a:xfrm>
              <a:off x="8643010" y="3991162"/>
              <a:ext cx="479618" cy="261610"/>
            </a:xfrm>
            <a:prstGeom prst="rect">
              <a:avLst/>
            </a:prstGeom>
          </p:spPr>
          <p:txBody>
            <a:bodyPr wrap="none">
              <a:spAutoFit/>
            </a:bodyPr>
            <a:lstStyle/>
            <a:p>
              <a:pPr>
                <a:spcAft>
                  <a:spcPts val="600"/>
                </a:spcAft>
                <a:buClr>
                  <a:schemeClr val="bg2"/>
                </a:buClr>
              </a:pPr>
              <a:r>
                <a:rPr lang="en-US" sz="1100" dirty="0" smtClean="0">
                  <a:latin typeface="Calibri"/>
                  <a:cs typeface="Calibri"/>
                </a:rPr>
                <a:t>K20X</a:t>
              </a:r>
              <a:endParaRPr lang="en-US" sz="1100" dirty="0">
                <a:latin typeface="Calibri"/>
                <a:cs typeface="Calibri"/>
              </a:endParaRPr>
            </a:p>
          </p:txBody>
        </p:sp>
      </p:grpSp>
      <p:sp>
        <p:nvSpPr>
          <p:cNvPr id="26" name="TextBox 25"/>
          <p:cNvSpPr txBox="1"/>
          <p:nvPr/>
        </p:nvSpPr>
        <p:spPr>
          <a:xfrm>
            <a:off x="3583838" y="5321774"/>
            <a:ext cx="5000625" cy="516381"/>
          </a:xfrm>
          <a:prstGeom prst="rect">
            <a:avLst/>
          </a:prstGeom>
          <a:noFill/>
        </p:spPr>
        <p:txBody>
          <a:bodyPr wrap="square" rtlCol="0">
            <a:spAutoFit/>
          </a:bodyPr>
          <a:lstStyle/>
          <a:p>
            <a:pPr algn="ctr">
              <a:lnSpc>
                <a:spcPts val="3200"/>
              </a:lnSpc>
              <a:spcAft>
                <a:spcPts val="600"/>
              </a:spcAft>
              <a:buClr>
                <a:schemeClr val="bg2"/>
              </a:buClr>
            </a:pPr>
            <a:r>
              <a:rPr lang="en-US" sz="3200" b="1" dirty="0" smtClean="0">
                <a:solidFill>
                  <a:srgbClr val="FFFFFF"/>
                </a:solidFill>
                <a:latin typeface="Calibri"/>
                <a:cs typeface="Calibri"/>
              </a:rPr>
              <a:t>UP TO 2.3X FASTER²</a:t>
            </a:r>
          </a:p>
        </p:txBody>
      </p:sp>
    </p:spTree>
    <p:extLst>
      <p:ext uri="{BB962C8B-B14F-4D97-AF65-F5344CB8AC3E}">
        <p14:creationId xmlns:p14="http://schemas.microsoft.com/office/powerpoint/2010/main" val="353081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Adobe</a:t>
            </a:r>
            <a:r>
              <a:rPr lang="en-US" dirty="0" smtClean="0">
                <a:latin typeface="Arial"/>
                <a:cs typeface="Arial"/>
              </a:rPr>
              <a:t>®</a:t>
            </a:r>
            <a:r>
              <a:rPr lang="en-US" dirty="0" smtClean="0"/>
              <a:t> Accelerates applications with </a:t>
            </a:r>
            <a:r>
              <a:rPr lang="en-US" dirty="0" err="1" smtClean="0"/>
              <a:t>OpenCl</a:t>
            </a:r>
            <a:r>
              <a:rPr lang="en-US" dirty="0" smtClean="0">
                <a:latin typeface="Arial"/>
                <a:cs typeface="Arial"/>
              </a:rPr>
              <a:t>™</a:t>
            </a:r>
            <a:endParaRPr lang="en-US" dirty="0"/>
          </a:p>
        </p:txBody>
      </p:sp>
      <p:sp>
        <p:nvSpPr>
          <p:cNvPr id="3" name="Content Placeholder 2"/>
          <p:cNvSpPr>
            <a:spLocks noGrp="1"/>
          </p:cNvSpPr>
          <p:nvPr>
            <p:ph idx="1"/>
          </p:nvPr>
        </p:nvSpPr>
        <p:spPr>
          <a:xfrm>
            <a:off x="300544" y="1279523"/>
            <a:ext cx="7814756" cy="5029200"/>
          </a:xfrm>
        </p:spPr>
        <p:txBody>
          <a:bodyPr/>
          <a:lstStyle/>
          <a:p>
            <a:r>
              <a:rPr lang="en-US" dirty="0" smtClean="0">
                <a:latin typeface="+mn-lt"/>
              </a:rPr>
              <a:t>Adobe</a:t>
            </a:r>
            <a:r>
              <a:rPr lang="en-US" dirty="0" smtClean="0">
                <a:latin typeface="+mn-lt"/>
                <a:cs typeface="Arial"/>
              </a:rPr>
              <a:t>® </a:t>
            </a:r>
            <a:r>
              <a:rPr lang="en-US" dirty="0" smtClean="0">
                <a:latin typeface="+mn-lt"/>
              </a:rPr>
              <a:t>Premiere</a:t>
            </a:r>
            <a:r>
              <a:rPr lang="en-US" dirty="0" smtClean="0">
                <a:cs typeface="Arial"/>
              </a:rPr>
              <a:t>®</a:t>
            </a:r>
            <a:r>
              <a:rPr lang="en-US" dirty="0" smtClean="0">
                <a:latin typeface="+mn-lt"/>
              </a:rPr>
              <a:t> Pro</a:t>
            </a:r>
            <a:r>
              <a:rPr lang="en-US" dirty="0" smtClean="0">
                <a:latin typeface="+mn-lt"/>
                <a:cs typeface="Arial"/>
              </a:rPr>
              <a:t> CC</a:t>
            </a:r>
            <a:r>
              <a:rPr lang="en-US" dirty="0" smtClean="0">
                <a:latin typeface="+mn-lt"/>
              </a:rPr>
              <a:t> </a:t>
            </a:r>
            <a:r>
              <a:rPr lang="en-US" dirty="0">
                <a:latin typeface="+mn-lt"/>
              </a:rPr>
              <a:t>and </a:t>
            </a:r>
            <a:r>
              <a:rPr lang="en-US" dirty="0" smtClean="0">
                <a:latin typeface="+mn-lt"/>
              </a:rPr>
              <a:t>Photoshop</a:t>
            </a:r>
            <a:r>
              <a:rPr lang="en-US" dirty="0" smtClean="0">
                <a:latin typeface="+mn-lt"/>
                <a:cs typeface="Arial"/>
              </a:rPr>
              <a:t>® CC</a:t>
            </a:r>
            <a:r>
              <a:rPr lang="en-US" dirty="0" smtClean="0">
                <a:latin typeface="+mn-lt"/>
              </a:rPr>
              <a:t> </a:t>
            </a:r>
            <a:r>
              <a:rPr lang="en-US" dirty="0">
                <a:latin typeface="+mn-lt"/>
              </a:rPr>
              <a:t>support </a:t>
            </a:r>
            <a:r>
              <a:rPr lang="en-US" dirty="0" err="1" smtClean="0">
                <a:latin typeface="+mn-lt"/>
              </a:rPr>
              <a:t>OpenCL</a:t>
            </a:r>
            <a:r>
              <a:rPr lang="en-US" dirty="0" smtClean="0">
                <a:latin typeface="+mn-lt"/>
                <a:cs typeface="Arial"/>
              </a:rPr>
              <a:t>™ </a:t>
            </a:r>
          </a:p>
          <a:p>
            <a:pPr marL="342900" lvl="1" indent="-342900">
              <a:spcBef>
                <a:spcPts val="800"/>
              </a:spcBef>
              <a:buFont typeface="Wingdings 3" pitchFamily="18" charset="2"/>
              <a:buChar char=""/>
            </a:pPr>
            <a:r>
              <a:rPr lang="en-US" sz="2000" dirty="0"/>
              <a:t>AMD FirePro</a:t>
            </a:r>
            <a:r>
              <a:rPr lang="en-US" sz="2000" dirty="0">
                <a:latin typeface="Arial"/>
                <a:cs typeface="Arial"/>
              </a:rPr>
              <a:t>™ </a:t>
            </a:r>
            <a:r>
              <a:rPr lang="en-US" sz="2000" b="1" dirty="0"/>
              <a:t>accelerates 40+ features </a:t>
            </a:r>
            <a:r>
              <a:rPr lang="en-US" sz="2000" dirty="0"/>
              <a:t>in Premiere Pro </a:t>
            </a:r>
            <a:r>
              <a:rPr lang="en-US" sz="2000" dirty="0" smtClean="0"/>
              <a:t>CC and </a:t>
            </a:r>
            <a:r>
              <a:rPr lang="en-US" sz="2000" dirty="0"/>
              <a:t>enables real-time editing workflows in 4K</a:t>
            </a:r>
          </a:p>
          <a:p>
            <a:r>
              <a:rPr lang="en-US" dirty="0" smtClean="0"/>
              <a:t>Photoshop CC</a:t>
            </a:r>
            <a:r>
              <a:rPr lang="en-US" dirty="0"/>
              <a:t> </a:t>
            </a:r>
            <a:r>
              <a:rPr lang="en-US" dirty="0" smtClean="0"/>
              <a:t>includes more than 2 </a:t>
            </a:r>
            <a:r>
              <a:rPr lang="en-US" dirty="0"/>
              <a:t>dozen GPU-accelerated </a:t>
            </a:r>
            <a:r>
              <a:rPr lang="en-US" dirty="0" smtClean="0"/>
              <a:t>features, </a:t>
            </a:r>
            <a:r>
              <a:rPr lang="en-US" dirty="0"/>
              <a:t>including </a:t>
            </a:r>
            <a:r>
              <a:rPr lang="en-US" dirty="0" smtClean="0"/>
              <a:t>new </a:t>
            </a:r>
            <a:r>
              <a:rPr lang="en-US" dirty="0"/>
              <a:t>Smart Sharpen and enhanced Blur Gallery, leveraging </a:t>
            </a:r>
            <a:r>
              <a:rPr lang="en-US" dirty="0" err="1"/>
              <a:t>OpenCL</a:t>
            </a:r>
            <a:r>
              <a:rPr lang="en-US" dirty="0"/>
              <a:t>™ and AMD graphics to enable fast performance and new capabilities</a:t>
            </a:r>
          </a:p>
        </p:txBody>
      </p:sp>
      <p:sp>
        <p:nvSpPr>
          <p:cNvPr id="4" name="Text Placeholder 3"/>
          <p:cNvSpPr>
            <a:spLocks noGrp="1"/>
          </p:cNvSpPr>
          <p:nvPr>
            <p:ph type="body" sz="quarter" idx="10"/>
          </p:nvPr>
        </p:nvSpPr>
        <p:spPr/>
        <p:txBody>
          <a:bodyPr/>
          <a:lstStyle/>
          <a:p>
            <a:r>
              <a:rPr lang="en-US" dirty="0" smtClean="0"/>
              <a:t>Extends </a:t>
            </a:r>
            <a:r>
              <a:rPr lang="en-US" dirty="0" err="1" smtClean="0"/>
              <a:t>OpenCL</a:t>
            </a:r>
            <a:r>
              <a:rPr lang="en-US" dirty="0" smtClean="0">
                <a:latin typeface="Arial"/>
                <a:cs typeface="Arial"/>
              </a:rPr>
              <a:t>™</a:t>
            </a:r>
            <a:r>
              <a:rPr lang="en-US" dirty="0" smtClean="0"/>
              <a:t> Support to Windows users</a:t>
            </a:r>
            <a:endParaRPr lang="en-US" dirty="0"/>
          </a:p>
        </p:txBody>
      </p:sp>
      <p:sp>
        <p:nvSpPr>
          <p:cNvPr id="6" name="Parallelogram 5"/>
          <p:cNvSpPr/>
          <p:nvPr/>
        </p:nvSpPr>
        <p:spPr>
          <a:xfrm>
            <a:off x="3775658" y="3590335"/>
            <a:ext cx="8138160" cy="2468880"/>
          </a:xfrm>
          <a:prstGeom prst="parallelogram">
            <a:avLst>
              <a:gd name="adj" fmla="val 58402"/>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a:r>
              <a:rPr lang="en-US" sz="1900" b="1" dirty="0" smtClean="0">
                <a:solidFill>
                  <a:schemeClr val="tx1"/>
                </a:solidFill>
              </a:rPr>
              <a:t> “While </a:t>
            </a:r>
            <a:r>
              <a:rPr lang="en-US" sz="1900" b="1" dirty="0">
                <a:solidFill>
                  <a:schemeClr val="tx1"/>
                </a:solidFill>
              </a:rPr>
              <a:t>we already support </a:t>
            </a:r>
            <a:r>
              <a:rPr lang="en-US" sz="1900" b="1" dirty="0" err="1">
                <a:solidFill>
                  <a:schemeClr val="tx1"/>
                </a:solidFill>
              </a:rPr>
              <a:t>OpenCL</a:t>
            </a:r>
            <a:r>
              <a:rPr lang="en-US" sz="1900" b="1" dirty="0">
                <a:solidFill>
                  <a:schemeClr val="tx1"/>
                </a:solidFill>
              </a:rPr>
              <a:t> on the Mac, today’s announcement gives creative professionals the opportunity to tap into the massive compute resources of AMD APUs and GPUs on Windows-based PCs, broadening</a:t>
            </a:r>
            <a:r>
              <a:rPr lang="en-US" sz="1900" dirty="0">
                <a:solidFill>
                  <a:schemeClr val="tx1"/>
                </a:solidFill>
              </a:rPr>
              <a:t> the type of accelerated experience they </a:t>
            </a:r>
            <a:r>
              <a:rPr lang="en-US" sz="1900" b="1" dirty="0">
                <a:solidFill>
                  <a:schemeClr val="tx1"/>
                </a:solidFill>
              </a:rPr>
              <a:t>can have with our upcoming software</a:t>
            </a:r>
            <a:r>
              <a:rPr lang="en-US" sz="1900" b="1" dirty="0" smtClean="0">
                <a:solidFill>
                  <a:schemeClr val="tx1"/>
                </a:solidFill>
              </a:rPr>
              <a:t>.”</a:t>
            </a:r>
          </a:p>
          <a:p>
            <a:pPr algn="r"/>
            <a:endParaRPr lang="en-US" sz="1200" b="1" dirty="0">
              <a:solidFill>
                <a:schemeClr val="tx1"/>
              </a:solidFill>
            </a:endParaRPr>
          </a:p>
          <a:p>
            <a:r>
              <a:rPr lang="en-US" sz="1900" dirty="0" smtClean="0">
                <a:solidFill>
                  <a:schemeClr val="tx1"/>
                </a:solidFill>
              </a:rPr>
              <a:t>Simon </a:t>
            </a:r>
            <a:r>
              <a:rPr lang="en-US" sz="1900" dirty="0">
                <a:solidFill>
                  <a:schemeClr val="tx1"/>
                </a:solidFill>
              </a:rPr>
              <a:t>Williams, </a:t>
            </a:r>
            <a:r>
              <a:rPr lang="en-US" sz="1900" dirty="0" smtClean="0">
                <a:solidFill>
                  <a:schemeClr val="tx1"/>
                </a:solidFill>
              </a:rPr>
              <a:t>Director </a:t>
            </a:r>
            <a:r>
              <a:rPr lang="en-US" sz="1900" dirty="0">
                <a:solidFill>
                  <a:schemeClr val="tx1"/>
                </a:solidFill>
              </a:rPr>
              <a:t>of Strategic </a:t>
            </a:r>
            <a:r>
              <a:rPr lang="en-US" sz="1900" dirty="0" smtClean="0">
                <a:solidFill>
                  <a:schemeClr val="tx1"/>
                </a:solidFill>
              </a:rPr>
              <a:t>Relations, Adobe, April 2013</a:t>
            </a:r>
            <a:endParaRPr lang="en-US" sz="1900" dirty="0">
              <a:solidFill>
                <a:schemeClr val="tx1"/>
              </a:solidFill>
            </a:endParaRPr>
          </a:p>
        </p:txBody>
      </p:sp>
      <p:pic>
        <p:nvPicPr>
          <p:cNvPr id="9" name="Picture 8" descr="G:\Quardia - client folder\AMD\AMD0006 AMD Analyst Day\Resources\adobe logopng.png"/>
          <p:cNvPicPr>
            <a:picLocks noChangeAspect="1" noChangeArrowheads="1"/>
          </p:cNvPicPr>
          <p:nvPr/>
        </p:nvPicPr>
        <p:blipFill>
          <a:blip r:embed="rId3" cstate="email"/>
          <a:srcRect/>
          <a:stretch>
            <a:fillRect/>
          </a:stretch>
        </p:blipFill>
        <p:spPr bwMode="auto">
          <a:xfrm>
            <a:off x="1803400" y="4020473"/>
            <a:ext cx="1264446" cy="1465927"/>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5" name="TextBox 4"/>
          <p:cNvSpPr txBox="1"/>
          <p:nvPr/>
        </p:nvSpPr>
        <p:spPr>
          <a:xfrm>
            <a:off x="8648700" y="6018311"/>
            <a:ext cx="1794658" cy="600164"/>
          </a:xfrm>
          <a:prstGeom prst="rect">
            <a:avLst/>
          </a:prstGeom>
          <a:noFill/>
        </p:spPr>
        <p:txBody>
          <a:bodyPr wrap="none" rtlCol="0">
            <a:spAutoFit/>
          </a:bodyPr>
          <a:lstStyle/>
          <a:p>
            <a:pPr>
              <a:spcAft>
                <a:spcPts val="600"/>
              </a:spcAft>
              <a:buClr>
                <a:schemeClr val="bg2"/>
              </a:buClr>
            </a:pPr>
            <a:r>
              <a:rPr lang="en-US" sz="1400" dirty="0"/>
              <a:t>http://</a:t>
            </a:r>
            <a:r>
              <a:rPr lang="en-US" sz="1400" dirty="0" smtClean="0"/>
              <a:t>goo.gl/HrqSGm</a:t>
            </a:r>
          </a:p>
          <a:p>
            <a:pPr>
              <a:spcAft>
                <a:spcPts val="600"/>
              </a:spcAft>
              <a:buClr>
                <a:schemeClr val="bg2"/>
              </a:buClr>
            </a:pPr>
            <a:r>
              <a:rPr lang="en-US" sz="1400" dirty="0"/>
              <a:t>http://goo.gl/xrpqum</a:t>
            </a:r>
            <a:endParaRPr lang="en-US" sz="1400" dirty="0" smtClean="0"/>
          </a:p>
        </p:txBody>
      </p:sp>
    </p:spTree>
    <p:extLst>
      <p:ext uri="{BB962C8B-B14F-4D97-AF65-F5344CB8AC3E}">
        <p14:creationId xmlns:p14="http://schemas.microsoft.com/office/powerpoint/2010/main" val="2285540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2800" dirty="0" smtClean="0"/>
              <a:t>GPU Acceleration of </a:t>
            </a:r>
            <a:r>
              <a:rPr lang="en-US" sz="2800" dirty="0"/>
              <a:t>Adobe</a:t>
            </a:r>
            <a:r>
              <a:rPr lang="en-US" sz="2800" dirty="0">
                <a:cs typeface="Arial"/>
              </a:rPr>
              <a:t>® </a:t>
            </a:r>
            <a:r>
              <a:rPr lang="en-US" sz="2800" dirty="0"/>
              <a:t>Premiere Pro</a:t>
            </a:r>
            <a:r>
              <a:rPr lang="en-US" sz="2800" dirty="0">
                <a:cs typeface="Arial"/>
              </a:rPr>
              <a:t>® </a:t>
            </a:r>
            <a:r>
              <a:rPr lang="en-US" sz="2800" dirty="0" smtClean="0">
                <a:cs typeface="Arial"/>
              </a:rPr>
              <a:t>Creative Cloud</a:t>
            </a:r>
            <a:r>
              <a:rPr lang="en-CA" sz="2800" dirty="0" smtClean="0"/>
              <a:t> </a:t>
            </a:r>
            <a:endParaRPr lang="en-CA" sz="2800" dirty="0"/>
          </a:p>
        </p:txBody>
      </p:sp>
      <p:sp>
        <p:nvSpPr>
          <p:cNvPr id="14" name="Title 1"/>
          <p:cNvSpPr txBox="1">
            <a:spLocks/>
          </p:cNvSpPr>
          <p:nvPr/>
        </p:nvSpPr>
        <p:spPr>
          <a:xfrm>
            <a:off x="1073150" y="627063"/>
            <a:ext cx="9994900" cy="639762"/>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2400" b="1" kern="1200" cap="all">
                <a:solidFill>
                  <a:srgbClr val="FFFFFF"/>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sz="2400" b="1">
                <a:solidFill>
                  <a:srgbClr val="FFFFFF"/>
                </a:solidFill>
                <a:latin typeface="Arial" charset="0"/>
              </a:defRPr>
            </a:lvl2pPr>
            <a:lvl3pPr algn="l" rtl="0" eaLnBrk="0" fontAlgn="base" hangingPunct="0">
              <a:spcBef>
                <a:spcPct val="0"/>
              </a:spcBef>
              <a:spcAft>
                <a:spcPct val="0"/>
              </a:spcAft>
              <a:defRPr sz="2400" b="1">
                <a:solidFill>
                  <a:srgbClr val="FFFFFF"/>
                </a:solidFill>
                <a:latin typeface="Arial" charset="0"/>
              </a:defRPr>
            </a:lvl3pPr>
            <a:lvl4pPr algn="l" rtl="0" eaLnBrk="0" fontAlgn="base" hangingPunct="0">
              <a:spcBef>
                <a:spcPct val="0"/>
              </a:spcBef>
              <a:spcAft>
                <a:spcPct val="0"/>
              </a:spcAft>
              <a:defRPr sz="2400" b="1">
                <a:solidFill>
                  <a:srgbClr val="FFFFFF"/>
                </a:solidFill>
                <a:latin typeface="Arial" charset="0"/>
              </a:defRPr>
            </a:lvl4pPr>
            <a:lvl5pPr algn="l" rtl="0" eaLnBrk="0" fontAlgn="base" hangingPunct="0">
              <a:spcBef>
                <a:spcPct val="0"/>
              </a:spcBef>
              <a:spcAft>
                <a:spcPct val="0"/>
              </a:spcAft>
              <a:defRPr sz="2400" b="1">
                <a:solidFill>
                  <a:srgbClr val="FFFFFF"/>
                </a:solidFill>
                <a:latin typeface="Arial" charset="0"/>
              </a:defRPr>
            </a:lvl5pPr>
            <a:lvl6pPr marL="457200" algn="l" rtl="0" fontAlgn="base">
              <a:spcBef>
                <a:spcPct val="0"/>
              </a:spcBef>
              <a:spcAft>
                <a:spcPct val="0"/>
              </a:spcAft>
              <a:defRPr sz="2400" b="1">
                <a:solidFill>
                  <a:srgbClr val="FFFFFF"/>
                </a:solidFill>
                <a:latin typeface="Arial" charset="0"/>
              </a:defRPr>
            </a:lvl6pPr>
            <a:lvl7pPr marL="914400" algn="l" rtl="0" fontAlgn="base">
              <a:spcBef>
                <a:spcPct val="0"/>
              </a:spcBef>
              <a:spcAft>
                <a:spcPct val="0"/>
              </a:spcAft>
              <a:defRPr sz="2400" b="1">
                <a:solidFill>
                  <a:srgbClr val="FFFFFF"/>
                </a:solidFill>
                <a:latin typeface="Arial" charset="0"/>
              </a:defRPr>
            </a:lvl7pPr>
            <a:lvl8pPr marL="1371600" algn="l" rtl="0" fontAlgn="base">
              <a:spcBef>
                <a:spcPct val="0"/>
              </a:spcBef>
              <a:spcAft>
                <a:spcPct val="0"/>
              </a:spcAft>
              <a:defRPr sz="2400" b="1">
                <a:solidFill>
                  <a:srgbClr val="FFFFFF"/>
                </a:solidFill>
                <a:latin typeface="Arial" charset="0"/>
              </a:defRPr>
            </a:lvl8pPr>
            <a:lvl9pPr marL="1828800" algn="l" rtl="0" fontAlgn="base">
              <a:spcBef>
                <a:spcPct val="0"/>
              </a:spcBef>
              <a:spcAft>
                <a:spcPct val="0"/>
              </a:spcAft>
              <a:defRPr sz="2400" b="1">
                <a:solidFill>
                  <a:srgbClr val="FFFFFF"/>
                </a:solidFill>
                <a:latin typeface="Arial" charset="0"/>
              </a:defRPr>
            </a:lvl9pPr>
          </a:lstStyle>
          <a:p>
            <a:pPr algn="ctr"/>
            <a:endParaRPr lang="en-US" sz="2600" dirty="0">
              <a:solidFill>
                <a:srgbClr val="D31919"/>
              </a:solidFill>
              <a:latin typeface="Arial Black"/>
              <a:cs typeface="Arial Black"/>
            </a:endParaRPr>
          </a:p>
        </p:txBody>
      </p:sp>
      <p:sp>
        <p:nvSpPr>
          <p:cNvPr id="4" name="TextBox 3"/>
          <p:cNvSpPr txBox="1"/>
          <p:nvPr/>
        </p:nvSpPr>
        <p:spPr>
          <a:xfrm>
            <a:off x="7700477" y="5527477"/>
            <a:ext cx="3839000" cy="307777"/>
          </a:xfrm>
          <a:prstGeom prst="rect">
            <a:avLst/>
          </a:prstGeom>
          <a:noFill/>
        </p:spPr>
        <p:txBody>
          <a:bodyPr wrap="none" rtlCol="0">
            <a:spAutoFit/>
          </a:bodyPr>
          <a:lstStyle/>
          <a:p>
            <a:pPr>
              <a:spcAft>
                <a:spcPts val="600"/>
              </a:spcAft>
              <a:buClr>
                <a:schemeClr val="bg2"/>
              </a:buClr>
            </a:pPr>
            <a:r>
              <a:rPr lang="en-US" sz="1400" dirty="0"/>
              <a:t>http://www.fireprographics.com/adobe/index.asp</a:t>
            </a:r>
            <a:endParaRPr lang="en-US" sz="1400" dirty="0" smtClean="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94275"/>
            <a:ext cx="11758613" cy="408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1774575"/>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cs typeface="Arial"/>
              </a:rPr>
              <a:t>AMD </a:t>
            </a:r>
            <a:r>
              <a:rPr lang="en-US" dirty="0" err="1" smtClean="0">
                <a:latin typeface="+mn-lt"/>
                <a:cs typeface="Arial"/>
              </a:rPr>
              <a:t>Firepro</a:t>
            </a:r>
            <a:r>
              <a:rPr lang="en-US" dirty="0" smtClean="0">
                <a:latin typeface="Arial"/>
                <a:cs typeface="Arial"/>
              </a:rPr>
              <a:t>™ </a:t>
            </a:r>
            <a:r>
              <a:rPr lang="en-US" dirty="0" smtClean="0">
                <a:latin typeface="+mn-lt"/>
                <a:cs typeface="Arial"/>
              </a:rPr>
              <a:t>Accelerates </a:t>
            </a:r>
            <a:r>
              <a:rPr lang="en-US" dirty="0">
                <a:latin typeface="+mn-lt"/>
              </a:rPr>
              <a:t>Autodesk</a:t>
            </a:r>
            <a:r>
              <a:rPr lang="en-US" dirty="0">
                <a:latin typeface="+mn-lt"/>
                <a:cs typeface="Arial"/>
              </a:rPr>
              <a:t>® Maya</a:t>
            </a:r>
            <a:r>
              <a:rPr lang="en-US" dirty="0" smtClean="0">
                <a:latin typeface="+mn-lt"/>
                <a:cs typeface="Arial"/>
              </a:rPr>
              <a:t>® 2014 with </a:t>
            </a:r>
            <a:r>
              <a:rPr lang="en-US" dirty="0" err="1" smtClean="0">
                <a:latin typeface="+mn-lt"/>
                <a:cs typeface="Arial"/>
              </a:rPr>
              <a:t>OpenCL</a:t>
            </a:r>
            <a:r>
              <a:rPr lang="en-US" dirty="0" smtClean="0">
                <a:latin typeface="+mn-lt"/>
                <a:cs typeface="Arial"/>
              </a:rPr>
              <a:t>™</a:t>
            </a:r>
            <a:endParaRPr lang="en-US" dirty="0">
              <a:latin typeface="+mn-lt"/>
            </a:endParaRPr>
          </a:p>
        </p:txBody>
      </p:sp>
      <p:pic>
        <p:nvPicPr>
          <p:cNvPr id="36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625" y="1021655"/>
            <a:ext cx="5394960" cy="3378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864564" y="2201940"/>
            <a:ext cx="4244636" cy="707886"/>
          </a:xfrm>
          <a:prstGeom prst="rect">
            <a:avLst/>
          </a:prstGeom>
          <a:noFill/>
        </p:spPr>
        <p:txBody>
          <a:bodyPr wrap="square" rtlCol="0">
            <a:spAutoFit/>
          </a:bodyPr>
          <a:lstStyle/>
          <a:p>
            <a:pPr>
              <a:spcAft>
                <a:spcPts val="600"/>
              </a:spcAft>
              <a:buClr>
                <a:schemeClr val="bg2"/>
              </a:buClr>
            </a:pPr>
            <a:r>
              <a:rPr lang="en-GB" sz="2000" dirty="0" smtClean="0"/>
              <a:t>Bullet Physics is an open source library GPU accelerated with </a:t>
            </a:r>
            <a:r>
              <a:rPr lang="en-GB" sz="2000" dirty="0" err="1" smtClean="0"/>
              <a:t>OpenCL</a:t>
            </a:r>
            <a:r>
              <a:rPr lang="en-GB" sz="2000" dirty="0" smtClean="0">
                <a:latin typeface="Arial"/>
                <a:cs typeface="Arial"/>
              </a:rPr>
              <a:t>™</a:t>
            </a:r>
            <a:r>
              <a:rPr lang="en-GB" sz="2000" dirty="0" smtClean="0"/>
              <a:t> </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3764" y="1172906"/>
            <a:ext cx="2758736" cy="936929"/>
          </a:xfrm>
          <a:prstGeom prst="rect">
            <a:avLst/>
          </a:prstGeom>
        </p:spPr>
      </p:pic>
      <p:sp>
        <p:nvSpPr>
          <p:cNvPr id="14" name="Parallelogram 13"/>
          <p:cNvSpPr/>
          <p:nvPr/>
        </p:nvSpPr>
        <p:spPr>
          <a:xfrm>
            <a:off x="552005" y="3882435"/>
            <a:ext cx="10789920" cy="2651760"/>
          </a:xfrm>
          <a:prstGeom prst="parallelogram">
            <a:avLst>
              <a:gd name="adj" fmla="val 58402"/>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1900" b="1" dirty="0"/>
              <a:t>"The new enhancements to the Bullet Physics engine in the Extension for Autodesk® Maya® 2014, empower artists to create large-scale, highly realistic dynamic and kinematic simulations. Plus the AMD FirePro™ accelerates the Bullet plug-in for increased capability for compound collision shapes from multiple meshes, additional collisions with concave shapes, along with rigid set support for increased scalability."</a:t>
            </a:r>
          </a:p>
          <a:p>
            <a:pPr algn="r"/>
            <a:endParaRPr lang="en-US" sz="1400" b="1" dirty="0"/>
          </a:p>
          <a:p>
            <a:pPr algn="r"/>
            <a:r>
              <a:rPr lang="en-US" sz="1900" dirty="0"/>
              <a:t>Rob Hoffmann, Senior Product Marketing Manager, </a:t>
            </a:r>
            <a:endParaRPr lang="en-US" sz="1900" dirty="0" smtClean="0"/>
          </a:p>
          <a:p>
            <a:pPr algn="r"/>
            <a:r>
              <a:rPr lang="en-US" sz="1900" dirty="0" smtClean="0"/>
              <a:t>Autodesk </a:t>
            </a:r>
            <a:r>
              <a:rPr lang="en-US" sz="1900" dirty="0"/>
              <a:t>Media &amp; </a:t>
            </a:r>
            <a:r>
              <a:rPr lang="en-US" sz="1900" dirty="0" smtClean="0"/>
              <a:t>Entertainment</a:t>
            </a:r>
            <a:endParaRPr lang="en-US" sz="1900" dirty="0"/>
          </a:p>
        </p:txBody>
      </p:sp>
    </p:spTree>
    <p:extLst>
      <p:ext uri="{BB962C8B-B14F-4D97-AF65-F5344CB8AC3E}">
        <p14:creationId xmlns:p14="http://schemas.microsoft.com/office/powerpoint/2010/main" val="3882351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91073" y="1313131"/>
            <a:ext cx="7824227" cy="3108543"/>
          </a:xfrm>
          <a:prstGeom prst="rect">
            <a:avLst/>
          </a:prstGeom>
          <a:noFill/>
        </p:spPr>
        <p:txBody>
          <a:bodyPr wrap="square" rtlCol="0">
            <a:spAutoFit/>
          </a:bodyPr>
          <a:lstStyle/>
          <a:p>
            <a:pPr marL="174625" lvl="1" indent="-174625">
              <a:spcAft>
                <a:spcPts val="600"/>
              </a:spcAft>
              <a:buClr>
                <a:schemeClr val="bg2"/>
              </a:buClr>
              <a:buFont typeface="Wingdings 3" pitchFamily="18" charset="2"/>
              <a:buChar char="}"/>
            </a:pPr>
            <a:r>
              <a:rPr lang="en-US" sz="2000" dirty="0">
                <a:latin typeface="+mn-lt"/>
              </a:rPr>
              <a:t>Cinema 4D uses </a:t>
            </a:r>
            <a:r>
              <a:rPr lang="en-US" sz="2000" dirty="0" err="1">
                <a:latin typeface="+mn-lt"/>
              </a:rPr>
              <a:t>OpenCL</a:t>
            </a:r>
            <a:r>
              <a:rPr lang="en-US" sz="2000" dirty="0">
                <a:latin typeface="+mn-lt"/>
                <a:cs typeface="Arial"/>
              </a:rPr>
              <a:t>™ </a:t>
            </a:r>
            <a:r>
              <a:rPr lang="en-US" sz="2000" dirty="0">
                <a:latin typeface="+mn-lt"/>
              </a:rPr>
              <a:t>accelerated Bullet engine for physical calculations</a:t>
            </a:r>
          </a:p>
          <a:p>
            <a:pPr marL="174625" lvl="1" indent="-174625">
              <a:spcAft>
                <a:spcPts val="600"/>
              </a:spcAft>
              <a:buClr>
                <a:schemeClr val="bg2"/>
              </a:buClr>
              <a:buFont typeface="Wingdings 3" pitchFamily="18" charset="2"/>
              <a:buChar char="}"/>
            </a:pPr>
            <a:r>
              <a:rPr lang="en-US" sz="2000" dirty="0" smtClean="0">
                <a:latin typeface="+mn-lt"/>
              </a:rPr>
              <a:t>AMD FirePro</a:t>
            </a:r>
            <a:r>
              <a:rPr lang="en-US" sz="2000" dirty="0" smtClean="0">
                <a:latin typeface="Arial"/>
                <a:cs typeface="Arial"/>
              </a:rPr>
              <a:t>™</a:t>
            </a:r>
            <a:r>
              <a:rPr lang="en-US" sz="2000" dirty="0" smtClean="0">
                <a:latin typeface="+mn-lt"/>
              </a:rPr>
              <a:t> </a:t>
            </a:r>
            <a:r>
              <a:rPr lang="en-US" sz="2000" dirty="0">
                <a:latin typeface="+mn-lt"/>
              </a:rPr>
              <a:t>drivers have special tuning to give excellent </a:t>
            </a:r>
            <a:r>
              <a:rPr lang="en-US" sz="2000" dirty="0" smtClean="0">
                <a:latin typeface="+mn-lt"/>
              </a:rPr>
              <a:t>performance</a:t>
            </a:r>
          </a:p>
          <a:p>
            <a:pPr marL="631825" lvl="2" indent="-174625">
              <a:spcAft>
                <a:spcPts val="600"/>
              </a:spcAft>
              <a:buClr>
                <a:schemeClr val="bg2"/>
              </a:buClr>
              <a:buFont typeface="Wingdings 3" pitchFamily="18" charset="2"/>
              <a:buChar char="}"/>
            </a:pPr>
            <a:r>
              <a:rPr lang="en-US" sz="2000" dirty="0"/>
              <a:t>AMD </a:t>
            </a:r>
            <a:r>
              <a:rPr lang="en-US" sz="2000" dirty="0" err="1" smtClean="0"/>
              <a:t>GeometryBoost</a:t>
            </a:r>
            <a:r>
              <a:rPr lang="en-US" sz="2000" dirty="0" smtClean="0"/>
              <a:t> </a:t>
            </a:r>
            <a:r>
              <a:rPr lang="en-US" sz="2000" dirty="0"/>
              <a:t>technology and leading-edge graphics memory bandwidth help users take new sculpting, physics and global illumination capabilities to the max in Cinema 4D</a:t>
            </a:r>
          </a:p>
          <a:p>
            <a:pPr marL="631825" lvl="2" indent="-174625">
              <a:spcAft>
                <a:spcPts val="600"/>
              </a:spcAft>
              <a:buClr>
                <a:schemeClr val="bg2"/>
              </a:buClr>
              <a:buFont typeface="Wingdings 3" pitchFamily="18" charset="2"/>
              <a:buChar char="}"/>
            </a:pPr>
            <a:endParaRPr lang="en-US" dirty="0" smtClean="0"/>
          </a:p>
          <a:p>
            <a:pPr marL="631825" lvl="2" indent="-174625">
              <a:spcAft>
                <a:spcPts val="600"/>
              </a:spcAft>
              <a:buClr>
                <a:schemeClr val="bg2"/>
              </a:buClr>
              <a:buFont typeface="Wingdings 3" pitchFamily="18" charset="2"/>
              <a:buChar char="}"/>
            </a:pP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073" y="4168546"/>
            <a:ext cx="8686800" cy="1985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3218" y="1447800"/>
            <a:ext cx="4024282" cy="2515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6258" y="3881888"/>
            <a:ext cx="2387053" cy="1079571"/>
          </a:xfrm>
          <a:prstGeom prst="rect">
            <a:avLst/>
          </a:prstGeom>
        </p:spPr>
      </p:pic>
      <p:sp>
        <p:nvSpPr>
          <p:cNvPr id="19" name="Title 1"/>
          <p:cNvSpPr>
            <a:spLocks noGrp="1"/>
          </p:cNvSpPr>
          <p:nvPr>
            <p:ph type="title"/>
          </p:nvPr>
        </p:nvSpPr>
        <p:spPr>
          <a:xfrm>
            <a:off x="305625" y="278130"/>
            <a:ext cx="10424160" cy="474345"/>
          </a:xfrm>
        </p:spPr>
        <p:txBody>
          <a:bodyPr/>
          <a:lstStyle/>
          <a:p>
            <a:r>
              <a:rPr lang="en-US" dirty="0" smtClean="0"/>
              <a:t>GPU Accelerated MAXON Cinema 4D with </a:t>
            </a:r>
            <a:r>
              <a:rPr lang="en-US" dirty="0" err="1" smtClean="0"/>
              <a:t>OpenCL</a:t>
            </a:r>
            <a:r>
              <a:rPr lang="en-US" dirty="0" smtClean="0">
                <a:latin typeface="Arial"/>
                <a:cs typeface="Arial"/>
              </a:rPr>
              <a:t>™</a:t>
            </a:r>
            <a:endParaRPr lang="en-US" dirty="0"/>
          </a:p>
        </p:txBody>
      </p:sp>
      <p:sp>
        <p:nvSpPr>
          <p:cNvPr id="2" name="TextBox 1"/>
          <p:cNvSpPr txBox="1"/>
          <p:nvPr/>
        </p:nvSpPr>
        <p:spPr>
          <a:xfrm>
            <a:off x="5056028" y="6169223"/>
            <a:ext cx="3872663" cy="307777"/>
          </a:xfrm>
          <a:prstGeom prst="rect">
            <a:avLst/>
          </a:prstGeom>
          <a:noFill/>
        </p:spPr>
        <p:txBody>
          <a:bodyPr wrap="none" rtlCol="0">
            <a:spAutoFit/>
          </a:bodyPr>
          <a:lstStyle/>
          <a:p>
            <a:pPr>
              <a:spcAft>
                <a:spcPts val="600"/>
              </a:spcAft>
              <a:buClr>
                <a:schemeClr val="bg2"/>
              </a:buClr>
            </a:pPr>
            <a:r>
              <a:rPr lang="en-US" sz="1400" dirty="0"/>
              <a:t>http://www.fireprographics.com/maxon/index.asp</a:t>
            </a:r>
            <a:endParaRPr lang="en-US" sz="1400" dirty="0" smtClean="0"/>
          </a:p>
        </p:txBody>
      </p:sp>
    </p:spTree>
    <p:extLst>
      <p:ext uri="{BB962C8B-B14F-4D97-AF65-F5344CB8AC3E}">
        <p14:creationId xmlns:p14="http://schemas.microsoft.com/office/powerpoint/2010/main" val="30894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Autodesk</a:t>
            </a:r>
            <a:r>
              <a:rPr lang="en-US" dirty="0" smtClean="0">
                <a:latin typeface="Arial"/>
                <a:cs typeface="Arial"/>
              </a:rPr>
              <a:t>® 3ds max® Extension: active stereo</a:t>
            </a:r>
            <a:endParaRPr lang="en-US" dirty="0"/>
          </a:p>
        </p:txBody>
      </p:sp>
      <p:sp>
        <p:nvSpPr>
          <p:cNvPr id="3" name="Content Placeholder 2"/>
          <p:cNvSpPr>
            <a:spLocks noGrp="1"/>
          </p:cNvSpPr>
          <p:nvPr>
            <p:ph idx="1"/>
          </p:nvPr>
        </p:nvSpPr>
        <p:spPr>
          <a:xfrm>
            <a:off x="313245" y="1317623"/>
            <a:ext cx="6544755" cy="1133477"/>
          </a:xfrm>
        </p:spPr>
        <p:txBody>
          <a:bodyPr/>
          <a:lstStyle/>
          <a:p>
            <a:r>
              <a:rPr lang="en-US" dirty="0" smtClean="0"/>
              <a:t>First </a:t>
            </a:r>
            <a:r>
              <a:rPr lang="en-US" dirty="0"/>
              <a:t>time a complete integrated stereo workflow </a:t>
            </a:r>
            <a:r>
              <a:rPr lang="en-US" dirty="0" smtClean="0"/>
              <a:t>available in </a:t>
            </a:r>
            <a:r>
              <a:rPr lang="en-US" dirty="0"/>
              <a:t>3ds </a:t>
            </a:r>
            <a:r>
              <a:rPr lang="en-US" dirty="0" smtClean="0"/>
              <a:t>Max</a:t>
            </a:r>
          </a:p>
          <a:p>
            <a:r>
              <a:rPr lang="en-US" dirty="0" smtClean="0"/>
              <a:t>Requires subscription and </a:t>
            </a:r>
            <a:r>
              <a:rPr lang="en-US" dirty="0"/>
              <a:t>HD3D supported stereo </a:t>
            </a:r>
            <a:r>
              <a:rPr lang="en-US" dirty="0" smtClean="0"/>
              <a:t>display</a:t>
            </a:r>
            <a:endParaRPr lang="en-US" dirty="0"/>
          </a:p>
          <a:p>
            <a:endParaRPr lang="en-US" dirty="0"/>
          </a:p>
        </p:txBody>
      </p:sp>
      <p:sp>
        <p:nvSpPr>
          <p:cNvPr id="4" name="Text Placeholder 3"/>
          <p:cNvSpPr>
            <a:spLocks noGrp="1"/>
          </p:cNvSpPr>
          <p:nvPr>
            <p:ph type="body" sz="quarter" idx="10"/>
          </p:nvPr>
        </p:nvSpPr>
        <p:spPr/>
        <p:txBody>
          <a:bodyPr/>
          <a:lstStyle/>
          <a:p>
            <a:r>
              <a:rPr lang="en-US" dirty="0" smtClean="0">
                <a:latin typeface="+mn-lt"/>
              </a:rPr>
              <a:t>Exclusively for AMD FirePro</a:t>
            </a:r>
            <a:r>
              <a:rPr lang="en-US" dirty="0" smtClean="0">
                <a:latin typeface="+mn-lt"/>
                <a:cs typeface="Arial"/>
              </a:rPr>
              <a:t>™ Users</a:t>
            </a:r>
            <a:endParaRPr lang="en-US" dirty="0">
              <a:latin typeface="+mn-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245" y="2424710"/>
            <a:ext cx="2314575" cy="857250"/>
          </a:xfrm>
          <a:prstGeom prst="rect">
            <a:avLst/>
          </a:prstGeom>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825" y="889726"/>
            <a:ext cx="3749040" cy="3069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Parallelogram 8"/>
          <p:cNvSpPr/>
          <p:nvPr/>
        </p:nvSpPr>
        <p:spPr>
          <a:xfrm>
            <a:off x="210185" y="3870793"/>
            <a:ext cx="11978640" cy="2560320"/>
          </a:xfrm>
          <a:prstGeom prst="parallelogram">
            <a:avLst>
              <a:gd name="adj" fmla="val 99186"/>
            </a:avLst>
          </a:prstGeom>
          <a:solidFill>
            <a:schemeClr val="accent5">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900" b="1" dirty="0" smtClean="0"/>
              <a:t>“</a:t>
            </a:r>
            <a:r>
              <a:rPr lang="en-US" sz="1900" b="1" dirty="0"/>
              <a:t>The new 3ds Max extension with Stereo camera support gives added functionality for increased productivity to AMD </a:t>
            </a:r>
            <a:r>
              <a:rPr lang="en-US" sz="1900" b="1" dirty="0" smtClean="0"/>
              <a:t>FirePro</a:t>
            </a:r>
            <a:r>
              <a:rPr lang="en-US" sz="1900" b="1" dirty="0" smtClean="0">
                <a:cs typeface="Arial"/>
              </a:rPr>
              <a:t>™</a:t>
            </a:r>
            <a:r>
              <a:rPr lang="en-US" sz="1900" b="1" dirty="0" smtClean="0"/>
              <a:t> </a:t>
            </a:r>
            <a:r>
              <a:rPr lang="en-US" sz="1900" b="1" dirty="0"/>
              <a:t>users on Autodesk Subscription. Active Stereo is also available and only supported on AMD </a:t>
            </a:r>
            <a:r>
              <a:rPr lang="en-US" sz="1900" b="1" dirty="0" smtClean="0"/>
              <a:t>FirePro</a:t>
            </a:r>
            <a:r>
              <a:rPr lang="en-US" sz="1900" b="1" dirty="0" smtClean="0">
                <a:cs typeface="Arial"/>
              </a:rPr>
              <a:t>™</a:t>
            </a:r>
            <a:r>
              <a:rPr lang="en-US" sz="1900" b="1" dirty="0" smtClean="0"/>
              <a:t> </a:t>
            </a:r>
            <a:r>
              <a:rPr lang="en-US" sz="1900" b="1" dirty="0"/>
              <a:t>graphics cards. Artists can begin to take advantage of the new functionality for 3ds Max with AMD hardware to enable a broader set of tasks for creating exceptional content."</a:t>
            </a:r>
          </a:p>
          <a:p>
            <a:pPr algn="r"/>
            <a:endParaRPr lang="en-US" sz="1200" dirty="0"/>
          </a:p>
          <a:p>
            <a:r>
              <a:rPr lang="en-US" sz="1900" dirty="0"/>
              <a:t>Rob Hoffmann, Senior Product Marketing Manager, </a:t>
            </a:r>
            <a:endParaRPr lang="en-US" sz="1900" dirty="0" smtClean="0"/>
          </a:p>
          <a:p>
            <a:r>
              <a:rPr lang="en-US" sz="1900" dirty="0" smtClean="0"/>
              <a:t>Autodesk </a:t>
            </a:r>
            <a:r>
              <a:rPr lang="en-US" sz="1900" dirty="0"/>
              <a:t>Media &amp; </a:t>
            </a:r>
            <a:r>
              <a:rPr lang="en-US" sz="1900" dirty="0" smtClean="0"/>
              <a:t>Entertainment</a:t>
            </a:r>
            <a:endParaRPr lang="en-US" sz="1900" dirty="0"/>
          </a:p>
        </p:txBody>
      </p:sp>
    </p:spTree>
    <p:extLst>
      <p:ext uri="{BB962C8B-B14F-4D97-AF65-F5344CB8AC3E}">
        <p14:creationId xmlns:p14="http://schemas.microsoft.com/office/powerpoint/2010/main" val="222380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9920" y="824454"/>
            <a:ext cx="3383280" cy="2787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err="1" smtClean="0"/>
              <a:t>Solidworks</a:t>
            </a:r>
            <a:r>
              <a:rPr lang="en-US" dirty="0" smtClean="0">
                <a:latin typeface="Arial"/>
                <a:cs typeface="Arial"/>
              </a:rPr>
              <a:t>®</a:t>
            </a:r>
            <a:r>
              <a:rPr lang="en-US" dirty="0" smtClean="0"/>
              <a:t> 2014 </a:t>
            </a:r>
            <a:r>
              <a:rPr lang="en-US" dirty="0" err="1" smtClean="0"/>
              <a:t>PrevieW</a:t>
            </a:r>
            <a:endParaRPr lang="en-US" dirty="0"/>
          </a:p>
        </p:txBody>
      </p:sp>
      <p:sp>
        <p:nvSpPr>
          <p:cNvPr id="8" name="TextBox 7"/>
          <p:cNvSpPr txBox="1"/>
          <p:nvPr/>
        </p:nvSpPr>
        <p:spPr>
          <a:xfrm>
            <a:off x="291073" y="1188145"/>
            <a:ext cx="6589333" cy="3847207"/>
          </a:xfrm>
          <a:prstGeom prst="rect">
            <a:avLst/>
          </a:prstGeom>
          <a:noFill/>
        </p:spPr>
        <p:txBody>
          <a:bodyPr wrap="square" rtlCol="0">
            <a:spAutoFit/>
          </a:bodyPr>
          <a:lstStyle/>
          <a:p>
            <a:pPr marL="174625" lvl="1" indent="-174625">
              <a:spcAft>
                <a:spcPts val="600"/>
              </a:spcAft>
              <a:buClr>
                <a:schemeClr val="bg2"/>
              </a:buClr>
              <a:buFont typeface="Wingdings 3" pitchFamily="18" charset="2"/>
              <a:buChar char="}"/>
            </a:pPr>
            <a:r>
              <a:rPr lang="en-US" sz="2000" dirty="0" smtClean="0"/>
              <a:t>GPU accelerated OIT</a:t>
            </a:r>
          </a:p>
          <a:p>
            <a:pPr marL="174625" lvl="1" indent="-174625">
              <a:spcAft>
                <a:spcPts val="600"/>
              </a:spcAft>
              <a:buClr>
                <a:schemeClr val="bg2"/>
              </a:buClr>
              <a:buFont typeface="Wingdings 3" pitchFamily="18" charset="2"/>
              <a:buChar char="}"/>
            </a:pPr>
            <a:r>
              <a:rPr lang="en-US" sz="2000" dirty="0" smtClean="0"/>
              <a:t>Order </a:t>
            </a:r>
            <a:r>
              <a:rPr lang="en-US" sz="2000" dirty="0"/>
              <a:t>Independent Transparency (OIT)</a:t>
            </a:r>
            <a:r>
              <a:rPr lang="en-US" sz="2000" dirty="0" smtClean="0"/>
              <a:t> assembles </a:t>
            </a:r>
            <a:r>
              <a:rPr lang="en-US" sz="2000" dirty="0"/>
              <a:t>a “pixel-accurate” representation of the model and its surrounding geometry in the GPU </a:t>
            </a:r>
            <a:r>
              <a:rPr lang="en-US" sz="2000" dirty="0" smtClean="0"/>
              <a:t>memory</a:t>
            </a:r>
          </a:p>
          <a:p>
            <a:pPr marL="631825" lvl="1" indent="-174625">
              <a:spcAft>
                <a:spcPts val="600"/>
              </a:spcAft>
              <a:buClr>
                <a:schemeClr val="bg2"/>
              </a:buClr>
              <a:buFont typeface="Wingdings 3" pitchFamily="18" charset="2"/>
              <a:buChar char="}"/>
            </a:pPr>
            <a:r>
              <a:rPr lang="en-US" sz="2000" dirty="0" smtClean="0"/>
              <a:t>Users can </a:t>
            </a:r>
            <a:r>
              <a:rPr lang="en-US" sz="2000" dirty="0"/>
              <a:t>see objects closer to the screen more accurately </a:t>
            </a:r>
            <a:endParaRPr lang="en-US" sz="2000" dirty="0" smtClean="0"/>
          </a:p>
          <a:p>
            <a:pPr marL="631825" lvl="1" indent="-174625">
              <a:spcAft>
                <a:spcPts val="600"/>
              </a:spcAft>
              <a:buClr>
                <a:schemeClr val="bg2"/>
              </a:buClr>
              <a:buFont typeface="Wingdings 3" pitchFamily="18" charset="2"/>
              <a:buChar char="}"/>
            </a:pPr>
            <a:r>
              <a:rPr lang="en-US" sz="2000" dirty="0" smtClean="0"/>
              <a:t>Helps improve </a:t>
            </a:r>
            <a:r>
              <a:rPr lang="en-US" sz="2000" dirty="0"/>
              <a:t>the designer’s sense of “design intuition” and </a:t>
            </a:r>
            <a:r>
              <a:rPr lang="en-US" sz="2000" dirty="0" smtClean="0"/>
              <a:t>aids </a:t>
            </a:r>
            <a:r>
              <a:rPr lang="en-US" sz="2000" dirty="0"/>
              <a:t>in better decision-making throughout the product development </a:t>
            </a:r>
            <a:r>
              <a:rPr lang="en-US" sz="2000" dirty="0" smtClean="0"/>
              <a:t>stages</a:t>
            </a:r>
          </a:p>
          <a:p>
            <a:pPr marL="174625" lvl="1" indent="-174625">
              <a:spcAft>
                <a:spcPts val="600"/>
              </a:spcAft>
              <a:buClr>
                <a:schemeClr val="bg2"/>
              </a:buClr>
              <a:buFont typeface="Wingdings 3" pitchFamily="18" charset="2"/>
              <a:buChar char="}"/>
            </a:pPr>
            <a:endParaRPr lang="en-US" sz="1900" dirty="0" smtClean="0"/>
          </a:p>
          <a:p>
            <a:pPr marL="0" lvl="1">
              <a:spcAft>
                <a:spcPts val="600"/>
              </a:spcAft>
              <a:buClr>
                <a:schemeClr val="bg2"/>
              </a:buClr>
            </a:pPr>
            <a:endParaRPr lang="en-US" sz="2000" dirty="0" smtClean="0"/>
          </a:p>
        </p:txBody>
      </p:sp>
      <p:sp>
        <p:nvSpPr>
          <p:cNvPr id="13" name="TextBox 12"/>
          <p:cNvSpPr txBox="1"/>
          <p:nvPr/>
        </p:nvSpPr>
        <p:spPr>
          <a:xfrm>
            <a:off x="6935529" y="849591"/>
            <a:ext cx="923651" cy="338554"/>
          </a:xfrm>
          <a:prstGeom prst="rect">
            <a:avLst/>
          </a:prstGeom>
          <a:noFill/>
        </p:spPr>
        <p:txBody>
          <a:bodyPr wrap="none" rtlCol="0">
            <a:spAutoFit/>
          </a:bodyPr>
          <a:lstStyle/>
          <a:p>
            <a:pPr>
              <a:spcAft>
                <a:spcPts val="600"/>
              </a:spcAft>
              <a:buClr>
                <a:schemeClr val="bg2"/>
              </a:buClr>
            </a:pPr>
            <a:r>
              <a:rPr lang="de-DE" sz="1600" dirty="0" err="1" smtClean="0"/>
              <a:t>With</a:t>
            </a:r>
            <a:r>
              <a:rPr lang="de-DE" sz="1600" dirty="0" smtClean="0"/>
              <a:t> </a:t>
            </a:r>
            <a:r>
              <a:rPr lang="de-DE" sz="1600" dirty="0" err="1" smtClean="0"/>
              <a:t>OIT</a:t>
            </a:r>
            <a:endParaRPr lang="en-US" sz="1600" dirty="0" smtClean="0"/>
          </a:p>
        </p:txBody>
      </p:sp>
      <p:sp>
        <p:nvSpPr>
          <p:cNvPr id="14" name="TextBox 13"/>
          <p:cNvSpPr txBox="1"/>
          <p:nvPr/>
        </p:nvSpPr>
        <p:spPr>
          <a:xfrm>
            <a:off x="6691873" y="4056587"/>
            <a:ext cx="1167307" cy="338554"/>
          </a:xfrm>
          <a:prstGeom prst="rect">
            <a:avLst/>
          </a:prstGeom>
          <a:noFill/>
        </p:spPr>
        <p:txBody>
          <a:bodyPr wrap="none" rtlCol="0">
            <a:spAutoFit/>
          </a:bodyPr>
          <a:lstStyle/>
          <a:p>
            <a:pPr>
              <a:spcAft>
                <a:spcPts val="600"/>
              </a:spcAft>
              <a:buClr>
                <a:schemeClr val="bg2"/>
              </a:buClr>
            </a:pPr>
            <a:r>
              <a:rPr lang="de-DE" sz="1600" dirty="0" err="1" smtClean="0"/>
              <a:t>Without</a:t>
            </a:r>
            <a:r>
              <a:rPr lang="de-DE" sz="1400" dirty="0" smtClean="0"/>
              <a:t> </a:t>
            </a:r>
            <a:r>
              <a:rPr lang="de-DE" sz="1400" dirty="0" err="1" smtClean="0"/>
              <a:t>OIT</a:t>
            </a:r>
            <a:endParaRPr lang="en-US" sz="1400" dirty="0" smtClean="0"/>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39920" y="3687624"/>
            <a:ext cx="3383280" cy="2920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686300" y="6083299"/>
            <a:ext cx="2959465" cy="307777"/>
          </a:xfrm>
          <a:prstGeom prst="rect">
            <a:avLst/>
          </a:prstGeom>
          <a:noFill/>
        </p:spPr>
        <p:txBody>
          <a:bodyPr wrap="none" rtlCol="0">
            <a:spAutoFit/>
          </a:bodyPr>
          <a:lstStyle/>
          <a:p>
            <a:pPr>
              <a:spcAft>
                <a:spcPts val="600"/>
              </a:spcAft>
              <a:buClr>
                <a:schemeClr val="bg2"/>
              </a:buClr>
            </a:pPr>
            <a:r>
              <a:rPr lang="en-US" sz="1400" dirty="0" smtClean="0"/>
              <a:t>Images Courtesy of </a:t>
            </a:r>
            <a:r>
              <a:rPr lang="en-US" sz="1400" dirty="0" err="1" smtClean="0"/>
              <a:t>Dassault</a:t>
            </a:r>
            <a:r>
              <a:rPr lang="en-US" sz="1400" dirty="0" smtClean="0"/>
              <a:t> </a:t>
            </a:r>
            <a:r>
              <a:rPr lang="en-US" sz="1400" dirty="0" err="1" smtClean="0"/>
              <a:t>Systemès</a:t>
            </a:r>
            <a:endParaRPr lang="en-US" sz="1400" dirty="0" smtClean="0"/>
          </a:p>
        </p:txBody>
      </p:sp>
    </p:spTree>
    <p:extLst>
      <p:ext uri="{BB962C8B-B14F-4D97-AF65-F5344CB8AC3E}">
        <p14:creationId xmlns:p14="http://schemas.microsoft.com/office/powerpoint/2010/main" val="425754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Solidworks</a:t>
            </a:r>
            <a:r>
              <a:rPr lang="en-US" dirty="0" smtClean="0">
                <a:latin typeface="Arial"/>
                <a:cs typeface="Arial"/>
              </a:rPr>
              <a:t>®</a:t>
            </a:r>
            <a:r>
              <a:rPr lang="en-US" dirty="0" smtClean="0"/>
              <a:t> 2013</a:t>
            </a:r>
            <a:endParaRPr lang="en-US" dirty="0"/>
          </a:p>
        </p:txBody>
      </p:sp>
      <p:sp>
        <p:nvSpPr>
          <p:cNvPr id="4" name="Text Placeholder 3"/>
          <p:cNvSpPr>
            <a:spLocks noGrp="1"/>
          </p:cNvSpPr>
          <p:nvPr>
            <p:ph type="body" sz="quarter" idx="10"/>
          </p:nvPr>
        </p:nvSpPr>
        <p:spPr/>
        <p:txBody>
          <a:bodyPr/>
          <a:lstStyle/>
          <a:p>
            <a:r>
              <a:rPr lang="en-US" dirty="0" smtClean="0"/>
              <a:t>Powerful Real-time previews with </a:t>
            </a:r>
            <a:r>
              <a:rPr lang="en-US" dirty="0" err="1" smtClean="0"/>
              <a:t>Realview</a:t>
            </a:r>
            <a:r>
              <a:rPr lang="en-US" dirty="0" smtClean="0">
                <a:latin typeface="Arial"/>
                <a:cs typeface="Arial"/>
              </a:rPr>
              <a:t>™</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963" y="1316038"/>
            <a:ext cx="9410700"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710113" y="6041648"/>
            <a:ext cx="7327968" cy="846386"/>
          </a:xfrm>
          <a:prstGeom prst="rect">
            <a:avLst/>
          </a:prstGeom>
          <a:noFill/>
        </p:spPr>
        <p:txBody>
          <a:bodyPr wrap="none" rtlCol="0">
            <a:spAutoFit/>
          </a:bodyPr>
          <a:lstStyle/>
          <a:p>
            <a:pPr algn="r">
              <a:spcAft>
                <a:spcPts val="600"/>
              </a:spcAft>
              <a:buClr>
                <a:schemeClr val="bg2"/>
              </a:buClr>
            </a:pPr>
            <a:r>
              <a:rPr lang="en-US" sz="1300" dirty="0" smtClean="0"/>
              <a:t>www.fireprographics.com/solidworks</a:t>
            </a:r>
          </a:p>
          <a:p>
            <a:pPr algn="r">
              <a:spcAft>
                <a:spcPts val="600"/>
              </a:spcAft>
              <a:buClr>
                <a:schemeClr val="bg2"/>
              </a:buClr>
            </a:pPr>
            <a:r>
              <a:rPr lang="en-US" sz="1300" dirty="0" smtClean="0"/>
              <a:t>Workstation </a:t>
            </a:r>
            <a:r>
              <a:rPr lang="en-US" sz="1300" dirty="0"/>
              <a:t>with dual Intel CPUs E5-1660 @ 3.30GHz, 16GB RAM, Win7 64-bit SP1, AMD driver 9.003.3.3</a:t>
            </a:r>
          </a:p>
          <a:p>
            <a:pPr algn="r">
              <a:spcAft>
                <a:spcPts val="600"/>
              </a:spcAft>
              <a:buClr>
                <a:schemeClr val="bg2"/>
              </a:buClr>
            </a:pPr>
            <a:endParaRPr lang="en-US" sz="1300" dirty="0" smtClean="0"/>
          </a:p>
        </p:txBody>
      </p:sp>
    </p:spTree>
    <p:extLst>
      <p:ext uri="{BB962C8B-B14F-4D97-AF65-F5344CB8AC3E}">
        <p14:creationId xmlns:p14="http://schemas.microsoft.com/office/powerpoint/2010/main" val="274487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AMD FirePro</a:t>
            </a:r>
            <a:r>
              <a:rPr lang="en-US" dirty="0" smtClean="0">
                <a:latin typeface="+mn-lt"/>
                <a:cs typeface="Arial"/>
              </a:rPr>
              <a:t>™ Pro graphics Accelerate OIT in PTC® </a:t>
            </a:r>
            <a:r>
              <a:rPr lang="en-US" dirty="0" err="1" smtClean="0">
                <a:latin typeface="+mn-lt"/>
                <a:cs typeface="Arial"/>
              </a:rPr>
              <a:t>Creo</a:t>
            </a:r>
            <a:r>
              <a:rPr lang="en-US" dirty="0" smtClean="0">
                <a:latin typeface="+mn-lt"/>
                <a:cs typeface="Arial"/>
              </a:rPr>
              <a:t>® 2.0</a:t>
            </a:r>
            <a:endParaRPr lang="en-US" dirty="0">
              <a:latin typeface="+mn-lt"/>
            </a:endParaRPr>
          </a:p>
        </p:txBody>
      </p:sp>
      <p:sp>
        <p:nvSpPr>
          <p:cNvPr id="3" name="TextBox 2"/>
          <p:cNvSpPr txBox="1"/>
          <p:nvPr/>
        </p:nvSpPr>
        <p:spPr>
          <a:xfrm>
            <a:off x="291073" y="991618"/>
            <a:ext cx="11277150" cy="1769715"/>
          </a:xfrm>
          <a:prstGeom prst="rect">
            <a:avLst/>
          </a:prstGeom>
          <a:noFill/>
        </p:spPr>
        <p:txBody>
          <a:bodyPr wrap="square" rtlCol="0">
            <a:spAutoFit/>
          </a:bodyPr>
          <a:lstStyle/>
          <a:p>
            <a:pPr marL="174625" indent="-174625">
              <a:spcAft>
                <a:spcPts val="600"/>
              </a:spcAft>
              <a:buClr>
                <a:schemeClr val="bg2"/>
              </a:buClr>
              <a:buFont typeface="Wingdings 3" pitchFamily="18" charset="2"/>
              <a:buChar char="}"/>
            </a:pPr>
            <a:r>
              <a:rPr lang="en-US" sz="2000" dirty="0" smtClean="0"/>
              <a:t>AMD FirePro™ provides certified workflow performance gains for PTC </a:t>
            </a:r>
            <a:r>
              <a:rPr lang="en-US" sz="2000" dirty="0" err="1" smtClean="0"/>
              <a:t>Creo</a:t>
            </a:r>
            <a:r>
              <a:rPr lang="en-US" sz="2000" dirty="0" smtClean="0"/>
              <a:t> Parametric 2.0 using the new and exclusive GPU-accelerated Order Independent </a:t>
            </a:r>
            <a:r>
              <a:rPr lang="en-US" sz="2000" dirty="0"/>
              <a:t>T</a:t>
            </a:r>
            <a:r>
              <a:rPr lang="en-US" sz="2000" dirty="0" smtClean="0"/>
              <a:t>ransparency mode (OIT)</a:t>
            </a:r>
          </a:p>
          <a:p>
            <a:pPr marL="631825" lvl="1" indent="-174625">
              <a:spcAft>
                <a:spcPts val="600"/>
              </a:spcAft>
              <a:buClr>
                <a:schemeClr val="bg2"/>
              </a:buClr>
              <a:buFont typeface="Wingdings 3" pitchFamily="18" charset="2"/>
              <a:buChar char="}"/>
            </a:pPr>
            <a:r>
              <a:rPr lang="en-US" dirty="0" smtClean="0"/>
              <a:t>Provides greater </a:t>
            </a:r>
            <a:r>
              <a:rPr lang="en-US" dirty="0"/>
              <a:t>“design </a:t>
            </a:r>
            <a:r>
              <a:rPr lang="en-US" dirty="0" smtClean="0"/>
              <a:t>intuition” for faster insight</a:t>
            </a:r>
          </a:p>
          <a:p>
            <a:pPr marL="631825" lvl="1" indent="-174625">
              <a:spcAft>
                <a:spcPts val="600"/>
              </a:spcAft>
              <a:buClr>
                <a:schemeClr val="bg2"/>
              </a:buClr>
              <a:buFont typeface="Wingdings 3" pitchFamily="18" charset="2"/>
              <a:buChar char="}"/>
            </a:pPr>
            <a:r>
              <a:rPr lang="de-DE" dirty="0"/>
              <a:t>Up to 17x </a:t>
            </a:r>
            <a:r>
              <a:rPr lang="de-DE" dirty="0" smtClean="0"/>
              <a:t>as fast as blended mode and no visual artifacts² (with an AMD FirePro W7000)</a:t>
            </a:r>
            <a:endParaRPr lang="en-US" dirty="0" smtClean="0"/>
          </a:p>
          <a:p>
            <a:pPr marL="631825" lvl="1" indent="-174625">
              <a:spcAft>
                <a:spcPts val="600"/>
              </a:spcAft>
              <a:buClr>
                <a:schemeClr val="bg2"/>
              </a:buClr>
              <a:buFont typeface="Wingdings 3" pitchFamily="18" charset="2"/>
              <a:buChar char="}"/>
            </a:pPr>
            <a:r>
              <a:rPr lang="en-US" dirty="0" smtClean="0"/>
              <a:t>AMD Catalyst</a:t>
            </a:r>
            <a:r>
              <a:rPr lang="en-US" dirty="0" smtClean="0">
                <a:latin typeface="Arial"/>
                <a:cs typeface="Arial"/>
              </a:rPr>
              <a:t>™</a:t>
            </a:r>
            <a:r>
              <a:rPr lang="en-US" dirty="0" smtClean="0"/>
              <a:t> </a:t>
            </a:r>
            <a:r>
              <a:rPr lang="en-US" dirty="0"/>
              <a:t>Pro drivers </a:t>
            </a:r>
            <a:r>
              <a:rPr lang="en-US" dirty="0" smtClean="0"/>
              <a:t>optimized and certified </a:t>
            </a:r>
            <a:r>
              <a:rPr lang="en-US" dirty="0"/>
              <a:t>for PTC </a:t>
            </a:r>
            <a:r>
              <a:rPr lang="en-US" dirty="0" err="1"/>
              <a:t>Creo</a:t>
            </a:r>
            <a:r>
              <a:rPr lang="en-US" dirty="0"/>
              <a:t> Parametric 2.0</a:t>
            </a:r>
            <a:endParaRPr lang="en-US"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256" y="4201274"/>
            <a:ext cx="1799946" cy="319641"/>
          </a:xfrm>
          <a:prstGeom prst="rect">
            <a:avLst/>
          </a:prstGeom>
        </p:spPr>
      </p:pic>
      <p:pic>
        <p:nvPicPr>
          <p:cNvPr id="9"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01050" y="3982381"/>
            <a:ext cx="4618276" cy="197313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1212112" y="6204111"/>
            <a:ext cx="952505" cy="276999"/>
          </a:xfrm>
          <a:prstGeom prst="rect">
            <a:avLst/>
          </a:prstGeom>
          <a:noFill/>
        </p:spPr>
        <p:txBody>
          <a:bodyPr wrap="none" rtlCol="0">
            <a:spAutoFit/>
          </a:bodyPr>
          <a:lstStyle/>
          <a:p>
            <a:pPr>
              <a:spcAft>
                <a:spcPts val="600"/>
              </a:spcAft>
              <a:buClr>
                <a:schemeClr val="bg2"/>
              </a:buClr>
            </a:pPr>
            <a:r>
              <a:rPr lang="de-DE" sz="1200" dirty="0" err="1" smtClean="0"/>
              <a:t>Without</a:t>
            </a:r>
            <a:r>
              <a:rPr lang="de-DE" sz="1200" dirty="0" smtClean="0"/>
              <a:t> </a:t>
            </a:r>
            <a:r>
              <a:rPr lang="de-DE" sz="1200" dirty="0" err="1" smtClean="0"/>
              <a:t>OIT</a:t>
            </a:r>
            <a:endParaRPr lang="en-US" sz="1200" dirty="0" smtClean="0"/>
          </a:p>
        </p:txBody>
      </p:sp>
      <p:sp>
        <p:nvSpPr>
          <p:cNvPr id="13" name="TextBox 12"/>
          <p:cNvSpPr txBox="1"/>
          <p:nvPr/>
        </p:nvSpPr>
        <p:spPr>
          <a:xfrm>
            <a:off x="4639347" y="6205061"/>
            <a:ext cx="739305" cy="276999"/>
          </a:xfrm>
          <a:prstGeom prst="rect">
            <a:avLst/>
          </a:prstGeom>
          <a:noFill/>
        </p:spPr>
        <p:txBody>
          <a:bodyPr wrap="none" rtlCol="0">
            <a:spAutoFit/>
          </a:bodyPr>
          <a:lstStyle/>
          <a:p>
            <a:pPr>
              <a:spcAft>
                <a:spcPts val="600"/>
              </a:spcAft>
              <a:buClr>
                <a:schemeClr val="bg2"/>
              </a:buClr>
            </a:pPr>
            <a:r>
              <a:rPr lang="de-DE" sz="1200" dirty="0" err="1" smtClean="0"/>
              <a:t>With</a:t>
            </a:r>
            <a:r>
              <a:rPr lang="de-DE" sz="1200" dirty="0" smtClean="0"/>
              <a:t> </a:t>
            </a:r>
            <a:r>
              <a:rPr lang="de-DE" sz="1200" dirty="0" err="1" smtClean="0"/>
              <a:t>OIT</a:t>
            </a:r>
            <a:endParaRPr lang="en-US" sz="1200" dirty="0" smtClean="0"/>
          </a:p>
        </p:txBody>
      </p:sp>
      <p:grpSp>
        <p:nvGrpSpPr>
          <p:cNvPr id="12" name="Group 11"/>
          <p:cNvGrpSpPr/>
          <p:nvPr/>
        </p:nvGrpSpPr>
        <p:grpSpPr>
          <a:xfrm>
            <a:off x="3232483" y="4201274"/>
            <a:ext cx="3487294" cy="2003788"/>
            <a:chOff x="3232483" y="4201274"/>
            <a:chExt cx="3487294" cy="2003788"/>
          </a:xfrm>
        </p:grpSpPr>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2483" y="4201274"/>
              <a:ext cx="3487294" cy="2003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6081823" y="4327451"/>
              <a:ext cx="510363" cy="170121"/>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grpSp>
      <p:grpSp>
        <p:nvGrpSpPr>
          <p:cNvPr id="11" name="Group 10"/>
          <p:cNvGrpSpPr/>
          <p:nvPr/>
        </p:nvGrpSpPr>
        <p:grpSpPr>
          <a:xfrm>
            <a:off x="407457" y="4667693"/>
            <a:ext cx="2648274" cy="1537368"/>
            <a:chOff x="407457" y="4667693"/>
            <a:chExt cx="2648274" cy="1537368"/>
          </a:xfrm>
        </p:grpSpPr>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457" y="4667693"/>
              <a:ext cx="2648274" cy="1537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2274741" y="4798827"/>
              <a:ext cx="670478" cy="170121"/>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grpSp>
      <p:sp>
        <p:nvSpPr>
          <p:cNvPr id="16" name="Parallelogram 15"/>
          <p:cNvSpPr/>
          <p:nvPr/>
        </p:nvSpPr>
        <p:spPr>
          <a:xfrm>
            <a:off x="2729248" y="2938090"/>
            <a:ext cx="6400800" cy="817874"/>
          </a:xfrm>
          <a:prstGeom prst="parallelogram">
            <a:avLst>
              <a:gd name="adj" fmla="val 99186"/>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spcAft>
                <a:spcPts val="600"/>
              </a:spcAft>
              <a:buClr>
                <a:schemeClr val="bg2"/>
              </a:buClr>
            </a:pPr>
            <a:r>
              <a:rPr lang="en-US" sz="2400" b="1" dirty="0" smtClean="0">
                <a:cs typeface="Arial" pitchFamily="34" charset="0"/>
              </a:rPr>
              <a:t>Exclusively for AMD FirePro</a:t>
            </a:r>
            <a:r>
              <a:rPr lang="en-US" sz="2400" b="1" dirty="0" smtClean="0">
                <a:cs typeface="Arial"/>
              </a:rPr>
              <a:t>™ Users</a:t>
            </a:r>
            <a:endParaRPr lang="en-US" sz="2400" b="1" dirty="0">
              <a:cs typeface="Arial" pitchFamily="34" charset="0"/>
            </a:endParaRPr>
          </a:p>
        </p:txBody>
      </p:sp>
      <p:sp>
        <p:nvSpPr>
          <p:cNvPr id="6" name="Rectangle 5"/>
          <p:cNvSpPr/>
          <p:nvPr/>
        </p:nvSpPr>
        <p:spPr>
          <a:xfrm>
            <a:off x="7176977" y="6005007"/>
            <a:ext cx="4976923" cy="430887"/>
          </a:xfrm>
          <a:prstGeom prst="rect">
            <a:avLst/>
          </a:prstGeom>
        </p:spPr>
        <p:txBody>
          <a:bodyPr wrap="square">
            <a:spAutoFit/>
          </a:bodyPr>
          <a:lstStyle/>
          <a:p>
            <a:r>
              <a:rPr lang="en-US" sz="1100" dirty="0"/>
              <a:t>Benchmarking graph showing up to 17x faster viewport performance with PTC </a:t>
            </a:r>
            <a:r>
              <a:rPr lang="en-US" sz="1100" dirty="0" err="1"/>
              <a:t>Creo</a:t>
            </a:r>
            <a:r>
              <a:rPr lang="en-US" sz="1100" baseline="30000" dirty="0" err="1"/>
              <a:t>®</a:t>
            </a:r>
            <a:r>
              <a:rPr lang="en-US" sz="1100" dirty="0" err="1"/>
              <a:t>Parametric</a:t>
            </a:r>
            <a:r>
              <a:rPr lang="en-US" sz="1100" baseline="30000" dirty="0"/>
              <a:t>®</a:t>
            </a:r>
            <a:r>
              <a:rPr lang="en-US" sz="1100" dirty="0"/>
              <a:t> 2.0 "OIT" accelerated transparency </a:t>
            </a:r>
            <a:r>
              <a:rPr lang="en-US" sz="1100" dirty="0" smtClean="0"/>
              <a:t>mode²</a:t>
            </a:r>
            <a:endParaRPr lang="en-US" sz="1100" dirty="0">
              <a:effectLst/>
            </a:endParaRPr>
          </a:p>
        </p:txBody>
      </p:sp>
    </p:spTree>
    <p:extLst>
      <p:ext uri="{BB962C8B-B14F-4D97-AF65-F5344CB8AC3E}">
        <p14:creationId xmlns:p14="http://schemas.microsoft.com/office/powerpoint/2010/main" val="3509787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AMD </a:t>
            </a:r>
            <a:r>
              <a:rPr lang="en-US" dirty="0" err="1" smtClean="0">
                <a:latin typeface="+mn-lt"/>
              </a:rPr>
              <a:t>Firepro</a:t>
            </a:r>
            <a:r>
              <a:rPr lang="en-US" dirty="0" smtClean="0">
                <a:latin typeface="+mn-lt"/>
                <a:cs typeface="Arial"/>
              </a:rPr>
              <a:t>™ Accelerates Siemens PLM Software NX Workflows</a:t>
            </a:r>
            <a:endParaRPr lang="en-US" dirty="0">
              <a:latin typeface="+mn-lt"/>
            </a:endParaRPr>
          </a:p>
        </p:txBody>
      </p:sp>
      <p:sp>
        <p:nvSpPr>
          <p:cNvPr id="11" name="TextBox 10"/>
          <p:cNvSpPr txBox="1"/>
          <p:nvPr/>
        </p:nvSpPr>
        <p:spPr>
          <a:xfrm>
            <a:off x="291072" y="962452"/>
            <a:ext cx="8406359" cy="1769715"/>
          </a:xfrm>
          <a:prstGeom prst="rect">
            <a:avLst/>
          </a:prstGeom>
          <a:noFill/>
        </p:spPr>
        <p:txBody>
          <a:bodyPr wrap="square" rtlCol="0">
            <a:spAutoFit/>
          </a:bodyPr>
          <a:lstStyle/>
          <a:p>
            <a:pPr marL="174625" lvl="1" indent="-174625">
              <a:spcAft>
                <a:spcPts val="600"/>
              </a:spcAft>
              <a:buClr>
                <a:schemeClr val="bg2"/>
              </a:buClr>
              <a:buFont typeface="Wingdings 3" pitchFamily="18" charset="2"/>
              <a:buChar char="}"/>
            </a:pPr>
            <a:r>
              <a:rPr lang="en-US" sz="2000" dirty="0"/>
              <a:t>S</a:t>
            </a:r>
            <a:r>
              <a:rPr lang="en-US" sz="2000" dirty="0" smtClean="0"/>
              <a:t>upport for the new Advanced Studio mode for realistic representations of designs without losing interactivity</a:t>
            </a:r>
          </a:p>
          <a:p>
            <a:pPr marL="631825" lvl="2" indent="-174625">
              <a:spcAft>
                <a:spcPts val="600"/>
              </a:spcAft>
              <a:buClr>
                <a:schemeClr val="bg2"/>
              </a:buClr>
              <a:buFont typeface="Wingdings 3" pitchFamily="18" charset="2"/>
              <a:buChar char="}"/>
            </a:pPr>
            <a:r>
              <a:rPr lang="de-DE" dirty="0" smtClean="0"/>
              <a:t>28nm AMD GCN architecture delivers high in-app shader performance</a:t>
            </a:r>
          </a:p>
          <a:p>
            <a:pPr marL="631825" lvl="2" indent="-174625">
              <a:spcAft>
                <a:spcPts val="600"/>
              </a:spcAft>
              <a:buClr>
                <a:schemeClr val="bg2"/>
              </a:buClr>
              <a:buFont typeface="Wingdings 3" pitchFamily="18" charset="2"/>
              <a:buChar char="}"/>
            </a:pPr>
            <a:r>
              <a:rPr lang="en-US" dirty="0" smtClean="0"/>
              <a:t>AMD Catalyst</a:t>
            </a:r>
            <a:r>
              <a:rPr lang="en-US" dirty="0" smtClean="0">
                <a:latin typeface="Arial"/>
                <a:cs typeface="Arial"/>
              </a:rPr>
              <a:t>™</a:t>
            </a:r>
            <a:r>
              <a:rPr lang="en-US" dirty="0" smtClean="0"/>
              <a:t> </a:t>
            </a:r>
            <a:r>
              <a:rPr lang="en-US" dirty="0"/>
              <a:t>Pro drivers </a:t>
            </a:r>
            <a:r>
              <a:rPr lang="en-US" dirty="0" smtClean="0"/>
              <a:t> certified and optimized </a:t>
            </a:r>
            <a:r>
              <a:rPr lang="en-US" dirty="0"/>
              <a:t>for NX </a:t>
            </a:r>
            <a:r>
              <a:rPr lang="en-US" dirty="0" smtClean="0"/>
              <a:t>8.5</a:t>
            </a:r>
          </a:p>
          <a:p>
            <a:pPr marL="631825" lvl="2" indent="-174625">
              <a:spcAft>
                <a:spcPts val="600"/>
              </a:spcAft>
              <a:buClr>
                <a:schemeClr val="bg2"/>
              </a:buClr>
              <a:buFont typeface="Wingdings 3" pitchFamily="18" charset="2"/>
              <a:buChar char="}"/>
            </a:pPr>
            <a:r>
              <a:rPr lang="de-DE" dirty="0" smtClean="0"/>
              <a:t>AMD Eyefinity technology ideal for PLM workflows using multiple apps</a:t>
            </a:r>
            <a:endParaRPr lang="en-US" dirty="0" smtClean="0"/>
          </a:p>
        </p:txBody>
      </p:sp>
      <p:sp>
        <p:nvSpPr>
          <p:cNvPr id="4" name="TextBox 3"/>
          <p:cNvSpPr txBox="1"/>
          <p:nvPr/>
        </p:nvSpPr>
        <p:spPr>
          <a:xfrm rot="16200000">
            <a:off x="6484534" y="4553226"/>
            <a:ext cx="2370970" cy="369332"/>
          </a:xfrm>
          <a:prstGeom prst="rect">
            <a:avLst/>
          </a:prstGeom>
          <a:noFill/>
        </p:spPr>
        <p:txBody>
          <a:bodyPr wrap="none" rtlCol="0">
            <a:spAutoFit/>
          </a:bodyPr>
          <a:lstStyle/>
          <a:p>
            <a:pPr>
              <a:spcAft>
                <a:spcPts val="600"/>
              </a:spcAft>
              <a:buClr>
                <a:schemeClr val="bg2"/>
              </a:buClr>
            </a:pPr>
            <a:r>
              <a:rPr lang="de-DE" dirty="0" err="1" smtClean="0"/>
              <a:t>Advanced</a:t>
            </a:r>
            <a:r>
              <a:rPr lang="de-DE" dirty="0" smtClean="0"/>
              <a:t> Studio Mode</a:t>
            </a:r>
            <a:endParaRPr lang="en-US" dirty="0" smtClean="0"/>
          </a:p>
        </p:txBody>
      </p:sp>
      <p:sp>
        <p:nvSpPr>
          <p:cNvPr id="12" name="TextBox 11"/>
          <p:cNvSpPr txBox="1"/>
          <p:nvPr/>
        </p:nvSpPr>
        <p:spPr>
          <a:xfrm rot="16200000">
            <a:off x="2458876" y="4508009"/>
            <a:ext cx="3129511" cy="369332"/>
          </a:xfrm>
          <a:prstGeom prst="rect">
            <a:avLst/>
          </a:prstGeom>
          <a:noFill/>
        </p:spPr>
        <p:txBody>
          <a:bodyPr wrap="none" rtlCol="0">
            <a:spAutoFit/>
          </a:bodyPr>
          <a:lstStyle/>
          <a:p>
            <a:pPr>
              <a:spcAft>
                <a:spcPts val="600"/>
              </a:spcAft>
              <a:buClr>
                <a:schemeClr val="bg2"/>
              </a:buClr>
            </a:pPr>
            <a:r>
              <a:rPr lang="de-DE" dirty="0" smtClean="0"/>
              <a:t>Studio Mode </a:t>
            </a:r>
            <a:r>
              <a:rPr lang="de-DE" dirty="0" err="1" smtClean="0"/>
              <a:t>with</a:t>
            </a:r>
            <a:r>
              <a:rPr lang="de-DE" dirty="0" smtClean="0"/>
              <a:t> True </a:t>
            </a:r>
            <a:r>
              <a:rPr lang="de-DE" dirty="0" err="1" smtClean="0"/>
              <a:t>Shading</a:t>
            </a:r>
            <a:endParaRPr lang="en-US" dirty="0" smtClean="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8211" y="3311892"/>
            <a:ext cx="2560320" cy="2851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2627" y="3207520"/>
            <a:ext cx="2560320" cy="3060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13" descr="NX-treatment-RGB-PP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4898" y="3052795"/>
            <a:ext cx="731520" cy="40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dtFreeform 57 Id8386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872" y="3055603"/>
            <a:ext cx="1920240" cy="3038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526964" y="6306781"/>
            <a:ext cx="3431645" cy="276999"/>
          </a:xfrm>
          <a:prstGeom prst="rect">
            <a:avLst/>
          </a:prstGeom>
          <a:noFill/>
        </p:spPr>
        <p:txBody>
          <a:bodyPr wrap="none" rtlCol="0">
            <a:spAutoFit/>
          </a:bodyPr>
          <a:lstStyle/>
          <a:p>
            <a:pPr>
              <a:spcAft>
                <a:spcPts val="600"/>
              </a:spcAft>
              <a:buClr>
                <a:schemeClr val="bg2"/>
              </a:buClr>
            </a:pPr>
            <a:r>
              <a:rPr lang="en-US" sz="1200" dirty="0"/>
              <a:t>http://www.fireprographics.com/siemens/index.asp</a:t>
            </a:r>
            <a:endParaRPr lang="en-US" sz="1200" dirty="0" smtClean="0"/>
          </a:p>
        </p:txBody>
      </p:sp>
    </p:spTree>
    <p:extLst>
      <p:ext uri="{BB962C8B-B14F-4D97-AF65-F5344CB8AC3E}">
        <p14:creationId xmlns:p14="http://schemas.microsoft.com/office/powerpoint/2010/main" val="971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04875" y="324603"/>
            <a:ext cx="8086725" cy="1015663"/>
            <a:chOff x="2266950" y="2876736"/>
            <a:chExt cx="8086725" cy="1015663"/>
          </a:xfrm>
        </p:grpSpPr>
        <p:pic>
          <p:nvPicPr>
            <p:cNvPr id="29" name="Picture 2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6950" y="3005010"/>
              <a:ext cx="911140" cy="772949"/>
            </a:xfrm>
            <a:prstGeom prst="rect">
              <a:avLst/>
            </a:prstGeom>
            <a:effectLst/>
          </p:spPr>
        </p:pic>
        <p:grpSp>
          <p:nvGrpSpPr>
            <p:cNvPr id="34" name="Group 33"/>
            <p:cNvGrpSpPr/>
            <p:nvPr/>
          </p:nvGrpSpPr>
          <p:grpSpPr>
            <a:xfrm>
              <a:off x="3267672" y="2876736"/>
              <a:ext cx="7086003" cy="1015663"/>
              <a:chOff x="1286472" y="2991036"/>
              <a:chExt cx="7086003" cy="1015663"/>
            </a:xfrm>
          </p:grpSpPr>
          <p:sp>
            <p:nvSpPr>
              <p:cNvPr id="35" name="Rectangle 34"/>
              <p:cNvSpPr/>
              <p:nvPr/>
            </p:nvSpPr>
            <p:spPr>
              <a:xfrm>
                <a:off x="1286472" y="2991036"/>
                <a:ext cx="7086003" cy="1015663"/>
              </a:xfrm>
              <a:prstGeom prst="rect">
                <a:avLst/>
              </a:prstGeom>
            </p:spPr>
            <p:txBody>
              <a:bodyPr wrap="square">
                <a:spAutoFit/>
              </a:bodyPr>
              <a:lstStyle/>
              <a:p>
                <a:r>
                  <a:rPr lang="en-US" sz="4000" b="1" dirty="0">
                    <a:solidFill>
                      <a:schemeClr val="accent2"/>
                    </a:solidFill>
                    <a:latin typeface="Arial" panose="020B0604020202020204" pitchFamily="34" charset="0"/>
                  </a:rPr>
                  <a:t>AMD FIREPRO </a:t>
                </a:r>
                <a:r>
                  <a:rPr lang="en-US" sz="4000" dirty="0" smtClean="0">
                    <a:latin typeface="Arial" panose="020B0604020202020204" pitchFamily="34" charset="0"/>
                  </a:rPr>
                  <a:t>STRATEGY</a:t>
                </a:r>
              </a:p>
              <a:p>
                <a:r>
                  <a:rPr lang="en-US" dirty="0">
                    <a:latin typeface="Arial" panose="020B0604020202020204" pitchFamily="34" charset="0"/>
                  </a:rPr>
                  <a:t>LEAD IN CONTENT CREATION &amp; </a:t>
                </a:r>
                <a:r>
                  <a:rPr lang="en-US" dirty="0" smtClean="0">
                    <a:latin typeface="Arial" panose="020B0604020202020204" pitchFamily="34" charset="0"/>
                  </a:rPr>
                  <a:t>ANALYTICS </a:t>
                </a:r>
                <a:endParaRPr lang="en-US" dirty="0">
                  <a:latin typeface="Arial" panose="020B0604020202020204" pitchFamily="34" charset="0"/>
                </a:endParaRPr>
              </a:p>
            </p:txBody>
          </p:sp>
          <p:sp>
            <p:nvSpPr>
              <p:cNvPr id="36" name="Right Triangle 35"/>
              <p:cNvSpPr/>
              <p:nvPr/>
            </p:nvSpPr>
            <p:spPr>
              <a:xfrm flipH="1">
                <a:off x="7910094" y="3190097"/>
                <a:ext cx="353205" cy="353203"/>
              </a:xfrm>
              <a:prstGeom prst="rtTriangl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0000"/>
                  </a:solidFill>
                </a:endParaRPr>
              </a:p>
            </p:txBody>
          </p:sp>
        </p:grpSp>
      </p:grpSp>
      <p:grpSp>
        <p:nvGrpSpPr>
          <p:cNvPr id="3" name="Group 2"/>
          <p:cNvGrpSpPr/>
          <p:nvPr/>
        </p:nvGrpSpPr>
        <p:grpSpPr>
          <a:xfrm>
            <a:off x="-1752600" y="2353242"/>
            <a:ext cx="15697200" cy="1580118"/>
            <a:chOff x="-1752600" y="1285875"/>
            <a:chExt cx="15697200" cy="1580118"/>
          </a:xfrm>
        </p:grpSpPr>
        <p:sp>
          <p:nvSpPr>
            <p:cNvPr id="52" name="Rectangle 51"/>
            <p:cNvSpPr/>
            <p:nvPr/>
          </p:nvSpPr>
          <p:spPr>
            <a:xfrm>
              <a:off x="0" y="1600200"/>
              <a:ext cx="12188825" cy="1258635"/>
            </a:xfrm>
            <a:prstGeom prst="rect">
              <a:avLst/>
            </a:prstGeom>
            <a:gradFill flip="none" rotWithShape="1">
              <a:gsLst>
                <a:gs pos="0">
                  <a:schemeClr val="accent2">
                    <a:alpha val="0"/>
                  </a:schemeClr>
                </a:gs>
                <a:gs pos="100000">
                  <a:schemeClr val="tx1"/>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56" name="Parallelogram 55"/>
            <p:cNvSpPr/>
            <p:nvPr/>
          </p:nvSpPr>
          <p:spPr>
            <a:xfrm flipH="1">
              <a:off x="5456854" y="1285875"/>
              <a:ext cx="6415407" cy="1572960"/>
            </a:xfrm>
            <a:prstGeom prst="parallelogram">
              <a:avLst>
                <a:gd name="adj" fmla="val 99186"/>
              </a:avLst>
            </a:prstGeom>
            <a:blipFill dpi="0" rotWithShape="0">
              <a:blip r:embed="rId4" cstate="email">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57" name="Parallelogram 56"/>
            <p:cNvSpPr/>
            <p:nvPr/>
          </p:nvSpPr>
          <p:spPr>
            <a:xfrm flipH="1">
              <a:off x="422981" y="1285875"/>
              <a:ext cx="6415407" cy="1572960"/>
            </a:xfrm>
            <a:prstGeom prst="parallelogram">
              <a:avLst>
                <a:gd name="adj" fmla="val 99186"/>
              </a:avLst>
            </a:prstGeom>
            <a:blipFill dpi="0" rotWithShape="1">
              <a:blip r:embed="rId5" cstate="email">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58" name="Parallelogram 57"/>
            <p:cNvSpPr/>
            <p:nvPr/>
          </p:nvSpPr>
          <p:spPr>
            <a:xfrm flipH="1">
              <a:off x="10490727" y="1285875"/>
              <a:ext cx="3453873" cy="1572960"/>
            </a:xfrm>
            <a:prstGeom prst="parallelogram">
              <a:avLst>
                <a:gd name="adj" fmla="val 9918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59" name="Parallelogram 58"/>
            <p:cNvSpPr/>
            <p:nvPr/>
          </p:nvSpPr>
          <p:spPr>
            <a:xfrm flipH="1">
              <a:off x="-1752600" y="1285875"/>
              <a:ext cx="3557116" cy="1572960"/>
            </a:xfrm>
            <a:prstGeom prst="parallelogram">
              <a:avLst>
                <a:gd name="adj" fmla="val 9918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61" name="Parallelogram 60"/>
            <p:cNvSpPr/>
            <p:nvPr/>
          </p:nvSpPr>
          <p:spPr>
            <a:xfrm flipH="1">
              <a:off x="1628774" y="2511012"/>
              <a:ext cx="5210176" cy="347823"/>
            </a:xfrm>
            <a:prstGeom prst="parallelogram">
              <a:avLst>
                <a:gd name="adj" fmla="val 99186"/>
              </a:avLst>
            </a:prstGeom>
            <a:solidFill>
              <a:srgbClr val="ED1C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54" name="TextBox 53"/>
            <p:cNvSpPr txBox="1"/>
            <p:nvPr/>
          </p:nvSpPr>
          <p:spPr>
            <a:xfrm>
              <a:off x="1988348" y="2496661"/>
              <a:ext cx="4526752" cy="369332"/>
            </a:xfrm>
            <a:prstGeom prst="rect">
              <a:avLst/>
            </a:prstGeom>
            <a:noFill/>
          </p:spPr>
          <p:txBody>
            <a:bodyPr wrap="square" rtlCol="0">
              <a:spAutoFit/>
            </a:bodyPr>
            <a:lstStyle/>
            <a:p>
              <a:pPr algn="ctr">
                <a:spcAft>
                  <a:spcPts val="600"/>
                </a:spcAft>
                <a:buClr>
                  <a:schemeClr val="bg2"/>
                </a:buClr>
              </a:pPr>
              <a:r>
                <a:rPr lang="en-US" b="1" dirty="0" smtClean="0">
                  <a:effectLst>
                    <a:outerShdw blurRad="38100" dist="38100" dir="2700000" algn="tl">
                      <a:srgbClr val="000000">
                        <a:alpha val="43137"/>
                      </a:srgbClr>
                    </a:outerShdw>
                  </a:effectLst>
                  <a:latin typeface="Arial" panose="020B0604020202020204" pitchFamily="34" charset="0"/>
                </a:rPr>
                <a:t>CLIENT</a:t>
              </a:r>
            </a:p>
          </p:txBody>
        </p:sp>
        <p:sp>
          <p:nvSpPr>
            <p:cNvPr id="76" name="Parallelogram 75"/>
            <p:cNvSpPr/>
            <p:nvPr/>
          </p:nvSpPr>
          <p:spPr>
            <a:xfrm flipH="1">
              <a:off x="6665284" y="2511012"/>
              <a:ext cx="5221916" cy="347823"/>
            </a:xfrm>
            <a:prstGeom prst="parallelogram">
              <a:avLst>
                <a:gd name="adj" fmla="val 99186"/>
              </a:avLst>
            </a:prstGeom>
            <a:solidFill>
              <a:srgbClr val="ED1C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77" name="TextBox 76"/>
            <p:cNvSpPr txBox="1"/>
            <p:nvPr/>
          </p:nvSpPr>
          <p:spPr>
            <a:xfrm>
              <a:off x="7046123" y="2496661"/>
              <a:ext cx="4526752" cy="369332"/>
            </a:xfrm>
            <a:prstGeom prst="rect">
              <a:avLst/>
            </a:prstGeom>
            <a:noFill/>
          </p:spPr>
          <p:txBody>
            <a:bodyPr wrap="square" rtlCol="0">
              <a:spAutoFit/>
            </a:bodyPr>
            <a:lstStyle/>
            <a:p>
              <a:pPr algn="ctr">
                <a:spcAft>
                  <a:spcPts val="600"/>
                </a:spcAft>
                <a:buClr>
                  <a:schemeClr val="bg2"/>
                </a:buClr>
              </a:pPr>
              <a:r>
                <a:rPr lang="en-US" b="1" dirty="0">
                  <a:effectLst>
                    <a:outerShdw blurRad="38100" dist="38100" dir="2700000" algn="tl">
                      <a:srgbClr val="000000">
                        <a:alpha val="43137"/>
                      </a:srgbClr>
                    </a:outerShdw>
                  </a:effectLst>
                  <a:latin typeface="Arial" panose="020B0604020202020204" pitchFamily="34" charset="0"/>
                </a:rPr>
                <a:t>CLOUD</a:t>
              </a:r>
              <a:endParaRPr lang="en-US" b="1" dirty="0" smtClean="0">
                <a:effectLst>
                  <a:outerShdw blurRad="38100" dist="38100" dir="2700000" algn="tl">
                    <a:srgbClr val="000000">
                      <a:alpha val="43137"/>
                    </a:srgbClr>
                  </a:outerShdw>
                </a:effectLst>
                <a:latin typeface="Arial" panose="020B0604020202020204" pitchFamily="34" charset="0"/>
              </a:endParaRPr>
            </a:p>
          </p:txBody>
        </p:sp>
        <p:sp>
          <p:nvSpPr>
            <p:cNvPr id="100" name="Parallelogram 99"/>
            <p:cNvSpPr/>
            <p:nvPr/>
          </p:nvSpPr>
          <p:spPr>
            <a:xfrm flipH="1">
              <a:off x="421074" y="1285876"/>
              <a:ext cx="4968408" cy="103242"/>
            </a:xfrm>
            <a:prstGeom prst="parallelogram">
              <a:avLst>
                <a:gd name="adj" fmla="val 99186"/>
              </a:avLst>
            </a:prstGeom>
            <a:solidFill>
              <a:srgbClr val="ED1C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01" name="Parallelogram 100"/>
            <p:cNvSpPr/>
            <p:nvPr/>
          </p:nvSpPr>
          <p:spPr>
            <a:xfrm flipH="1">
              <a:off x="5456594" y="1285876"/>
              <a:ext cx="4968408" cy="103242"/>
            </a:xfrm>
            <a:prstGeom prst="parallelogram">
              <a:avLst>
                <a:gd name="adj" fmla="val 99186"/>
              </a:avLst>
            </a:prstGeom>
            <a:solidFill>
              <a:srgbClr val="ED1C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grpSp>
      <p:grpSp>
        <p:nvGrpSpPr>
          <p:cNvPr id="78" name="Group 77"/>
          <p:cNvGrpSpPr/>
          <p:nvPr/>
        </p:nvGrpSpPr>
        <p:grpSpPr>
          <a:xfrm flipV="1">
            <a:off x="-1752600" y="4034212"/>
            <a:ext cx="15697200" cy="1587440"/>
            <a:chOff x="-1752600" y="1285875"/>
            <a:chExt cx="15697200" cy="1587440"/>
          </a:xfrm>
        </p:grpSpPr>
        <p:sp>
          <p:nvSpPr>
            <p:cNvPr id="79" name="Rectangle 78"/>
            <p:cNvSpPr/>
            <p:nvPr/>
          </p:nvSpPr>
          <p:spPr>
            <a:xfrm>
              <a:off x="0" y="1600200"/>
              <a:ext cx="12188825" cy="1258635"/>
            </a:xfrm>
            <a:prstGeom prst="rect">
              <a:avLst/>
            </a:prstGeom>
            <a:gradFill flip="none" rotWithShape="1">
              <a:gsLst>
                <a:gs pos="0">
                  <a:schemeClr val="accent2">
                    <a:alpha val="0"/>
                  </a:schemeClr>
                </a:gs>
                <a:gs pos="100000">
                  <a:schemeClr val="tx1"/>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80" name="Parallelogram 79"/>
            <p:cNvSpPr/>
            <p:nvPr/>
          </p:nvSpPr>
          <p:spPr>
            <a:xfrm flipH="1">
              <a:off x="5456854" y="1285875"/>
              <a:ext cx="6415407" cy="1572960"/>
            </a:xfrm>
            <a:prstGeom prst="parallelogram">
              <a:avLst>
                <a:gd name="adj" fmla="val 99186"/>
              </a:avLst>
            </a:prstGeom>
            <a:blipFill dpi="0" rotWithShape="0">
              <a:blip r:embed="rId6" cstate="email">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81" name="Parallelogram 80"/>
            <p:cNvSpPr/>
            <p:nvPr/>
          </p:nvSpPr>
          <p:spPr>
            <a:xfrm flipH="1">
              <a:off x="422981" y="1285875"/>
              <a:ext cx="6415407" cy="1572960"/>
            </a:xfrm>
            <a:prstGeom prst="parallelogram">
              <a:avLst>
                <a:gd name="adj" fmla="val 99186"/>
              </a:avLst>
            </a:prstGeom>
            <a:blipFill dpi="0" rotWithShape="1">
              <a:blip r:embed="rId7" cstate="email">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82" name="Parallelogram 81"/>
            <p:cNvSpPr/>
            <p:nvPr/>
          </p:nvSpPr>
          <p:spPr>
            <a:xfrm flipH="1">
              <a:off x="10490727" y="1285875"/>
              <a:ext cx="3453873" cy="1572960"/>
            </a:xfrm>
            <a:prstGeom prst="parallelogram">
              <a:avLst>
                <a:gd name="adj" fmla="val 9918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83" name="Parallelogram 82"/>
            <p:cNvSpPr/>
            <p:nvPr/>
          </p:nvSpPr>
          <p:spPr>
            <a:xfrm flipH="1">
              <a:off x="-1752600" y="1285875"/>
              <a:ext cx="3557116" cy="1572960"/>
            </a:xfrm>
            <a:prstGeom prst="parallelogram">
              <a:avLst>
                <a:gd name="adj" fmla="val 9918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84" name="Parallelogram 83"/>
            <p:cNvSpPr/>
            <p:nvPr/>
          </p:nvSpPr>
          <p:spPr>
            <a:xfrm flipH="1">
              <a:off x="1628774" y="2511012"/>
              <a:ext cx="5210176" cy="347823"/>
            </a:xfrm>
            <a:prstGeom prst="parallelogram">
              <a:avLst>
                <a:gd name="adj" fmla="val 9918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85" name="TextBox 84"/>
            <p:cNvSpPr txBox="1"/>
            <p:nvPr/>
          </p:nvSpPr>
          <p:spPr>
            <a:xfrm flipV="1">
              <a:off x="1988348" y="2503983"/>
              <a:ext cx="4526752" cy="369332"/>
            </a:xfrm>
            <a:prstGeom prst="rect">
              <a:avLst/>
            </a:prstGeom>
            <a:noFill/>
          </p:spPr>
          <p:txBody>
            <a:bodyPr wrap="square" rtlCol="0">
              <a:spAutoFit/>
            </a:bodyPr>
            <a:lstStyle/>
            <a:p>
              <a:pPr algn="ctr">
                <a:spcAft>
                  <a:spcPts val="600"/>
                </a:spcAft>
                <a:buClr>
                  <a:schemeClr val="bg2"/>
                </a:buClr>
              </a:pPr>
              <a:r>
                <a:rPr lang="en-US" b="1" dirty="0" smtClean="0">
                  <a:effectLst>
                    <a:outerShdw blurRad="38100" dist="38100" dir="2700000" algn="tl">
                      <a:srgbClr val="000000">
                        <a:alpha val="43137"/>
                      </a:srgbClr>
                    </a:outerShdw>
                  </a:effectLst>
                  <a:latin typeface="Arial" panose="020B0604020202020204" pitchFamily="34" charset="0"/>
                </a:rPr>
                <a:t>CONTENT</a:t>
              </a:r>
            </a:p>
          </p:txBody>
        </p:sp>
        <p:sp>
          <p:nvSpPr>
            <p:cNvPr id="86" name="Parallelogram 85"/>
            <p:cNvSpPr/>
            <p:nvPr/>
          </p:nvSpPr>
          <p:spPr>
            <a:xfrm flipH="1">
              <a:off x="6654650" y="2511013"/>
              <a:ext cx="5232549" cy="347823"/>
            </a:xfrm>
            <a:prstGeom prst="parallelogram">
              <a:avLst>
                <a:gd name="adj" fmla="val 9918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87" name="TextBox 86"/>
            <p:cNvSpPr txBox="1"/>
            <p:nvPr/>
          </p:nvSpPr>
          <p:spPr>
            <a:xfrm flipV="1">
              <a:off x="7046123" y="2503983"/>
              <a:ext cx="4526752" cy="369332"/>
            </a:xfrm>
            <a:prstGeom prst="rect">
              <a:avLst/>
            </a:prstGeom>
            <a:noFill/>
          </p:spPr>
          <p:txBody>
            <a:bodyPr wrap="square" rtlCol="0">
              <a:spAutoFit/>
            </a:bodyPr>
            <a:lstStyle/>
            <a:p>
              <a:pPr algn="ctr">
                <a:spcAft>
                  <a:spcPts val="600"/>
                </a:spcAft>
                <a:buClr>
                  <a:schemeClr val="bg2"/>
                </a:buClr>
              </a:pPr>
              <a:r>
                <a:rPr lang="en-US" b="1" dirty="0" smtClean="0">
                  <a:effectLst>
                    <a:outerShdw blurRad="38100" dist="38100" dir="2700000" algn="tl">
                      <a:srgbClr val="000000">
                        <a:alpha val="43137"/>
                      </a:srgbClr>
                    </a:outerShdw>
                  </a:effectLst>
                  <a:latin typeface="Arial" panose="020B0604020202020204" pitchFamily="34" charset="0"/>
                </a:rPr>
                <a:t>COMPUTE</a:t>
              </a:r>
            </a:p>
          </p:txBody>
        </p:sp>
      </p:grpSp>
      <p:grpSp>
        <p:nvGrpSpPr>
          <p:cNvPr id="12" name="Group 11"/>
          <p:cNvGrpSpPr/>
          <p:nvPr/>
        </p:nvGrpSpPr>
        <p:grpSpPr>
          <a:xfrm>
            <a:off x="-600076" y="1678592"/>
            <a:ext cx="13373101" cy="556931"/>
            <a:chOff x="-600076" y="746020"/>
            <a:chExt cx="13373101" cy="556931"/>
          </a:xfrm>
        </p:grpSpPr>
        <p:grpSp>
          <p:nvGrpSpPr>
            <p:cNvPr id="11" name="Group 10"/>
            <p:cNvGrpSpPr/>
            <p:nvPr/>
          </p:nvGrpSpPr>
          <p:grpSpPr>
            <a:xfrm>
              <a:off x="-600076" y="746020"/>
              <a:ext cx="13373101" cy="556931"/>
              <a:chOff x="-600076" y="746020"/>
              <a:chExt cx="13373101" cy="556931"/>
            </a:xfrm>
          </p:grpSpPr>
          <p:sp>
            <p:nvSpPr>
              <p:cNvPr id="15" name="Parallelogram 14"/>
              <p:cNvSpPr/>
              <p:nvPr/>
            </p:nvSpPr>
            <p:spPr>
              <a:xfrm flipH="1" flipV="1">
                <a:off x="4006726" y="750700"/>
                <a:ext cx="4186124" cy="552251"/>
              </a:xfrm>
              <a:prstGeom prst="parallelogram">
                <a:avLst>
                  <a:gd name="adj" fmla="val 99186"/>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6" name="Parallelogram 15"/>
              <p:cNvSpPr/>
              <p:nvPr/>
            </p:nvSpPr>
            <p:spPr>
              <a:xfrm flipH="1" flipV="1">
                <a:off x="7821593" y="746025"/>
                <a:ext cx="4186124" cy="552251"/>
              </a:xfrm>
              <a:prstGeom prst="parallelogram">
                <a:avLst>
                  <a:gd name="adj" fmla="val 99186"/>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3" name="Parallelogram 12"/>
              <p:cNvSpPr/>
              <p:nvPr/>
            </p:nvSpPr>
            <p:spPr>
              <a:xfrm flipH="1" flipV="1">
                <a:off x="191858" y="750700"/>
                <a:ext cx="4186124" cy="552251"/>
              </a:xfrm>
              <a:prstGeom prst="parallelogram">
                <a:avLst>
                  <a:gd name="adj" fmla="val 99186"/>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88" name="Parallelogram 87"/>
              <p:cNvSpPr/>
              <p:nvPr/>
            </p:nvSpPr>
            <p:spPr>
              <a:xfrm flipH="1" flipV="1">
                <a:off x="11609227" y="746020"/>
                <a:ext cx="1163798" cy="552251"/>
              </a:xfrm>
              <a:prstGeom prst="parallelogram">
                <a:avLst>
                  <a:gd name="adj" fmla="val 99186"/>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pPr>
                <a:endParaRPr lang="en-US" dirty="0">
                  <a:solidFill>
                    <a:schemeClr val="bg1"/>
                  </a:solidFill>
                </a:endParaRPr>
              </a:p>
            </p:txBody>
          </p:sp>
          <p:sp>
            <p:nvSpPr>
              <p:cNvPr id="89" name="Parallelogram 88"/>
              <p:cNvSpPr/>
              <p:nvPr/>
            </p:nvSpPr>
            <p:spPr>
              <a:xfrm flipH="1" flipV="1">
                <a:off x="-600076" y="746020"/>
                <a:ext cx="1190419" cy="552251"/>
              </a:xfrm>
              <a:prstGeom prst="parallelogram">
                <a:avLst>
                  <a:gd name="adj" fmla="val 99186"/>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pPr>
                <a:endParaRPr lang="en-US" dirty="0">
                  <a:solidFill>
                    <a:schemeClr val="bg1"/>
                  </a:solidFill>
                </a:endParaRPr>
              </a:p>
            </p:txBody>
          </p:sp>
        </p:grpSp>
        <p:sp>
          <p:nvSpPr>
            <p:cNvPr id="21" name="Rectangle 20"/>
            <p:cNvSpPr/>
            <p:nvPr/>
          </p:nvSpPr>
          <p:spPr>
            <a:xfrm>
              <a:off x="4594639" y="864269"/>
              <a:ext cx="3063462" cy="338554"/>
            </a:xfrm>
            <a:prstGeom prst="rect">
              <a:avLst/>
            </a:prstGeom>
            <a:noFill/>
          </p:spPr>
          <p:txBody>
            <a:bodyPr wrap="square" lIns="91440" tIns="45720" rIns="91440" bIns="45720">
              <a:spAutoFit/>
            </a:bodyPr>
            <a:lstStyle/>
            <a:p>
              <a:pPr algn="ctr"/>
              <a:r>
                <a:rPr lang="en-US" sz="1600" b="1" dirty="0" smtClean="0">
                  <a:ln w="0"/>
                  <a:latin typeface="+mj-lt"/>
                </a:rPr>
                <a:t>MEDIA &amp; ENTERTAINMENT</a:t>
              </a:r>
              <a:endParaRPr lang="en-US" sz="1600" b="1" dirty="0">
                <a:ln w="0"/>
                <a:latin typeface="+mj-lt"/>
              </a:endParaRPr>
            </a:p>
          </p:txBody>
        </p:sp>
        <p:sp>
          <p:nvSpPr>
            <p:cNvPr id="24" name="Rectangle 23"/>
            <p:cNvSpPr/>
            <p:nvPr/>
          </p:nvSpPr>
          <p:spPr>
            <a:xfrm>
              <a:off x="8369910" y="864269"/>
              <a:ext cx="3069615" cy="338554"/>
            </a:xfrm>
            <a:prstGeom prst="rect">
              <a:avLst/>
            </a:prstGeom>
            <a:noFill/>
          </p:spPr>
          <p:txBody>
            <a:bodyPr wrap="square" lIns="91440" tIns="45720" rIns="91440" bIns="45720">
              <a:spAutoFit/>
            </a:bodyPr>
            <a:lstStyle/>
            <a:p>
              <a:pPr algn="ctr"/>
              <a:r>
                <a:rPr lang="en-US" sz="1600" b="1" dirty="0" smtClean="0">
                  <a:ln w="0"/>
                  <a:latin typeface="+mj-lt"/>
                </a:rPr>
                <a:t>EDUCATION &amp; RESEARCH</a:t>
              </a:r>
              <a:endParaRPr lang="en-US" sz="1600" b="1" dirty="0">
                <a:ln w="0"/>
                <a:latin typeface="+mj-lt"/>
              </a:endParaRPr>
            </a:p>
          </p:txBody>
        </p:sp>
        <p:sp>
          <p:nvSpPr>
            <p:cNvPr id="20" name="Rectangle 19"/>
            <p:cNvSpPr/>
            <p:nvPr/>
          </p:nvSpPr>
          <p:spPr>
            <a:xfrm>
              <a:off x="756813" y="864269"/>
              <a:ext cx="3100811" cy="338554"/>
            </a:xfrm>
            <a:prstGeom prst="rect">
              <a:avLst/>
            </a:prstGeom>
            <a:noFill/>
          </p:spPr>
          <p:txBody>
            <a:bodyPr wrap="square" lIns="91440" tIns="45720" rIns="91440" bIns="45720">
              <a:spAutoFit/>
            </a:bodyPr>
            <a:lstStyle/>
            <a:p>
              <a:pPr algn="ctr"/>
              <a:r>
                <a:rPr lang="en-US" sz="1600" b="1" dirty="0" smtClean="0">
                  <a:ln w="0"/>
                  <a:latin typeface="+mj-lt"/>
                </a:rPr>
                <a:t>ENGINEERING </a:t>
              </a:r>
              <a:endParaRPr lang="en-US" sz="1600" b="1" dirty="0">
                <a:ln w="0"/>
                <a:latin typeface="+mj-lt"/>
              </a:endParaRPr>
            </a:p>
          </p:txBody>
        </p:sp>
      </p:grpSp>
      <p:grpSp>
        <p:nvGrpSpPr>
          <p:cNvPr id="14" name="Group 13"/>
          <p:cNvGrpSpPr/>
          <p:nvPr/>
        </p:nvGrpSpPr>
        <p:grpSpPr>
          <a:xfrm>
            <a:off x="-600076" y="5513573"/>
            <a:ext cx="13373101" cy="770075"/>
            <a:chOff x="-600076" y="5570723"/>
            <a:chExt cx="13373101" cy="770075"/>
          </a:xfrm>
        </p:grpSpPr>
        <p:grpSp>
          <p:nvGrpSpPr>
            <p:cNvPr id="105" name="Group 104"/>
            <p:cNvGrpSpPr/>
            <p:nvPr/>
          </p:nvGrpSpPr>
          <p:grpSpPr>
            <a:xfrm flipV="1">
              <a:off x="-600076" y="5783867"/>
              <a:ext cx="13373101" cy="556931"/>
              <a:chOff x="-600076" y="746020"/>
              <a:chExt cx="13373101" cy="556931"/>
            </a:xfrm>
          </p:grpSpPr>
          <p:sp>
            <p:nvSpPr>
              <p:cNvPr id="109" name="Parallelogram 108"/>
              <p:cNvSpPr/>
              <p:nvPr/>
            </p:nvSpPr>
            <p:spPr>
              <a:xfrm flipH="1" flipV="1">
                <a:off x="4006726" y="750700"/>
                <a:ext cx="4186124" cy="552251"/>
              </a:xfrm>
              <a:prstGeom prst="parallelogram">
                <a:avLst>
                  <a:gd name="adj" fmla="val 99186"/>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10" name="Parallelogram 109"/>
              <p:cNvSpPr/>
              <p:nvPr/>
            </p:nvSpPr>
            <p:spPr>
              <a:xfrm flipH="1" flipV="1">
                <a:off x="7821593" y="746025"/>
                <a:ext cx="4186124" cy="552251"/>
              </a:xfrm>
              <a:prstGeom prst="parallelogram">
                <a:avLst>
                  <a:gd name="adj" fmla="val 99186"/>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11" name="Parallelogram 110"/>
              <p:cNvSpPr/>
              <p:nvPr/>
            </p:nvSpPr>
            <p:spPr>
              <a:xfrm flipH="1" flipV="1">
                <a:off x="191858" y="750700"/>
                <a:ext cx="4186124" cy="552251"/>
              </a:xfrm>
              <a:prstGeom prst="parallelogram">
                <a:avLst>
                  <a:gd name="adj" fmla="val 99186"/>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12" name="Parallelogram 111"/>
              <p:cNvSpPr/>
              <p:nvPr/>
            </p:nvSpPr>
            <p:spPr>
              <a:xfrm flipH="1" flipV="1">
                <a:off x="11609227" y="746020"/>
                <a:ext cx="1163798" cy="552251"/>
              </a:xfrm>
              <a:prstGeom prst="parallelogram">
                <a:avLst>
                  <a:gd name="adj" fmla="val 99186"/>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pPr>
                <a:endParaRPr lang="en-US" dirty="0">
                  <a:solidFill>
                    <a:schemeClr val="bg1"/>
                  </a:solidFill>
                </a:endParaRPr>
              </a:p>
            </p:txBody>
          </p:sp>
          <p:sp>
            <p:nvSpPr>
              <p:cNvPr id="113" name="Parallelogram 112"/>
              <p:cNvSpPr/>
              <p:nvPr/>
            </p:nvSpPr>
            <p:spPr>
              <a:xfrm flipH="1" flipV="1">
                <a:off x="-600076" y="746020"/>
                <a:ext cx="1190419" cy="552251"/>
              </a:xfrm>
              <a:prstGeom prst="parallelogram">
                <a:avLst>
                  <a:gd name="adj" fmla="val 99186"/>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pPr>
                <a:endParaRPr lang="en-US" dirty="0">
                  <a:solidFill>
                    <a:schemeClr val="bg1"/>
                  </a:solidFill>
                </a:endParaRPr>
              </a:p>
            </p:txBody>
          </p:sp>
        </p:grpSp>
        <p:sp>
          <p:nvSpPr>
            <p:cNvPr id="96" name="Rectangle 95"/>
            <p:cNvSpPr/>
            <p:nvPr/>
          </p:nvSpPr>
          <p:spPr>
            <a:xfrm>
              <a:off x="4594639" y="5893469"/>
              <a:ext cx="3063462" cy="338554"/>
            </a:xfrm>
            <a:prstGeom prst="rect">
              <a:avLst/>
            </a:prstGeom>
            <a:noFill/>
          </p:spPr>
          <p:txBody>
            <a:bodyPr wrap="square" lIns="91440" tIns="45720" rIns="91440" bIns="45720">
              <a:spAutoFit/>
            </a:bodyPr>
            <a:lstStyle/>
            <a:p>
              <a:pPr algn="ctr"/>
              <a:r>
                <a:rPr lang="en-US" sz="1600" b="1" dirty="0">
                  <a:ln w="0"/>
                  <a:latin typeface="+mj-lt"/>
                </a:rPr>
                <a:t>DISPLAY WALLS</a:t>
              </a:r>
            </a:p>
          </p:txBody>
        </p:sp>
        <p:sp>
          <p:nvSpPr>
            <p:cNvPr id="97" name="Rectangle 96"/>
            <p:cNvSpPr/>
            <p:nvPr/>
          </p:nvSpPr>
          <p:spPr>
            <a:xfrm>
              <a:off x="8427060" y="5893469"/>
              <a:ext cx="3012465" cy="338554"/>
            </a:xfrm>
            <a:prstGeom prst="rect">
              <a:avLst/>
            </a:prstGeom>
            <a:noFill/>
          </p:spPr>
          <p:txBody>
            <a:bodyPr wrap="square" lIns="91440" tIns="45720" rIns="91440" bIns="45720">
              <a:spAutoFit/>
            </a:bodyPr>
            <a:lstStyle/>
            <a:p>
              <a:pPr algn="ctr"/>
              <a:r>
                <a:rPr lang="en-US" sz="1600" b="1" dirty="0">
                  <a:ln w="0"/>
                  <a:latin typeface="+mj-lt"/>
                </a:rPr>
                <a:t>FINANCE</a:t>
              </a:r>
            </a:p>
          </p:txBody>
        </p:sp>
        <p:sp>
          <p:nvSpPr>
            <p:cNvPr id="98" name="Rectangle 97"/>
            <p:cNvSpPr/>
            <p:nvPr/>
          </p:nvSpPr>
          <p:spPr>
            <a:xfrm>
              <a:off x="699663" y="5893469"/>
              <a:ext cx="3177011" cy="338554"/>
            </a:xfrm>
            <a:prstGeom prst="rect">
              <a:avLst/>
            </a:prstGeom>
            <a:noFill/>
          </p:spPr>
          <p:txBody>
            <a:bodyPr wrap="square" lIns="91440" tIns="45720" rIns="91440" bIns="45720">
              <a:spAutoFit/>
            </a:bodyPr>
            <a:lstStyle/>
            <a:p>
              <a:pPr algn="ctr"/>
              <a:r>
                <a:rPr lang="en-US" sz="1600" b="1" dirty="0">
                  <a:ln w="0"/>
                  <a:latin typeface="+mj-lt"/>
                </a:rPr>
                <a:t>MEDICAL</a:t>
              </a:r>
            </a:p>
          </p:txBody>
        </p:sp>
        <p:sp>
          <p:nvSpPr>
            <p:cNvPr id="102" name="Parallelogram 101"/>
            <p:cNvSpPr/>
            <p:nvPr/>
          </p:nvSpPr>
          <p:spPr>
            <a:xfrm flipH="1" flipV="1">
              <a:off x="426291" y="5570723"/>
              <a:ext cx="4968408" cy="103242"/>
            </a:xfrm>
            <a:prstGeom prst="parallelogram">
              <a:avLst>
                <a:gd name="adj" fmla="val 99186"/>
              </a:avLst>
            </a:prstGeom>
            <a:solidFill>
              <a:srgbClr val="ED1C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03" name="Parallelogram 102"/>
            <p:cNvSpPr/>
            <p:nvPr/>
          </p:nvSpPr>
          <p:spPr>
            <a:xfrm flipH="1" flipV="1">
              <a:off x="5456943" y="5570723"/>
              <a:ext cx="4968408" cy="103242"/>
            </a:xfrm>
            <a:prstGeom prst="parallelogram">
              <a:avLst>
                <a:gd name="adj" fmla="val 99186"/>
              </a:avLst>
            </a:prstGeom>
            <a:solidFill>
              <a:srgbClr val="ED1C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grpSp>
    </p:spTree>
    <p:extLst>
      <p:ext uri="{BB962C8B-B14F-4D97-AF65-F5344CB8AC3E}">
        <p14:creationId xmlns:p14="http://schemas.microsoft.com/office/powerpoint/2010/main" val="1660945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1+#ppt_w/2"/>
                                          </p:val>
                                        </p:tav>
                                        <p:tav tm="100000">
                                          <p:val>
                                            <p:strVal val="#ppt_x"/>
                                          </p:val>
                                        </p:tav>
                                      </p:tavLst>
                                    </p:anim>
                                    <p:anim calcmode="lin" valueType="num">
                                      <p:cBhvr additive="base">
                                        <p:cTn id="12"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Client Mobile</a:t>
            </a:r>
            <a:endParaRPr lang="en-US" dirty="0"/>
          </a:p>
        </p:txBody>
      </p:sp>
    </p:spTree>
    <p:extLst>
      <p:ext uri="{BB962C8B-B14F-4D97-AF65-F5344CB8AC3E}">
        <p14:creationId xmlns:p14="http://schemas.microsoft.com/office/powerpoint/2010/main" val="238106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900" b="1" dirty="0" smtClean="0">
                <a:effectLst>
                  <a:outerShdw blurRad="38100" dist="38100" dir="2700000" algn="tl">
                    <a:srgbClr val="000000">
                      <a:alpha val="43137"/>
                    </a:srgbClr>
                  </a:outerShdw>
                </a:effectLst>
                <a:latin typeface="+mj-lt"/>
              </a:rPr>
              <a:t>Introducing</a:t>
            </a:r>
            <a:endParaRPr lang="en-US" sz="2900" b="1" i="1" dirty="0">
              <a:latin typeface="+mj-lt"/>
            </a:endParaRPr>
          </a:p>
        </p:txBody>
      </p:sp>
      <p:sp>
        <p:nvSpPr>
          <p:cNvPr id="14" name="Content Placeholder 2"/>
          <p:cNvSpPr>
            <a:spLocks noGrp="1"/>
          </p:cNvSpPr>
          <p:nvPr>
            <p:ph idx="1"/>
          </p:nvPr>
        </p:nvSpPr>
        <p:spPr>
          <a:xfrm>
            <a:off x="1483625" y="1074837"/>
            <a:ext cx="9348619" cy="912590"/>
          </a:xfrm>
        </p:spPr>
        <p:txBody>
          <a:bodyPr/>
          <a:lstStyle/>
          <a:p>
            <a:pPr marL="0" indent="0" algn="ctr">
              <a:buNone/>
            </a:pPr>
            <a:r>
              <a:rPr lang="en-US" sz="2400" b="1" dirty="0" smtClean="0">
                <a:solidFill>
                  <a:srgbClr val="FF0000"/>
                </a:solidFill>
              </a:rPr>
              <a:t>The next generation AMD FirePro™ M4100, M5100 and M6100</a:t>
            </a:r>
            <a:r>
              <a:rPr lang="en-US" sz="2400" b="1" dirty="0">
                <a:solidFill>
                  <a:srgbClr val="FF0000"/>
                </a:solidFill>
              </a:rPr>
              <a:t> </a:t>
            </a:r>
            <a:r>
              <a:rPr lang="en-US" sz="2400" b="1" dirty="0" smtClean="0">
                <a:solidFill>
                  <a:srgbClr val="FF0000"/>
                </a:solidFill>
              </a:rPr>
              <a:t>                    mobile workstation graphics</a:t>
            </a:r>
          </a:p>
        </p:txBody>
      </p:sp>
      <p:sp>
        <p:nvSpPr>
          <p:cNvPr id="16" name="Content Placeholder 2"/>
          <p:cNvSpPr txBox="1">
            <a:spLocks/>
          </p:cNvSpPr>
          <p:nvPr/>
        </p:nvSpPr>
        <p:spPr bwMode="auto">
          <a:xfrm>
            <a:off x="1583927" y="2279912"/>
            <a:ext cx="9383431" cy="91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68275" indent="-168275" algn="l" rtl="0" eaLnBrk="0" fontAlgn="base" hangingPunct="0">
              <a:spcBef>
                <a:spcPts val="800"/>
              </a:spcBef>
              <a:spcAft>
                <a:spcPct val="0"/>
              </a:spcAft>
              <a:buClr>
                <a:srgbClr val="C00000"/>
              </a:buClr>
              <a:buFont typeface="Wingdings 3" pitchFamily="18" charset="2"/>
              <a:buChar char="}"/>
              <a:defRPr kern="1200">
                <a:solidFill>
                  <a:srgbClr val="FFFFFF"/>
                </a:solidFill>
                <a:latin typeface="+mn-lt"/>
                <a:ea typeface="+mn-ea"/>
                <a:cs typeface="+mn-cs"/>
              </a:defRPr>
            </a:lvl1pPr>
            <a:lvl2pPr marL="547688" indent="-180975" algn="l" rtl="0" eaLnBrk="0" fontAlgn="base" hangingPunct="0">
              <a:spcBef>
                <a:spcPts val="300"/>
              </a:spcBef>
              <a:spcAft>
                <a:spcPct val="0"/>
              </a:spcAft>
              <a:buFont typeface="Arial" charset="0"/>
              <a:buChar char="–"/>
              <a:defRPr sz="1600" kern="1200">
                <a:solidFill>
                  <a:srgbClr val="FFFFFF"/>
                </a:solidFill>
                <a:latin typeface="+mn-lt"/>
                <a:ea typeface="+mn-ea"/>
                <a:cs typeface="+mn-cs"/>
              </a:defRPr>
            </a:lvl2pPr>
            <a:lvl3pPr marL="914400" indent="-168275" algn="l" rtl="0" eaLnBrk="0" fontAlgn="base" hangingPunct="0">
              <a:spcBef>
                <a:spcPts val="300"/>
              </a:spcBef>
              <a:spcAft>
                <a:spcPct val="0"/>
              </a:spcAft>
              <a:buClr>
                <a:schemeClr val="tx1"/>
              </a:buClr>
              <a:buFont typeface="Arial" charset="0"/>
              <a:buChar char="•"/>
              <a:defRPr sz="1400" kern="1200">
                <a:solidFill>
                  <a:srgbClr val="FFFFFF"/>
                </a:solidFill>
                <a:latin typeface="+mn-lt"/>
                <a:ea typeface="+mn-ea"/>
                <a:cs typeface="+mn-cs"/>
              </a:defRPr>
            </a:lvl3pPr>
            <a:lvl4pPr marL="1371600" indent="-182563" algn="l" rtl="0" eaLnBrk="0" fontAlgn="base" hangingPunct="0">
              <a:spcBef>
                <a:spcPts val="300"/>
              </a:spcBef>
              <a:spcAft>
                <a:spcPct val="0"/>
              </a:spcAft>
              <a:buFont typeface="Arial" charset="0"/>
              <a:buChar char="–"/>
              <a:defRPr sz="1200" kern="1200">
                <a:solidFill>
                  <a:schemeClr val="tx1"/>
                </a:solidFill>
                <a:latin typeface="+mn-lt"/>
                <a:ea typeface="+mn-ea"/>
                <a:cs typeface="+mn-cs"/>
              </a:defRPr>
            </a:lvl4pPr>
            <a:lvl5pPr marL="1644650" indent="-163513" algn="l" rtl="0" eaLnBrk="0" fontAlgn="base" hangingPunct="0">
              <a:spcBef>
                <a:spcPts val="3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3" pitchFamily="18" charset="2"/>
              <a:buNone/>
            </a:pPr>
            <a:r>
              <a:rPr lang="en-US" sz="2400" b="1" i="1" dirty="0" smtClean="0"/>
              <a:t>Bringing the Power of AMD’s Graphics Core Next (GCN)  GPU architecture to engineering and creative professionals on the go</a:t>
            </a:r>
          </a:p>
        </p:txBody>
      </p:sp>
      <p:pic>
        <p:nvPicPr>
          <p:cNvPr id="2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29128" y="3774613"/>
            <a:ext cx="2942722" cy="2869527"/>
          </a:xfrm>
          <a:prstGeom prst="rect">
            <a:avLst/>
          </a:prstGeom>
          <a:noFill/>
          <a:ln>
            <a:noFill/>
          </a:ln>
          <a:effectLst/>
          <a:scene3d>
            <a:camera prst="perspectiveLef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descr="E:\Quardia\Quardia Client Folder - Active\AMD\AMD0099 AMD ATI GPU launch - Darren McPhee\resources\AMD GPU fiber 48.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61257" y="3932673"/>
            <a:ext cx="3403476" cy="2553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88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900" b="1" dirty="0" smtClean="0">
                <a:effectLst>
                  <a:outerShdw blurRad="38100" dist="38100" dir="2700000" algn="tl">
                    <a:srgbClr val="000000">
                      <a:alpha val="43137"/>
                    </a:srgbClr>
                  </a:outerShdw>
                </a:effectLst>
                <a:latin typeface="+mj-lt"/>
              </a:rPr>
              <a:t>Introducing</a:t>
            </a:r>
            <a:endParaRPr lang="en-US" sz="2900" b="1" i="1" dirty="0">
              <a:latin typeface="+mj-lt"/>
            </a:endParaRPr>
          </a:p>
        </p:txBody>
      </p:sp>
      <p:pic>
        <p:nvPicPr>
          <p:cNvPr id="2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19011" y="3685654"/>
            <a:ext cx="2382522" cy="2323261"/>
          </a:xfrm>
          <a:prstGeom prst="rect">
            <a:avLst/>
          </a:prstGeom>
          <a:noFill/>
          <a:ln>
            <a:noFill/>
          </a:ln>
          <a:effectLst/>
          <a:scene3d>
            <a:camera prst="perspectiveLef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Content Placeholder 2"/>
          <p:cNvSpPr txBox="1">
            <a:spLocks/>
          </p:cNvSpPr>
          <p:nvPr/>
        </p:nvSpPr>
        <p:spPr bwMode="auto">
          <a:xfrm>
            <a:off x="329084" y="1306636"/>
            <a:ext cx="9088046" cy="91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68275" indent="-168275" algn="l" rtl="0" eaLnBrk="0" fontAlgn="base" hangingPunct="0">
              <a:spcBef>
                <a:spcPts val="800"/>
              </a:spcBef>
              <a:spcAft>
                <a:spcPct val="0"/>
              </a:spcAft>
              <a:buClr>
                <a:srgbClr val="C00000"/>
              </a:buClr>
              <a:buFont typeface="Wingdings 3" pitchFamily="18" charset="2"/>
              <a:buChar char="}"/>
              <a:defRPr kern="1200">
                <a:solidFill>
                  <a:srgbClr val="FFFFFF"/>
                </a:solidFill>
                <a:latin typeface="+mn-lt"/>
                <a:ea typeface="+mn-ea"/>
                <a:cs typeface="+mn-cs"/>
              </a:defRPr>
            </a:lvl1pPr>
            <a:lvl2pPr marL="547688" indent="-180975" algn="l" rtl="0" eaLnBrk="0" fontAlgn="base" hangingPunct="0">
              <a:spcBef>
                <a:spcPts val="300"/>
              </a:spcBef>
              <a:spcAft>
                <a:spcPct val="0"/>
              </a:spcAft>
              <a:buFont typeface="Arial" charset="0"/>
              <a:buChar char="–"/>
              <a:defRPr sz="1600" kern="1200">
                <a:solidFill>
                  <a:srgbClr val="FFFFFF"/>
                </a:solidFill>
                <a:latin typeface="+mn-lt"/>
                <a:ea typeface="+mn-ea"/>
                <a:cs typeface="+mn-cs"/>
              </a:defRPr>
            </a:lvl2pPr>
            <a:lvl3pPr marL="914400" indent="-168275" algn="l" rtl="0" eaLnBrk="0" fontAlgn="base" hangingPunct="0">
              <a:spcBef>
                <a:spcPts val="300"/>
              </a:spcBef>
              <a:spcAft>
                <a:spcPct val="0"/>
              </a:spcAft>
              <a:buClr>
                <a:schemeClr val="tx1"/>
              </a:buClr>
              <a:buFont typeface="Arial" charset="0"/>
              <a:buChar char="•"/>
              <a:defRPr sz="1400" kern="1200">
                <a:solidFill>
                  <a:srgbClr val="FFFFFF"/>
                </a:solidFill>
                <a:latin typeface="+mn-lt"/>
                <a:ea typeface="+mn-ea"/>
                <a:cs typeface="+mn-cs"/>
              </a:defRPr>
            </a:lvl3pPr>
            <a:lvl4pPr marL="1371600" indent="-182563" algn="l" rtl="0" eaLnBrk="0" fontAlgn="base" hangingPunct="0">
              <a:spcBef>
                <a:spcPts val="300"/>
              </a:spcBef>
              <a:spcAft>
                <a:spcPct val="0"/>
              </a:spcAft>
              <a:buFont typeface="Arial" charset="0"/>
              <a:buChar char="–"/>
              <a:defRPr sz="1200" kern="1200">
                <a:solidFill>
                  <a:schemeClr val="tx1"/>
                </a:solidFill>
                <a:latin typeface="+mn-lt"/>
                <a:ea typeface="+mn-ea"/>
                <a:cs typeface="+mn-cs"/>
              </a:defRPr>
            </a:lvl4pPr>
            <a:lvl5pPr marL="1644650" indent="-163513" algn="l" rtl="0" eaLnBrk="0" fontAlgn="base" hangingPunct="0">
              <a:spcBef>
                <a:spcPts val="3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i="1" dirty="0" smtClean="0"/>
              <a:t>The latest generation AMD FirePro M-Series mobile workstation graphics features:</a:t>
            </a:r>
          </a:p>
          <a:p>
            <a:endParaRPr lang="en-US" sz="2000" b="1" i="1" dirty="0"/>
          </a:p>
          <a:p>
            <a:pPr marL="342900" indent="-342900">
              <a:buClr>
                <a:schemeClr val="tx1"/>
              </a:buClr>
              <a:buFont typeface="Wingdings 3" pitchFamily="18" charset="2"/>
              <a:buChar char=""/>
            </a:pPr>
            <a:r>
              <a:rPr lang="de-DE" sz="2000" i="1" dirty="0" smtClean="0"/>
              <a:t> </a:t>
            </a:r>
            <a:r>
              <a:rPr lang="en-US" sz="2000" i="1" dirty="0"/>
              <a:t>Higher </a:t>
            </a:r>
            <a:r>
              <a:rPr lang="en-US" sz="2000" i="1" dirty="0" smtClean="0"/>
              <a:t>graphics </a:t>
            </a:r>
            <a:r>
              <a:rPr lang="en-US" sz="2000" i="1" dirty="0"/>
              <a:t>and </a:t>
            </a:r>
            <a:r>
              <a:rPr lang="en-US" sz="2000" i="1" dirty="0" smtClean="0"/>
              <a:t>compute </a:t>
            </a:r>
            <a:r>
              <a:rPr lang="en-US" sz="2000" i="1" dirty="0"/>
              <a:t>performance thanks to AMD GCN </a:t>
            </a:r>
            <a:r>
              <a:rPr lang="en-US" sz="2000" i="1" dirty="0" smtClean="0"/>
              <a:t>architecture</a:t>
            </a:r>
          </a:p>
          <a:p>
            <a:pPr lvl="1">
              <a:buClr>
                <a:schemeClr val="tx1"/>
              </a:buClr>
            </a:pPr>
            <a:r>
              <a:rPr lang="en-US" sz="2000" i="1" dirty="0" smtClean="0"/>
              <a:t> </a:t>
            </a:r>
            <a:r>
              <a:rPr lang="en-US" sz="2000" i="1" dirty="0"/>
              <a:t>Increased application performance and realism with larger models</a:t>
            </a:r>
          </a:p>
          <a:p>
            <a:pPr marL="342900" indent="-342900">
              <a:buClr>
                <a:schemeClr val="tx1"/>
              </a:buClr>
              <a:buFont typeface="Wingdings 3" pitchFamily="18" charset="2"/>
              <a:buChar char=""/>
            </a:pPr>
            <a:endParaRPr lang="de-DE" sz="1600" i="1" dirty="0"/>
          </a:p>
          <a:p>
            <a:pPr marL="342900" indent="-342900">
              <a:buClr>
                <a:schemeClr val="tx1"/>
              </a:buClr>
              <a:buFont typeface="Wingdings 3" pitchFamily="18" charset="2"/>
              <a:buChar char=""/>
            </a:pPr>
            <a:r>
              <a:rPr lang="de-DE" sz="2000" dirty="0" smtClean="0">
                <a:solidFill>
                  <a:schemeClr val="tx1"/>
                </a:solidFill>
              </a:rPr>
              <a:t>Smart power </a:t>
            </a:r>
            <a:r>
              <a:rPr lang="de-DE" sz="2000" dirty="0">
                <a:solidFill>
                  <a:schemeClr val="tx1"/>
                </a:solidFill>
              </a:rPr>
              <a:t>f</a:t>
            </a:r>
            <a:r>
              <a:rPr lang="de-DE" sz="2000" dirty="0" smtClean="0">
                <a:solidFill>
                  <a:schemeClr val="tx1"/>
                </a:solidFill>
              </a:rPr>
              <a:t>eatures with AMD Enduro™</a:t>
            </a:r>
            <a:r>
              <a:rPr lang="de-DE" sz="2000" dirty="0">
                <a:solidFill>
                  <a:schemeClr val="tx1"/>
                </a:solidFill>
              </a:rPr>
              <a:t> </a:t>
            </a:r>
            <a:r>
              <a:rPr lang="de-DE" sz="2000" dirty="0" smtClean="0">
                <a:solidFill>
                  <a:schemeClr val="tx1"/>
                </a:solidFill>
              </a:rPr>
              <a:t>and AMD PowerGate technologies³</a:t>
            </a:r>
          </a:p>
          <a:p>
            <a:pPr lvl="1">
              <a:buClr>
                <a:schemeClr val="tx1"/>
              </a:buClr>
            </a:pPr>
            <a:r>
              <a:rPr lang="de-DE" sz="2000" i="1" dirty="0" smtClean="0"/>
              <a:t>Intelligent </a:t>
            </a:r>
            <a:r>
              <a:rPr lang="de-DE" sz="2000" i="1" dirty="0"/>
              <a:t>power usage for maximum performance at your desk and longer battery life on the go</a:t>
            </a:r>
          </a:p>
          <a:p>
            <a:pPr marL="366713" lvl="1" indent="0">
              <a:buClr>
                <a:schemeClr val="tx1"/>
              </a:buClr>
              <a:buNone/>
            </a:pPr>
            <a:endParaRPr lang="de-DE" i="1" dirty="0"/>
          </a:p>
          <a:p>
            <a:pPr marL="342900" indent="-342900">
              <a:buClr>
                <a:schemeClr val="tx1"/>
              </a:buClr>
              <a:buFont typeface="Wingdings 3" pitchFamily="18" charset="2"/>
              <a:buChar char=""/>
            </a:pPr>
            <a:r>
              <a:rPr lang="de-DE" sz="2000" dirty="0">
                <a:solidFill>
                  <a:schemeClr val="tx1"/>
                </a:solidFill>
              </a:rPr>
              <a:t> </a:t>
            </a:r>
            <a:r>
              <a:rPr lang="de-DE" sz="2000" dirty="0" smtClean="0">
                <a:solidFill>
                  <a:schemeClr val="tx1"/>
                </a:solidFill>
              </a:rPr>
              <a:t>Beyond HD resloution and multi-montior configurations</a:t>
            </a:r>
          </a:p>
          <a:p>
            <a:pPr lvl="1">
              <a:buClr>
                <a:schemeClr val="tx1"/>
              </a:buClr>
            </a:pPr>
            <a:r>
              <a:rPr lang="de-DE" sz="2000" i="1" dirty="0"/>
              <a:t>Helps professionals to work more effectively and see designs and enviroments more clearly </a:t>
            </a:r>
            <a:endParaRPr lang="en-US" sz="2000" i="1" dirty="0"/>
          </a:p>
        </p:txBody>
      </p:sp>
    </p:spTree>
    <p:extLst>
      <p:ext uri="{BB962C8B-B14F-4D97-AF65-F5344CB8AC3E}">
        <p14:creationId xmlns:p14="http://schemas.microsoft.com/office/powerpoint/2010/main" val="6448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Generation Mobile Workstation Graphics</a:t>
            </a:r>
            <a:endParaRPr lang="en-US" dirty="0"/>
          </a:p>
        </p:txBody>
      </p:sp>
      <p:sp>
        <p:nvSpPr>
          <p:cNvPr id="3" name="Content Placeholder 2"/>
          <p:cNvSpPr>
            <a:spLocks noGrp="1"/>
          </p:cNvSpPr>
          <p:nvPr>
            <p:ph idx="1"/>
          </p:nvPr>
        </p:nvSpPr>
        <p:spPr>
          <a:xfrm>
            <a:off x="209551" y="918838"/>
            <a:ext cx="5845260" cy="5211762"/>
          </a:xfrm>
        </p:spPr>
        <p:txBody>
          <a:bodyPr/>
          <a:lstStyle/>
          <a:p>
            <a:r>
              <a:rPr lang="en-US" sz="1600" b="1" dirty="0" smtClean="0"/>
              <a:t>AMD FirePro</a:t>
            </a:r>
            <a:r>
              <a:rPr lang="en-US" sz="1600" b="1" dirty="0" smtClean="0">
                <a:cs typeface="Arial"/>
              </a:rPr>
              <a:t>™ M6100</a:t>
            </a:r>
            <a:r>
              <a:rPr lang="en-US" sz="1600" b="1" dirty="0" smtClean="0"/>
              <a:t> </a:t>
            </a:r>
          </a:p>
          <a:p>
            <a:pPr lvl="1">
              <a:spcBef>
                <a:spcPts val="0"/>
              </a:spcBef>
            </a:pPr>
            <a:r>
              <a:rPr lang="en-US" dirty="0" smtClean="0"/>
              <a:t>768 stream processors</a:t>
            </a:r>
          </a:p>
          <a:p>
            <a:pPr lvl="1">
              <a:spcBef>
                <a:spcPts val="0"/>
              </a:spcBef>
            </a:pPr>
            <a:r>
              <a:rPr lang="en-US" dirty="0" smtClean="0"/>
              <a:t>1.651 TFLOPS peak single precision floating point</a:t>
            </a:r>
          </a:p>
          <a:p>
            <a:pPr lvl="1">
              <a:spcBef>
                <a:spcPts val="0"/>
              </a:spcBef>
            </a:pPr>
            <a:r>
              <a:rPr lang="en-US" dirty="0" smtClean="0"/>
              <a:t>103 GFLOPS peak double precision floating point</a:t>
            </a:r>
            <a:endParaRPr lang="en-US" dirty="0"/>
          </a:p>
          <a:p>
            <a:pPr lvl="1">
              <a:spcBef>
                <a:spcPts val="0"/>
              </a:spcBef>
            </a:pPr>
            <a:r>
              <a:rPr lang="en-US" dirty="0" smtClean="0"/>
              <a:t>2GB GDDR5 memory</a:t>
            </a:r>
          </a:p>
          <a:p>
            <a:pPr lvl="1">
              <a:spcBef>
                <a:spcPts val="0"/>
              </a:spcBef>
            </a:pPr>
            <a:r>
              <a:rPr lang="en-US" dirty="0" smtClean="0"/>
              <a:t>128-bit memory interface</a:t>
            </a:r>
          </a:p>
          <a:p>
            <a:pPr lvl="1">
              <a:spcBef>
                <a:spcPts val="0"/>
              </a:spcBef>
            </a:pPr>
            <a:r>
              <a:rPr lang="en-US" dirty="0" smtClean="0"/>
              <a:t>88 GB/s memory bandwidth</a:t>
            </a:r>
          </a:p>
          <a:p>
            <a:pPr lvl="1">
              <a:spcBef>
                <a:spcPts val="0"/>
              </a:spcBef>
            </a:pPr>
            <a:r>
              <a:rPr lang="en-US" dirty="0" smtClean="0"/>
              <a:t>1.375 GHz memory clock (5.5 GB/s)</a:t>
            </a:r>
            <a:endParaRPr lang="en-US" sz="1400" b="1" dirty="0" smtClean="0"/>
          </a:p>
          <a:p>
            <a:endParaRPr lang="en-US" sz="1600" b="1" dirty="0" smtClean="0"/>
          </a:p>
          <a:p>
            <a:r>
              <a:rPr lang="en-US" sz="1600" b="1" dirty="0" smtClean="0"/>
              <a:t>AMD </a:t>
            </a:r>
            <a:r>
              <a:rPr lang="en-US" sz="1600" b="1" dirty="0"/>
              <a:t>FirePro</a:t>
            </a:r>
            <a:r>
              <a:rPr lang="en-US" sz="1600" b="1" dirty="0">
                <a:cs typeface="Arial"/>
              </a:rPr>
              <a:t>™ </a:t>
            </a:r>
            <a:r>
              <a:rPr lang="en-US" sz="1600" b="1" dirty="0" smtClean="0">
                <a:cs typeface="Arial"/>
              </a:rPr>
              <a:t>M5100</a:t>
            </a:r>
            <a:endParaRPr lang="en-US" sz="1600" b="1" dirty="0" smtClean="0"/>
          </a:p>
          <a:p>
            <a:pPr lvl="1">
              <a:spcBef>
                <a:spcPts val="0"/>
              </a:spcBef>
            </a:pPr>
            <a:r>
              <a:rPr lang="en-US" dirty="0" smtClean="0"/>
              <a:t>640 </a:t>
            </a:r>
            <a:r>
              <a:rPr lang="en-US" dirty="0"/>
              <a:t>stream processors</a:t>
            </a:r>
          </a:p>
          <a:p>
            <a:pPr lvl="1">
              <a:spcBef>
                <a:spcPts val="0"/>
              </a:spcBef>
            </a:pPr>
            <a:r>
              <a:rPr lang="en-US" dirty="0" smtClean="0"/>
              <a:t>992 GFLOPS </a:t>
            </a:r>
            <a:r>
              <a:rPr lang="en-US" dirty="0"/>
              <a:t>peak single precision floating point</a:t>
            </a:r>
          </a:p>
          <a:p>
            <a:pPr lvl="1">
              <a:spcBef>
                <a:spcPts val="0"/>
              </a:spcBef>
            </a:pPr>
            <a:r>
              <a:rPr lang="en-US" dirty="0"/>
              <a:t>103 GFLOPS peak double precision floating point</a:t>
            </a:r>
          </a:p>
          <a:p>
            <a:pPr lvl="1">
              <a:spcBef>
                <a:spcPts val="0"/>
              </a:spcBef>
            </a:pPr>
            <a:r>
              <a:rPr lang="en-US" dirty="0"/>
              <a:t>2GB GDDR5 </a:t>
            </a:r>
            <a:r>
              <a:rPr lang="en-US" dirty="0" smtClean="0"/>
              <a:t>memory </a:t>
            </a:r>
          </a:p>
          <a:p>
            <a:pPr lvl="1">
              <a:spcBef>
                <a:spcPts val="0"/>
              </a:spcBef>
            </a:pPr>
            <a:r>
              <a:rPr lang="en-US" dirty="0" smtClean="0"/>
              <a:t>128-bit </a:t>
            </a:r>
            <a:r>
              <a:rPr lang="en-US" dirty="0"/>
              <a:t>memory interface</a:t>
            </a:r>
          </a:p>
          <a:p>
            <a:pPr lvl="1">
              <a:spcBef>
                <a:spcPts val="0"/>
              </a:spcBef>
            </a:pPr>
            <a:r>
              <a:rPr lang="en-US" dirty="0" smtClean="0"/>
              <a:t>72 GB/s </a:t>
            </a:r>
            <a:r>
              <a:rPr lang="en-US" dirty="0"/>
              <a:t>memory bandwidth</a:t>
            </a:r>
          </a:p>
          <a:p>
            <a:pPr lvl="1">
              <a:spcBef>
                <a:spcPts val="0"/>
              </a:spcBef>
            </a:pPr>
            <a:r>
              <a:rPr lang="en-US" dirty="0" smtClean="0"/>
              <a:t>1.125 GHz memory clock for GDDR5 (4.5 GB/s)</a:t>
            </a:r>
          </a:p>
          <a:p>
            <a:pPr lvl="1"/>
            <a:endParaRPr lang="en-US" sz="1400" dirty="0" smtClean="0"/>
          </a:p>
          <a:p>
            <a:pPr marL="366713" lvl="1" indent="0">
              <a:buNone/>
            </a:pPr>
            <a:endParaRPr lang="en-US" dirty="0" smtClean="0"/>
          </a:p>
          <a:p>
            <a:pPr lvl="1"/>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
        <p:nvSpPr>
          <p:cNvPr id="4" name="Content Placeholder 2"/>
          <p:cNvSpPr txBox="1">
            <a:spLocks/>
          </p:cNvSpPr>
          <p:nvPr/>
        </p:nvSpPr>
        <p:spPr bwMode="auto">
          <a:xfrm>
            <a:off x="5454455" y="942588"/>
            <a:ext cx="6177182" cy="271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68275" indent="-168275" algn="l" rtl="0" eaLnBrk="0" fontAlgn="base" hangingPunct="0">
              <a:spcBef>
                <a:spcPts val="800"/>
              </a:spcBef>
              <a:spcAft>
                <a:spcPct val="0"/>
              </a:spcAft>
              <a:buClr>
                <a:srgbClr val="C00000"/>
              </a:buClr>
              <a:buFont typeface="Wingdings 3" pitchFamily="18" charset="2"/>
              <a:buChar char="}"/>
              <a:defRPr kern="1200">
                <a:solidFill>
                  <a:srgbClr val="FFFFFF"/>
                </a:solidFill>
                <a:latin typeface="+mn-lt"/>
                <a:ea typeface="+mn-ea"/>
                <a:cs typeface="+mn-cs"/>
              </a:defRPr>
            </a:lvl1pPr>
            <a:lvl2pPr marL="547688" indent="-180975" algn="l" rtl="0" eaLnBrk="0" fontAlgn="base" hangingPunct="0">
              <a:spcBef>
                <a:spcPts val="300"/>
              </a:spcBef>
              <a:spcAft>
                <a:spcPct val="0"/>
              </a:spcAft>
              <a:buFont typeface="Arial" charset="0"/>
              <a:buChar char="–"/>
              <a:defRPr sz="1600" kern="1200">
                <a:solidFill>
                  <a:srgbClr val="FFFFFF"/>
                </a:solidFill>
                <a:latin typeface="+mn-lt"/>
                <a:ea typeface="+mn-ea"/>
                <a:cs typeface="+mn-cs"/>
              </a:defRPr>
            </a:lvl2pPr>
            <a:lvl3pPr marL="914400" indent="-168275" algn="l" rtl="0" eaLnBrk="0" fontAlgn="base" hangingPunct="0">
              <a:spcBef>
                <a:spcPts val="300"/>
              </a:spcBef>
              <a:spcAft>
                <a:spcPct val="0"/>
              </a:spcAft>
              <a:buClr>
                <a:schemeClr val="tx1"/>
              </a:buClr>
              <a:buFont typeface="Arial" charset="0"/>
              <a:buChar char="•"/>
              <a:defRPr sz="1400" kern="1200">
                <a:solidFill>
                  <a:srgbClr val="FFFFFF"/>
                </a:solidFill>
                <a:latin typeface="+mn-lt"/>
                <a:ea typeface="+mn-ea"/>
                <a:cs typeface="+mn-cs"/>
              </a:defRPr>
            </a:lvl3pPr>
            <a:lvl4pPr marL="1371600" indent="-182563" algn="l" rtl="0" eaLnBrk="0" fontAlgn="base" hangingPunct="0">
              <a:spcBef>
                <a:spcPts val="300"/>
              </a:spcBef>
              <a:spcAft>
                <a:spcPct val="0"/>
              </a:spcAft>
              <a:buFont typeface="Arial" charset="0"/>
              <a:buChar char="–"/>
              <a:defRPr sz="1200" kern="1200">
                <a:solidFill>
                  <a:schemeClr val="tx1"/>
                </a:solidFill>
                <a:latin typeface="+mn-lt"/>
                <a:ea typeface="+mn-ea"/>
                <a:cs typeface="+mn-cs"/>
              </a:defRPr>
            </a:lvl4pPr>
            <a:lvl5pPr marL="1644650" indent="-163513" algn="l" rtl="0" eaLnBrk="0" fontAlgn="base" hangingPunct="0">
              <a:spcBef>
                <a:spcPts val="3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Clr>
                <a:schemeClr val="tx1"/>
              </a:buClr>
              <a:buFont typeface="Wingdings 3" pitchFamily="18" charset="2"/>
              <a:buChar char=""/>
            </a:pPr>
            <a:r>
              <a:rPr lang="en-US" sz="1600" b="1" dirty="0">
                <a:solidFill>
                  <a:schemeClr val="tx1"/>
                </a:solidFill>
                <a:latin typeface="Calibri" pitchFamily="34" charset="0"/>
              </a:rPr>
              <a:t>AMD FirePro™ M4100 </a:t>
            </a:r>
          </a:p>
          <a:p>
            <a:pPr lvl="1">
              <a:spcBef>
                <a:spcPts val="0"/>
              </a:spcBef>
            </a:pPr>
            <a:r>
              <a:rPr lang="en-US" sz="1800" dirty="0" smtClean="0"/>
              <a:t>384 stream processors</a:t>
            </a:r>
          </a:p>
          <a:p>
            <a:pPr lvl="1">
              <a:spcBef>
                <a:spcPts val="0"/>
              </a:spcBef>
            </a:pPr>
            <a:r>
              <a:rPr lang="en-US" sz="1800" dirty="0" smtClean="0"/>
              <a:t>514 </a:t>
            </a:r>
            <a:r>
              <a:rPr lang="en-US" sz="1800" dirty="0"/>
              <a:t>G</a:t>
            </a:r>
            <a:r>
              <a:rPr lang="en-US" sz="1800" dirty="0" smtClean="0"/>
              <a:t>FLOPS peak single precision floating point</a:t>
            </a:r>
          </a:p>
          <a:p>
            <a:pPr lvl="1">
              <a:spcBef>
                <a:spcPts val="0"/>
              </a:spcBef>
            </a:pPr>
            <a:r>
              <a:rPr lang="en-US" sz="1800" dirty="0" smtClean="0"/>
              <a:t>32 GFLOPS peak double precision floating point</a:t>
            </a:r>
          </a:p>
          <a:p>
            <a:pPr lvl="1">
              <a:spcBef>
                <a:spcPts val="0"/>
              </a:spcBef>
            </a:pPr>
            <a:r>
              <a:rPr lang="en-US" sz="1800" dirty="0">
                <a:solidFill>
                  <a:schemeClr val="tx1"/>
                </a:solidFill>
              </a:rPr>
              <a:t>1</a:t>
            </a:r>
            <a:r>
              <a:rPr lang="en-US" sz="1800" dirty="0" smtClean="0">
                <a:solidFill>
                  <a:schemeClr val="tx1"/>
                </a:solidFill>
              </a:rPr>
              <a:t>GB GDDR5 memory*</a:t>
            </a:r>
          </a:p>
          <a:p>
            <a:pPr lvl="1">
              <a:spcBef>
                <a:spcPts val="0"/>
              </a:spcBef>
            </a:pPr>
            <a:r>
              <a:rPr lang="en-US" sz="1800" dirty="0" smtClean="0"/>
              <a:t>128-bit memory interface</a:t>
            </a:r>
          </a:p>
          <a:p>
            <a:pPr lvl="1">
              <a:spcBef>
                <a:spcPts val="0"/>
              </a:spcBef>
            </a:pPr>
            <a:r>
              <a:rPr lang="en-US" sz="1800" dirty="0" smtClean="0"/>
              <a:t>64 GB/s memory bandwidth</a:t>
            </a:r>
          </a:p>
          <a:p>
            <a:pPr lvl="1">
              <a:spcBef>
                <a:spcPts val="0"/>
              </a:spcBef>
            </a:pPr>
            <a:r>
              <a:rPr lang="en-US" sz="1800" dirty="0" smtClean="0"/>
              <a:t>1.0 GHz memory clock (4.0 GB/s)</a:t>
            </a:r>
          </a:p>
          <a:p>
            <a:pPr marL="366713" lvl="1" indent="0">
              <a:buNone/>
            </a:pPr>
            <a:endParaRPr lang="en-US" sz="1800" dirty="0" smtClean="0"/>
          </a:p>
          <a:p>
            <a:pPr lvl="1"/>
            <a:endParaRPr lang="en-US" sz="1800" dirty="0" smtClean="0"/>
          </a:p>
          <a:p>
            <a:endParaRPr lang="en-US" dirty="0" smtClean="0"/>
          </a:p>
          <a:p>
            <a:endParaRPr lang="en-US" dirty="0" smtClean="0"/>
          </a:p>
          <a:p>
            <a:endParaRPr lang="en-US" dirty="0" smtClean="0"/>
          </a:p>
          <a:p>
            <a:endParaRPr lang="en-US" dirty="0" smtClean="0"/>
          </a:p>
          <a:p>
            <a:pPr marL="0" indent="0">
              <a:buNone/>
            </a:pPr>
            <a:endParaRPr lang="en-US" dirty="0" smtClean="0"/>
          </a:p>
          <a:p>
            <a:pPr marL="0" indent="0">
              <a:buNone/>
            </a:pPr>
            <a:endParaRPr lang="en-US" dirty="0" smtClean="0"/>
          </a:p>
          <a:p>
            <a:pPr marL="0" indent="0">
              <a:buNone/>
            </a:pPr>
            <a:r>
              <a:rPr lang="en-US" sz="1000" dirty="0" smtClean="0"/>
              <a:t>*M4100 can be configured with 2GB but HP opted for 1GB</a:t>
            </a:r>
          </a:p>
          <a:p>
            <a:pPr marL="0" indent="0">
              <a:buNone/>
            </a:pP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53170" y="3291840"/>
            <a:ext cx="3657124" cy="3566160"/>
          </a:xfrm>
          <a:prstGeom prst="rect">
            <a:avLst/>
          </a:prstGeom>
          <a:noFill/>
          <a:ln>
            <a:noFill/>
          </a:ln>
          <a:effectLst/>
          <a:scene3d>
            <a:camera prst="perspectiveLef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563524"/>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p:cNvSpPr>
          <p:nvPr>
            <p:ph type="title" idx="4294967295"/>
          </p:nvPr>
        </p:nvSpPr>
        <p:spPr bwMode="auto">
          <a:noFill/>
        </p:spPr>
        <p:txBody>
          <a:bodyPr wrap="square" numCol="1" anchor="ctr" anchorCtr="0" compatLnSpc="1">
            <a:prstTxWarp prst="textNoShape">
              <a:avLst/>
            </a:prstTxWarp>
          </a:bodyPr>
          <a:lstStyle/>
          <a:p>
            <a:r>
              <a:rPr sz="2600" cap="none" dirty="0" smtClean="0">
                <a:latin typeface="+mn-lt"/>
                <a:cs typeface="Arial" charset="0"/>
              </a:rPr>
              <a:t>MXM Form Factor (Type A and Type B)</a:t>
            </a:r>
          </a:p>
        </p:txBody>
      </p:sp>
      <p:pic>
        <p:nvPicPr>
          <p:cNvPr id="58371" name="Picture 5" descr="AMR_HD4800_Img0430_BoardFlt01_M98_m"/>
          <p:cNvPicPr>
            <a:picLocks noChangeAspect="1" noChangeArrowheads="1"/>
          </p:cNvPicPr>
          <p:nvPr/>
        </p:nvPicPr>
        <p:blipFill>
          <a:blip r:embed="rId3" cstate="print"/>
          <a:srcRect/>
          <a:stretch>
            <a:fillRect/>
          </a:stretch>
        </p:blipFill>
        <p:spPr bwMode="auto">
          <a:xfrm>
            <a:off x="679274" y="792724"/>
            <a:ext cx="4697776" cy="5297487"/>
          </a:xfrm>
          <a:prstGeom prst="rect">
            <a:avLst/>
          </a:prstGeom>
          <a:noFill/>
          <a:ln w="9525">
            <a:noFill/>
            <a:miter lim="800000"/>
            <a:headEnd/>
            <a:tailEnd/>
          </a:ln>
        </p:spPr>
      </p:pic>
      <p:pic>
        <p:nvPicPr>
          <p:cNvPr id="58372" name="Picture 11" descr="AMR_HD4500_Img0431_BoardFlt03_M92_m"/>
          <p:cNvPicPr>
            <a:picLocks noChangeAspect="1" noChangeArrowheads="1"/>
          </p:cNvPicPr>
          <p:nvPr/>
        </p:nvPicPr>
        <p:blipFill>
          <a:blip r:embed="rId4" cstate="print"/>
          <a:srcRect/>
          <a:stretch>
            <a:fillRect/>
          </a:stretch>
        </p:blipFill>
        <p:spPr bwMode="auto">
          <a:xfrm>
            <a:off x="4926317" y="1254125"/>
            <a:ext cx="7262508" cy="3625850"/>
          </a:xfrm>
          <a:prstGeom prst="rect">
            <a:avLst/>
          </a:prstGeom>
          <a:noFill/>
          <a:ln w="9525">
            <a:noFill/>
            <a:miter lim="800000"/>
            <a:headEnd/>
            <a:tailEnd/>
          </a:ln>
        </p:spPr>
      </p:pic>
      <p:sp>
        <p:nvSpPr>
          <p:cNvPr id="58373" name="Text Box 12"/>
          <p:cNvSpPr txBox="1">
            <a:spLocks noChangeArrowheads="1"/>
          </p:cNvSpPr>
          <p:nvPr/>
        </p:nvSpPr>
        <p:spPr bwMode="auto">
          <a:xfrm>
            <a:off x="1041129" y="5448301"/>
            <a:ext cx="1539717" cy="369332"/>
          </a:xfrm>
          <a:prstGeom prst="rect">
            <a:avLst/>
          </a:prstGeom>
          <a:noFill/>
          <a:ln w="9525">
            <a:noFill/>
            <a:miter lim="800000"/>
            <a:headEnd/>
            <a:tailEnd/>
          </a:ln>
        </p:spPr>
        <p:txBody>
          <a:bodyPr wrap="none">
            <a:spAutoFit/>
          </a:bodyPr>
          <a:lstStyle/>
          <a:p>
            <a:r>
              <a:rPr lang="en-US" b="1" dirty="0"/>
              <a:t>MXM Type B</a:t>
            </a:r>
          </a:p>
        </p:txBody>
      </p:sp>
      <p:sp>
        <p:nvSpPr>
          <p:cNvPr id="58374" name="Text Box 13"/>
          <p:cNvSpPr txBox="1">
            <a:spLocks noChangeArrowheads="1"/>
          </p:cNvSpPr>
          <p:nvPr/>
        </p:nvSpPr>
        <p:spPr bwMode="auto">
          <a:xfrm>
            <a:off x="6430876" y="4594226"/>
            <a:ext cx="1531125" cy="369332"/>
          </a:xfrm>
          <a:prstGeom prst="rect">
            <a:avLst/>
          </a:prstGeom>
          <a:noFill/>
          <a:ln w="9525">
            <a:noFill/>
            <a:miter lim="800000"/>
            <a:headEnd/>
            <a:tailEnd/>
          </a:ln>
        </p:spPr>
        <p:txBody>
          <a:bodyPr wrap="none">
            <a:spAutoFit/>
          </a:bodyPr>
          <a:lstStyle/>
          <a:p>
            <a:r>
              <a:rPr lang="en-US" b="1"/>
              <a:t>MXM Type A</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7957" y="3686133"/>
            <a:ext cx="640080" cy="543001"/>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673155">
            <a:off x="7720181" y="2937164"/>
            <a:ext cx="431150" cy="365760"/>
          </a:xfrm>
          <a:prstGeom prst="rect">
            <a:avLst/>
          </a:prstGeom>
        </p:spPr>
      </p:pic>
    </p:spTree>
    <p:extLst>
      <p:ext uri="{BB962C8B-B14F-4D97-AF65-F5344CB8AC3E}">
        <p14:creationId xmlns:p14="http://schemas.microsoft.com/office/powerpoint/2010/main" val="4228661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HP Mobile Workstation design Win 2013-14</a:t>
            </a:r>
            <a:endParaRPr lang="en-US" dirty="0"/>
          </a:p>
        </p:txBody>
      </p:sp>
      <p:sp>
        <p:nvSpPr>
          <p:cNvPr id="3" name="Content Placeholder 2"/>
          <p:cNvSpPr>
            <a:spLocks noGrp="1"/>
          </p:cNvSpPr>
          <p:nvPr>
            <p:ph idx="1"/>
          </p:nvPr>
        </p:nvSpPr>
        <p:spPr>
          <a:xfrm>
            <a:off x="209550" y="1298838"/>
            <a:ext cx="6857677" cy="5211762"/>
          </a:xfrm>
        </p:spPr>
        <p:txBody>
          <a:bodyPr/>
          <a:lstStyle/>
          <a:p>
            <a:r>
              <a:rPr lang="en-US" sz="2000" b="1" dirty="0" smtClean="0"/>
              <a:t>HP </a:t>
            </a:r>
            <a:r>
              <a:rPr lang="en-US" sz="2000" b="1" dirty="0" err="1" smtClean="0"/>
              <a:t>ZBook</a:t>
            </a:r>
            <a:r>
              <a:rPr lang="en-US" sz="2000" b="1" dirty="0" smtClean="0"/>
              <a:t> 14” mobile workstation</a:t>
            </a:r>
          </a:p>
          <a:p>
            <a:pPr lvl="1">
              <a:spcBef>
                <a:spcPts val="0"/>
              </a:spcBef>
            </a:pPr>
            <a:r>
              <a:rPr lang="en-US" dirty="0" smtClean="0"/>
              <a:t>AMD </a:t>
            </a:r>
            <a:r>
              <a:rPr lang="en-US" dirty="0"/>
              <a:t>FirePro</a:t>
            </a:r>
            <a:r>
              <a:rPr lang="en-US" dirty="0">
                <a:cs typeface="Arial"/>
              </a:rPr>
              <a:t>™ </a:t>
            </a:r>
            <a:r>
              <a:rPr lang="en-US" dirty="0" smtClean="0">
                <a:cs typeface="Arial"/>
              </a:rPr>
              <a:t>M4100</a:t>
            </a:r>
            <a:r>
              <a:rPr lang="en-US" dirty="0" smtClean="0"/>
              <a:t> </a:t>
            </a:r>
          </a:p>
          <a:p>
            <a:pPr lvl="1">
              <a:spcBef>
                <a:spcPts val="0"/>
              </a:spcBef>
            </a:pPr>
            <a:r>
              <a:rPr lang="en-US" sz="2000" dirty="0" smtClean="0"/>
              <a:t>Chip-down board type</a:t>
            </a:r>
          </a:p>
          <a:p>
            <a:pPr lvl="1">
              <a:spcBef>
                <a:spcPts val="0"/>
              </a:spcBef>
            </a:pPr>
            <a:r>
              <a:rPr lang="en-US" sz="2000" dirty="0" smtClean="0"/>
              <a:t>384 </a:t>
            </a:r>
            <a:r>
              <a:rPr lang="en-US" sz="2000" dirty="0"/>
              <a:t>stream processors</a:t>
            </a:r>
          </a:p>
          <a:p>
            <a:pPr lvl="1">
              <a:spcBef>
                <a:spcPts val="0"/>
              </a:spcBef>
            </a:pPr>
            <a:r>
              <a:rPr lang="en-US" sz="2000" dirty="0" smtClean="0"/>
              <a:t>514 </a:t>
            </a:r>
            <a:r>
              <a:rPr lang="en-US" sz="2000" dirty="0"/>
              <a:t>GFLOPS peak single precision floating point</a:t>
            </a:r>
          </a:p>
          <a:p>
            <a:pPr lvl="1">
              <a:spcBef>
                <a:spcPts val="0"/>
              </a:spcBef>
            </a:pPr>
            <a:r>
              <a:rPr lang="en-US" sz="2000" dirty="0" smtClean="0"/>
              <a:t>32 </a:t>
            </a:r>
            <a:r>
              <a:rPr lang="en-US" sz="2000" dirty="0"/>
              <a:t>GFLOPS peak double precision floating point</a:t>
            </a:r>
          </a:p>
          <a:p>
            <a:pPr lvl="1">
              <a:spcBef>
                <a:spcPts val="0"/>
              </a:spcBef>
            </a:pPr>
            <a:r>
              <a:rPr lang="en-US" sz="2000" dirty="0"/>
              <a:t>1GB GDDR5 memory</a:t>
            </a:r>
          </a:p>
          <a:p>
            <a:pPr lvl="1">
              <a:spcBef>
                <a:spcPts val="0"/>
              </a:spcBef>
            </a:pPr>
            <a:r>
              <a:rPr lang="en-US" sz="2000" dirty="0"/>
              <a:t>128-bit memory interface</a:t>
            </a:r>
          </a:p>
          <a:p>
            <a:pPr lvl="1">
              <a:spcBef>
                <a:spcPts val="0"/>
              </a:spcBef>
            </a:pPr>
            <a:r>
              <a:rPr lang="en-US" sz="2000" dirty="0"/>
              <a:t>64 GB/s memory bandwidth</a:t>
            </a:r>
          </a:p>
          <a:p>
            <a:pPr lvl="1">
              <a:spcBef>
                <a:spcPts val="0"/>
              </a:spcBef>
            </a:pPr>
            <a:r>
              <a:rPr lang="en-US" sz="2000" dirty="0"/>
              <a:t>1.0 GHz memory clock (4.0 GB/s</a:t>
            </a:r>
            <a:r>
              <a:rPr lang="en-US" sz="2000" dirty="0" smtClean="0"/>
              <a:t>)</a:t>
            </a:r>
          </a:p>
          <a:p>
            <a:pPr lvl="1">
              <a:spcBef>
                <a:spcPts val="0"/>
              </a:spcBef>
            </a:pPr>
            <a:r>
              <a:rPr lang="en-US" sz="2000" u="sng" dirty="0" smtClean="0"/>
              <a:t>No AMD </a:t>
            </a:r>
            <a:r>
              <a:rPr lang="en-US" sz="2000" u="sng" dirty="0" err="1" smtClean="0"/>
              <a:t>Eyefinity</a:t>
            </a:r>
            <a:r>
              <a:rPr lang="en-US" sz="2000" u="sng" dirty="0" smtClean="0"/>
              <a:t> support</a:t>
            </a:r>
            <a:endParaRPr lang="en-US" sz="2000" u="sng" dirty="0"/>
          </a:p>
          <a:p>
            <a:endParaRPr lang="en-US" dirty="0"/>
          </a:p>
        </p:txBody>
      </p:sp>
      <p:sp>
        <p:nvSpPr>
          <p:cNvPr id="5" name="Parallelogram 4"/>
          <p:cNvSpPr/>
          <p:nvPr/>
        </p:nvSpPr>
        <p:spPr>
          <a:xfrm>
            <a:off x="306388" y="5224609"/>
            <a:ext cx="7223760" cy="1280160"/>
          </a:xfrm>
          <a:prstGeom prst="parallelogram">
            <a:avLst>
              <a:gd name="adj" fmla="val 99186"/>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ts val="600"/>
              </a:spcAft>
              <a:buClr>
                <a:schemeClr val="bg2"/>
              </a:buClr>
            </a:pPr>
            <a:r>
              <a:rPr lang="en-US" sz="2600" b="1" dirty="0" smtClean="0">
                <a:cs typeface="Arial" pitchFamily="34" charset="0"/>
              </a:rPr>
              <a:t>World’s First Workstation </a:t>
            </a:r>
            <a:r>
              <a:rPr lang="en-US" sz="2600" b="1" dirty="0" err="1" smtClean="0">
                <a:cs typeface="Arial" pitchFamily="34" charset="0"/>
              </a:rPr>
              <a:t>Ultrabook</a:t>
            </a:r>
            <a:r>
              <a:rPr lang="en-US" sz="2600" b="1" dirty="0" smtClean="0">
                <a:latin typeface="Arial"/>
                <a:cs typeface="Arial"/>
              </a:rPr>
              <a:t>™</a:t>
            </a:r>
            <a:r>
              <a:rPr lang="en-US" sz="2600" b="1" dirty="0">
                <a:cs typeface="Arial" pitchFamily="34" charset="0"/>
              </a:rPr>
              <a:t>⁴</a:t>
            </a:r>
            <a:endParaRPr lang="en-US" sz="2600" b="1" dirty="0" smtClean="0">
              <a:cs typeface="Arial" pitchFamily="34" charset="0"/>
            </a:endParaRPr>
          </a:p>
          <a:p>
            <a:pPr algn="ctr">
              <a:spcAft>
                <a:spcPts val="600"/>
              </a:spcAft>
              <a:buClr>
                <a:schemeClr val="bg2"/>
              </a:buClr>
            </a:pPr>
            <a:r>
              <a:rPr lang="en-US" sz="2600" dirty="0" smtClean="0">
                <a:cs typeface="Arial" pitchFamily="34" charset="0"/>
              </a:rPr>
              <a:t>HP </a:t>
            </a:r>
            <a:r>
              <a:rPr lang="en-US" sz="2600" dirty="0">
                <a:cs typeface="Arial" pitchFamily="34" charset="0"/>
              </a:rPr>
              <a:t>A</a:t>
            </a:r>
            <a:r>
              <a:rPr lang="en-US" sz="2600" dirty="0" smtClean="0">
                <a:cs typeface="Arial" pitchFamily="34" charset="0"/>
              </a:rPr>
              <a:t>nnounced Sept. 10, 2013</a:t>
            </a:r>
            <a:endParaRPr lang="en-US" sz="2600" dirty="0">
              <a:cs typeface="Arial" pitchFamily="34" charset="0"/>
            </a:endParaRPr>
          </a:p>
        </p:txBody>
      </p:sp>
      <p:sp>
        <p:nvSpPr>
          <p:cNvPr id="6" name="Rectangle 5"/>
          <p:cNvSpPr/>
          <p:nvPr/>
        </p:nvSpPr>
        <p:spPr>
          <a:xfrm>
            <a:off x="8513590" y="5213220"/>
            <a:ext cx="2137316" cy="307777"/>
          </a:xfrm>
          <a:prstGeom prst="rect">
            <a:avLst/>
          </a:prstGeom>
        </p:spPr>
        <p:txBody>
          <a:bodyPr wrap="none">
            <a:spAutoFit/>
          </a:bodyPr>
          <a:lstStyle/>
          <a:p>
            <a:r>
              <a:rPr lang="en-US" sz="1400" u="sng" dirty="0" smtClean="0"/>
              <a:t>www.hp.com/go/ZBook14 </a:t>
            </a:r>
            <a:endParaRPr lang="en-US" sz="14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9443" y="1449354"/>
            <a:ext cx="5531344" cy="3657600"/>
          </a:xfrm>
          <a:prstGeom prst="rect">
            <a:avLst/>
          </a:prstGeom>
          <a:noFill/>
          <a:ln>
            <a:noFill/>
          </a:ln>
          <a:effectLst/>
          <a:scene3d>
            <a:camera prst="perspectiveLef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3"/>
          <p:cNvSpPr txBox="1">
            <a:spLocks/>
          </p:cNvSpPr>
          <p:nvPr/>
        </p:nvSpPr>
        <p:spPr>
          <a:xfrm>
            <a:off x="226746" y="752474"/>
            <a:ext cx="10424160" cy="285750"/>
          </a:xfrm>
          <a:prstGeom prst="rect">
            <a:avLst/>
          </a:prstGeom>
        </p:spPr>
        <p:txBody>
          <a:bodyPr/>
          <a:lstStyle>
            <a:lvl1pPr marL="342900" indent="-342900" algn="l" rtl="0" fontAlgn="base">
              <a:spcBef>
                <a:spcPts val="800"/>
              </a:spcBef>
              <a:spcAft>
                <a:spcPct val="0"/>
              </a:spcAft>
              <a:buClr>
                <a:schemeClr val="tx1"/>
              </a:buClr>
              <a:buFont typeface="Wingdings 3" pitchFamily="18" charset="2"/>
              <a:buChar char=""/>
              <a:defRPr sz="2000" kern="1200">
                <a:solidFill>
                  <a:schemeClr val="tx1"/>
                </a:solidFill>
                <a:latin typeface="Calibri" pitchFamily="34" charset="0"/>
                <a:ea typeface="+mn-ea"/>
                <a:cs typeface="+mn-cs"/>
              </a:defRPr>
            </a:lvl1pPr>
            <a:lvl2pPr marL="547688" indent="-180975" algn="l" rtl="0" fontAlgn="base">
              <a:spcBef>
                <a:spcPts val="300"/>
              </a:spcBef>
              <a:spcAft>
                <a:spcPct val="0"/>
              </a:spcAft>
              <a:buClr>
                <a:schemeClr val="tx1"/>
              </a:buClr>
              <a:buFont typeface="Calibri" pitchFamily="34" charset="0"/>
              <a:buChar char="‒"/>
              <a:defRPr kern="1200">
                <a:solidFill>
                  <a:schemeClr val="tx1"/>
                </a:solidFill>
                <a:latin typeface="Calibri" pitchFamily="34" charset="0"/>
                <a:ea typeface="+mn-ea"/>
                <a:cs typeface="+mn-cs"/>
              </a:defRPr>
            </a:lvl2pPr>
            <a:lvl3pPr marL="914400" indent="-168275" algn="l" rtl="0" fontAlgn="base">
              <a:spcBef>
                <a:spcPts val="300"/>
              </a:spcBef>
              <a:spcAft>
                <a:spcPct val="0"/>
              </a:spcAft>
              <a:buClr>
                <a:schemeClr val="tx1"/>
              </a:buClr>
              <a:buFont typeface="Calibri" pitchFamily="34" charset="0"/>
              <a:buChar char="‒"/>
              <a:defRPr sz="1600" kern="1200">
                <a:solidFill>
                  <a:schemeClr val="tx1"/>
                </a:solidFill>
                <a:latin typeface="Calibri" pitchFamily="34" charset="0"/>
                <a:ea typeface="+mn-ea"/>
                <a:cs typeface="+mn-cs"/>
              </a:defRPr>
            </a:lvl3pPr>
            <a:lvl4pPr marL="1371600" indent="-182563" algn="l" rtl="0" fontAlgn="base">
              <a:spcBef>
                <a:spcPts val="300"/>
              </a:spcBef>
              <a:spcAft>
                <a:spcPct val="0"/>
              </a:spcAft>
              <a:buClr>
                <a:schemeClr val="tx1"/>
              </a:buClr>
              <a:buFont typeface="Calibri" pitchFamily="34" charset="0"/>
              <a:buChar char="‒"/>
              <a:defRPr sz="1200" kern="1200">
                <a:solidFill>
                  <a:schemeClr val="tx1"/>
                </a:solidFill>
                <a:latin typeface="Calibri" pitchFamily="34" charset="0"/>
                <a:ea typeface="+mn-ea"/>
                <a:cs typeface="+mn-cs"/>
              </a:defRPr>
            </a:lvl4pPr>
            <a:lvl5pPr marL="1644650" indent="-163513" algn="l" rtl="0" fontAlgn="base">
              <a:spcBef>
                <a:spcPts val="300"/>
              </a:spcBef>
              <a:spcAft>
                <a:spcPct val="0"/>
              </a:spcAft>
              <a:buClr>
                <a:schemeClr val="tx1"/>
              </a:buClr>
              <a:buFont typeface="Calibri" pitchFamily="34" charset="0"/>
              <a:buChar char="‒"/>
              <a:defRPr sz="12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smtClean="0">
                <a:solidFill>
                  <a:schemeClr val="accent3"/>
                </a:solidFill>
                <a:latin typeface="+mn-lt"/>
              </a:rPr>
              <a:t>AMD FirePro</a:t>
            </a:r>
            <a:r>
              <a:rPr lang="en-US" b="1" dirty="0" smtClean="0">
                <a:solidFill>
                  <a:schemeClr val="accent3"/>
                </a:solidFill>
                <a:latin typeface="+mn-lt"/>
                <a:cs typeface="Arial"/>
              </a:rPr>
              <a:t>™ Exclusive Design Win</a:t>
            </a:r>
            <a:endParaRPr lang="en-US" b="1" dirty="0">
              <a:solidFill>
                <a:schemeClr val="accent3"/>
              </a:solidFill>
              <a:latin typeface="+mn-lt"/>
            </a:endParaRPr>
          </a:p>
        </p:txBody>
      </p:sp>
    </p:spTree>
    <p:extLst>
      <p:ext uri="{BB962C8B-B14F-4D97-AF65-F5344CB8AC3E}">
        <p14:creationId xmlns:p14="http://schemas.microsoft.com/office/powerpoint/2010/main" val="275992983"/>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AMD FirePro</a:t>
            </a:r>
            <a:r>
              <a:rPr lang="en-US" dirty="0" smtClean="0">
                <a:latin typeface="+mn-lt"/>
                <a:cs typeface="Arial"/>
              </a:rPr>
              <a:t>™ M4100 vs. M4000/M2000</a:t>
            </a:r>
            <a:endParaRPr lang="en-US" dirty="0">
              <a:latin typeface="+mn-lt"/>
            </a:endParaRPr>
          </a:p>
        </p:txBody>
      </p:sp>
      <p:sp>
        <p:nvSpPr>
          <p:cNvPr id="6" name="Content Placeholder 2"/>
          <p:cNvSpPr txBox="1">
            <a:spLocks/>
          </p:cNvSpPr>
          <p:nvPr/>
        </p:nvSpPr>
        <p:spPr bwMode="auto">
          <a:xfrm>
            <a:off x="6074528" y="979529"/>
            <a:ext cx="5256617" cy="521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68275" indent="-168275" algn="l" rtl="0" eaLnBrk="0" fontAlgn="base" hangingPunct="0">
              <a:spcBef>
                <a:spcPts val="800"/>
              </a:spcBef>
              <a:spcAft>
                <a:spcPct val="0"/>
              </a:spcAft>
              <a:buClr>
                <a:srgbClr val="C00000"/>
              </a:buClr>
              <a:buFont typeface="Wingdings 3" pitchFamily="18" charset="2"/>
              <a:buChar char="}"/>
              <a:defRPr kern="1200">
                <a:solidFill>
                  <a:srgbClr val="FFFFFF"/>
                </a:solidFill>
                <a:latin typeface="+mn-lt"/>
                <a:ea typeface="+mn-ea"/>
                <a:cs typeface="+mn-cs"/>
              </a:defRPr>
            </a:lvl1pPr>
            <a:lvl2pPr marL="547688" indent="-180975" algn="l" rtl="0" eaLnBrk="0" fontAlgn="base" hangingPunct="0">
              <a:spcBef>
                <a:spcPts val="300"/>
              </a:spcBef>
              <a:spcAft>
                <a:spcPct val="0"/>
              </a:spcAft>
              <a:buFont typeface="Arial" charset="0"/>
              <a:buChar char="–"/>
              <a:defRPr sz="1600" kern="1200">
                <a:solidFill>
                  <a:srgbClr val="FFFFFF"/>
                </a:solidFill>
                <a:latin typeface="+mn-lt"/>
                <a:ea typeface="+mn-ea"/>
                <a:cs typeface="+mn-cs"/>
              </a:defRPr>
            </a:lvl2pPr>
            <a:lvl3pPr marL="914400" indent="-168275" algn="l" rtl="0" eaLnBrk="0" fontAlgn="base" hangingPunct="0">
              <a:spcBef>
                <a:spcPts val="300"/>
              </a:spcBef>
              <a:spcAft>
                <a:spcPct val="0"/>
              </a:spcAft>
              <a:buClr>
                <a:schemeClr val="tx1"/>
              </a:buClr>
              <a:buFont typeface="Arial" charset="0"/>
              <a:buChar char="•"/>
              <a:defRPr sz="1400" kern="1200">
                <a:solidFill>
                  <a:srgbClr val="FFFFFF"/>
                </a:solidFill>
                <a:latin typeface="+mn-lt"/>
                <a:ea typeface="+mn-ea"/>
                <a:cs typeface="+mn-cs"/>
              </a:defRPr>
            </a:lvl3pPr>
            <a:lvl4pPr marL="1371600" indent="-182563" algn="l" rtl="0" eaLnBrk="0" fontAlgn="base" hangingPunct="0">
              <a:spcBef>
                <a:spcPts val="300"/>
              </a:spcBef>
              <a:spcAft>
                <a:spcPct val="0"/>
              </a:spcAft>
              <a:buFont typeface="Arial" charset="0"/>
              <a:buChar char="–"/>
              <a:defRPr sz="1200" kern="1200">
                <a:solidFill>
                  <a:schemeClr val="tx1"/>
                </a:solidFill>
                <a:latin typeface="+mn-lt"/>
                <a:ea typeface="+mn-ea"/>
                <a:cs typeface="+mn-cs"/>
              </a:defRPr>
            </a:lvl4pPr>
            <a:lvl5pPr marL="1644650" indent="-163513" algn="l" rtl="0" eaLnBrk="0" fontAlgn="base" hangingPunct="0">
              <a:spcBef>
                <a:spcPts val="3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Clr>
                <a:schemeClr val="tx1"/>
              </a:buClr>
              <a:buFont typeface="Wingdings 3" pitchFamily="18" charset="2"/>
              <a:buChar char=""/>
            </a:pPr>
            <a:r>
              <a:rPr lang="en-US" sz="2000" b="1" dirty="0" smtClean="0">
                <a:solidFill>
                  <a:schemeClr val="tx1"/>
                </a:solidFill>
                <a:latin typeface="Calibri" pitchFamily="34" charset="0"/>
              </a:rPr>
              <a:t>What’s New in M4100</a:t>
            </a:r>
            <a:r>
              <a:rPr lang="en-US" sz="2000" dirty="0" smtClean="0">
                <a:solidFill>
                  <a:schemeClr val="tx1"/>
                </a:solidFill>
                <a:latin typeface="Calibri" pitchFamily="34" charset="0"/>
              </a:rPr>
              <a:t> </a:t>
            </a:r>
          </a:p>
          <a:p>
            <a:pPr lvl="1">
              <a:buClr>
                <a:schemeClr val="tx1"/>
              </a:buClr>
            </a:pPr>
            <a:r>
              <a:rPr lang="en-US" sz="2000" dirty="0" smtClean="0">
                <a:solidFill>
                  <a:schemeClr val="tx1"/>
                </a:solidFill>
              </a:rPr>
              <a:t>GCN Architecture</a:t>
            </a:r>
            <a:endParaRPr lang="en-US" sz="2000" dirty="0">
              <a:solidFill>
                <a:schemeClr val="tx1"/>
              </a:solidFill>
            </a:endParaRPr>
          </a:p>
          <a:p>
            <a:pPr lvl="1"/>
            <a:r>
              <a:rPr lang="en-US" sz="2000" dirty="0" smtClean="0">
                <a:solidFill>
                  <a:schemeClr val="tx1"/>
                </a:solidFill>
              </a:rPr>
              <a:t>Higher </a:t>
            </a:r>
            <a:r>
              <a:rPr lang="en-US" sz="2000" dirty="0">
                <a:solidFill>
                  <a:schemeClr val="tx1"/>
                </a:solidFill>
              </a:rPr>
              <a:t>clock speeds</a:t>
            </a:r>
          </a:p>
          <a:p>
            <a:pPr lvl="1"/>
            <a:r>
              <a:rPr lang="en-US" sz="2000" dirty="0" smtClean="0">
                <a:solidFill>
                  <a:schemeClr val="tx1"/>
                </a:solidFill>
              </a:rPr>
              <a:t>DirectX</a:t>
            </a:r>
            <a:r>
              <a:rPr lang="en-US" sz="2000" dirty="0" smtClean="0">
                <a:solidFill>
                  <a:schemeClr val="tx1"/>
                </a:solidFill>
                <a:cs typeface="Arial"/>
              </a:rPr>
              <a:t>®</a:t>
            </a:r>
            <a:r>
              <a:rPr lang="en-US" sz="2000" dirty="0" smtClean="0">
                <a:solidFill>
                  <a:schemeClr val="tx1"/>
                </a:solidFill>
              </a:rPr>
              <a:t> </a:t>
            </a:r>
            <a:r>
              <a:rPr lang="en-US" sz="2000" dirty="0">
                <a:solidFill>
                  <a:schemeClr val="tx1"/>
                </a:solidFill>
              </a:rPr>
              <a:t>11.1 support</a:t>
            </a:r>
          </a:p>
          <a:p>
            <a:pPr lvl="1"/>
            <a:r>
              <a:rPr lang="en-US" sz="2000" dirty="0">
                <a:solidFill>
                  <a:schemeClr val="tx1"/>
                </a:solidFill>
              </a:rPr>
              <a:t>OpenGL 4.3 </a:t>
            </a:r>
            <a:r>
              <a:rPr lang="en-US" sz="2000" dirty="0" smtClean="0">
                <a:solidFill>
                  <a:schemeClr val="tx1"/>
                </a:solidFill>
              </a:rPr>
              <a:t>support</a:t>
            </a:r>
          </a:p>
          <a:p>
            <a:pPr lvl="1"/>
            <a:r>
              <a:rPr lang="en-US" sz="2000" dirty="0" err="1" smtClean="0">
                <a:solidFill>
                  <a:schemeClr val="tx1"/>
                </a:solidFill>
              </a:rPr>
              <a:t>OpenCL</a:t>
            </a:r>
            <a:r>
              <a:rPr lang="en-US" sz="2000" dirty="0" smtClean="0">
                <a:solidFill>
                  <a:schemeClr val="tx1"/>
                </a:solidFill>
                <a:cs typeface="Arial"/>
              </a:rPr>
              <a:t>™ 1.2</a:t>
            </a:r>
          </a:p>
          <a:p>
            <a:pPr lvl="1"/>
            <a:r>
              <a:rPr lang="en-US" sz="2000" dirty="0" smtClean="0">
                <a:solidFill>
                  <a:schemeClr val="tx1"/>
                </a:solidFill>
                <a:cs typeface="Arial"/>
              </a:rPr>
              <a:t>AMD </a:t>
            </a:r>
            <a:r>
              <a:rPr lang="en-US" sz="2000" dirty="0" err="1" smtClean="0">
                <a:solidFill>
                  <a:schemeClr val="tx1"/>
                </a:solidFill>
                <a:cs typeface="Arial"/>
              </a:rPr>
              <a:t>Enduro</a:t>
            </a:r>
            <a:r>
              <a:rPr lang="en-US" sz="2000" dirty="0" smtClean="0">
                <a:solidFill>
                  <a:schemeClr val="tx1"/>
                </a:solidFill>
                <a:cs typeface="Arial"/>
              </a:rPr>
              <a:t> technology (switchable graphics)</a:t>
            </a:r>
          </a:p>
          <a:p>
            <a:pPr lvl="1"/>
            <a:r>
              <a:rPr lang="en-US" sz="2000" dirty="0" smtClean="0">
                <a:solidFill>
                  <a:schemeClr val="tx1"/>
                </a:solidFill>
                <a:cs typeface="Arial"/>
              </a:rPr>
              <a:t>AMD </a:t>
            </a:r>
            <a:r>
              <a:rPr lang="en-US" sz="2000" dirty="0" err="1" smtClean="0">
                <a:solidFill>
                  <a:schemeClr val="tx1"/>
                </a:solidFill>
                <a:cs typeface="Arial"/>
              </a:rPr>
              <a:t>PowerGate</a:t>
            </a:r>
            <a:r>
              <a:rPr lang="en-US" sz="2000" dirty="0" smtClean="0">
                <a:solidFill>
                  <a:schemeClr val="tx1"/>
                </a:solidFill>
                <a:cs typeface="Arial"/>
              </a:rPr>
              <a:t> technology</a:t>
            </a:r>
            <a:endParaRPr lang="en-US" sz="2000" dirty="0">
              <a:solidFill>
                <a:schemeClr val="tx1"/>
              </a:solidFill>
            </a:endParaRPr>
          </a:p>
          <a:p>
            <a:endParaRPr lang="en-US" sz="1600" dirty="0" smtClean="0"/>
          </a:p>
          <a:p>
            <a:pPr marL="342900" indent="-342900">
              <a:buClr>
                <a:schemeClr val="tx1"/>
              </a:buClr>
              <a:buFont typeface="Wingdings 3" pitchFamily="18" charset="2"/>
              <a:buChar char=""/>
            </a:pPr>
            <a:r>
              <a:rPr lang="en-US" sz="2000" b="1" dirty="0" smtClean="0">
                <a:solidFill>
                  <a:schemeClr val="tx1"/>
                </a:solidFill>
                <a:latin typeface="Calibri" pitchFamily="34" charset="0"/>
              </a:rPr>
              <a:t>AMD </a:t>
            </a:r>
            <a:r>
              <a:rPr lang="en-US" sz="2000" b="1" dirty="0" err="1">
                <a:solidFill>
                  <a:schemeClr val="tx1"/>
                </a:solidFill>
                <a:latin typeface="Calibri" pitchFamily="34" charset="0"/>
              </a:rPr>
              <a:t>Eyefinity</a:t>
            </a:r>
            <a:r>
              <a:rPr lang="en-US" sz="2000" b="1" dirty="0">
                <a:solidFill>
                  <a:schemeClr val="tx1"/>
                </a:solidFill>
                <a:latin typeface="Calibri" pitchFamily="34" charset="0"/>
              </a:rPr>
              <a:t> not supported on 14” Z </a:t>
            </a:r>
            <a:r>
              <a:rPr lang="en-US" sz="2000" b="1" dirty="0" smtClean="0">
                <a:solidFill>
                  <a:schemeClr val="tx1"/>
                </a:solidFill>
                <a:latin typeface="Calibri" pitchFamily="34" charset="0"/>
              </a:rPr>
              <a:t>Book</a:t>
            </a:r>
          </a:p>
          <a:p>
            <a:pPr lvl="1"/>
            <a:r>
              <a:rPr lang="en-US" sz="2000" dirty="0">
                <a:solidFill>
                  <a:schemeClr val="tx1"/>
                </a:solidFill>
                <a:latin typeface="Calibri" pitchFamily="34" charset="0"/>
              </a:rPr>
              <a:t>GPU can power up to two displays only when system is </a:t>
            </a:r>
            <a:r>
              <a:rPr lang="en-US" sz="2000" dirty="0" smtClean="0">
                <a:solidFill>
                  <a:schemeClr val="tx1"/>
                </a:solidFill>
                <a:latin typeface="Calibri" pitchFamily="34" charset="0"/>
              </a:rPr>
              <a:t>docked</a:t>
            </a:r>
            <a:endParaRPr lang="en-US" sz="2000" b="1" dirty="0">
              <a:solidFill>
                <a:schemeClr val="tx1"/>
              </a:solidFill>
              <a:latin typeface="Calibri" pitchFamily="34" charset="0"/>
            </a:endParaRPr>
          </a:p>
          <a:p>
            <a:pPr lvl="1"/>
            <a:r>
              <a:rPr lang="en-US" sz="2000" dirty="0" smtClean="0">
                <a:solidFill>
                  <a:schemeClr val="tx1"/>
                </a:solidFill>
                <a:latin typeface="Calibri" pitchFamily="34" charset="0"/>
              </a:rPr>
              <a:t>Maximum </a:t>
            </a:r>
            <a:r>
              <a:rPr lang="en-US" sz="2000" dirty="0">
                <a:solidFill>
                  <a:schemeClr val="tx1"/>
                </a:solidFill>
                <a:latin typeface="Calibri" pitchFamily="34" charset="0"/>
              </a:rPr>
              <a:t>of 5 displays can be supported </a:t>
            </a:r>
            <a:r>
              <a:rPr lang="en-US" sz="2000" dirty="0" smtClean="0">
                <a:solidFill>
                  <a:schemeClr val="tx1"/>
                </a:solidFill>
                <a:latin typeface="Calibri" pitchFamily="34" charset="0"/>
              </a:rPr>
              <a:t>only when docked</a:t>
            </a:r>
            <a:r>
              <a:rPr lang="en-US" sz="2000" dirty="0">
                <a:solidFill>
                  <a:schemeClr val="tx1"/>
                </a:solidFill>
                <a:latin typeface="Calibri" pitchFamily="34" charset="0"/>
              </a:rPr>
              <a:t>, achieved under normal Windows desktop </a:t>
            </a:r>
            <a:r>
              <a:rPr lang="en-US" sz="2000" dirty="0" smtClean="0">
                <a:solidFill>
                  <a:schemeClr val="tx1"/>
                </a:solidFill>
                <a:latin typeface="Calibri" pitchFamily="34" charset="0"/>
              </a:rPr>
              <a:t>operations</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256806939"/>
              </p:ext>
            </p:extLst>
          </p:nvPr>
        </p:nvGraphicFramePr>
        <p:xfrm>
          <a:off x="380199" y="914367"/>
          <a:ext cx="5604459" cy="5260052"/>
        </p:xfrm>
        <a:graphic>
          <a:graphicData uri="http://schemas.openxmlformats.org/drawingml/2006/table">
            <a:tbl>
              <a:tblPr firstRow="1" bandRow="1">
                <a:tableStyleId>{5940675A-B579-460E-94D1-54222C63F5DA}</a:tableStyleId>
              </a:tblPr>
              <a:tblGrid>
                <a:gridCol w="2072640"/>
                <a:gridCol w="1515428"/>
                <a:gridCol w="1036002"/>
                <a:gridCol w="980389"/>
              </a:tblGrid>
              <a:tr h="418369">
                <a:tc>
                  <a:txBody>
                    <a:bodyPr/>
                    <a:lstStyle/>
                    <a:p>
                      <a:endParaRPr lang="en-US" sz="1400" dirty="0"/>
                    </a:p>
                  </a:txBody>
                  <a:tcPr marL="45720" marR="45720">
                    <a:solidFill>
                      <a:schemeClr val="bg1"/>
                    </a:solidFill>
                  </a:tcPr>
                </a:tc>
                <a:tc>
                  <a:txBody>
                    <a:bodyPr/>
                    <a:lstStyle/>
                    <a:p>
                      <a:pPr algn="ctr"/>
                      <a:r>
                        <a:rPr lang="en-US" sz="1100" b="1" baseline="0" dirty="0" smtClean="0"/>
                        <a:t>AMD FirePro</a:t>
                      </a:r>
                      <a:r>
                        <a:rPr lang="en-US" sz="1100" b="1" baseline="0" dirty="0" smtClean="0">
                          <a:latin typeface="Arial"/>
                          <a:cs typeface="Arial"/>
                        </a:rPr>
                        <a:t>™</a:t>
                      </a:r>
                      <a:r>
                        <a:rPr lang="en-US" sz="1100" b="1" baseline="0" dirty="0" smtClean="0"/>
                        <a:t> </a:t>
                      </a:r>
                    </a:p>
                    <a:p>
                      <a:pPr algn="ctr"/>
                      <a:r>
                        <a:rPr lang="en-US" sz="1100" b="1" baseline="0" dirty="0" smtClean="0"/>
                        <a:t>M4100 &amp; HP 14” Z Book</a:t>
                      </a:r>
                      <a:endParaRPr lang="en-US" sz="1100" b="1" dirty="0"/>
                    </a:p>
                  </a:txBody>
                  <a:tcPr marL="45720" marR="45720" anchor="ctr">
                    <a:solidFill>
                      <a:srgbClr val="C00000"/>
                    </a:solidFill>
                  </a:tcPr>
                </a:tc>
                <a:tc>
                  <a:txBody>
                    <a:bodyPr/>
                    <a:lstStyle/>
                    <a:p>
                      <a:pPr algn="ctr"/>
                      <a:r>
                        <a:rPr lang="en-US" sz="1100" b="1" baseline="0" dirty="0" smtClean="0"/>
                        <a:t>AMD FirePro</a:t>
                      </a:r>
                      <a:r>
                        <a:rPr lang="en-US" sz="1100" b="1" baseline="0" dirty="0" smtClean="0">
                          <a:latin typeface="Arial"/>
                          <a:cs typeface="Arial"/>
                        </a:rPr>
                        <a:t>™</a:t>
                      </a:r>
                      <a:r>
                        <a:rPr lang="en-US" sz="1100" b="1" baseline="0" dirty="0" smtClean="0"/>
                        <a:t> </a:t>
                      </a:r>
                    </a:p>
                    <a:p>
                      <a:pPr algn="ctr"/>
                      <a:r>
                        <a:rPr lang="en-US" sz="1100" b="1" baseline="0" dirty="0" smtClean="0"/>
                        <a:t>M4000</a:t>
                      </a:r>
                      <a:endParaRPr lang="en-US" sz="1100" b="1" dirty="0"/>
                    </a:p>
                  </a:txBody>
                  <a:tcPr marL="45720" marR="45720" anchor="ctr">
                    <a:solidFill>
                      <a:srgbClr val="C00000"/>
                    </a:solidFill>
                  </a:tcPr>
                </a:tc>
                <a:tc>
                  <a:txBody>
                    <a:bodyPr/>
                    <a:lstStyle/>
                    <a:p>
                      <a:pPr algn="ctr"/>
                      <a:r>
                        <a:rPr lang="en-US" sz="1100" b="1" baseline="0" dirty="0" smtClean="0"/>
                        <a:t>AMD FirePro</a:t>
                      </a:r>
                      <a:r>
                        <a:rPr lang="en-US" sz="1100" b="1" baseline="0" dirty="0" smtClean="0">
                          <a:latin typeface="Arial"/>
                          <a:cs typeface="Arial"/>
                        </a:rPr>
                        <a:t>™</a:t>
                      </a:r>
                      <a:r>
                        <a:rPr lang="en-US" sz="1100" b="1" baseline="0" dirty="0" smtClean="0"/>
                        <a:t> </a:t>
                      </a:r>
                    </a:p>
                    <a:p>
                      <a:pPr algn="ctr"/>
                      <a:r>
                        <a:rPr lang="en-US" sz="1100" b="1" baseline="0" dirty="0" smtClean="0"/>
                        <a:t>M2000</a:t>
                      </a:r>
                      <a:endParaRPr lang="en-US" sz="1100" b="1" dirty="0"/>
                    </a:p>
                  </a:txBody>
                  <a:tcPr marL="45720" marR="45720" anchor="ctr">
                    <a:solidFill>
                      <a:srgbClr val="C00000"/>
                    </a:solidFill>
                  </a:tcPr>
                </a:tc>
              </a:tr>
              <a:tr h="495277">
                <a:tc>
                  <a:txBody>
                    <a:bodyPr/>
                    <a:lstStyle/>
                    <a:p>
                      <a:r>
                        <a:rPr lang="en-US" sz="1100" b="1" dirty="0" smtClean="0"/>
                        <a:t>Display</a:t>
                      </a:r>
                      <a:r>
                        <a:rPr lang="en-US" sz="1100" b="1" baseline="0" dirty="0" smtClean="0"/>
                        <a:t> Outputs</a:t>
                      </a:r>
                    </a:p>
                  </a:txBody>
                  <a:tcPr marL="45720" marR="45720">
                    <a:solidFill>
                      <a:schemeClr val="bg1"/>
                    </a:solidFill>
                  </a:tcPr>
                </a:tc>
                <a:tc>
                  <a:txBody>
                    <a:bodyPr/>
                    <a:lstStyle/>
                    <a:p>
                      <a:pPr algn="ctr"/>
                      <a:r>
                        <a:rPr lang="en-US" sz="1100" b="1" dirty="0" smtClean="0"/>
                        <a:t>3 undocked (</a:t>
                      </a:r>
                      <a:r>
                        <a:rPr lang="en-US" sz="1100" b="1" dirty="0" err="1" smtClean="0"/>
                        <a:t>iGPU</a:t>
                      </a:r>
                      <a:r>
                        <a:rPr lang="en-US" sz="1100" b="1" dirty="0" smtClean="0"/>
                        <a:t> only)</a:t>
                      </a:r>
                    </a:p>
                    <a:p>
                      <a:pPr algn="ctr"/>
                      <a:r>
                        <a:rPr lang="en-US" sz="1100" b="1" dirty="0" smtClean="0">
                          <a:solidFill>
                            <a:schemeClr val="tx1"/>
                          </a:solidFill>
                        </a:rPr>
                        <a:t>5</a:t>
                      </a:r>
                      <a:r>
                        <a:rPr lang="en-US" sz="1100" b="1" baseline="0" dirty="0" smtClean="0">
                          <a:solidFill>
                            <a:schemeClr val="tx1"/>
                          </a:solidFill>
                        </a:rPr>
                        <a:t> </a:t>
                      </a:r>
                      <a:r>
                        <a:rPr lang="en-US" sz="1100" b="1" dirty="0" smtClean="0">
                          <a:solidFill>
                            <a:schemeClr val="tx1"/>
                          </a:solidFill>
                        </a:rPr>
                        <a:t>docked (</a:t>
                      </a:r>
                      <a:r>
                        <a:rPr lang="en-US" sz="1100" b="1" dirty="0" err="1" smtClean="0">
                          <a:solidFill>
                            <a:schemeClr val="tx1"/>
                          </a:solidFill>
                        </a:rPr>
                        <a:t>iGPU</a:t>
                      </a:r>
                      <a:r>
                        <a:rPr lang="en-US" sz="1100" b="1" dirty="0" smtClean="0">
                          <a:solidFill>
                            <a:schemeClr val="tx1"/>
                          </a:solidFill>
                        </a:rPr>
                        <a:t> + </a:t>
                      </a:r>
                      <a:r>
                        <a:rPr lang="en-US" sz="1100" b="1" dirty="0" err="1" smtClean="0">
                          <a:solidFill>
                            <a:schemeClr val="tx1"/>
                          </a:solidFill>
                        </a:rPr>
                        <a:t>dGPU</a:t>
                      </a:r>
                      <a:r>
                        <a:rPr lang="en-US" sz="1100" b="1" dirty="0" smtClean="0">
                          <a:solidFill>
                            <a:schemeClr val="tx1"/>
                          </a:solidFill>
                        </a:rPr>
                        <a:t>)</a:t>
                      </a:r>
                      <a:endParaRPr lang="en-US" sz="1100" b="1" dirty="0">
                        <a:solidFill>
                          <a:schemeClr val="tx1"/>
                        </a:solidFill>
                      </a:endParaRPr>
                    </a:p>
                  </a:txBody>
                  <a:tcPr marL="45720" marR="45720" anchor="ctr">
                    <a:solidFill>
                      <a:schemeClr val="tx2">
                        <a:lumMod val="65000"/>
                        <a:lumOff val="35000"/>
                      </a:schemeClr>
                    </a:solidFill>
                  </a:tcPr>
                </a:tc>
                <a:tc>
                  <a:txBody>
                    <a:bodyPr/>
                    <a:lstStyle/>
                    <a:p>
                      <a:pPr algn="ctr"/>
                      <a:r>
                        <a:rPr lang="en-US" sz="1100" b="1" dirty="0" smtClean="0"/>
                        <a:t>3 undocked</a:t>
                      </a:r>
                    </a:p>
                    <a:p>
                      <a:pPr algn="ctr"/>
                      <a:r>
                        <a:rPr lang="en-US" sz="1100" b="1" dirty="0" smtClean="0"/>
                        <a:t>5 docked</a:t>
                      </a:r>
                      <a:endParaRPr lang="en-US" sz="1100" b="1" dirty="0"/>
                    </a:p>
                  </a:txBody>
                  <a:tcPr marL="45720" marR="45720" anchor="ctr">
                    <a:solidFill>
                      <a:schemeClr val="tx2">
                        <a:lumMod val="75000"/>
                      </a:schemeClr>
                    </a:solidFill>
                  </a:tcPr>
                </a:tc>
                <a:tc>
                  <a:txBody>
                    <a:bodyPr/>
                    <a:lstStyle/>
                    <a:p>
                      <a:pPr algn="ctr"/>
                      <a:r>
                        <a:rPr lang="en-US" sz="1100" b="1" dirty="0" smtClean="0"/>
                        <a:t>3 undocked</a:t>
                      </a:r>
                    </a:p>
                    <a:p>
                      <a:pPr algn="ctr"/>
                      <a:r>
                        <a:rPr lang="en-US" sz="1100" b="1" dirty="0" smtClean="0"/>
                        <a:t>5 docked</a:t>
                      </a:r>
                      <a:endParaRPr lang="en-US" sz="1100" b="1" dirty="0"/>
                    </a:p>
                  </a:txBody>
                  <a:tcPr marL="45720" marR="45720" anchor="ctr">
                    <a:solidFill>
                      <a:schemeClr val="tx2">
                        <a:lumMod val="75000"/>
                      </a:schemeClr>
                    </a:solidFill>
                  </a:tcPr>
                </a:tc>
              </a:tr>
              <a:tr h="325775">
                <a:tc>
                  <a:txBody>
                    <a:bodyPr/>
                    <a:lstStyle/>
                    <a:p>
                      <a:r>
                        <a:rPr lang="en-US" sz="1100" b="1" dirty="0" smtClean="0"/>
                        <a:t>Form Factor </a:t>
                      </a:r>
                      <a:endParaRPr lang="en-US" sz="1100" b="1" dirty="0"/>
                    </a:p>
                  </a:txBody>
                  <a:tcPr marL="45720" marR="45720">
                    <a:solidFill>
                      <a:schemeClr val="bg1"/>
                    </a:solidFill>
                  </a:tcPr>
                </a:tc>
                <a:tc>
                  <a:txBody>
                    <a:bodyPr/>
                    <a:lstStyle/>
                    <a:p>
                      <a:pPr algn="ctr"/>
                      <a:r>
                        <a:rPr lang="en-US" sz="1100" b="1" dirty="0" smtClean="0"/>
                        <a:t>Chip-down</a:t>
                      </a:r>
                      <a:endParaRPr lang="en-US" sz="1100" b="1" dirty="0"/>
                    </a:p>
                  </a:txBody>
                  <a:tcPr marL="45720" marR="45720" anchor="ctr">
                    <a:solidFill>
                      <a:schemeClr val="tx2">
                        <a:lumMod val="65000"/>
                        <a:lumOff val="35000"/>
                      </a:schemeClr>
                    </a:solidFill>
                  </a:tcPr>
                </a:tc>
                <a:tc>
                  <a:txBody>
                    <a:bodyPr/>
                    <a:lstStyle/>
                    <a:p>
                      <a:pPr algn="ctr"/>
                      <a:r>
                        <a:rPr lang="en-US" sz="1100" b="1" dirty="0" smtClean="0"/>
                        <a:t>MXM Type A</a:t>
                      </a:r>
                      <a:endParaRPr lang="en-US" sz="1100" b="1" dirty="0"/>
                    </a:p>
                  </a:txBody>
                  <a:tcPr marL="45720" marR="45720" anchor="ctr">
                    <a:solidFill>
                      <a:schemeClr val="tx2">
                        <a:lumMod val="75000"/>
                      </a:schemeClr>
                    </a:solidFill>
                  </a:tcPr>
                </a:tc>
                <a:tc>
                  <a:txBody>
                    <a:bodyPr/>
                    <a:lstStyle/>
                    <a:p>
                      <a:pPr algn="ctr"/>
                      <a:r>
                        <a:rPr lang="en-US" sz="1100" b="1" dirty="0" smtClean="0"/>
                        <a:t>MXM</a:t>
                      </a:r>
                      <a:r>
                        <a:rPr lang="en-US" sz="1100" b="1" baseline="0" dirty="0" smtClean="0"/>
                        <a:t> Type A</a:t>
                      </a:r>
                      <a:endParaRPr lang="en-US" sz="1100" b="1" dirty="0"/>
                    </a:p>
                  </a:txBody>
                  <a:tcPr marL="45720" marR="45720" anchor="ctr">
                    <a:solidFill>
                      <a:schemeClr val="tx2">
                        <a:lumMod val="75000"/>
                      </a:schemeClr>
                    </a:solidFill>
                  </a:tcPr>
                </a:tc>
              </a:tr>
              <a:tr h="296842">
                <a:tc>
                  <a:txBody>
                    <a:bodyPr/>
                    <a:lstStyle/>
                    <a:p>
                      <a:r>
                        <a:rPr lang="en-US" sz="1100" b="1" dirty="0" smtClean="0">
                          <a:solidFill>
                            <a:schemeClr val="tx1"/>
                          </a:solidFill>
                        </a:rPr>
                        <a:t>Memory Size / Type</a:t>
                      </a:r>
                      <a:endParaRPr lang="en-US" sz="1100" b="1" dirty="0">
                        <a:solidFill>
                          <a:schemeClr val="tx1"/>
                        </a:solidFill>
                      </a:endParaRPr>
                    </a:p>
                  </a:txBody>
                  <a:tcPr marL="45720" marR="45720" anchor="ctr">
                    <a:solidFill>
                      <a:schemeClr val="bg1"/>
                    </a:solidFill>
                  </a:tcPr>
                </a:tc>
                <a:tc>
                  <a:txBody>
                    <a:bodyPr/>
                    <a:lstStyle/>
                    <a:p>
                      <a:pPr algn="ctr"/>
                      <a:r>
                        <a:rPr lang="en-US" sz="1100" b="1" dirty="0" smtClean="0">
                          <a:solidFill>
                            <a:schemeClr val="tx1"/>
                          </a:solidFill>
                        </a:rPr>
                        <a:t>1GB GDDR5</a:t>
                      </a:r>
                      <a:endParaRPr lang="en-US" sz="1100" b="1" dirty="0">
                        <a:solidFill>
                          <a:schemeClr val="tx1"/>
                        </a:solidFill>
                      </a:endParaRPr>
                    </a:p>
                  </a:txBody>
                  <a:tcPr marL="45720" marR="45720" anchor="ctr">
                    <a:solidFill>
                      <a:schemeClr val="tx2">
                        <a:lumMod val="65000"/>
                        <a:lumOff val="35000"/>
                      </a:schemeClr>
                    </a:solidFill>
                  </a:tcPr>
                </a:tc>
                <a:tc>
                  <a:txBody>
                    <a:bodyPr/>
                    <a:lstStyle/>
                    <a:p>
                      <a:pPr algn="ctr"/>
                      <a:r>
                        <a:rPr lang="en-US" sz="1100" b="1" dirty="0" smtClean="0"/>
                        <a:t>1GB GDDR5</a:t>
                      </a:r>
                      <a:endParaRPr lang="en-US" sz="1100" b="1" dirty="0"/>
                    </a:p>
                  </a:txBody>
                  <a:tcPr marL="45720" marR="45720" anchor="ctr">
                    <a:solidFill>
                      <a:schemeClr val="tx2">
                        <a:lumMod val="75000"/>
                      </a:schemeClr>
                    </a:solidFill>
                  </a:tcPr>
                </a:tc>
                <a:tc>
                  <a:txBody>
                    <a:bodyPr/>
                    <a:lstStyle/>
                    <a:p>
                      <a:pPr algn="ctr"/>
                      <a:r>
                        <a:rPr lang="en-US" sz="1100" b="1" dirty="0" smtClean="0"/>
                        <a:t>1GB GDDR5</a:t>
                      </a:r>
                      <a:endParaRPr lang="en-US" sz="1100" b="1" dirty="0"/>
                    </a:p>
                  </a:txBody>
                  <a:tcPr marL="45720" marR="45720" anchor="ctr">
                    <a:solidFill>
                      <a:schemeClr val="tx2">
                        <a:lumMod val="75000"/>
                      </a:schemeClr>
                    </a:solidFill>
                  </a:tcPr>
                </a:tc>
              </a:tr>
              <a:tr h="336177">
                <a:tc>
                  <a:txBody>
                    <a:bodyPr/>
                    <a:lstStyle/>
                    <a:p>
                      <a:r>
                        <a:rPr lang="en-US" sz="1100" b="1" dirty="0" smtClean="0"/>
                        <a:t>Memory Bandwidth/Interface</a:t>
                      </a:r>
                      <a:endParaRPr lang="en-US" sz="1100" b="1" dirty="0"/>
                    </a:p>
                  </a:txBody>
                  <a:tcPr marL="45720" marR="45720" anchor="ctr">
                    <a:solidFill>
                      <a:schemeClr val="bg1"/>
                    </a:solidFill>
                  </a:tcPr>
                </a:tc>
                <a:tc>
                  <a:txBody>
                    <a:bodyPr/>
                    <a:lstStyle/>
                    <a:p>
                      <a:pPr algn="ctr"/>
                      <a:r>
                        <a:rPr lang="en-US" sz="1100" b="1" dirty="0" smtClean="0"/>
                        <a:t>64 GB/s</a:t>
                      </a:r>
                    </a:p>
                    <a:p>
                      <a:pPr algn="ctr"/>
                      <a:r>
                        <a:rPr lang="en-US" sz="1100" b="1" dirty="0" smtClean="0"/>
                        <a:t>128-bit</a:t>
                      </a:r>
                      <a:endParaRPr lang="en-US" sz="1100" b="1" dirty="0"/>
                    </a:p>
                  </a:txBody>
                  <a:tcPr marL="45720" marR="45720" anchor="ctr">
                    <a:solidFill>
                      <a:schemeClr val="tx2">
                        <a:lumMod val="65000"/>
                        <a:lumOff val="35000"/>
                      </a:schemeClr>
                    </a:solidFill>
                  </a:tcPr>
                </a:tc>
                <a:tc>
                  <a:txBody>
                    <a:bodyPr/>
                    <a:lstStyle/>
                    <a:p>
                      <a:pPr algn="ctr"/>
                      <a:r>
                        <a:rPr lang="en-US" sz="1100" b="1" dirty="0" smtClean="0"/>
                        <a:t>72 GB/Sec</a:t>
                      </a:r>
                    </a:p>
                    <a:p>
                      <a:pPr algn="ctr"/>
                      <a:r>
                        <a:rPr lang="en-US" sz="1100" b="1" dirty="0" smtClean="0"/>
                        <a:t>128-bit</a:t>
                      </a:r>
                      <a:endParaRPr lang="en-US" sz="1100" b="1" dirty="0"/>
                    </a:p>
                  </a:txBody>
                  <a:tcPr marL="45720" marR="45720" anchor="ctr">
                    <a:solidFill>
                      <a:schemeClr val="tx2">
                        <a:lumMod val="75000"/>
                      </a:schemeClr>
                    </a:solidFill>
                  </a:tcPr>
                </a:tc>
                <a:tc>
                  <a:txBody>
                    <a:bodyPr/>
                    <a:lstStyle/>
                    <a:p>
                      <a:pPr algn="ctr"/>
                      <a:r>
                        <a:rPr lang="en-US" sz="1100" b="1" baseline="0" dirty="0" smtClean="0"/>
                        <a:t>25.6 GB/s</a:t>
                      </a:r>
                    </a:p>
                    <a:p>
                      <a:pPr algn="ctr"/>
                      <a:r>
                        <a:rPr lang="en-US" sz="1100" b="1" baseline="0" dirty="0" smtClean="0"/>
                        <a:t>64-bit</a:t>
                      </a:r>
                      <a:endParaRPr lang="en-US" sz="1100" b="1" dirty="0"/>
                    </a:p>
                  </a:txBody>
                  <a:tcPr marL="45720" marR="45720" anchor="ctr">
                    <a:solidFill>
                      <a:schemeClr val="tx2">
                        <a:lumMod val="75000"/>
                      </a:schemeClr>
                    </a:solidFill>
                  </a:tcPr>
                </a:tc>
              </a:tr>
              <a:tr h="286495">
                <a:tc>
                  <a:txBody>
                    <a:bodyPr/>
                    <a:lstStyle/>
                    <a:p>
                      <a:r>
                        <a:rPr lang="en-US" sz="1100" b="1" dirty="0" smtClean="0"/>
                        <a:t>Engine</a:t>
                      </a:r>
                      <a:r>
                        <a:rPr lang="en-US" sz="1100" b="1" baseline="0" dirty="0" smtClean="0"/>
                        <a:t> Clock Speed</a:t>
                      </a:r>
                      <a:endParaRPr lang="en-US" sz="1100" b="1" dirty="0"/>
                    </a:p>
                  </a:txBody>
                  <a:tcPr marL="45720" marR="45720" anchor="ctr">
                    <a:solidFill>
                      <a:schemeClr val="bg1"/>
                    </a:solidFill>
                  </a:tcPr>
                </a:tc>
                <a:tc>
                  <a:txBody>
                    <a:bodyPr/>
                    <a:lstStyle/>
                    <a:p>
                      <a:pPr algn="ctr"/>
                      <a:r>
                        <a:rPr lang="en-US" sz="1100" b="1" dirty="0" smtClean="0"/>
                        <a:t>670 MHz</a:t>
                      </a:r>
                      <a:endParaRPr lang="en-US" sz="1100" b="1" dirty="0"/>
                    </a:p>
                  </a:txBody>
                  <a:tcPr marL="45720" marR="45720" anchor="ctr">
                    <a:solidFill>
                      <a:schemeClr val="tx2">
                        <a:lumMod val="65000"/>
                        <a:lumOff val="35000"/>
                      </a:schemeClr>
                    </a:solidFill>
                  </a:tcPr>
                </a:tc>
                <a:tc>
                  <a:txBody>
                    <a:bodyPr/>
                    <a:lstStyle/>
                    <a:p>
                      <a:pPr algn="ctr"/>
                      <a:r>
                        <a:rPr lang="en-US" sz="1100" b="1" kern="1200" dirty="0" smtClean="0">
                          <a:solidFill>
                            <a:schemeClr val="tx1"/>
                          </a:solidFill>
                          <a:latin typeface="+mn-lt"/>
                          <a:ea typeface="+mn-ea"/>
                          <a:cs typeface="+mn-cs"/>
                        </a:rPr>
                        <a:t>600 MHz</a:t>
                      </a:r>
                    </a:p>
                  </a:txBody>
                  <a:tcPr marL="45720" marR="45720" anchor="ctr">
                    <a:solidFill>
                      <a:schemeClr val="tx2">
                        <a:lumMod val="75000"/>
                      </a:schemeClr>
                    </a:solidFill>
                  </a:tcPr>
                </a:tc>
                <a:tc>
                  <a:txBody>
                    <a:bodyPr/>
                    <a:lstStyle/>
                    <a:p>
                      <a:pPr algn="ctr"/>
                      <a:r>
                        <a:rPr lang="en-US" sz="1100" b="1" kern="1200" dirty="0" smtClean="0">
                          <a:solidFill>
                            <a:schemeClr val="tx1"/>
                          </a:solidFill>
                          <a:latin typeface="+mn-lt"/>
                          <a:ea typeface="+mn-ea"/>
                          <a:cs typeface="+mn-cs"/>
                        </a:rPr>
                        <a:t>500 MHz</a:t>
                      </a:r>
                    </a:p>
                  </a:txBody>
                  <a:tcPr marL="45720" marR="45720" anchor="ctr">
                    <a:solidFill>
                      <a:schemeClr val="tx2">
                        <a:lumMod val="75000"/>
                      </a:schemeClr>
                    </a:solidFill>
                  </a:tcPr>
                </a:tc>
              </a:tr>
              <a:tr h="525646">
                <a:tc>
                  <a:txBody>
                    <a:bodyPr/>
                    <a:lstStyle/>
                    <a:p>
                      <a:r>
                        <a:rPr lang="en-US" sz="1100" b="1" dirty="0" smtClean="0"/>
                        <a:t>Max Resolution</a:t>
                      </a:r>
                      <a:r>
                        <a:rPr lang="en-US" sz="1100" b="1" baseline="0" dirty="0" smtClean="0"/>
                        <a:t> </a:t>
                      </a:r>
                    </a:p>
                    <a:p>
                      <a:r>
                        <a:rPr lang="en-US" sz="1100" b="1" baseline="0" dirty="0" smtClean="0"/>
                        <a:t>(per display, </a:t>
                      </a:r>
                      <a:r>
                        <a:rPr lang="en-US" sz="1100" b="1" baseline="0" dirty="0" err="1" smtClean="0"/>
                        <a:t>DisplayPort</a:t>
                      </a:r>
                      <a:r>
                        <a:rPr lang="en-US" sz="1100" b="1" baseline="0" dirty="0" smtClean="0"/>
                        <a:t> 1.2)</a:t>
                      </a:r>
                      <a:endParaRPr lang="en-US" sz="1100" b="1" dirty="0"/>
                    </a:p>
                  </a:txBody>
                  <a:tcPr marL="45720" marR="45720" anchor="ctr">
                    <a:solidFill>
                      <a:schemeClr val="bg1"/>
                    </a:solidFill>
                  </a:tcPr>
                </a:tc>
                <a:tc>
                  <a:txBody>
                    <a:bodyPr/>
                    <a:lstStyle/>
                    <a:p>
                      <a:pPr algn="ctr"/>
                      <a:r>
                        <a:rPr lang="en-US" sz="1100" b="1" kern="1200" dirty="0" smtClean="0">
                          <a:solidFill>
                            <a:schemeClr val="tx1"/>
                          </a:solidFill>
                          <a:latin typeface="+mn-lt"/>
                          <a:ea typeface="+mn-ea"/>
                          <a:cs typeface="+mn-cs"/>
                        </a:rPr>
                        <a:t>4096x2160</a:t>
                      </a:r>
                    </a:p>
                  </a:txBody>
                  <a:tcPr marL="45720" marR="45720" anchor="ctr">
                    <a:solidFill>
                      <a:schemeClr val="tx2">
                        <a:lumMod val="65000"/>
                        <a:lumOff val="35000"/>
                      </a:schemeClr>
                    </a:solidFill>
                  </a:tcPr>
                </a:tc>
                <a:tc>
                  <a:txBody>
                    <a:bodyPr/>
                    <a:lstStyle/>
                    <a:p>
                      <a:pPr algn="ctr"/>
                      <a:r>
                        <a:rPr lang="en-US" sz="1100" b="1" kern="1200" dirty="0" smtClean="0">
                          <a:solidFill>
                            <a:schemeClr val="tx1"/>
                          </a:solidFill>
                          <a:latin typeface="+mn-lt"/>
                          <a:ea typeface="+mn-ea"/>
                          <a:cs typeface="+mn-cs"/>
                        </a:rPr>
                        <a:t>4096x2160</a:t>
                      </a:r>
                    </a:p>
                  </a:txBody>
                  <a:tcPr marL="45720" marR="45720" anchor="ctr">
                    <a:solidFill>
                      <a:schemeClr val="tx2">
                        <a:lumMod val="75000"/>
                      </a:schemeClr>
                    </a:solidFill>
                  </a:tcPr>
                </a:tc>
                <a:tc>
                  <a:txBody>
                    <a:bodyPr/>
                    <a:lstStyle/>
                    <a:p>
                      <a:pPr algn="ctr"/>
                      <a:r>
                        <a:rPr lang="en-US" sz="1100" b="1" kern="1200" dirty="0" smtClean="0">
                          <a:solidFill>
                            <a:schemeClr val="tx1"/>
                          </a:solidFill>
                          <a:latin typeface="+mn-lt"/>
                          <a:ea typeface="+mn-ea"/>
                          <a:cs typeface="+mn-cs"/>
                        </a:rPr>
                        <a:t>4096x2160</a:t>
                      </a:r>
                    </a:p>
                  </a:txBody>
                  <a:tcPr marL="45720" marR="45720" anchor="ctr">
                    <a:solidFill>
                      <a:schemeClr val="tx2">
                        <a:lumMod val="75000"/>
                      </a:schemeClr>
                    </a:solidFill>
                  </a:tcPr>
                </a:tc>
              </a:tr>
              <a:tr h="259816">
                <a:tc>
                  <a:txBody>
                    <a:bodyPr/>
                    <a:lstStyle/>
                    <a:p>
                      <a:r>
                        <a:rPr lang="en-US" sz="1100" b="1" dirty="0" smtClean="0"/>
                        <a:t>Stereoscopic  3D</a:t>
                      </a:r>
                      <a:r>
                        <a:rPr lang="en-US" sz="1100" b="1" baseline="0" dirty="0" smtClean="0">
                          <a:latin typeface="Calibri"/>
                        </a:rPr>
                        <a:t> </a:t>
                      </a:r>
                      <a:r>
                        <a:rPr lang="en-US" sz="1100" b="1" baseline="0" dirty="0" err="1" smtClean="0">
                          <a:latin typeface="Calibri"/>
                        </a:rPr>
                        <a:t>Suport</a:t>
                      </a:r>
                      <a:endParaRPr lang="en-US" sz="1100" b="1" dirty="0"/>
                    </a:p>
                  </a:txBody>
                  <a:tcPr marL="45720" marR="45720">
                    <a:solidFill>
                      <a:schemeClr val="bg1"/>
                    </a:solidFill>
                  </a:tcPr>
                </a:tc>
                <a:tc>
                  <a:txBody>
                    <a:bodyPr/>
                    <a:lstStyle/>
                    <a:p>
                      <a:pPr algn="ctr"/>
                      <a:r>
                        <a:rPr lang="en-US" sz="1100" b="1" dirty="0" smtClean="0"/>
                        <a:t>Yes</a:t>
                      </a:r>
                      <a:endParaRPr lang="en-US" sz="1100" b="1" dirty="0"/>
                    </a:p>
                  </a:txBody>
                  <a:tcPr marL="45720" marR="45720" anchor="ctr">
                    <a:solidFill>
                      <a:schemeClr val="tx2">
                        <a:lumMod val="65000"/>
                        <a:lumOff val="35000"/>
                      </a:schemeClr>
                    </a:solidFill>
                  </a:tcPr>
                </a:tc>
                <a:tc>
                  <a:txBody>
                    <a:bodyPr/>
                    <a:lstStyle/>
                    <a:p>
                      <a:pPr algn="ctr"/>
                      <a:r>
                        <a:rPr lang="en-US" sz="1100" b="1" dirty="0" smtClean="0"/>
                        <a:t>Yes</a:t>
                      </a:r>
                      <a:endParaRPr lang="en-US" sz="1100" b="1" dirty="0"/>
                    </a:p>
                  </a:txBody>
                  <a:tcPr marL="45720" marR="45720" anchor="ctr">
                    <a:solidFill>
                      <a:schemeClr val="tx2">
                        <a:lumMod val="75000"/>
                      </a:schemeClr>
                    </a:solidFill>
                  </a:tcPr>
                </a:tc>
                <a:tc>
                  <a:txBody>
                    <a:bodyPr/>
                    <a:lstStyle/>
                    <a:p>
                      <a:pPr algn="ctr"/>
                      <a:r>
                        <a:rPr lang="en-US" sz="1100" b="1" dirty="0" smtClean="0"/>
                        <a:t>Yes</a:t>
                      </a:r>
                      <a:endParaRPr lang="en-US" sz="1100" b="1" dirty="0"/>
                    </a:p>
                  </a:txBody>
                  <a:tcPr marL="45720" marR="45720" anchor="ctr">
                    <a:solidFill>
                      <a:schemeClr val="tx2">
                        <a:lumMod val="75000"/>
                      </a:schemeClr>
                    </a:solidFill>
                  </a:tcPr>
                </a:tc>
              </a:tr>
              <a:tr h="274756">
                <a:tc>
                  <a:txBody>
                    <a:bodyPr/>
                    <a:lstStyle/>
                    <a:p>
                      <a:r>
                        <a:rPr lang="en-US" sz="1100" b="1" dirty="0" smtClean="0"/>
                        <a:t>AMD</a:t>
                      </a:r>
                      <a:r>
                        <a:rPr lang="en-US" sz="1100" b="1" baseline="0" dirty="0" smtClean="0"/>
                        <a:t> </a:t>
                      </a:r>
                      <a:r>
                        <a:rPr lang="en-US" sz="1100" b="1" baseline="0" dirty="0" err="1" smtClean="0"/>
                        <a:t>PowerTune</a:t>
                      </a:r>
                      <a:r>
                        <a:rPr lang="en-US" sz="1100" b="1" baseline="0" dirty="0" smtClean="0"/>
                        <a:t> and ZeroCore</a:t>
                      </a:r>
                      <a:r>
                        <a:rPr lang="en-US" sz="1100" b="1" baseline="0" dirty="0" smtClean="0">
                          <a:latin typeface="Calibri"/>
                        </a:rPr>
                        <a:t>²</a:t>
                      </a:r>
                      <a:endParaRPr lang="en-US" sz="1100" b="1" dirty="0"/>
                    </a:p>
                  </a:txBody>
                  <a:tcPr marL="45720" marR="45720">
                    <a:solidFill>
                      <a:schemeClr val="bg1"/>
                    </a:solidFill>
                  </a:tcPr>
                </a:tc>
                <a:tc>
                  <a:txBody>
                    <a:bodyPr/>
                    <a:lstStyle/>
                    <a:p>
                      <a:pPr algn="ctr"/>
                      <a:r>
                        <a:rPr lang="en-US" sz="1100" b="1" dirty="0" smtClean="0"/>
                        <a:t>Yes</a:t>
                      </a:r>
                      <a:endParaRPr lang="en-US" sz="1100" b="1" dirty="0"/>
                    </a:p>
                  </a:txBody>
                  <a:tcPr marL="45720" marR="45720" anchor="ctr">
                    <a:solidFill>
                      <a:schemeClr val="tx2">
                        <a:lumMod val="65000"/>
                        <a:lumOff val="35000"/>
                      </a:schemeClr>
                    </a:solidFill>
                  </a:tcPr>
                </a:tc>
                <a:tc>
                  <a:txBody>
                    <a:bodyPr/>
                    <a:lstStyle/>
                    <a:p>
                      <a:pPr algn="ctr"/>
                      <a:r>
                        <a:rPr lang="en-US" sz="1100" b="1" dirty="0" smtClean="0"/>
                        <a:t>Yes</a:t>
                      </a:r>
                      <a:endParaRPr lang="en-US" sz="1100" b="1" dirty="0"/>
                    </a:p>
                  </a:txBody>
                  <a:tcPr marL="45720" marR="45720" anchor="ctr">
                    <a:solidFill>
                      <a:schemeClr val="tx2">
                        <a:lumMod val="75000"/>
                      </a:schemeClr>
                    </a:solidFill>
                  </a:tcPr>
                </a:tc>
                <a:tc>
                  <a:txBody>
                    <a:bodyPr/>
                    <a:lstStyle/>
                    <a:p>
                      <a:pPr algn="ctr"/>
                      <a:r>
                        <a:rPr lang="en-US" sz="1100" b="1" dirty="0" smtClean="0"/>
                        <a:t>Yes</a:t>
                      </a:r>
                      <a:endParaRPr lang="en-US" sz="1100" b="1" dirty="0"/>
                    </a:p>
                  </a:txBody>
                  <a:tcPr marL="45720" marR="45720" anchor="ctr">
                    <a:solidFill>
                      <a:schemeClr val="tx2">
                        <a:lumMod val="75000"/>
                      </a:schemeClr>
                    </a:solidFill>
                  </a:tcPr>
                </a:tc>
              </a:tr>
              <a:tr h="304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t>AMD</a:t>
                      </a:r>
                      <a:r>
                        <a:rPr lang="en-US" sz="1100" b="1" baseline="0" dirty="0" smtClean="0"/>
                        <a:t> </a:t>
                      </a:r>
                      <a:r>
                        <a:rPr lang="en-US" sz="1100" b="1" baseline="0" dirty="0" err="1" smtClean="0"/>
                        <a:t>Enduro</a:t>
                      </a:r>
                      <a:r>
                        <a:rPr lang="en-US" sz="1100" b="1" baseline="0" dirty="0" smtClean="0"/>
                        <a:t> and </a:t>
                      </a:r>
                      <a:r>
                        <a:rPr lang="en-US" sz="1100" b="1" baseline="0" dirty="0" err="1" smtClean="0"/>
                        <a:t>PowerGate</a:t>
                      </a:r>
                      <a:r>
                        <a:rPr lang="en-US" sz="1100" b="1" kern="1200" baseline="0" dirty="0" smtClean="0">
                          <a:solidFill>
                            <a:schemeClr val="tx1"/>
                          </a:solidFill>
                          <a:latin typeface="Calibri"/>
                          <a:ea typeface="+mn-ea"/>
                        </a:rPr>
                        <a:t>⁴</a:t>
                      </a:r>
                      <a:endParaRPr lang="en-US" sz="1100" b="1" kern="1200" baseline="0" dirty="0" smtClean="0">
                        <a:solidFill>
                          <a:schemeClr val="tx1"/>
                        </a:solidFill>
                        <a:latin typeface="Calibri"/>
                        <a:ea typeface="+mn-ea"/>
                        <a:cs typeface="Calibri"/>
                      </a:endParaRPr>
                    </a:p>
                  </a:txBody>
                  <a:tcPr marL="45720" marR="45720">
                    <a:solidFill>
                      <a:schemeClr val="bg1"/>
                    </a:solidFill>
                  </a:tcPr>
                </a:tc>
                <a:tc>
                  <a:txBody>
                    <a:bodyPr/>
                    <a:lstStyle/>
                    <a:p>
                      <a:pPr algn="ctr"/>
                      <a:r>
                        <a:rPr lang="en-US" sz="1100" b="1" dirty="0" smtClean="0"/>
                        <a:t>Yes</a:t>
                      </a:r>
                      <a:endParaRPr lang="en-US" sz="1100" b="1" dirty="0"/>
                    </a:p>
                  </a:txBody>
                  <a:tcPr marL="45720" marR="45720" anchor="ctr">
                    <a:solidFill>
                      <a:schemeClr val="tx2">
                        <a:lumMod val="65000"/>
                        <a:lumOff val="35000"/>
                      </a:schemeClr>
                    </a:solidFill>
                  </a:tcPr>
                </a:tc>
                <a:tc>
                  <a:txBody>
                    <a:bodyPr/>
                    <a:lstStyle/>
                    <a:p>
                      <a:pPr algn="ctr"/>
                      <a:r>
                        <a:rPr lang="en-US" sz="1100" b="1" dirty="0" smtClean="0"/>
                        <a:t>No</a:t>
                      </a:r>
                      <a:endParaRPr lang="en-US" sz="1100" b="1" dirty="0"/>
                    </a:p>
                  </a:txBody>
                  <a:tcPr marL="45720" marR="45720" anchor="ctr">
                    <a:solidFill>
                      <a:schemeClr val="tx2">
                        <a:lumMod val="75000"/>
                      </a:schemeClr>
                    </a:solidFill>
                  </a:tcPr>
                </a:tc>
                <a:tc>
                  <a:txBody>
                    <a:bodyPr/>
                    <a:lstStyle/>
                    <a:p>
                      <a:pPr algn="ctr"/>
                      <a:r>
                        <a:rPr lang="en-US" sz="1100" b="1" dirty="0" smtClean="0"/>
                        <a:t>No</a:t>
                      </a:r>
                      <a:endParaRPr lang="en-US" sz="1100" b="1" dirty="0"/>
                    </a:p>
                  </a:txBody>
                  <a:tcPr marL="45720" marR="45720" anchor="ctr">
                    <a:solidFill>
                      <a:schemeClr val="tx2">
                        <a:lumMod val="75000"/>
                      </a:schemeClr>
                    </a:solidFill>
                  </a:tcPr>
                </a:tc>
              </a:tr>
              <a:tr h="298604">
                <a:tc>
                  <a:txBody>
                    <a:bodyPr/>
                    <a:lstStyle/>
                    <a:p>
                      <a:r>
                        <a:rPr lang="en-US" sz="1100" b="1" dirty="0" smtClean="0"/>
                        <a:t>OpenGL Support</a:t>
                      </a:r>
                      <a:endParaRPr lang="en-US" sz="1100" b="1" dirty="0"/>
                    </a:p>
                  </a:txBody>
                  <a:tcPr marL="45720" marR="45720">
                    <a:solidFill>
                      <a:schemeClr val="bg1"/>
                    </a:solidFill>
                  </a:tcPr>
                </a:tc>
                <a:tc>
                  <a:txBody>
                    <a:bodyPr/>
                    <a:lstStyle/>
                    <a:p>
                      <a:pPr algn="ctr"/>
                      <a:r>
                        <a:rPr lang="en-US" sz="1100" b="1" dirty="0" smtClean="0"/>
                        <a:t>4.3</a:t>
                      </a:r>
                      <a:endParaRPr lang="en-US" sz="1100" b="1" dirty="0"/>
                    </a:p>
                  </a:txBody>
                  <a:tcPr marL="45720" marR="45720" anchor="ctr">
                    <a:solidFill>
                      <a:schemeClr val="tx2">
                        <a:lumMod val="65000"/>
                        <a:lumOff val="35000"/>
                      </a:schemeClr>
                    </a:solidFill>
                  </a:tcPr>
                </a:tc>
                <a:tc>
                  <a:txBody>
                    <a:bodyPr/>
                    <a:lstStyle/>
                    <a:p>
                      <a:pPr algn="ctr"/>
                      <a:r>
                        <a:rPr lang="en-US" sz="1100" b="1" dirty="0" smtClean="0"/>
                        <a:t>4.2</a:t>
                      </a:r>
                      <a:endParaRPr lang="en-US" sz="1100" b="1" dirty="0"/>
                    </a:p>
                  </a:txBody>
                  <a:tcPr marL="45720" marR="45720" anchor="ctr">
                    <a:solidFill>
                      <a:schemeClr val="tx2">
                        <a:lumMod val="75000"/>
                      </a:schemeClr>
                    </a:solidFill>
                  </a:tcPr>
                </a:tc>
                <a:tc>
                  <a:txBody>
                    <a:bodyPr/>
                    <a:lstStyle/>
                    <a:p>
                      <a:pPr algn="ctr"/>
                      <a:r>
                        <a:rPr lang="en-US" sz="1100" b="1" dirty="0" smtClean="0"/>
                        <a:t>4.2</a:t>
                      </a:r>
                      <a:endParaRPr lang="en-US" sz="1100" b="1" dirty="0"/>
                    </a:p>
                  </a:txBody>
                  <a:tcPr marL="45720" marR="45720" anchor="ctr">
                    <a:solidFill>
                      <a:schemeClr val="tx2">
                        <a:lumMod val="75000"/>
                      </a:schemeClr>
                    </a:solidFill>
                  </a:tcPr>
                </a:tc>
              </a:tr>
              <a:tr h="298604">
                <a:tc>
                  <a:txBody>
                    <a:bodyPr/>
                    <a:lstStyle/>
                    <a:p>
                      <a:r>
                        <a:rPr lang="en-US" sz="1100" b="1" dirty="0" err="1" smtClean="0"/>
                        <a:t>OpenCL</a:t>
                      </a:r>
                      <a:r>
                        <a:rPr lang="en-US" sz="1100" b="1" dirty="0" smtClean="0">
                          <a:latin typeface="Arial"/>
                          <a:cs typeface="Arial"/>
                        </a:rPr>
                        <a:t>™</a:t>
                      </a:r>
                      <a:endParaRPr lang="en-US" sz="1100" b="1" dirty="0"/>
                    </a:p>
                  </a:txBody>
                  <a:tcPr marL="45720" marR="45720">
                    <a:solidFill>
                      <a:schemeClr val="bg1"/>
                    </a:solidFill>
                  </a:tcPr>
                </a:tc>
                <a:tc>
                  <a:txBody>
                    <a:bodyPr/>
                    <a:lstStyle/>
                    <a:p>
                      <a:pPr algn="ctr"/>
                      <a:r>
                        <a:rPr lang="en-US" sz="1100" b="1" dirty="0" smtClean="0"/>
                        <a:t>1.2</a:t>
                      </a:r>
                      <a:endParaRPr lang="en-US" sz="1100" b="1" dirty="0"/>
                    </a:p>
                  </a:txBody>
                  <a:tcPr marL="45720" marR="45720" anchor="ctr">
                    <a:solidFill>
                      <a:schemeClr val="tx2">
                        <a:lumMod val="65000"/>
                        <a:lumOff val="35000"/>
                      </a:schemeClr>
                    </a:solidFill>
                  </a:tcPr>
                </a:tc>
                <a:tc>
                  <a:txBody>
                    <a:bodyPr/>
                    <a:lstStyle/>
                    <a:p>
                      <a:pPr algn="ctr"/>
                      <a:r>
                        <a:rPr lang="en-US" sz="1100" b="1" dirty="0" smtClean="0"/>
                        <a:t>1.1</a:t>
                      </a:r>
                      <a:endParaRPr lang="en-US" sz="1100" b="1" dirty="0"/>
                    </a:p>
                  </a:txBody>
                  <a:tcPr marL="45720" marR="45720" anchor="ctr">
                    <a:solidFill>
                      <a:schemeClr val="tx2">
                        <a:lumMod val="75000"/>
                      </a:schemeClr>
                    </a:solidFill>
                  </a:tcPr>
                </a:tc>
                <a:tc>
                  <a:txBody>
                    <a:bodyPr/>
                    <a:lstStyle/>
                    <a:p>
                      <a:pPr algn="ctr"/>
                      <a:r>
                        <a:rPr lang="en-US" sz="1100" b="1" dirty="0" smtClean="0"/>
                        <a:t>1.1</a:t>
                      </a:r>
                      <a:endParaRPr lang="en-US" sz="1100" b="1" dirty="0"/>
                    </a:p>
                  </a:txBody>
                  <a:tcPr marL="45720" marR="45720" anchor="ctr">
                    <a:solidFill>
                      <a:schemeClr val="tx2">
                        <a:lumMod val="75000"/>
                      </a:schemeClr>
                    </a:solidFill>
                  </a:tcPr>
                </a:tc>
              </a:tr>
              <a:tr h="298604">
                <a:tc>
                  <a:txBody>
                    <a:bodyPr/>
                    <a:lstStyle/>
                    <a:p>
                      <a:r>
                        <a:rPr lang="en-US" sz="1100" b="1" dirty="0" smtClean="0"/>
                        <a:t>DirectX</a:t>
                      </a:r>
                      <a:r>
                        <a:rPr lang="en-US" sz="1100" b="1" baseline="30000" dirty="0" smtClean="0">
                          <a:latin typeface="Arial"/>
                          <a:cs typeface="Arial"/>
                        </a:rPr>
                        <a:t>®</a:t>
                      </a:r>
                      <a:r>
                        <a:rPr lang="en-US" sz="1100" b="1" dirty="0" smtClean="0">
                          <a:latin typeface="Arial"/>
                          <a:cs typeface="Arial"/>
                        </a:rPr>
                        <a:t> Support</a:t>
                      </a:r>
                      <a:endParaRPr lang="en-US" sz="1100" b="1" dirty="0"/>
                    </a:p>
                  </a:txBody>
                  <a:tcPr marL="45720" marR="45720">
                    <a:solidFill>
                      <a:schemeClr val="bg1"/>
                    </a:solidFill>
                  </a:tcPr>
                </a:tc>
                <a:tc>
                  <a:txBody>
                    <a:bodyPr/>
                    <a:lstStyle/>
                    <a:p>
                      <a:pPr algn="ctr"/>
                      <a:r>
                        <a:rPr lang="en-US" sz="1100" b="1" dirty="0" smtClean="0"/>
                        <a:t>11.1</a:t>
                      </a:r>
                      <a:endParaRPr lang="en-US" sz="1100" b="1" dirty="0"/>
                    </a:p>
                  </a:txBody>
                  <a:tcPr marL="45720" marR="45720" anchor="ctr">
                    <a:solidFill>
                      <a:schemeClr val="tx2">
                        <a:lumMod val="65000"/>
                        <a:lumOff val="35000"/>
                      </a:schemeClr>
                    </a:solidFill>
                  </a:tcPr>
                </a:tc>
                <a:tc>
                  <a:txBody>
                    <a:bodyPr/>
                    <a:lstStyle/>
                    <a:p>
                      <a:pPr algn="ctr"/>
                      <a:r>
                        <a:rPr lang="en-US" sz="1100" b="1" dirty="0" smtClean="0"/>
                        <a:t>11</a:t>
                      </a:r>
                      <a:endParaRPr lang="en-US" sz="1100" b="1" dirty="0"/>
                    </a:p>
                  </a:txBody>
                  <a:tcPr marL="45720" marR="45720" anchor="ctr">
                    <a:solidFill>
                      <a:schemeClr val="tx2">
                        <a:lumMod val="75000"/>
                      </a:schemeClr>
                    </a:solidFill>
                  </a:tcPr>
                </a:tc>
                <a:tc>
                  <a:txBody>
                    <a:bodyPr/>
                    <a:lstStyle/>
                    <a:p>
                      <a:pPr algn="ctr"/>
                      <a:r>
                        <a:rPr lang="en-US" sz="1100" b="1" dirty="0" smtClean="0"/>
                        <a:t>11</a:t>
                      </a:r>
                      <a:endParaRPr lang="en-US" sz="1100" b="1" dirty="0"/>
                    </a:p>
                  </a:txBody>
                  <a:tcPr marL="45720" marR="45720" anchor="ctr">
                    <a:solidFill>
                      <a:schemeClr val="tx2">
                        <a:lumMod val="75000"/>
                      </a:schemeClr>
                    </a:solidFill>
                  </a:tcPr>
                </a:tc>
              </a:tr>
              <a:tr h="315393">
                <a:tc>
                  <a:txBody>
                    <a:bodyPr/>
                    <a:lstStyle/>
                    <a:p>
                      <a:r>
                        <a:rPr lang="en-US" sz="1100" b="1" dirty="0" smtClean="0"/>
                        <a:t>Stream</a:t>
                      </a:r>
                      <a:r>
                        <a:rPr lang="en-US" sz="1100" b="1" baseline="0" dirty="0" smtClean="0"/>
                        <a:t> Processors</a:t>
                      </a:r>
                      <a:endParaRPr lang="en-US" sz="1100" b="1" dirty="0"/>
                    </a:p>
                  </a:txBody>
                  <a:tcPr marL="45720" marR="45720">
                    <a:solidFill>
                      <a:schemeClr val="bg1"/>
                    </a:solidFill>
                  </a:tcPr>
                </a:tc>
                <a:tc>
                  <a:txBody>
                    <a:bodyPr/>
                    <a:lstStyle/>
                    <a:p>
                      <a:pPr algn="ctr"/>
                      <a:r>
                        <a:rPr lang="en-US" sz="1100" b="1" dirty="0" smtClean="0"/>
                        <a:t>384</a:t>
                      </a:r>
                      <a:endParaRPr lang="en-US" sz="1100" b="1" dirty="0"/>
                    </a:p>
                  </a:txBody>
                  <a:tcPr marL="45720" marR="45720" anchor="ctr">
                    <a:solidFill>
                      <a:schemeClr val="tx2">
                        <a:lumMod val="65000"/>
                        <a:lumOff val="35000"/>
                      </a:schemeClr>
                    </a:solidFill>
                  </a:tcPr>
                </a:tc>
                <a:tc>
                  <a:txBody>
                    <a:bodyPr/>
                    <a:lstStyle/>
                    <a:p>
                      <a:pPr algn="ctr"/>
                      <a:r>
                        <a:rPr lang="en-US" sz="1100" b="1" dirty="0" smtClean="0"/>
                        <a:t>512</a:t>
                      </a:r>
                      <a:endParaRPr lang="en-US" sz="1100" b="1" dirty="0"/>
                    </a:p>
                  </a:txBody>
                  <a:tcPr marL="45720" marR="45720" anchor="ctr">
                    <a:solidFill>
                      <a:schemeClr val="tx2">
                        <a:lumMod val="75000"/>
                      </a:schemeClr>
                    </a:solidFill>
                  </a:tcPr>
                </a:tc>
                <a:tc>
                  <a:txBody>
                    <a:bodyPr/>
                    <a:lstStyle/>
                    <a:p>
                      <a:pPr algn="ctr"/>
                      <a:r>
                        <a:rPr lang="en-US" sz="1100" b="1" dirty="0" smtClean="0"/>
                        <a:t>480</a:t>
                      </a:r>
                      <a:endParaRPr lang="en-US" sz="1100" b="1" dirty="0"/>
                    </a:p>
                  </a:txBody>
                  <a:tcPr marL="45720" marR="45720" anchor="ctr">
                    <a:solidFill>
                      <a:schemeClr val="tx2">
                        <a:lumMod val="75000"/>
                      </a:schemeClr>
                    </a:solidFill>
                  </a:tcPr>
                </a:tc>
              </a:tr>
              <a:tr h="355435">
                <a:tc>
                  <a:txBody>
                    <a:bodyPr/>
                    <a:lstStyle/>
                    <a:p>
                      <a:r>
                        <a:rPr lang="en-US" sz="1100" b="1" dirty="0" smtClean="0"/>
                        <a:t>Compute</a:t>
                      </a:r>
                      <a:r>
                        <a:rPr lang="en-US" sz="1100" b="1" baseline="0" dirty="0" smtClean="0"/>
                        <a:t> Power (single precision)</a:t>
                      </a:r>
                      <a:endParaRPr lang="en-US" sz="1100" b="1" dirty="0"/>
                    </a:p>
                  </a:txBody>
                  <a:tcPr marL="45720" marR="45720">
                    <a:solidFill>
                      <a:schemeClr val="bg1"/>
                    </a:solidFill>
                  </a:tcPr>
                </a:tc>
                <a:tc>
                  <a:txBody>
                    <a:bodyPr/>
                    <a:lstStyle/>
                    <a:p>
                      <a:pPr algn="ctr"/>
                      <a:r>
                        <a:rPr lang="en-US" sz="1100" b="1" dirty="0" smtClean="0"/>
                        <a:t>514 GFLOPS</a:t>
                      </a:r>
                      <a:endParaRPr lang="en-US" sz="1100" b="1" dirty="0"/>
                    </a:p>
                  </a:txBody>
                  <a:tcPr marL="45720" marR="45720" anchor="ctr">
                    <a:solidFill>
                      <a:schemeClr val="tx2">
                        <a:lumMod val="65000"/>
                        <a:lumOff val="35000"/>
                      </a:schemeClr>
                    </a:solidFill>
                  </a:tcPr>
                </a:tc>
                <a:tc>
                  <a:txBody>
                    <a:bodyPr/>
                    <a:lstStyle/>
                    <a:p>
                      <a:pPr algn="ctr"/>
                      <a:r>
                        <a:rPr lang="en-US" sz="1100" b="1" dirty="0" smtClean="0"/>
                        <a:t>614 </a:t>
                      </a:r>
                    </a:p>
                    <a:p>
                      <a:pPr algn="ctr"/>
                      <a:r>
                        <a:rPr lang="en-US" sz="1100" b="1" dirty="0" smtClean="0"/>
                        <a:t>GFLOPS</a:t>
                      </a:r>
                      <a:endParaRPr lang="en-US" sz="1100" b="1" dirty="0"/>
                    </a:p>
                  </a:txBody>
                  <a:tcPr marL="45720" marR="45720" anchor="ctr">
                    <a:solidFill>
                      <a:schemeClr val="tx2">
                        <a:lumMod val="75000"/>
                      </a:schemeClr>
                    </a:solidFill>
                  </a:tcPr>
                </a:tc>
                <a:tc>
                  <a:txBody>
                    <a:bodyPr/>
                    <a:lstStyle/>
                    <a:p>
                      <a:pPr algn="ctr"/>
                      <a:r>
                        <a:rPr lang="en-US" sz="1100" b="1" dirty="0" smtClean="0"/>
                        <a:t>480 GFLOPS</a:t>
                      </a:r>
                      <a:endParaRPr lang="en-US" sz="1100" b="1" dirty="0"/>
                    </a:p>
                  </a:txBody>
                  <a:tcPr marL="45720" marR="45720" anchor="ctr">
                    <a:solidFill>
                      <a:schemeClr val="tx2">
                        <a:lumMod val="75000"/>
                      </a:schemeClr>
                    </a:solidFill>
                  </a:tcPr>
                </a:tc>
              </a:tr>
            </a:tbl>
          </a:graphicData>
        </a:graphic>
      </p:graphicFrame>
    </p:spTree>
    <p:extLst>
      <p:ext uri="{BB962C8B-B14F-4D97-AF65-F5344CB8AC3E}">
        <p14:creationId xmlns:p14="http://schemas.microsoft.com/office/powerpoint/2010/main" val="24328986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mn-lt"/>
              </a:rPr>
              <a:t>Amd</a:t>
            </a:r>
            <a:r>
              <a:rPr lang="en-US" dirty="0" smtClean="0">
                <a:latin typeface="+mn-lt"/>
              </a:rPr>
              <a:t> </a:t>
            </a:r>
            <a:r>
              <a:rPr lang="en-US" dirty="0" err="1" smtClean="0">
                <a:latin typeface="+mn-lt"/>
              </a:rPr>
              <a:t>fIREprO</a:t>
            </a:r>
            <a:r>
              <a:rPr lang="en-US" dirty="0" smtClean="0">
                <a:latin typeface="+mn-lt"/>
                <a:cs typeface="Arial"/>
              </a:rPr>
              <a:t>™ m4100</a:t>
            </a:r>
            <a:endParaRPr lang="en-US" dirty="0">
              <a:latin typeface="+mn-lt"/>
            </a:endParaRPr>
          </a:p>
        </p:txBody>
      </p:sp>
      <p:sp>
        <p:nvSpPr>
          <p:cNvPr id="3" name="Content Placeholder 2"/>
          <p:cNvSpPr>
            <a:spLocks noGrp="1"/>
          </p:cNvSpPr>
          <p:nvPr>
            <p:ph idx="1"/>
          </p:nvPr>
        </p:nvSpPr>
        <p:spPr/>
        <p:txBody>
          <a:bodyPr/>
          <a:lstStyle/>
          <a:p>
            <a:r>
              <a:rPr lang="en-US" dirty="0"/>
              <a:t>AMD FirePro</a:t>
            </a:r>
            <a:r>
              <a:rPr lang="en-US" dirty="0">
                <a:cs typeface="Arial"/>
              </a:rPr>
              <a:t>™  </a:t>
            </a:r>
            <a:r>
              <a:rPr lang="en-US" dirty="0" smtClean="0">
                <a:cs typeface="Arial"/>
              </a:rPr>
              <a:t>M4100 </a:t>
            </a:r>
            <a:r>
              <a:rPr lang="en-US" dirty="0">
                <a:cs typeface="Arial"/>
              </a:rPr>
              <a:t>notebook </a:t>
            </a:r>
            <a:r>
              <a:rPr lang="en-US" dirty="0" smtClean="0">
                <a:cs typeface="Arial"/>
              </a:rPr>
              <a:t>graphics helped HP to redefine mobile computing, delivering the </a:t>
            </a:r>
            <a:r>
              <a:rPr lang="en-US" dirty="0">
                <a:cs typeface="Arial"/>
              </a:rPr>
              <a:t>right mix of application </a:t>
            </a:r>
            <a:r>
              <a:rPr lang="en-US" dirty="0" smtClean="0">
                <a:cs typeface="Arial"/>
              </a:rPr>
              <a:t>performance and reliability, energy </a:t>
            </a:r>
            <a:r>
              <a:rPr lang="en-US" dirty="0">
                <a:cs typeface="Arial"/>
              </a:rPr>
              <a:t>efficiency and battery </a:t>
            </a:r>
            <a:r>
              <a:rPr lang="en-US" dirty="0" smtClean="0">
                <a:cs typeface="Arial"/>
              </a:rPr>
              <a:t>life in the thin and light HP Z Book – the world’s first workstation </a:t>
            </a:r>
            <a:r>
              <a:rPr lang="en-US" dirty="0" err="1" smtClean="0">
                <a:cs typeface="Arial"/>
              </a:rPr>
              <a:t>Ultrabook</a:t>
            </a:r>
            <a:r>
              <a:rPr lang="en-US" dirty="0" smtClean="0">
                <a:latin typeface="Arial"/>
                <a:cs typeface="Arial"/>
              </a:rPr>
              <a:t>™</a:t>
            </a:r>
            <a:r>
              <a:rPr lang="en-US" dirty="0" smtClean="0">
                <a:latin typeface="Calibri"/>
                <a:cs typeface="Arial"/>
              </a:rPr>
              <a:t>⁴</a:t>
            </a:r>
            <a:endParaRPr lang="en-US" dirty="0" smtClean="0">
              <a:latin typeface="Arial"/>
              <a:cs typeface="Arial"/>
            </a:endParaRPr>
          </a:p>
          <a:p>
            <a:pPr marL="0" indent="0">
              <a:buNone/>
            </a:pPr>
            <a:endParaRPr lang="en-US" sz="1800" dirty="0" smtClean="0">
              <a:cs typeface="Arial"/>
            </a:endParaRPr>
          </a:p>
          <a:p>
            <a:pPr lvl="1">
              <a:spcBef>
                <a:spcPts val="0"/>
              </a:spcBef>
            </a:pPr>
            <a:r>
              <a:rPr lang="en-US" dirty="0" smtClean="0"/>
              <a:t>1GB </a:t>
            </a:r>
            <a:r>
              <a:rPr lang="en-US" dirty="0"/>
              <a:t>GDDR5 memory helps HP Z Book to keep pace with graphics-intensive tasks</a:t>
            </a:r>
          </a:p>
          <a:p>
            <a:pPr lvl="1">
              <a:spcBef>
                <a:spcPts val="0"/>
              </a:spcBef>
            </a:pPr>
            <a:endParaRPr lang="en-US" dirty="0" smtClean="0"/>
          </a:p>
          <a:p>
            <a:pPr lvl="1">
              <a:spcBef>
                <a:spcPts val="0"/>
              </a:spcBef>
            </a:pPr>
            <a:r>
              <a:rPr lang="en-US" dirty="0" smtClean="0"/>
              <a:t>AMD </a:t>
            </a:r>
            <a:r>
              <a:rPr lang="en-US" dirty="0" err="1"/>
              <a:t>Enduro</a:t>
            </a:r>
            <a:r>
              <a:rPr lang="en-US" dirty="0"/>
              <a:t>™ technology helps to optimize  HP Z Book power consumption by enabling users to ratchet up their system performance when they need it, and save battery power when they don’t</a:t>
            </a:r>
          </a:p>
          <a:p>
            <a:pPr lvl="1">
              <a:spcBef>
                <a:spcPts val="0"/>
              </a:spcBef>
            </a:pPr>
            <a:endParaRPr lang="en-US" dirty="0" smtClean="0"/>
          </a:p>
          <a:p>
            <a:pPr lvl="1">
              <a:spcBef>
                <a:spcPts val="0"/>
              </a:spcBef>
            </a:pPr>
            <a:r>
              <a:rPr lang="en-US" dirty="0" smtClean="0"/>
              <a:t>AMD </a:t>
            </a:r>
            <a:r>
              <a:rPr lang="en-US" dirty="0" err="1"/>
              <a:t>PowerGate</a:t>
            </a:r>
            <a:r>
              <a:rPr lang="en-US" dirty="0"/>
              <a:t> technology helps the HP Z Book to intelligently adjust GPU power consumption to extend battery</a:t>
            </a:r>
          </a:p>
          <a:p>
            <a:pPr lvl="1">
              <a:spcBef>
                <a:spcPts val="0"/>
              </a:spcBef>
            </a:pPr>
            <a:endParaRPr lang="en-US" dirty="0" smtClean="0"/>
          </a:p>
          <a:p>
            <a:pPr lvl="1">
              <a:spcBef>
                <a:spcPts val="0"/>
              </a:spcBef>
            </a:pPr>
            <a:r>
              <a:rPr lang="en-US" dirty="0" smtClean="0"/>
              <a:t>Support </a:t>
            </a:r>
            <a:r>
              <a:rPr lang="en-US" dirty="0"/>
              <a:t>for </a:t>
            </a:r>
            <a:r>
              <a:rPr lang="en-US" dirty="0" err="1"/>
              <a:t>DisplayPort</a:t>
            </a:r>
            <a:r>
              <a:rPr lang="en-US" dirty="0"/>
              <a:t> 1.2 enables HP Z Book to achieve display resolutions well beyond standard HD, up to 4096x2160  per display when docked (limited to two displays at 60 Hz), allowing users to see more clearly and in more detail than ever before</a:t>
            </a:r>
          </a:p>
          <a:p>
            <a:endParaRPr lang="en-US" dirty="0"/>
          </a:p>
        </p:txBody>
      </p:sp>
      <p:sp>
        <p:nvSpPr>
          <p:cNvPr id="4" name="Text Placeholder 3"/>
          <p:cNvSpPr>
            <a:spLocks noGrp="1"/>
          </p:cNvSpPr>
          <p:nvPr>
            <p:ph type="body" sz="quarter" idx="10"/>
          </p:nvPr>
        </p:nvSpPr>
        <p:spPr/>
        <p:txBody>
          <a:bodyPr/>
          <a:lstStyle/>
          <a:p>
            <a:r>
              <a:rPr lang="en-US" sz="2000" cap="none" dirty="0" smtClean="0"/>
              <a:t>Value Propositions (Specific to HP Z Book)</a:t>
            </a:r>
            <a:endParaRPr lang="en-US" sz="2000" cap="none" dirty="0"/>
          </a:p>
        </p:txBody>
      </p:sp>
    </p:spTree>
    <p:extLst>
      <p:ext uri="{BB962C8B-B14F-4D97-AF65-F5344CB8AC3E}">
        <p14:creationId xmlns:p14="http://schemas.microsoft.com/office/powerpoint/2010/main" val="1405993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Dell Mobile Workstation 2013-14 design Wins</a:t>
            </a:r>
            <a:br>
              <a:rPr lang="en-US" dirty="0" smtClean="0"/>
            </a:br>
            <a:r>
              <a:rPr lang="en-US" sz="2000" b="1" cap="none" dirty="0" smtClean="0">
                <a:solidFill>
                  <a:schemeClr val="accent1"/>
                </a:solidFill>
                <a:latin typeface="+mn-lt"/>
              </a:rPr>
              <a:t>Can be </a:t>
            </a:r>
            <a:r>
              <a:rPr lang="en-US" sz="2000" b="1" cap="none" dirty="0">
                <a:solidFill>
                  <a:schemeClr val="accent1"/>
                </a:solidFill>
                <a:latin typeface="+mn-lt"/>
              </a:rPr>
              <a:t>C</a:t>
            </a:r>
            <a:r>
              <a:rPr lang="en-US" sz="2000" b="1" cap="none" dirty="0" smtClean="0">
                <a:solidFill>
                  <a:schemeClr val="accent1"/>
                </a:solidFill>
                <a:latin typeface="+mn-lt"/>
              </a:rPr>
              <a:t>onfigured with AMD FirePro</a:t>
            </a:r>
            <a:r>
              <a:rPr lang="en-US" sz="2000" b="1" cap="none" dirty="0" smtClean="0">
                <a:solidFill>
                  <a:schemeClr val="accent1"/>
                </a:solidFill>
                <a:latin typeface="+mn-lt"/>
                <a:cs typeface="Arial"/>
              </a:rPr>
              <a:t>™</a:t>
            </a:r>
            <a:r>
              <a:rPr lang="en-US" sz="2000" b="1" cap="none" dirty="0" smtClean="0">
                <a:solidFill>
                  <a:schemeClr val="accent1"/>
                </a:solidFill>
                <a:latin typeface="+mn-lt"/>
              </a:rPr>
              <a:t> or </a:t>
            </a:r>
            <a:r>
              <a:rPr lang="en-US" sz="2000" b="1" cap="none" dirty="0" err="1" smtClean="0">
                <a:solidFill>
                  <a:schemeClr val="accent1"/>
                </a:solidFill>
                <a:latin typeface="+mn-lt"/>
              </a:rPr>
              <a:t>Quadro</a:t>
            </a:r>
            <a:endParaRPr lang="en-US" sz="2000" b="1" cap="none" dirty="0">
              <a:solidFill>
                <a:schemeClr val="accent1"/>
              </a:solidFill>
              <a:latin typeface="+mn-lt"/>
            </a:endParaRPr>
          </a:p>
        </p:txBody>
      </p:sp>
      <p:sp>
        <p:nvSpPr>
          <p:cNvPr id="3" name="Content Placeholder 2"/>
          <p:cNvSpPr>
            <a:spLocks noGrp="1"/>
          </p:cNvSpPr>
          <p:nvPr>
            <p:ph idx="1"/>
          </p:nvPr>
        </p:nvSpPr>
        <p:spPr>
          <a:xfrm>
            <a:off x="209550" y="1096963"/>
            <a:ext cx="5758763" cy="5211762"/>
          </a:xfrm>
        </p:spPr>
        <p:txBody>
          <a:bodyPr/>
          <a:lstStyle/>
          <a:p>
            <a:r>
              <a:rPr lang="en-US" sz="2000" b="1" dirty="0" smtClean="0"/>
              <a:t>Dell Precision</a:t>
            </a:r>
            <a:r>
              <a:rPr lang="en-US" sz="2000" b="1" dirty="0" smtClean="0">
                <a:latin typeface="Arial"/>
                <a:cs typeface="Arial"/>
              </a:rPr>
              <a:t>™</a:t>
            </a:r>
            <a:r>
              <a:rPr lang="en-US" sz="2000" b="1" dirty="0" smtClean="0"/>
              <a:t> M6800/M6800 Covet Edition 17.3”</a:t>
            </a:r>
            <a:endParaRPr lang="en-US" sz="2000" b="1" dirty="0"/>
          </a:p>
          <a:p>
            <a:pPr lvl="1">
              <a:spcBef>
                <a:spcPts val="0"/>
              </a:spcBef>
            </a:pPr>
            <a:r>
              <a:rPr lang="en-US" dirty="0" smtClean="0"/>
              <a:t>AMD </a:t>
            </a:r>
            <a:r>
              <a:rPr lang="en-US" dirty="0"/>
              <a:t>FirePro</a:t>
            </a:r>
            <a:r>
              <a:rPr lang="en-US" dirty="0">
                <a:cs typeface="Arial"/>
              </a:rPr>
              <a:t>™ </a:t>
            </a:r>
            <a:r>
              <a:rPr lang="en-US" dirty="0" smtClean="0">
                <a:cs typeface="Arial"/>
              </a:rPr>
              <a:t>M6100</a:t>
            </a:r>
            <a:r>
              <a:rPr lang="en-US" dirty="0" smtClean="0"/>
              <a:t> </a:t>
            </a:r>
          </a:p>
          <a:p>
            <a:pPr lvl="1">
              <a:spcBef>
                <a:spcPts val="0"/>
              </a:spcBef>
            </a:pPr>
            <a:r>
              <a:rPr lang="en-US" dirty="0" smtClean="0"/>
              <a:t>Type A MXM </a:t>
            </a:r>
          </a:p>
          <a:p>
            <a:pPr lvl="1">
              <a:spcBef>
                <a:spcPts val="0"/>
              </a:spcBef>
            </a:pPr>
            <a:r>
              <a:rPr lang="en-US" dirty="0" smtClean="0"/>
              <a:t>768 </a:t>
            </a:r>
            <a:r>
              <a:rPr lang="en-US" dirty="0"/>
              <a:t>stream processors</a:t>
            </a:r>
          </a:p>
          <a:p>
            <a:pPr lvl="1">
              <a:spcBef>
                <a:spcPts val="0"/>
              </a:spcBef>
            </a:pPr>
            <a:r>
              <a:rPr lang="en-US" dirty="0" smtClean="0"/>
              <a:t>1.651 </a:t>
            </a:r>
            <a:r>
              <a:rPr lang="en-US" dirty="0"/>
              <a:t>TFLOPS peak single precision floating point</a:t>
            </a:r>
          </a:p>
          <a:p>
            <a:pPr lvl="1">
              <a:spcBef>
                <a:spcPts val="0"/>
              </a:spcBef>
            </a:pPr>
            <a:r>
              <a:rPr lang="en-US" dirty="0"/>
              <a:t>103 GFLOPS peak double precision floating point</a:t>
            </a:r>
          </a:p>
          <a:p>
            <a:pPr lvl="1">
              <a:spcBef>
                <a:spcPts val="0"/>
              </a:spcBef>
            </a:pPr>
            <a:r>
              <a:rPr lang="en-US" dirty="0"/>
              <a:t>2GB GDDR5 memory</a:t>
            </a:r>
          </a:p>
          <a:p>
            <a:pPr lvl="1">
              <a:spcBef>
                <a:spcPts val="0"/>
              </a:spcBef>
            </a:pPr>
            <a:r>
              <a:rPr lang="en-US" dirty="0"/>
              <a:t>128-bit memory interface</a:t>
            </a:r>
          </a:p>
          <a:p>
            <a:pPr lvl="1">
              <a:spcBef>
                <a:spcPts val="0"/>
              </a:spcBef>
            </a:pPr>
            <a:r>
              <a:rPr lang="en-US" dirty="0"/>
              <a:t>88 GB/s memory bandwidth</a:t>
            </a:r>
          </a:p>
          <a:p>
            <a:pPr lvl="1">
              <a:spcBef>
                <a:spcPts val="0"/>
              </a:spcBef>
            </a:pPr>
            <a:r>
              <a:rPr lang="en-US" dirty="0" smtClean="0"/>
              <a:t>1.375 GHz memory clock (5.5 GB/s</a:t>
            </a:r>
            <a:r>
              <a:rPr lang="en-US" sz="2000" dirty="0" smtClean="0"/>
              <a:t>)</a:t>
            </a:r>
          </a:p>
          <a:p>
            <a:pPr marL="366713" lvl="1" indent="0">
              <a:buNone/>
            </a:pPr>
            <a:endParaRPr lang="en-US" dirty="0" smtClean="0"/>
          </a:p>
          <a:p>
            <a:pPr lvl="1"/>
            <a:endParaRPr lang="en-US" dirty="0"/>
          </a:p>
          <a:p>
            <a:pPr lvl="1"/>
            <a:endParaRPr lang="en-US" dirty="0" smtClean="0"/>
          </a:p>
          <a:p>
            <a:pPr lvl="1"/>
            <a:endParaRPr lang="en-US" dirty="0"/>
          </a:p>
        </p:txBody>
      </p:sp>
      <p:sp>
        <p:nvSpPr>
          <p:cNvPr id="4" name="Content Placeholder 2"/>
          <p:cNvSpPr txBox="1">
            <a:spLocks/>
          </p:cNvSpPr>
          <p:nvPr/>
        </p:nvSpPr>
        <p:spPr bwMode="auto">
          <a:xfrm>
            <a:off x="6128266" y="1078842"/>
            <a:ext cx="5290918" cy="521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68275" indent="-168275" algn="l" rtl="0" eaLnBrk="0" fontAlgn="base" hangingPunct="0">
              <a:spcBef>
                <a:spcPts val="800"/>
              </a:spcBef>
              <a:spcAft>
                <a:spcPct val="0"/>
              </a:spcAft>
              <a:buClr>
                <a:srgbClr val="C00000"/>
              </a:buClr>
              <a:buFont typeface="Wingdings 3" pitchFamily="18" charset="2"/>
              <a:buChar char="}"/>
              <a:defRPr kern="1200">
                <a:solidFill>
                  <a:srgbClr val="FFFFFF"/>
                </a:solidFill>
                <a:latin typeface="+mn-lt"/>
                <a:ea typeface="+mn-ea"/>
                <a:cs typeface="+mn-cs"/>
              </a:defRPr>
            </a:lvl1pPr>
            <a:lvl2pPr marL="547688" indent="-180975" algn="l" rtl="0" eaLnBrk="0" fontAlgn="base" hangingPunct="0">
              <a:spcBef>
                <a:spcPts val="300"/>
              </a:spcBef>
              <a:spcAft>
                <a:spcPct val="0"/>
              </a:spcAft>
              <a:buFont typeface="Arial" charset="0"/>
              <a:buChar char="–"/>
              <a:defRPr sz="1600" kern="1200">
                <a:solidFill>
                  <a:srgbClr val="FFFFFF"/>
                </a:solidFill>
                <a:latin typeface="+mn-lt"/>
                <a:ea typeface="+mn-ea"/>
                <a:cs typeface="+mn-cs"/>
              </a:defRPr>
            </a:lvl2pPr>
            <a:lvl3pPr marL="914400" indent="-168275" algn="l" rtl="0" eaLnBrk="0" fontAlgn="base" hangingPunct="0">
              <a:spcBef>
                <a:spcPts val="300"/>
              </a:spcBef>
              <a:spcAft>
                <a:spcPct val="0"/>
              </a:spcAft>
              <a:buClr>
                <a:schemeClr val="tx1"/>
              </a:buClr>
              <a:buFont typeface="Arial" charset="0"/>
              <a:buChar char="•"/>
              <a:defRPr sz="1400" kern="1200">
                <a:solidFill>
                  <a:srgbClr val="FFFFFF"/>
                </a:solidFill>
                <a:latin typeface="+mn-lt"/>
                <a:ea typeface="+mn-ea"/>
                <a:cs typeface="+mn-cs"/>
              </a:defRPr>
            </a:lvl3pPr>
            <a:lvl4pPr marL="1371600" indent="-182563" algn="l" rtl="0" eaLnBrk="0" fontAlgn="base" hangingPunct="0">
              <a:spcBef>
                <a:spcPts val="300"/>
              </a:spcBef>
              <a:spcAft>
                <a:spcPct val="0"/>
              </a:spcAft>
              <a:buFont typeface="Arial" charset="0"/>
              <a:buChar char="–"/>
              <a:defRPr sz="1200" kern="1200">
                <a:solidFill>
                  <a:schemeClr val="tx1"/>
                </a:solidFill>
                <a:latin typeface="+mn-lt"/>
                <a:ea typeface="+mn-ea"/>
                <a:cs typeface="+mn-cs"/>
              </a:defRPr>
            </a:lvl4pPr>
            <a:lvl5pPr marL="1644650" indent="-163513" algn="l" rtl="0" eaLnBrk="0" fontAlgn="base" hangingPunct="0">
              <a:spcBef>
                <a:spcPts val="3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Clr>
                <a:schemeClr val="tx1"/>
              </a:buClr>
              <a:buFont typeface="Wingdings 3" pitchFamily="18" charset="2"/>
              <a:buChar char=""/>
            </a:pPr>
            <a:r>
              <a:rPr lang="en-US" sz="2000" b="1" dirty="0">
                <a:solidFill>
                  <a:schemeClr val="tx1"/>
                </a:solidFill>
              </a:rPr>
              <a:t>Dell Precision™ </a:t>
            </a:r>
            <a:r>
              <a:rPr lang="en-US" sz="2000" b="1" dirty="0" smtClean="0">
                <a:solidFill>
                  <a:schemeClr val="tx1"/>
                </a:solidFill>
              </a:rPr>
              <a:t>M4800 15.6”</a:t>
            </a:r>
            <a:endParaRPr lang="en-US" sz="2000" b="1" dirty="0">
              <a:solidFill>
                <a:schemeClr val="tx1"/>
              </a:solidFill>
            </a:endParaRPr>
          </a:p>
          <a:p>
            <a:pPr lvl="1">
              <a:spcBef>
                <a:spcPts val="0"/>
              </a:spcBef>
            </a:pPr>
            <a:r>
              <a:rPr lang="en-US" sz="1800" dirty="0"/>
              <a:t>AMD FirePro</a:t>
            </a:r>
            <a:r>
              <a:rPr lang="en-US" sz="1800" dirty="0">
                <a:cs typeface="Arial"/>
              </a:rPr>
              <a:t>™ </a:t>
            </a:r>
            <a:r>
              <a:rPr lang="en-US" sz="1800" dirty="0" smtClean="0">
                <a:cs typeface="Arial"/>
              </a:rPr>
              <a:t>M5100 </a:t>
            </a:r>
            <a:endParaRPr lang="en-US" sz="1800" dirty="0" smtClean="0"/>
          </a:p>
          <a:p>
            <a:pPr lvl="1">
              <a:spcBef>
                <a:spcPts val="0"/>
              </a:spcBef>
            </a:pPr>
            <a:r>
              <a:rPr lang="en-US" sz="1800" dirty="0" smtClean="0"/>
              <a:t>Type B MXM</a:t>
            </a:r>
          </a:p>
          <a:p>
            <a:pPr lvl="1">
              <a:spcBef>
                <a:spcPts val="0"/>
              </a:spcBef>
            </a:pPr>
            <a:r>
              <a:rPr lang="en-US" sz="1800" dirty="0"/>
              <a:t>640 stream processors</a:t>
            </a:r>
          </a:p>
          <a:p>
            <a:pPr lvl="1">
              <a:spcBef>
                <a:spcPts val="0"/>
              </a:spcBef>
            </a:pPr>
            <a:r>
              <a:rPr lang="en-US" sz="1800" dirty="0" smtClean="0"/>
              <a:t>992 </a:t>
            </a:r>
            <a:r>
              <a:rPr lang="en-US" sz="1800" dirty="0"/>
              <a:t>GFLOPS peak single precision floating point</a:t>
            </a:r>
          </a:p>
          <a:p>
            <a:pPr lvl="1">
              <a:spcBef>
                <a:spcPts val="0"/>
              </a:spcBef>
            </a:pPr>
            <a:r>
              <a:rPr lang="en-US" sz="1800" dirty="0"/>
              <a:t>103 GFLOPS peak double precision floating point</a:t>
            </a:r>
          </a:p>
          <a:p>
            <a:pPr lvl="1">
              <a:spcBef>
                <a:spcPts val="0"/>
              </a:spcBef>
            </a:pPr>
            <a:r>
              <a:rPr lang="en-US" sz="1800" dirty="0"/>
              <a:t>2GB GDDR5 memory </a:t>
            </a:r>
          </a:p>
          <a:p>
            <a:pPr lvl="1">
              <a:spcBef>
                <a:spcPts val="0"/>
              </a:spcBef>
            </a:pPr>
            <a:r>
              <a:rPr lang="en-US" sz="1800" dirty="0"/>
              <a:t>128-bit memory interface</a:t>
            </a:r>
          </a:p>
          <a:p>
            <a:pPr lvl="1">
              <a:spcBef>
                <a:spcPts val="0"/>
              </a:spcBef>
            </a:pPr>
            <a:r>
              <a:rPr lang="en-US" sz="1800" dirty="0"/>
              <a:t>72 GB/s memory bandwidth</a:t>
            </a:r>
          </a:p>
          <a:p>
            <a:pPr lvl="1">
              <a:spcBef>
                <a:spcPts val="0"/>
              </a:spcBef>
            </a:pPr>
            <a:r>
              <a:rPr lang="en-US" sz="1800" dirty="0"/>
              <a:t>1.125 GHz memory clock for GDDR5 (4.5 GB/s)</a:t>
            </a:r>
          </a:p>
          <a:p>
            <a:pPr marL="366713" lvl="1" indent="0">
              <a:buNone/>
            </a:pPr>
            <a:endParaRPr lang="en-US" dirty="0" smtClean="0"/>
          </a:p>
          <a:p>
            <a:pPr marL="366713" lvl="1" indent="0">
              <a:buFont typeface="Arial" charset="0"/>
              <a:buNone/>
            </a:pPr>
            <a:endParaRPr lang="en-US" dirty="0" smtClean="0"/>
          </a:p>
          <a:p>
            <a:pPr lvl="1"/>
            <a:endParaRPr lang="en-US" dirty="0" smtClean="0"/>
          </a:p>
          <a:p>
            <a:pPr lvl="1"/>
            <a:endParaRPr lang="en-US" dirty="0" smtClean="0"/>
          </a:p>
          <a:p>
            <a:pPr lvl="1"/>
            <a:endParaRPr lang="en-US" dirty="0"/>
          </a:p>
        </p:txBody>
      </p:sp>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84605" y="4275014"/>
            <a:ext cx="5168264" cy="301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arallelogram 5"/>
          <p:cNvSpPr/>
          <p:nvPr/>
        </p:nvSpPr>
        <p:spPr>
          <a:xfrm>
            <a:off x="6068134" y="4320926"/>
            <a:ext cx="5120640" cy="1280160"/>
          </a:xfrm>
          <a:prstGeom prst="parallelogram">
            <a:avLst>
              <a:gd name="adj" fmla="val 9918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ts val="600"/>
              </a:spcAft>
              <a:buClr>
                <a:schemeClr val="bg2"/>
              </a:buClr>
            </a:pPr>
            <a:r>
              <a:rPr lang="en-US" sz="2600" dirty="0" smtClean="0">
                <a:cs typeface="Arial" pitchFamily="34" charset="0"/>
              </a:rPr>
              <a:t>Dell Announced                         9/9/13</a:t>
            </a:r>
          </a:p>
        </p:txBody>
      </p:sp>
      <p:sp>
        <p:nvSpPr>
          <p:cNvPr id="7" name="TextBox 6"/>
          <p:cNvSpPr txBox="1"/>
          <p:nvPr/>
        </p:nvSpPr>
        <p:spPr>
          <a:xfrm>
            <a:off x="6068134" y="6124059"/>
            <a:ext cx="4230645" cy="430887"/>
          </a:xfrm>
          <a:prstGeom prst="rect">
            <a:avLst/>
          </a:prstGeom>
          <a:noFill/>
        </p:spPr>
        <p:txBody>
          <a:bodyPr wrap="none" rtlCol="0">
            <a:spAutoFit/>
          </a:bodyPr>
          <a:lstStyle/>
          <a:p>
            <a:pPr>
              <a:spcAft>
                <a:spcPts val="0"/>
              </a:spcAft>
              <a:buClr>
                <a:schemeClr val="bg2"/>
              </a:buClr>
            </a:pPr>
            <a:r>
              <a:rPr lang="en-US" sz="1100" dirty="0"/>
              <a:t>http://</a:t>
            </a:r>
            <a:r>
              <a:rPr lang="en-US" sz="1100" dirty="0" smtClean="0"/>
              <a:t>www.dell.com/us/business/p/precision-m6800-workstation/pd </a:t>
            </a:r>
          </a:p>
          <a:p>
            <a:pPr>
              <a:spcAft>
                <a:spcPts val="0"/>
              </a:spcAft>
              <a:buClr>
                <a:schemeClr val="bg2"/>
              </a:buClr>
            </a:pPr>
            <a:r>
              <a:rPr lang="en-US" sz="1100" dirty="0"/>
              <a:t>http://www.dell.com/ed/business/p/precision-m4800-workstation/pd</a:t>
            </a:r>
            <a:endParaRPr lang="en-US" sz="1100" dirty="0" smtClean="0"/>
          </a:p>
        </p:txBody>
      </p:sp>
    </p:spTree>
    <p:extLst>
      <p:ext uri="{BB962C8B-B14F-4D97-AF65-F5344CB8AC3E}">
        <p14:creationId xmlns:p14="http://schemas.microsoft.com/office/powerpoint/2010/main" val="29919449"/>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AMD </a:t>
            </a:r>
            <a:r>
              <a:rPr lang="en-US" dirty="0" err="1" smtClean="0"/>
              <a:t>Firepro</a:t>
            </a:r>
            <a:r>
              <a:rPr lang="en-US" dirty="0" smtClean="0">
                <a:latin typeface="Arial"/>
                <a:cs typeface="Arial"/>
              </a:rPr>
              <a:t>™ M6100/M5100 vs. M6000/M4000</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938245416"/>
              </p:ext>
            </p:extLst>
          </p:nvPr>
        </p:nvGraphicFramePr>
        <p:xfrm>
          <a:off x="506808" y="914399"/>
          <a:ext cx="7835335" cy="5711434"/>
        </p:xfrm>
        <a:graphic>
          <a:graphicData uri="http://schemas.openxmlformats.org/drawingml/2006/table">
            <a:tbl>
              <a:tblPr firstRow="1" bandRow="1">
                <a:tableStyleId>{5940675A-B579-460E-94D1-54222C63F5DA}</a:tableStyleId>
              </a:tblPr>
              <a:tblGrid>
                <a:gridCol w="2276555"/>
                <a:gridCol w="1451807"/>
                <a:gridCol w="1451807"/>
                <a:gridCol w="1356374"/>
                <a:gridCol w="1298792"/>
              </a:tblGrid>
              <a:tr h="475555">
                <a:tc>
                  <a:txBody>
                    <a:bodyPr/>
                    <a:lstStyle/>
                    <a:p>
                      <a:endParaRPr lang="en-US" sz="1400" dirty="0"/>
                    </a:p>
                  </a:txBody>
                  <a:tcPr marL="45720" marR="45720">
                    <a:solidFill>
                      <a:schemeClr val="bg1"/>
                    </a:solidFill>
                  </a:tcPr>
                </a:tc>
                <a:tc>
                  <a:txBody>
                    <a:bodyPr/>
                    <a:lstStyle/>
                    <a:p>
                      <a:pPr algn="ctr"/>
                      <a:r>
                        <a:rPr lang="en-US" sz="1200" b="1" dirty="0" smtClean="0">
                          <a:latin typeface="+mn-lt"/>
                        </a:rPr>
                        <a:t>AMD FirePro</a:t>
                      </a:r>
                      <a:r>
                        <a:rPr lang="en-US" sz="1200" b="1" dirty="0" smtClean="0">
                          <a:latin typeface="+mn-lt"/>
                          <a:cs typeface="Arial"/>
                        </a:rPr>
                        <a:t>™ M6100</a:t>
                      </a:r>
                      <a:r>
                        <a:rPr lang="en-US" sz="1200" b="1" baseline="0" dirty="0" smtClean="0">
                          <a:latin typeface="+mn-lt"/>
                          <a:cs typeface="Arial"/>
                        </a:rPr>
                        <a:t> &amp;</a:t>
                      </a:r>
                      <a:r>
                        <a:rPr lang="en-US" sz="1200" b="1" dirty="0" smtClean="0">
                          <a:latin typeface="+mn-lt"/>
                          <a:cs typeface="Arial"/>
                        </a:rPr>
                        <a:t> Dell M6800</a:t>
                      </a:r>
                      <a:endParaRPr lang="en-US" sz="1200" b="1" dirty="0">
                        <a:latin typeface="+mn-lt"/>
                      </a:endParaRPr>
                    </a:p>
                  </a:txBody>
                  <a:tcPr marL="45720" marR="45720" anchor="ctr">
                    <a:solidFill>
                      <a:srgbClr val="C00000"/>
                    </a:solidFill>
                  </a:tcPr>
                </a:tc>
                <a:tc>
                  <a:txBody>
                    <a:bodyPr/>
                    <a:lstStyle/>
                    <a:p>
                      <a:pPr algn="ctr"/>
                      <a:r>
                        <a:rPr lang="en-US" sz="1200" b="1" dirty="0" smtClean="0">
                          <a:latin typeface="+mn-lt"/>
                        </a:rPr>
                        <a:t>AMD FirePro</a:t>
                      </a:r>
                      <a:r>
                        <a:rPr lang="en-US" sz="1200" b="1" dirty="0" smtClean="0">
                          <a:latin typeface="+mn-lt"/>
                          <a:cs typeface="Arial"/>
                        </a:rPr>
                        <a:t>™ M6000</a:t>
                      </a:r>
                      <a:endParaRPr lang="en-US" sz="1200" b="1" dirty="0">
                        <a:latin typeface="+mn-lt"/>
                      </a:endParaRPr>
                    </a:p>
                  </a:txBody>
                  <a:tcPr marL="45720" marR="45720" anchor="ctr">
                    <a:solidFill>
                      <a:srgbClr val="C00000"/>
                    </a:solidFill>
                  </a:tcPr>
                </a:tc>
                <a:tc>
                  <a:txBody>
                    <a:bodyPr/>
                    <a:lstStyle/>
                    <a:p>
                      <a:pPr algn="ctr"/>
                      <a:r>
                        <a:rPr lang="en-US" sz="1200" b="1" baseline="0" dirty="0" smtClean="0">
                          <a:latin typeface="+mn-lt"/>
                        </a:rPr>
                        <a:t>AMD FirePro</a:t>
                      </a:r>
                      <a:r>
                        <a:rPr lang="en-US" sz="1200" b="1" baseline="0" dirty="0" smtClean="0">
                          <a:latin typeface="+mn-lt"/>
                          <a:cs typeface="Arial"/>
                        </a:rPr>
                        <a:t>™</a:t>
                      </a:r>
                      <a:r>
                        <a:rPr lang="en-US" sz="1200" b="1" baseline="0" dirty="0" smtClean="0">
                          <a:latin typeface="+mn-lt"/>
                        </a:rPr>
                        <a:t> </a:t>
                      </a:r>
                    </a:p>
                    <a:p>
                      <a:pPr algn="ctr"/>
                      <a:r>
                        <a:rPr lang="en-US" sz="1200" b="1" baseline="0" dirty="0" smtClean="0">
                          <a:latin typeface="+mn-lt"/>
                        </a:rPr>
                        <a:t>M5100 &amp;                         Dell M4800</a:t>
                      </a:r>
                      <a:endParaRPr lang="en-US" sz="1200" b="1" dirty="0">
                        <a:latin typeface="+mn-lt"/>
                      </a:endParaRPr>
                    </a:p>
                  </a:txBody>
                  <a:tcPr marL="45720" marR="45720" anchor="ctr">
                    <a:solidFill>
                      <a:srgbClr val="C00000"/>
                    </a:solidFill>
                  </a:tcPr>
                </a:tc>
                <a:tc>
                  <a:txBody>
                    <a:bodyPr/>
                    <a:lstStyle/>
                    <a:p>
                      <a:pPr algn="ctr"/>
                      <a:r>
                        <a:rPr lang="en-US" sz="1200" b="1" baseline="0" dirty="0" smtClean="0">
                          <a:latin typeface="+mn-lt"/>
                        </a:rPr>
                        <a:t>AMD FirePro</a:t>
                      </a:r>
                      <a:r>
                        <a:rPr lang="en-US" sz="1200" b="1" baseline="0" dirty="0" smtClean="0">
                          <a:latin typeface="+mn-lt"/>
                          <a:cs typeface="Arial"/>
                        </a:rPr>
                        <a:t>™</a:t>
                      </a:r>
                      <a:r>
                        <a:rPr lang="en-US" sz="1200" b="1" baseline="0" dirty="0" smtClean="0">
                          <a:latin typeface="+mn-lt"/>
                        </a:rPr>
                        <a:t> </a:t>
                      </a:r>
                    </a:p>
                    <a:p>
                      <a:pPr algn="ctr"/>
                      <a:r>
                        <a:rPr lang="en-US" sz="1200" b="1" baseline="0" dirty="0" smtClean="0">
                          <a:latin typeface="+mn-lt"/>
                        </a:rPr>
                        <a:t>M4000</a:t>
                      </a:r>
                      <a:endParaRPr lang="en-US" sz="1200" b="1" dirty="0">
                        <a:latin typeface="+mn-lt"/>
                      </a:endParaRPr>
                    </a:p>
                  </a:txBody>
                  <a:tcPr marL="45720" marR="45720" anchor="ctr">
                    <a:solidFill>
                      <a:srgbClr val="C00000"/>
                    </a:solidFill>
                  </a:tcPr>
                </a:tc>
              </a:tr>
              <a:tr h="495277">
                <a:tc>
                  <a:txBody>
                    <a:bodyPr/>
                    <a:lstStyle/>
                    <a:p>
                      <a:r>
                        <a:rPr lang="en-US" sz="1100" b="1" dirty="0" smtClean="0"/>
                        <a:t>Display</a:t>
                      </a:r>
                      <a:r>
                        <a:rPr lang="en-US" sz="1100" b="1" baseline="0" dirty="0" smtClean="0"/>
                        <a:t> Outputs¹</a:t>
                      </a:r>
                      <a:endParaRPr lang="en-US" sz="1100" b="1" dirty="0"/>
                    </a:p>
                  </a:txBody>
                  <a:tcPr marL="45720" marR="45720">
                    <a:solidFill>
                      <a:schemeClr val="bg1"/>
                    </a:solidFill>
                  </a:tcPr>
                </a:tc>
                <a:tc>
                  <a:txBody>
                    <a:bodyPr/>
                    <a:lstStyle/>
                    <a:p>
                      <a:pPr algn="ctr"/>
                      <a:r>
                        <a:rPr lang="en-US" sz="1100" b="1" dirty="0" smtClean="0">
                          <a:solidFill>
                            <a:schemeClr val="bg2"/>
                          </a:solidFill>
                        </a:rPr>
                        <a:t>4</a:t>
                      </a:r>
                      <a:r>
                        <a:rPr lang="en-US" sz="1100" b="1" baseline="0" dirty="0" smtClean="0">
                          <a:solidFill>
                            <a:schemeClr val="bg2"/>
                          </a:solidFill>
                        </a:rPr>
                        <a:t> u</a:t>
                      </a:r>
                      <a:r>
                        <a:rPr lang="en-US" sz="1100" b="1" dirty="0" smtClean="0">
                          <a:solidFill>
                            <a:schemeClr val="bg2"/>
                          </a:solidFill>
                        </a:rPr>
                        <a:t>ndocked</a:t>
                      </a:r>
                    </a:p>
                    <a:p>
                      <a:pPr algn="ctr"/>
                      <a:r>
                        <a:rPr lang="en-US" sz="1100" b="1" dirty="0" smtClean="0">
                          <a:solidFill>
                            <a:schemeClr val="bg2"/>
                          </a:solidFill>
                        </a:rPr>
                        <a:t>5</a:t>
                      </a:r>
                      <a:r>
                        <a:rPr lang="en-US" sz="1100" b="1" baseline="0" dirty="0" smtClean="0">
                          <a:solidFill>
                            <a:schemeClr val="bg2"/>
                          </a:solidFill>
                        </a:rPr>
                        <a:t> docked</a:t>
                      </a:r>
                      <a:endParaRPr lang="en-US" sz="1100" b="1" dirty="0">
                        <a:solidFill>
                          <a:schemeClr val="bg2"/>
                        </a:solidFill>
                      </a:endParaRPr>
                    </a:p>
                  </a:txBody>
                  <a:tcPr marL="45720" marR="45720" anchor="ctr">
                    <a:solidFill>
                      <a:schemeClr val="bg1">
                        <a:lumMod val="75000"/>
                        <a:lumOff val="25000"/>
                      </a:schemeClr>
                    </a:solidFill>
                  </a:tcPr>
                </a:tc>
                <a:tc>
                  <a:txBody>
                    <a:bodyPr/>
                    <a:lstStyle/>
                    <a:p>
                      <a:pPr algn="ctr"/>
                      <a:r>
                        <a:rPr lang="en-US" sz="1100" b="1" dirty="0" smtClean="0"/>
                        <a:t>3 undocked</a:t>
                      </a:r>
                    </a:p>
                    <a:p>
                      <a:pPr algn="ctr"/>
                      <a:r>
                        <a:rPr lang="en-US" sz="1100" b="1" dirty="0" smtClean="0"/>
                        <a:t>5 docked</a:t>
                      </a:r>
                    </a:p>
                  </a:txBody>
                  <a:tcPr marL="45720" marR="45720" anchor="ctr">
                    <a:solidFill>
                      <a:schemeClr val="tx2">
                        <a:lumMod val="75000"/>
                      </a:schemeClr>
                    </a:solidFill>
                  </a:tcPr>
                </a:tc>
                <a:tc>
                  <a:txBody>
                    <a:bodyPr/>
                    <a:lstStyle/>
                    <a:p>
                      <a:pPr algn="ctr"/>
                      <a:r>
                        <a:rPr lang="en-US" sz="1100" b="1" baseline="0" dirty="0" smtClean="0">
                          <a:solidFill>
                            <a:schemeClr val="bg2"/>
                          </a:solidFill>
                        </a:rPr>
                        <a:t>4 undocked</a:t>
                      </a:r>
                    </a:p>
                    <a:p>
                      <a:pPr algn="ctr"/>
                      <a:r>
                        <a:rPr lang="en-US" sz="1100" b="1" baseline="0" dirty="0" smtClean="0">
                          <a:solidFill>
                            <a:schemeClr val="bg2"/>
                          </a:solidFill>
                        </a:rPr>
                        <a:t>5 docked</a:t>
                      </a:r>
                      <a:endParaRPr lang="en-US" sz="1100" b="1" dirty="0">
                        <a:solidFill>
                          <a:schemeClr val="bg2"/>
                        </a:solidFill>
                      </a:endParaRPr>
                    </a:p>
                  </a:txBody>
                  <a:tcPr marL="45720" marR="45720" anchor="ctr">
                    <a:solidFill>
                      <a:schemeClr val="bg1">
                        <a:lumMod val="75000"/>
                        <a:lumOff val="25000"/>
                      </a:schemeClr>
                    </a:solidFill>
                  </a:tcPr>
                </a:tc>
                <a:tc>
                  <a:txBody>
                    <a:bodyPr/>
                    <a:lstStyle/>
                    <a:p>
                      <a:pPr algn="ctr"/>
                      <a:r>
                        <a:rPr lang="en-US" sz="1100" b="1" dirty="0" smtClean="0"/>
                        <a:t>3 undocked</a:t>
                      </a:r>
                    </a:p>
                    <a:p>
                      <a:pPr algn="ctr"/>
                      <a:r>
                        <a:rPr lang="en-US" sz="1100" b="1" dirty="0" smtClean="0"/>
                        <a:t>5 docked</a:t>
                      </a:r>
                      <a:endParaRPr lang="en-US" sz="1100" b="1" dirty="0"/>
                    </a:p>
                  </a:txBody>
                  <a:tcPr marL="45720" marR="45720" anchor="ctr">
                    <a:solidFill>
                      <a:schemeClr val="tx2">
                        <a:lumMod val="75000"/>
                      </a:schemeClr>
                    </a:solidFill>
                  </a:tcPr>
                </a:tc>
              </a:tr>
              <a:tr h="325775">
                <a:tc>
                  <a:txBody>
                    <a:bodyPr/>
                    <a:lstStyle/>
                    <a:p>
                      <a:r>
                        <a:rPr lang="en-US" sz="1100" b="1" dirty="0" smtClean="0"/>
                        <a:t>Form Factor </a:t>
                      </a:r>
                      <a:endParaRPr lang="en-US" sz="1100" b="1" dirty="0"/>
                    </a:p>
                  </a:txBody>
                  <a:tcPr marL="45720" marR="45720">
                    <a:solidFill>
                      <a:schemeClr val="bg1"/>
                    </a:solidFill>
                  </a:tcPr>
                </a:tc>
                <a:tc>
                  <a:txBody>
                    <a:bodyPr/>
                    <a:lstStyle/>
                    <a:p>
                      <a:pPr algn="ctr"/>
                      <a:r>
                        <a:rPr lang="en-US" sz="1100" b="1" dirty="0" smtClean="0"/>
                        <a:t>MXM</a:t>
                      </a:r>
                      <a:r>
                        <a:rPr lang="en-US" sz="1100" b="1" baseline="0" dirty="0" smtClean="0"/>
                        <a:t> Type A</a:t>
                      </a:r>
                      <a:endParaRPr lang="en-US" sz="1100" b="1" dirty="0"/>
                    </a:p>
                  </a:txBody>
                  <a:tcPr marL="45720" marR="45720" anchor="ctr">
                    <a:solidFill>
                      <a:schemeClr val="bg1">
                        <a:lumMod val="75000"/>
                        <a:lumOff val="25000"/>
                      </a:schemeClr>
                    </a:solidFill>
                  </a:tcPr>
                </a:tc>
                <a:tc>
                  <a:txBody>
                    <a:bodyPr/>
                    <a:lstStyle/>
                    <a:p>
                      <a:pPr algn="ctr"/>
                      <a:r>
                        <a:rPr lang="en-US" sz="1100" b="1" dirty="0" smtClean="0"/>
                        <a:t>MXM Type B</a:t>
                      </a:r>
                      <a:endParaRPr lang="en-US" sz="1100" b="1" dirty="0"/>
                    </a:p>
                  </a:txBody>
                  <a:tcPr marL="45720" marR="45720" anchor="ctr">
                    <a:solidFill>
                      <a:schemeClr val="tx2">
                        <a:lumMod val="75000"/>
                      </a:schemeClr>
                    </a:solidFill>
                  </a:tcPr>
                </a:tc>
                <a:tc>
                  <a:txBody>
                    <a:bodyPr/>
                    <a:lstStyle/>
                    <a:p>
                      <a:pPr algn="ctr"/>
                      <a:r>
                        <a:rPr lang="en-US" sz="1100" b="1" dirty="0" smtClean="0"/>
                        <a:t>MXM Type B</a:t>
                      </a:r>
                      <a:endParaRPr lang="en-US" sz="1100" b="1" dirty="0"/>
                    </a:p>
                  </a:txBody>
                  <a:tcPr marL="45720" marR="45720" anchor="ctr">
                    <a:solidFill>
                      <a:schemeClr val="bg1">
                        <a:lumMod val="75000"/>
                        <a:lumOff val="25000"/>
                      </a:schemeClr>
                    </a:solidFill>
                  </a:tcPr>
                </a:tc>
                <a:tc>
                  <a:txBody>
                    <a:bodyPr/>
                    <a:lstStyle/>
                    <a:p>
                      <a:pPr algn="ctr"/>
                      <a:r>
                        <a:rPr lang="en-US" sz="1100" b="1" dirty="0" smtClean="0"/>
                        <a:t>MXM Type A</a:t>
                      </a:r>
                      <a:endParaRPr lang="en-US" sz="1100" b="1" dirty="0"/>
                    </a:p>
                  </a:txBody>
                  <a:tcPr marL="45720" marR="45720" anchor="ctr">
                    <a:solidFill>
                      <a:schemeClr val="tx2">
                        <a:lumMod val="75000"/>
                      </a:schemeClr>
                    </a:solidFill>
                  </a:tcPr>
                </a:tc>
              </a:tr>
              <a:tr h="361974">
                <a:tc>
                  <a:txBody>
                    <a:bodyPr/>
                    <a:lstStyle/>
                    <a:p>
                      <a:r>
                        <a:rPr lang="en-US" sz="1100" b="1" dirty="0" smtClean="0"/>
                        <a:t>Memory Size / Type</a:t>
                      </a:r>
                      <a:endParaRPr lang="en-US" sz="1100" b="1" dirty="0"/>
                    </a:p>
                  </a:txBody>
                  <a:tcPr marL="45720" marR="45720" anchor="ctr">
                    <a:solidFill>
                      <a:schemeClr val="bg1"/>
                    </a:solidFill>
                  </a:tcPr>
                </a:tc>
                <a:tc>
                  <a:txBody>
                    <a:bodyPr/>
                    <a:lstStyle/>
                    <a:p>
                      <a:pPr algn="ctr"/>
                      <a:r>
                        <a:rPr lang="en-US" sz="1100" b="1" dirty="0" smtClean="0"/>
                        <a:t>2GB GDDR5</a:t>
                      </a:r>
                      <a:endParaRPr lang="en-US" sz="1100" b="1" dirty="0"/>
                    </a:p>
                  </a:txBody>
                  <a:tcPr marL="45720" marR="45720" anchor="ctr">
                    <a:solidFill>
                      <a:schemeClr val="bg1">
                        <a:lumMod val="75000"/>
                        <a:lumOff val="25000"/>
                      </a:schemeClr>
                    </a:solidFill>
                  </a:tcPr>
                </a:tc>
                <a:tc>
                  <a:txBody>
                    <a:bodyPr/>
                    <a:lstStyle/>
                    <a:p>
                      <a:pPr algn="ctr"/>
                      <a:r>
                        <a:rPr lang="en-US" sz="1100" b="1" dirty="0" smtClean="0"/>
                        <a:t>2GB GDDR5</a:t>
                      </a:r>
                      <a:endParaRPr lang="en-US" sz="1100" b="1" dirty="0"/>
                    </a:p>
                  </a:txBody>
                  <a:tcPr marL="45720" marR="45720" anchor="ctr">
                    <a:solidFill>
                      <a:schemeClr val="tx2">
                        <a:lumMod val="75000"/>
                      </a:schemeClr>
                    </a:solidFill>
                  </a:tcPr>
                </a:tc>
                <a:tc>
                  <a:txBody>
                    <a:bodyPr/>
                    <a:lstStyle/>
                    <a:p>
                      <a:pPr algn="ctr"/>
                      <a:r>
                        <a:rPr lang="en-US" sz="1100" b="1" dirty="0" smtClean="0"/>
                        <a:t>2GB GDDR5</a:t>
                      </a:r>
                      <a:endParaRPr lang="en-US" sz="1100" b="1" dirty="0"/>
                    </a:p>
                  </a:txBody>
                  <a:tcPr marL="45720" marR="45720" anchor="ctr">
                    <a:solidFill>
                      <a:schemeClr val="bg1">
                        <a:lumMod val="75000"/>
                        <a:lumOff val="25000"/>
                      </a:schemeClr>
                    </a:solidFill>
                  </a:tcPr>
                </a:tc>
                <a:tc>
                  <a:txBody>
                    <a:bodyPr/>
                    <a:lstStyle/>
                    <a:p>
                      <a:pPr algn="ctr"/>
                      <a:r>
                        <a:rPr lang="en-US" sz="1100" b="1" dirty="0" smtClean="0"/>
                        <a:t>1GB GDDR5</a:t>
                      </a:r>
                      <a:endParaRPr lang="en-US" sz="1100" b="1" dirty="0"/>
                    </a:p>
                  </a:txBody>
                  <a:tcPr marL="45720" marR="45720" anchor="ctr">
                    <a:solidFill>
                      <a:schemeClr val="tx2">
                        <a:lumMod val="75000"/>
                      </a:schemeClr>
                    </a:solidFill>
                  </a:tcPr>
                </a:tc>
              </a:tr>
              <a:tr h="446433">
                <a:tc>
                  <a:txBody>
                    <a:bodyPr/>
                    <a:lstStyle/>
                    <a:p>
                      <a:r>
                        <a:rPr lang="en-US" sz="1100" b="1" dirty="0" smtClean="0"/>
                        <a:t>Memory Bandwidth/Interface</a:t>
                      </a:r>
                      <a:endParaRPr lang="en-US" sz="1100" b="1" dirty="0"/>
                    </a:p>
                  </a:txBody>
                  <a:tcPr marL="45720" marR="45720" anchor="ctr">
                    <a:solidFill>
                      <a:schemeClr val="bg1"/>
                    </a:solidFill>
                  </a:tcPr>
                </a:tc>
                <a:tc>
                  <a:txBody>
                    <a:bodyPr/>
                    <a:lstStyle/>
                    <a:p>
                      <a:pPr algn="ctr"/>
                      <a:r>
                        <a:rPr lang="en-US" sz="1100" b="1" dirty="0" smtClean="0"/>
                        <a:t>88 GB/s </a:t>
                      </a:r>
                    </a:p>
                    <a:p>
                      <a:pPr algn="ctr"/>
                      <a:r>
                        <a:rPr lang="en-US" sz="1100" b="1" dirty="0" smtClean="0"/>
                        <a:t>128-bit</a:t>
                      </a:r>
                      <a:endParaRPr lang="en-US" sz="1100" b="1" dirty="0"/>
                    </a:p>
                  </a:txBody>
                  <a:tcPr marL="45720" marR="45720" anchor="ctr">
                    <a:solidFill>
                      <a:schemeClr val="bg1">
                        <a:lumMod val="75000"/>
                        <a:lumOff val="25000"/>
                      </a:schemeClr>
                    </a:solidFill>
                  </a:tcPr>
                </a:tc>
                <a:tc>
                  <a:txBody>
                    <a:bodyPr/>
                    <a:lstStyle/>
                    <a:p>
                      <a:pPr algn="ctr"/>
                      <a:r>
                        <a:rPr lang="en-US" sz="1100" b="1" dirty="0" smtClean="0"/>
                        <a:t>72</a:t>
                      </a:r>
                      <a:r>
                        <a:rPr lang="en-US" sz="1100" b="1" baseline="0" dirty="0" smtClean="0"/>
                        <a:t> GB/s</a:t>
                      </a:r>
                    </a:p>
                    <a:p>
                      <a:pPr algn="ctr"/>
                      <a:r>
                        <a:rPr lang="en-US" sz="1100" b="1" baseline="0" dirty="0" smtClean="0"/>
                        <a:t>128-bit</a:t>
                      </a:r>
                      <a:endParaRPr lang="en-US" sz="1100" b="1" dirty="0"/>
                    </a:p>
                  </a:txBody>
                  <a:tcPr marL="45720" marR="45720" anchor="ctr">
                    <a:solidFill>
                      <a:schemeClr val="tx2">
                        <a:lumMod val="75000"/>
                      </a:schemeClr>
                    </a:solidFill>
                  </a:tcPr>
                </a:tc>
                <a:tc>
                  <a:txBody>
                    <a:bodyPr/>
                    <a:lstStyle/>
                    <a:p>
                      <a:pPr algn="ctr"/>
                      <a:r>
                        <a:rPr lang="en-US" sz="1100" b="1" dirty="0" smtClean="0"/>
                        <a:t>72 GB/s</a:t>
                      </a:r>
                    </a:p>
                    <a:p>
                      <a:pPr algn="ctr"/>
                      <a:r>
                        <a:rPr lang="en-US" sz="1100" b="1" dirty="0" smtClean="0"/>
                        <a:t>128-bit</a:t>
                      </a:r>
                      <a:endParaRPr lang="en-US" sz="1100" b="1" dirty="0"/>
                    </a:p>
                  </a:txBody>
                  <a:tcPr marL="45720" marR="45720" anchor="ctr">
                    <a:solidFill>
                      <a:schemeClr val="bg1">
                        <a:lumMod val="75000"/>
                        <a:lumOff val="25000"/>
                      </a:schemeClr>
                    </a:solidFill>
                  </a:tcPr>
                </a:tc>
                <a:tc>
                  <a:txBody>
                    <a:bodyPr/>
                    <a:lstStyle/>
                    <a:p>
                      <a:pPr algn="ctr"/>
                      <a:r>
                        <a:rPr lang="en-US" sz="1100" b="1" dirty="0" smtClean="0"/>
                        <a:t>72 GB/Sec</a:t>
                      </a:r>
                    </a:p>
                    <a:p>
                      <a:pPr algn="ctr"/>
                      <a:r>
                        <a:rPr lang="en-US" sz="1100" b="1" dirty="0" smtClean="0"/>
                        <a:t>128-bit</a:t>
                      </a:r>
                      <a:endParaRPr lang="en-US" sz="1100" b="1" dirty="0"/>
                    </a:p>
                  </a:txBody>
                  <a:tcPr marL="45720" marR="45720" anchor="ctr">
                    <a:solidFill>
                      <a:schemeClr val="tx2">
                        <a:lumMod val="75000"/>
                      </a:schemeClr>
                    </a:solidFill>
                  </a:tcPr>
                </a:tc>
              </a:tr>
              <a:tr h="286495">
                <a:tc>
                  <a:txBody>
                    <a:bodyPr/>
                    <a:lstStyle/>
                    <a:p>
                      <a:r>
                        <a:rPr lang="en-US" sz="1100" b="1" dirty="0" smtClean="0"/>
                        <a:t>Engine</a:t>
                      </a:r>
                      <a:r>
                        <a:rPr lang="en-US" sz="1100" b="1" baseline="0" dirty="0" smtClean="0"/>
                        <a:t> Clock Speed</a:t>
                      </a:r>
                      <a:endParaRPr lang="en-US" sz="1100" b="1" dirty="0"/>
                    </a:p>
                  </a:txBody>
                  <a:tcPr marL="45720" marR="45720" anchor="ctr">
                    <a:solidFill>
                      <a:schemeClr val="bg1"/>
                    </a:solidFill>
                  </a:tcPr>
                </a:tc>
                <a:tc>
                  <a:txBody>
                    <a:bodyPr/>
                    <a:lstStyle/>
                    <a:p>
                      <a:pPr algn="ctr"/>
                      <a:r>
                        <a:rPr lang="en-US" sz="1100" b="1" dirty="0" smtClean="0"/>
                        <a:t>1075 MHz</a:t>
                      </a:r>
                      <a:endParaRPr lang="en-US" sz="1100" b="1" dirty="0"/>
                    </a:p>
                  </a:txBody>
                  <a:tcPr marL="45720" marR="45720" anchor="ctr">
                    <a:solidFill>
                      <a:schemeClr val="bg1">
                        <a:lumMod val="75000"/>
                        <a:lumOff val="25000"/>
                      </a:schemeClr>
                    </a:solidFill>
                  </a:tcPr>
                </a:tc>
                <a:tc>
                  <a:txBody>
                    <a:bodyPr/>
                    <a:lstStyle/>
                    <a:p>
                      <a:pPr algn="ctr"/>
                      <a:r>
                        <a:rPr lang="en-US" sz="1100" b="1" dirty="0" smtClean="0"/>
                        <a:t>750 MHz</a:t>
                      </a:r>
                      <a:endParaRPr lang="en-US" sz="1100" b="1" dirty="0"/>
                    </a:p>
                  </a:txBody>
                  <a:tcPr marL="45720" marR="45720" anchor="ctr">
                    <a:solidFill>
                      <a:schemeClr val="tx2">
                        <a:lumMod val="75000"/>
                      </a:schemeClr>
                    </a:solidFill>
                  </a:tcPr>
                </a:tc>
                <a:tc>
                  <a:txBody>
                    <a:bodyPr/>
                    <a:lstStyle/>
                    <a:p>
                      <a:pPr algn="ctr"/>
                      <a:r>
                        <a:rPr lang="en-US" sz="1100" b="1" dirty="0" smtClean="0"/>
                        <a:t>1.125 GHz</a:t>
                      </a:r>
                      <a:endParaRPr lang="en-US" sz="1100" b="1" dirty="0"/>
                    </a:p>
                  </a:txBody>
                  <a:tcPr marL="45720" marR="45720" anchor="ctr">
                    <a:solidFill>
                      <a:schemeClr val="bg1">
                        <a:lumMod val="75000"/>
                        <a:lumOff val="25000"/>
                      </a:schemeClr>
                    </a:solidFill>
                  </a:tcPr>
                </a:tc>
                <a:tc>
                  <a:txBody>
                    <a:bodyPr/>
                    <a:lstStyle/>
                    <a:p>
                      <a:pPr algn="ctr"/>
                      <a:r>
                        <a:rPr lang="en-US" sz="1100" b="1" kern="1200" dirty="0" smtClean="0">
                          <a:solidFill>
                            <a:schemeClr val="tx1"/>
                          </a:solidFill>
                          <a:latin typeface="+mn-lt"/>
                          <a:ea typeface="+mn-ea"/>
                          <a:cs typeface="+mn-cs"/>
                        </a:rPr>
                        <a:t>600 MHz</a:t>
                      </a:r>
                    </a:p>
                  </a:txBody>
                  <a:tcPr marL="45720" marR="45720" anchor="ctr">
                    <a:solidFill>
                      <a:schemeClr val="tx2">
                        <a:lumMod val="75000"/>
                      </a:schemeClr>
                    </a:solidFill>
                  </a:tcPr>
                </a:tc>
              </a:tr>
              <a:tr h="525646">
                <a:tc>
                  <a:txBody>
                    <a:bodyPr/>
                    <a:lstStyle/>
                    <a:p>
                      <a:r>
                        <a:rPr lang="en-US" sz="1100" b="1" dirty="0" smtClean="0"/>
                        <a:t>Max Resolution</a:t>
                      </a:r>
                      <a:r>
                        <a:rPr lang="en-US" sz="1100" b="1" baseline="0" dirty="0" smtClean="0"/>
                        <a:t> (per display, </a:t>
                      </a:r>
                      <a:r>
                        <a:rPr lang="en-US" sz="1100" b="1" baseline="0" dirty="0" err="1" smtClean="0"/>
                        <a:t>DisplayPort</a:t>
                      </a:r>
                      <a:r>
                        <a:rPr lang="en-US" sz="1100" b="1" baseline="0" dirty="0" smtClean="0"/>
                        <a:t> 1.2)</a:t>
                      </a:r>
                      <a:endParaRPr lang="en-US" sz="1100" b="1" dirty="0"/>
                    </a:p>
                  </a:txBody>
                  <a:tcPr marL="45720" marR="45720" anchor="ctr">
                    <a:solidFill>
                      <a:schemeClr val="bg1"/>
                    </a:solidFill>
                  </a:tcPr>
                </a:tc>
                <a:tc>
                  <a:txBody>
                    <a:bodyPr/>
                    <a:lstStyle/>
                    <a:p>
                      <a:pPr algn="ctr"/>
                      <a:r>
                        <a:rPr lang="en-US" sz="1100" b="1" kern="1200" dirty="0" smtClean="0">
                          <a:solidFill>
                            <a:schemeClr val="tx1"/>
                          </a:solidFill>
                          <a:latin typeface="+mn-lt"/>
                          <a:ea typeface="+mn-ea"/>
                          <a:cs typeface="+mn-cs"/>
                        </a:rPr>
                        <a:t>4096x2160</a:t>
                      </a:r>
                    </a:p>
                  </a:txBody>
                  <a:tcPr marL="45720" marR="45720" anchor="ctr">
                    <a:solidFill>
                      <a:schemeClr val="bg1">
                        <a:lumMod val="75000"/>
                        <a:lumOff val="25000"/>
                      </a:schemeClr>
                    </a:solidFill>
                  </a:tcPr>
                </a:tc>
                <a:tc>
                  <a:txBody>
                    <a:bodyPr/>
                    <a:lstStyle/>
                    <a:p>
                      <a:pPr algn="ctr"/>
                      <a:r>
                        <a:rPr lang="en-US" sz="1100" b="1" kern="1200" dirty="0" smtClean="0">
                          <a:solidFill>
                            <a:schemeClr val="tx1"/>
                          </a:solidFill>
                          <a:latin typeface="+mn-lt"/>
                          <a:ea typeface="+mn-ea"/>
                          <a:cs typeface="+mn-cs"/>
                        </a:rPr>
                        <a:t>4096x2160</a:t>
                      </a:r>
                    </a:p>
                  </a:txBody>
                  <a:tcPr marL="45720" marR="45720" anchor="ctr">
                    <a:solidFill>
                      <a:schemeClr val="tx2">
                        <a:lumMod val="75000"/>
                      </a:schemeClr>
                    </a:solidFill>
                  </a:tcPr>
                </a:tc>
                <a:tc>
                  <a:txBody>
                    <a:bodyPr/>
                    <a:lstStyle/>
                    <a:p>
                      <a:pPr algn="ctr"/>
                      <a:r>
                        <a:rPr lang="en-US" sz="1100" b="1" kern="1200" dirty="0" smtClean="0">
                          <a:solidFill>
                            <a:schemeClr val="tx1"/>
                          </a:solidFill>
                          <a:latin typeface="+mn-lt"/>
                          <a:ea typeface="+mn-ea"/>
                          <a:cs typeface="+mn-cs"/>
                        </a:rPr>
                        <a:t>4096x2160</a:t>
                      </a:r>
                    </a:p>
                  </a:txBody>
                  <a:tcPr marL="45720" marR="45720" anchor="ctr">
                    <a:solidFill>
                      <a:schemeClr val="bg1">
                        <a:lumMod val="75000"/>
                        <a:lumOff val="25000"/>
                      </a:schemeClr>
                    </a:solidFill>
                  </a:tcPr>
                </a:tc>
                <a:tc>
                  <a:txBody>
                    <a:bodyPr/>
                    <a:lstStyle/>
                    <a:p>
                      <a:pPr algn="ctr"/>
                      <a:r>
                        <a:rPr lang="en-US" sz="1100" b="1" kern="1200" dirty="0" smtClean="0">
                          <a:solidFill>
                            <a:schemeClr val="tx1"/>
                          </a:solidFill>
                          <a:latin typeface="+mn-lt"/>
                          <a:ea typeface="+mn-ea"/>
                          <a:cs typeface="+mn-cs"/>
                        </a:rPr>
                        <a:t>4096x2160</a:t>
                      </a:r>
                    </a:p>
                  </a:txBody>
                  <a:tcPr marL="45720" marR="45720" anchor="ctr">
                    <a:solidFill>
                      <a:schemeClr val="tx2">
                        <a:lumMod val="75000"/>
                      </a:schemeClr>
                    </a:solidFill>
                  </a:tcPr>
                </a:tc>
              </a:tr>
              <a:tr h="259816">
                <a:tc>
                  <a:txBody>
                    <a:bodyPr/>
                    <a:lstStyle/>
                    <a:p>
                      <a:r>
                        <a:rPr lang="en-US" sz="1100" b="1" dirty="0" smtClean="0"/>
                        <a:t>Stereoscopic  3D</a:t>
                      </a:r>
                      <a:r>
                        <a:rPr lang="en-US" sz="1100" b="1" baseline="0" dirty="0" smtClean="0">
                          <a:latin typeface="Calibri"/>
                        </a:rPr>
                        <a:t> Support</a:t>
                      </a:r>
                      <a:endParaRPr lang="en-US" sz="1100" b="1" dirty="0"/>
                    </a:p>
                  </a:txBody>
                  <a:tcPr marL="45720" marR="45720">
                    <a:solidFill>
                      <a:schemeClr val="bg1"/>
                    </a:solidFill>
                  </a:tcPr>
                </a:tc>
                <a:tc>
                  <a:txBody>
                    <a:bodyPr/>
                    <a:lstStyle/>
                    <a:p>
                      <a:pPr algn="ctr"/>
                      <a:r>
                        <a:rPr lang="en-US" sz="1100" b="1" dirty="0" smtClean="0"/>
                        <a:t>Yes</a:t>
                      </a:r>
                      <a:endParaRPr lang="en-US" sz="1100" b="1" dirty="0"/>
                    </a:p>
                  </a:txBody>
                  <a:tcPr marL="45720" marR="45720" anchor="ctr">
                    <a:solidFill>
                      <a:schemeClr val="bg1">
                        <a:lumMod val="75000"/>
                        <a:lumOff val="25000"/>
                      </a:schemeClr>
                    </a:solidFill>
                  </a:tcPr>
                </a:tc>
                <a:tc>
                  <a:txBody>
                    <a:bodyPr/>
                    <a:lstStyle/>
                    <a:p>
                      <a:pPr algn="ctr"/>
                      <a:r>
                        <a:rPr lang="en-US" sz="1100" b="1" dirty="0" smtClean="0"/>
                        <a:t>Yes</a:t>
                      </a:r>
                      <a:endParaRPr lang="en-US" sz="1100" b="1" dirty="0"/>
                    </a:p>
                  </a:txBody>
                  <a:tcPr marL="45720" marR="45720" anchor="ctr">
                    <a:solidFill>
                      <a:schemeClr val="tx2">
                        <a:lumMod val="75000"/>
                      </a:schemeClr>
                    </a:solidFill>
                  </a:tcPr>
                </a:tc>
                <a:tc>
                  <a:txBody>
                    <a:bodyPr/>
                    <a:lstStyle/>
                    <a:p>
                      <a:pPr algn="ctr"/>
                      <a:r>
                        <a:rPr lang="en-US" sz="1100" b="1" dirty="0" smtClean="0"/>
                        <a:t>Yes</a:t>
                      </a:r>
                      <a:endParaRPr lang="en-US" sz="1100" b="1" dirty="0"/>
                    </a:p>
                  </a:txBody>
                  <a:tcPr marL="45720" marR="45720" anchor="ctr">
                    <a:solidFill>
                      <a:schemeClr val="bg1">
                        <a:lumMod val="75000"/>
                        <a:lumOff val="25000"/>
                      </a:schemeClr>
                    </a:solidFill>
                  </a:tcPr>
                </a:tc>
                <a:tc>
                  <a:txBody>
                    <a:bodyPr/>
                    <a:lstStyle/>
                    <a:p>
                      <a:pPr algn="ctr"/>
                      <a:r>
                        <a:rPr lang="en-US" sz="1100" b="1" dirty="0" smtClean="0"/>
                        <a:t>Yes</a:t>
                      </a:r>
                      <a:endParaRPr lang="en-US" sz="1100" b="1" dirty="0"/>
                    </a:p>
                  </a:txBody>
                  <a:tcPr marL="45720" marR="45720" anchor="ctr">
                    <a:solidFill>
                      <a:schemeClr val="tx2">
                        <a:lumMod val="75000"/>
                      </a:schemeClr>
                    </a:solidFill>
                  </a:tcPr>
                </a:tc>
              </a:tr>
              <a:tr h="274756">
                <a:tc>
                  <a:txBody>
                    <a:bodyPr/>
                    <a:lstStyle/>
                    <a:p>
                      <a:r>
                        <a:rPr lang="en-US" sz="1100" b="1" dirty="0" smtClean="0"/>
                        <a:t>AMD</a:t>
                      </a:r>
                      <a:r>
                        <a:rPr lang="en-US" sz="1100" b="1" baseline="0" dirty="0" smtClean="0"/>
                        <a:t> </a:t>
                      </a:r>
                      <a:r>
                        <a:rPr lang="en-US" sz="1100" b="1" baseline="0" dirty="0" err="1" smtClean="0"/>
                        <a:t>PowerTune</a:t>
                      </a:r>
                      <a:r>
                        <a:rPr lang="en-US" sz="1100" b="1" baseline="0" dirty="0" smtClean="0"/>
                        <a:t> and </a:t>
                      </a:r>
                      <a:r>
                        <a:rPr lang="en-US" sz="1100" b="1" baseline="0" dirty="0" err="1" smtClean="0"/>
                        <a:t>ZeroCore</a:t>
                      </a:r>
                      <a:r>
                        <a:rPr lang="en-US" sz="1100" b="1" baseline="0" dirty="0" smtClean="0"/>
                        <a:t> Power</a:t>
                      </a:r>
                      <a:r>
                        <a:rPr lang="en-US" sz="1100" b="1" baseline="0" dirty="0" smtClean="0">
                          <a:latin typeface="Calibri"/>
                        </a:rPr>
                        <a:t>²</a:t>
                      </a:r>
                      <a:endParaRPr lang="en-US" sz="1100" b="1" dirty="0"/>
                    </a:p>
                  </a:txBody>
                  <a:tcPr marL="45720" marR="45720">
                    <a:solidFill>
                      <a:schemeClr val="bg1"/>
                    </a:solidFill>
                  </a:tcPr>
                </a:tc>
                <a:tc>
                  <a:txBody>
                    <a:bodyPr/>
                    <a:lstStyle/>
                    <a:p>
                      <a:pPr algn="ctr"/>
                      <a:r>
                        <a:rPr lang="en-US" sz="1100" b="1" dirty="0" smtClean="0"/>
                        <a:t>Yes</a:t>
                      </a:r>
                      <a:endParaRPr lang="en-US" sz="1100" b="1" dirty="0"/>
                    </a:p>
                  </a:txBody>
                  <a:tcPr marL="45720" marR="45720" anchor="ctr">
                    <a:solidFill>
                      <a:schemeClr val="bg1">
                        <a:lumMod val="75000"/>
                        <a:lumOff val="25000"/>
                      </a:schemeClr>
                    </a:solidFill>
                  </a:tcPr>
                </a:tc>
                <a:tc>
                  <a:txBody>
                    <a:bodyPr/>
                    <a:lstStyle/>
                    <a:p>
                      <a:pPr algn="ctr"/>
                      <a:r>
                        <a:rPr lang="en-US" sz="1100" b="1" dirty="0" smtClean="0"/>
                        <a:t>Yes</a:t>
                      </a:r>
                      <a:endParaRPr lang="en-US" sz="1100" b="1" dirty="0"/>
                    </a:p>
                  </a:txBody>
                  <a:tcPr marL="45720" marR="45720" anchor="ctr">
                    <a:solidFill>
                      <a:schemeClr val="tx2">
                        <a:lumMod val="75000"/>
                      </a:schemeClr>
                    </a:solidFill>
                  </a:tcPr>
                </a:tc>
                <a:tc>
                  <a:txBody>
                    <a:bodyPr/>
                    <a:lstStyle/>
                    <a:p>
                      <a:pPr algn="ctr"/>
                      <a:r>
                        <a:rPr lang="en-US" sz="1100" b="1" dirty="0" smtClean="0"/>
                        <a:t>Yes</a:t>
                      </a:r>
                      <a:endParaRPr lang="en-US" sz="1100" b="1" dirty="0"/>
                    </a:p>
                  </a:txBody>
                  <a:tcPr marL="45720" marR="45720" anchor="ctr">
                    <a:solidFill>
                      <a:schemeClr val="bg1">
                        <a:lumMod val="75000"/>
                        <a:lumOff val="25000"/>
                      </a:schemeClr>
                    </a:solidFill>
                  </a:tcPr>
                </a:tc>
                <a:tc>
                  <a:txBody>
                    <a:bodyPr/>
                    <a:lstStyle/>
                    <a:p>
                      <a:pPr algn="ctr"/>
                      <a:r>
                        <a:rPr lang="en-US" sz="1100" b="1" dirty="0" smtClean="0"/>
                        <a:t>Yes</a:t>
                      </a:r>
                      <a:endParaRPr lang="en-US" sz="1100" b="1" dirty="0"/>
                    </a:p>
                  </a:txBody>
                  <a:tcPr marL="45720" marR="45720" anchor="ctr">
                    <a:solidFill>
                      <a:schemeClr val="tx2">
                        <a:lumMod val="75000"/>
                      </a:schemeClr>
                    </a:solidFill>
                  </a:tcPr>
                </a:tc>
              </a:tr>
              <a:tr h="304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t>AMD</a:t>
                      </a:r>
                      <a:r>
                        <a:rPr lang="en-US" sz="1100" b="1" baseline="0" dirty="0" smtClean="0"/>
                        <a:t> </a:t>
                      </a:r>
                      <a:r>
                        <a:rPr lang="en-US" sz="1100" b="1" baseline="0" dirty="0" err="1" smtClean="0"/>
                        <a:t>Enduro</a:t>
                      </a:r>
                      <a:r>
                        <a:rPr lang="en-US" sz="1100" b="1" baseline="0" dirty="0" smtClean="0"/>
                        <a:t> and </a:t>
                      </a:r>
                      <a:r>
                        <a:rPr lang="en-US" sz="1100" b="1" baseline="0" dirty="0" err="1" smtClean="0"/>
                        <a:t>PowerGate</a:t>
                      </a:r>
                      <a:r>
                        <a:rPr lang="en-US" sz="1100" b="1" kern="1200" baseline="0" dirty="0" smtClean="0">
                          <a:solidFill>
                            <a:schemeClr val="tx1"/>
                          </a:solidFill>
                          <a:latin typeface="Calibri"/>
                          <a:ea typeface="+mn-ea"/>
                        </a:rPr>
                        <a:t>⁴</a:t>
                      </a:r>
                      <a:endParaRPr lang="en-US" sz="1100" b="1" kern="1200" baseline="0" dirty="0" smtClean="0">
                        <a:solidFill>
                          <a:schemeClr val="tx1"/>
                        </a:solidFill>
                        <a:latin typeface="Calibri"/>
                        <a:ea typeface="+mn-ea"/>
                        <a:cs typeface="Calibri"/>
                      </a:endParaRPr>
                    </a:p>
                  </a:txBody>
                  <a:tcPr marL="45720" marR="45720">
                    <a:solidFill>
                      <a:schemeClr val="bg1"/>
                    </a:solidFill>
                  </a:tcPr>
                </a:tc>
                <a:tc>
                  <a:txBody>
                    <a:bodyPr/>
                    <a:lstStyle/>
                    <a:p>
                      <a:pPr algn="ctr"/>
                      <a:r>
                        <a:rPr lang="en-US" sz="1100" b="1" dirty="0" smtClean="0"/>
                        <a:t>Yes</a:t>
                      </a:r>
                      <a:endParaRPr lang="en-US" sz="1100" b="1" dirty="0"/>
                    </a:p>
                  </a:txBody>
                  <a:tcPr marL="45720" marR="45720" anchor="ctr">
                    <a:solidFill>
                      <a:schemeClr val="bg1">
                        <a:lumMod val="75000"/>
                        <a:lumOff val="25000"/>
                      </a:schemeClr>
                    </a:solidFill>
                  </a:tcPr>
                </a:tc>
                <a:tc>
                  <a:txBody>
                    <a:bodyPr/>
                    <a:lstStyle/>
                    <a:p>
                      <a:pPr algn="ctr"/>
                      <a:r>
                        <a:rPr lang="en-US" sz="1100" b="1" dirty="0" smtClean="0"/>
                        <a:t>No</a:t>
                      </a:r>
                      <a:endParaRPr lang="en-US" sz="1100" b="1" dirty="0"/>
                    </a:p>
                  </a:txBody>
                  <a:tcPr marL="45720" marR="45720" anchor="ctr">
                    <a:solidFill>
                      <a:schemeClr val="tx2">
                        <a:lumMod val="75000"/>
                      </a:schemeClr>
                    </a:solidFill>
                  </a:tcPr>
                </a:tc>
                <a:tc>
                  <a:txBody>
                    <a:bodyPr/>
                    <a:lstStyle/>
                    <a:p>
                      <a:pPr algn="ctr"/>
                      <a:r>
                        <a:rPr lang="en-US" sz="1100" b="1" dirty="0" smtClean="0"/>
                        <a:t>Yes</a:t>
                      </a:r>
                      <a:endParaRPr lang="en-US" sz="1100" b="1" dirty="0"/>
                    </a:p>
                  </a:txBody>
                  <a:tcPr marL="45720" marR="45720" anchor="ctr">
                    <a:solidFill>
                      <a:schemeClr val="bg1">
                        <a:lumMod val="75000"/>
                        <a:lumOff val="25000"/>
                      </a:schemeClr>
                    </a:solidFill>
                  </a:tcPr>
                </a:tc>
                <a:tc>
                  <a:txBody>
                    <a:bodyPr/>
                    <a:lstStyle/>
                    <a:p>
                      <a:pPr algn="ctr"/>
                      <a:r>
                        <a:rPr lang="en-US" sz="1100" b="1" dirty="0" smtClean="0"/>
                        <a:t>No</a:t>
                      </a:r>
                      <a:endParaRPr lang="en-US" sz="1100" b="1" dirty="0"/>
                    </a:p>
                  </a:txBody>
                  <a:tcPr marL="45720" marR="45720" anchor="ctr">
                    <a:solidFill>
                      <a:schemeClr val="tx2">
                        <a:lumMod val="75000"/>
                      </a:schemeClr>
                    </a:solidFill>
                  </a:tcPr>
                </a:tc>
              </a:tr>
              <a:tr h="298604">
                <a:tc>
                  <a:txBody>
                    <a:bodyPr/>
                    <a:lstStyle/>
                    <a:p>
                      <a:r>
                        <a:rPr lang="en-US" sz="1100" b="1" dirty="0" smtClean="0"/>
                        <a:t>OpenGL Support</a:t>
                      </a:r>
                      <a:endParaRPr lang="en-US" sz="1100" b="1" dirty="0"/>
                    </a:p>
                  </a:txBody>
                  <a:tcPr marL="45720" marR="45720">
                    <a:solidFill>
                      <a:schemeClr val="bg1"/>
                    </a:solidFill>
                  </a:tcPr>
                </a:tc>
                <a:tc>
                  <a:txBody>
                    <a:bodyPr/>
                    <a:lstStyle/>
                    <a:p>
                      <a:pPr algn="ctr"/>
                      <a:r>
                        <a:rPr lang="en-US" sz="1100" b="1" dirty="0" smtClean="0"/>
                        <a:t>4.3</a:t>
                      </a:r>
                      <a:endParaRPr lang="en-US" sz="1100" b="1" dirty="0"/>
                    </a:p>
                  </a:txBody>
                  <a:tcPr marL="45720" marR="45720" anchor="ctr">
                    <a:solidFill>
                      <a:schemeClr val="bg1">
                        <a:lumMod val="75000"/>
                        <a:lumOff val="25000"/>
                      </a:schemeClr>
                    </a:solidFill>
                  </a:tcPr>
                </a:tc>
                <a:tc>
                  <a:txBody>
                    <a:bodyPr/>
                    <a:lstStyle/>
                    <a:p>
                      <a:pPr algn="ctr"/>
                      <a:r>
                        <a:rPr lang="en-US" sz="1100" b="1" dirty="0" smtClean="0"/>
                        <a:t>4.2</a:t>
                      </a:r>
                      <a:endParaRPr lang="en-US" sz="1100" b="1" dirty="0"/>
                    </a:p>
                  </a:txBody>
                  <a:tcPr marL="45720" marR="45720" anchor="ctr">
                    <a:solidFill>
                      <a:schemeClr val="tx2">
                        <a:lumMod val="75000"/>
                      </a:schemeClr>
                    </a:solidFill>
                  </a:tcPr>
                </a:tc>
                <a:tc>
                  <a:txBody>
                    <a:bodyPr/>
                    <a:lstStyle/>
                    <a:p>
                      <a:pPr algn="ctr"/>
                      <a:r>
                        <a:rPr lang="en-US" sz="1100" b="1" dirty="0" smtClean="0"/>
                        <a:t>4.3</a:t>
                      </a:r>
                      <a:endParaRPr lang="en-US" sz="1100" b="1" dirty="0"/>
                    </a:p>
                  </a:txBody>
                  <a:tcPr marL="45720" marR="45720" anchor="ctr">
                    <a:solidFill>
                      <a:schemeClr val="bg1">
                        <a:lumMod val="75000"/>
                        <a:lumOff val="25000"/>
                      </a:schemeClr>
                    </a:solidFill>
                  </a:tcPr>
                </a:tc>
                <a:tc>
                  <a:txBody>
                    <a:bodyPr/>
                    <a:lstStyle/>
                    <a:p>
                      <a:pPr algn="ctr"/>
                      <a:r>
                        <a:rPr lang="en-US" sz="1100" b="1" dirty="0" smtClean="0"/>
                        <a:t>4.2</a:t>
                      </a:r>
                      <a:endParaRPr lang="en-US" sz="1100" b="1" dirty="0"/>
                    </a:p>
                  </a:txBody>
                  <a:tcPr marL="45720" marR="45720" anchor="ctr">
                    <a:solidFill>
                      <a:schemeClr val="tx2">
                        <a:lumMod val="75000"/>
                      </a:schemeClr>
                    </a:solidFill>
                  </a:tcPr>
                </a:tc>
              </a:tr>
              <a:tr h="298604">
                <a:tc>
                  <a:txBody>
                    <a:bodyPr/>
                    <a:lstStyle/>
                    <a:p>
                      <a:r>
                        <a:rPr lang="en-US" sz="1100" b="1" dirty="0" err="1" smtClean="0"/>
                        <a:t>OpenCL</a:t>
                      </a:r>
                      <a:r>
                        <a:rPr lang="en-US" sz="1100" b="1" dirty="0" smtClean="0">
                          <a:latin typeface="Arial"/>
                          <a:cs typeface="Arial"/>
                        </a:rPr>
                        <a:t>™</a:t>
                      </a:r>
                      <a:endParaRPr lang="en-US" sz="1100" b="1" dirty="0"/>
                    </a:p>
                  </a:txBody>
                  <a:tcPr marL="45720" marR="45720">
                    <a:solidFill>
                      <a:schemeClr val="bg1"/>
                    </a:solidFill>
                  </a:tcPr>
                </a:tc>
                <a:tc>
                  <a:txBody>
                    <a:bodyPr/>
                    <a:lstStyle/>
                    <a:p>
                      <a:pPr algn="ctr"/>
                      <a:r>
                        <a:rPr lang="en-US" sz="1100" b="1" dirty="0" smtClean="0"/>
                        <a:t>1.2</a:t>
                      </a:r>
                      <a:endParaRPr lang="en-US" sz="1100" b="1" dirty="0"/>
                    </a:p>
                  </a:txBody>
                  <a:tcPr marL="45720" marR="45720" anchor="ctr">
                    <a:solidFill>
                      <a:schemeClr val="bg1">
                        <a:lumMod val="75000"/>
                        <a:lumOff val="25000"/>
                      </a:schemeClr>
                    </a:solidFill>
                  </a:tcPr>
                </a:tc>
                <a:tc>
                  <a:txBody>
                    <a:bodyPr/>
                    <a:lstStyle/>
                    <a:p>
                      <a:pPr algn="ctr"/>
                      <a:r>
                        <a:rPr lang="en-US" sz="1100" b="1" dirty="0" smtClean="0"/>
                        <a:t>1.1</a:t>
                      </a:r>
                      <a:endParaRPr lang="en-US" sz="1100" b="1" dirty="0"/>
                    </a:p>
                  </a:txBody>
                  <a:tcPr marL="45720" marR="45720" anchor="ctr">
                    <a:solidFill>
                      <a:schemeClr val="tx2">
                        <a:lumMod val="75000"/>
                      </a:schemeClr>
                    </a:solidFill>
                  </a:tcPr>
                </a:tc>
                <a:tc>
                  <a:txBody>
                    <a:bodyPr/>
                    <a:lstStyle/>
                    <a:p>
                      <a:pPr algn="ctr"/>
                      <a:r>
                        <a:rPr lang="en-US" sz="1100" b="1" dirty="0" smtClean="0"/>
                        <a:t>1.2</a:t>
                      </a:r>
                      <a:endParaRPr lang="en-US" sz="1100" b="1" dirty="0"/>
                    </a:p>
                  </a:txBody>
                  <a:tcPr marL="45720" marR="45720" anchor="ctr">
                    <a:solidFill>
                      <a:schemeClr val="bg1">
                        <a:lumMod val="75000"/>
                        <a:lumOff val="25000"/>
                      </a:schemeClr>
                    </a:solidFill>
                  </a:tcPr>
                </a:tc>
                <a:tc>
                  <a:txBody>
                    <a:bodyPr/>
                    <a:lstStyle/>
                    <a:p>
                      <a:pPr algn="ctr"/>
                      <a:r>
                        <a:rPr lang="en-US" sz="1100" b="1" dirty="0" smtClean="0"/>
                        <a:t>1.1</a:t>
                      </a:r>
                      <a:endParaRPr lang="en-US" sz="1100" b="1" dirty="0"/>
                    </a:p>
                  </a:txBody>
                  <a:tcPr marL="45720" marR="45720" anchor="ctr">
                    <a:solidFill>
                      <a:schemeClr val="tx2">
                        <a:lumMod val="75000"/>
                      </a:schemeClr>
                    </a:solidFill>
                  </a:tcPr>
                </a:tc>
              </a:tr>
              <a:tr h="298604">
                <a:tc>
                  <a:txBody>
                    <a:bodyPr/>
                    <a:lstStyle/>
                    <a:p>
                      <a:r>
                        <a:rPr lang="en-US" sz="1100" b="1" dirty="0" smtClean="0"/>
                        <a:t>DirectX</a:t>
                      </a:r>
                      <a:r>
                        <a:rPr lang="en-US" sz="1100" b="1" baseline="30000" dirty="0" smtClean="0">
                          <a:latin typeface="Arial"/>
                          <a:cs typeface="Arial"/>
                        </a:rPr>
                        <a:t>®</a:t>
                      </a:r>
                      <a:r>
                        <a:rPr lang="en-US" sz="1100" b="1" dirty="0" smtClean="0">
                          <a:latin typeface="Arial"/>
                          <a:cs typeface="Arial"/>
                        </a:rPr>
                        <a:t> Support</a:t>
                      </a:r>
                      <a:endParaRPr lang="en-US" sz="1100" b="1" dirty="0"/>
                    </a:p>
                  </a:txBody>
                  <a:tcPr marL="45720" marR="45720">
                    <a:solidFill>
                      <a:schemeClr val="bg1"/>
                    </a:solidFill>
                  </a:tcPr>
                </a:tc>
                <a:tc>
                  <a:txBody>
                    <a:bodyPr/>
                    <a:lstStyle/>
                    <a:p>
                      <a:pPr algn="ctr"/>
                      <a:r>
                        <a:rPr lang="en-US" sz="1100" b="1" dirty="0" smtClean="0"/>
                        <a:t>11.1</a:t>
                      </a:r>
                      <a:endParaRPr lang="en-US" sz="1100" b="1" dirty="0"/>
                    </a:p>
                  </a:txBody>
                  <a:tcPr marL="45720" marR="45720" anchor="ctr">
                    <a:solidFill>
                      <a:schemeClr val="bg1">
                        <a:lumMod val="75000"/>
                        <a:lumOff val="25000"/>
                      </a:schemeClr>
                    </a:solidFill>
                  </a:tcPr>
                </a:tc>
                <a:tc>
                  <a:txBody>
                    <a:bodyPr/>
                    <a:lstStyle/>
                    <a:p>
                      <a:pPr algn="ctr"/>
                      <a:r>
                        <a:rPr lang="en-US" sz="1100" b="1" dirty="0" smtClean="0"/>
                        <a:t>11</a:t>
                      </a:r>
                      <a:endParaRPr lang="en-US" sz="1100" b="1" dirty="0"/>
                    </a:p>
                  </a:txBody>
                  <a:tcPr marL="45720" marR="45720" anchor="ctr">
                    <a:solidFill>
                      <a:schemeClr val="tx2">
                        <a:lumMod val="75000"/>
                      </a:schemeClr>
                    </a:solidFill>
                  </a:tcPr>
                </a:tc>
                <a:tc>
                  <a:txBody>
                    <a:bodyPr/>
                    <a:lstStyle/>
                    <a:p>
                      <a:pPr algn="ctr"/>
                      <a:r>
                        <a:rPr lang="en-US" sz="1100" b="1" dirty="0" smtClean="0"/>
                        <a:t>11.1</a:t>
                      </a:r>
                      <a:endParaRPr lang="en-US" sz="1100" b="1" dirty="0"/>
                    </a:p>
                  </a:txBody>
                  <a:tcPr marL="45720" marR="45720" anchor="ctr">
                    <a:solidFill>
                      <a:schemeClr val="bg1">
                        <a:lumMod val="75000"/>
                        <a:lumOff val="25000"/>
                      </a:schemeClr>
                    </a:solidFill>
                  </a:tcPr>
                </a:tc>
                <a:tc>
                  <a:txBody>
                    <a:bodyPr/>
                    <a:lstStyle/>
                    <a:p>
                      <a:pPr algn="ctr"/>
                      <a:r>
                        <a:rPr lang="en-US" sz="1100" b="1" dirty="0" smtClean="0"/>
                        <a:t>11</a:t>
                      </a:r>
                      <a:endParaRPr lang="en-US" sz="1100" b="1" dirty="0"/>
                    </a:p>
                  </a:txBody>
                  <a:tcPr marL="45720" marR="45720" anchor="ctr">
                    <a:solidFill>
                      <a:schemeClr val="tx2">
                        <a:lumMod val="75000"/>
                      </a:schemeClr>
                    </a:solidFill>
                  </a:tcPr>
                </a:tc>
              </a:tr>
              <a:tr h="315393">
                <a:tc>
                  <a:txBody>
                    <a:bodyPr/>
                    <a:lstStyle/>
                    <a:p>
                      <a:r>
                        <a:rPr lang="en-US" sz="1100" b="1" dirty="0" smtClean="0"/>
                        <a:t>Stream</a:t>
                      </a:r>
                      <a:r>
                        <a:rPr lang="en-US" sz="1100" b="1" baseline="0" dirty="0" smtClean="0"/>
                        <a:t> Processors</a:t>
                      </a:r>
                      <a:endParaRPr lang="en-US" sz="1100" b="1" dirty="0"/>
                    </a:p>
                  </a:txBody>
                  <a:tcPr marL="45720" marR="45720">
                    <a:solidFill>
                      <a:schemeClr val="bg1"/>
                    </a:solidFill>
                  </a:tcPr>
                </a:tc>
                <a:tc>
                  <a:txBody>
                    <a:bodyPr/>
                    <a:lstStyle/>
                    <a:p>
                      <a:pPr algn="ctr"/>
                      <a:r>
                        <a:rPr lang="en-US" sz="1100" b="1" dirty="0" smtClean="0"/>
                        <a:t>768 </a:t>
                      </a:r>
                      <a:endParaRPr lang="en-US" sz="1100" b="1" dirty="0"/>
                    </a:p>
                  </a:txBody>
                  <a:tcPr marL="45720" marR="45720" anchor="ctr">
                    <a:solidFill>
                      <a:schemeClr val="bg1">
                        <a:lumMod val="75000"/>
                        <a:lumOff val="25000"/>
                      </a:schemeClr>
                    </a:solidFill>
                  </a:tcPr>
                </a:tc>
                <a:tc>
                  <a:txBody>
                    <a:bodyPr/>
                    <a:lstStyle/>
                    <a:p>
                      <a:pPr algn="ctr"/>
                      <a:r>
                        <a:rPr lang="en-US" sz="1100" b="1" dirty="0" smtClean="0"/>
                        <a:t>640</a:t>
                      </a:r>
                      <a:endParaRPr lang="en-US" sz="1100" b="1" dirty="0"/>
                    </a:p>
                  </a:txBody>
                  <a:tcPr marL="45720" marR="45720" anchor="ctr">
                    <a:solidFill>
                      <a:schemeClr val="tx2">
                        <a:lumMod val="75000"/>
                      </a:schemeClr>
                    </a:solidFill>
                  </a:tcPr>
                </a:tc>
                <a:tc>
                  <a:txBody>
                    <a:bodyPr/>
                    <a:lstStyle/>
                    <a:p>
                      <a:pPr algn="ctr"/>
                      <a:r>
                        <a:rPr lang="en-US" sz="1100" b="1" dirty="0" smtClean="0"/>
                        <a:t>640</a:t>
                      </a:r>
                      <a:endParaRPr lang="en-US" sz="1100" b="1" dirty="0"/>
                    </a:p>
                  </a:txBody>
                  <a:tcPr marL="45720" marR="45720" anchor="ctr">
                    <a:solidFill>
                      <a:schemeClr val="bg1">
                        <a:lumMod val="75000"/>
                        <a:lumOff val="25000"/>
                      </a:schemeClr>
                    </a:solidFill>
                  </a:tcPr>
                </a:tc>
                <a:tc>
                  <a:txBody>
                    <a:bodyPr/>
                    <a:lstStyle/>
                    <a:p>
                      <a:pPr algn="ctr"/>
                      <a:r>
                        <a:rPr lang="en-US" sz="1100" b="1" dirty="0" smtClean="0"/>
                        <a:t>512</a:t>
                      </a:r>
                      <a:endParaRPr lang="en-US" sz="1100" b="1" dirty="0"/>
                    </a:p>
                  </a:txBody>
                  <a:tcPr marL="45720" marR="45720" anchor="ctr">
                    <a:solidFill>
                      <a:schemeClr val="tx2">
                        <a:lumMod val="75000"/>
                      </a:schemeClr>
                    </a:solidFill>
                  </a:tcPr>
                </a:tc>
              </a:tr>
              <a:tr h="427933">
                <a:tc>
                  <a:txBody>
                    <a:bodyPr/>
                    <a:lstStyle/>
                    <a:p>
                      <a:r>
                        <a:rPr lang="en-US" sz="1100" b="1" dirty="0" smtClean="0"/>
                        <a:t>Compute</a:t>
                      </a:r>
                      <a:r>
                        <a:rPr lang="en-US" sz="1100" b="1" baseline="0" dirty="0" smtClean="0"/>
                        <a:t> Power (single precision)</a:t>
                      </a:r>
                      <a:endParaRPr lang="en-US" sz="1100" b="1" dirty="0"/>
                    </a:p>
                  </a:txBody>
                  <a:tcPr marL="45720" marR="45720">
                    <a:solidFill>
                      <a:schemeClr val="bg1"/>
                    </a:solidFill>
                  </a:tcPr>
                </a:tc>
                <a:tc>
                  <a:txBody>
                    <a:bodyPr/>
                    <a:lstStyle/>
                    <a:p>
                      <a:pPr algn="ctr"/>
                      <a:r>
                        <a:rPr lang="en-US" sz="1100" b="1" dirty="0" smtClean="0"/>
                        <a:t>1.651 TFLOPS</a:t>
                      </a:r>
                      <a:endParaRPr lang="en-US" sz="1100" b="1" dirty="0"/>
                    </a:p>
                  </a:txBody>
                  <a:tcPr marL="45720" marR="45720" anchor="ctr">
                    <a:solidFill>
                      <a:schemeClr val="bg1">
                        <a:lumMod val="75000"/>
                        <a:lumOff val="25000"/>
                      </a:schemeClr>
                    </a:solidFill>
                  </a:tcPr>
                </a:tc>
                <a:tc>
                  <a:txBody>
                    <a:bodyPr/>
                    <a:lstStyle/>
                    <a:p>
                      <a:pPr algn="ctr"/>
                      <a:r>
                        <a:rPr lang="en-US" sz="1100" b="1" dirty="0" smtClean="0"/>
                        <a:t>960 GFLOPS</a:t>
                      </a:r>
                      <a:endParaRPr lang="en-US" sz="1100" b="1" dirty="0"/>
                    </a:p>
                  </a:txBody>
                  <a:tcPr marL="45720" marR="45720" anchor="ctr">
                    <a:solidFill>
                      <a:schemeClr val="tx2">
                        <a:lumMod val="75000"/>
                      </a:schemeClr>
                    </a:solidFill>
                  </a:tcPr>
                </a:tc>
                <a:tc>
                  <a:txBody>
                    <a:bodyPr/>
                    <a:lstStyle/>
                    <a:p>
                      <a:pPr algn="ctr"/>
                      <a:r>
                        <a:rPr lang="en-US" sz="1100" b="1" dirty="0" smtClean="0"/>
                        <a:t>992 GFLOPS</a:t>
                      </a:r>
                      <a:endParaRPr lang="en-US" sz="1100" b="1" dirty="0"/>
                    </a:p>
                  </a:txBody>
                  <a:tcPr marL="45720" marR="45720" anchor="ctr">
                    <a:solidFill>
                      <a:schemeClr val="bg1">
                        <a:lumMod val="75000"/>
                        <a:lumOff val="25000"/>
                      </a:schemeClr>
                    </a:solidFill>
                  </a:tcPr>
                </a:tc>
                <a:tc>
                  <a:txBody>
                    <a:bodyPr/>
                    <a:lstStyle/>
                    <a:p>
                      <a:pPr algn="ctr"/>
                      <a:r>
                        <a:rPr lang="en-US" sz="1100" b="1" dirty="0" smtClean="0"/>
                        <a:t>614 </a:t>
                      </a:r>
                    </a:p>
                    <a:p>
                      <a:pPr algn="ctr"/>
                      <a:r>
                        <a:rPr lang="en-US" sz="1100" b="1" dirty="0" smtClean="0"/>
                        <a:t>GFLOPS</a:t>
                      </a:r>
                      <a:endParaRPr lang="en-US" sz="1100" b="1" dirty="0"/>
                    </a:p>
                  </a:txBody>
                  <a:tcPr marL="45720" marR="45720" anchor="ctr">
                    <a:solidFill>
                      <a:schemeClr val="tx2">
                        <a:lumMod val="75000"/>
                      </a:schemeClr>
                    </a:solidFill>
                  </a:tcPr>
                </a:tc>
              </a:tr>
            </a:tbl>
          </a:graphicData>
        </a:graphic>
      </p:graphicFrame>
      <p:sp>
        <p:nvSpPr>
          <p:cNvPr id="6" name="Content Placeholder 2"/>
          <p:cNvSpPr txBox="1">
            <a:spLocks/>
          </p:cNvSpPr>
          <p:nvPr/>
        </p:nvSpPr>
        <p:spPr bwMode="auto">
          <a:xfrm>
            <a:off x="8366468" y="1100706"/>
            <a:ext cx="3822357" cy="521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68275" indent="-168275" algn="l" rtl="0" eaLnBrk="0" fontAlgn="base" hangingPunct="0">
              <a:spcBef>
                <a:spcPts val="800"/>
              </a:spcBef>
              <a:spcAft>
                <a:spcPct val="0"/>
              </a:spcAft>
              <a:buClr>
                <a:srgbClr val="C00000"/>
              </a:buClr>
              <a:buFont typeface="Wingdings 3" pitchFamily="18" charset="2"/>
              <a:buChar char="}"/>
              <a:defRPr kern="1200">
                <a:solidFill>
                  <a:srgbClr val="FFFFFF"/>
                </a:solidFill>
                <a:latin typeface="+mn-lt"/>
                <a:ea typeface="+mn-ea"/>
                <a:cs typeface="+mn-cs"/>
              </a:defRPr>
            </a:lvl1pPr>
            <a:lvl2pPr marL="547688" indent="-180975" algn="l" rtl="0" eaLnBrk="0" fontAlgn="base" hangingPunct="0">
              <a:spcBef>
                <a:spcPts val="300"/>
              </a:spcBef>
              <a:spcAft>
                <a:spcPct val="0"/>
              </a:spcAft>
              <a:buFont typeface="Arial" charset="0"/>
              <a:buChar char="–"/>
              <a:defRPr sz="1600" kern="1200">
                <a:solidFill>
                  <a:srgbClr val="FFFFFF"/>
                </a:solidFill>
                <a:latin typeface="+mn-lt"/>
                <a:ea typeface="+mn-ea"/>
                <a:cs typeface="+mn-cs"/>
              </a:defRPr>
            </a:lvl2pPr>
            <a:lvl3pPr marL="914400" indent="-168275" algn="l" rtl="0" eaLnBrk="0" fontAlgn="base" hangingPunct="0">
              <a:spcBef>
                <a:spcPts val="300"/>
              </a:spcBef>
              <a:spcAft>
                <a:spcPct val="0"/>
              </a:spcAft>
              <a:buClr>
                <a:schemeClr val="tx1"/>
              </a:buClr>
              <a:buFont typeface="Arial" charset="0"/>
              <a:buChar char="•"/>
              <a:defRPr sz="1400" kern="1200">
                <a:solidFill>
                  <a:srgbClr val="FFFFFF"/>
                </a:solidFill>
                <a:latin typeface="+mn-lt"/>
                <a:ea typeface="+mn-ea"/>
                <a:cs typeface="+mn-cs"/>
              </a:defRPr>
            </a:lvl3pPr>
            <a:lvl4pPr marL="1371600" indent="-182563" algn="l" rtl="0" eaLnBrk="0" fontAlgn="base" hangingPunct="0">
              <a:spcBef>
                <a:spcPts val="300"/>
              </a:spcBef>
              <a:spcAft>
                <a:spcPct val="0"/>
              </a:spcAft>
              <a:buFont typeface="Arial" charset="0"/>
              <a:buChar char="–"/>
              <a:defRPr sz="1200" kern="1200">
                <a:solidFill>
                  <a:schemeClr val="tx1"/>
                </a:solidFill>
                <a:latin typeface="+mn-lt"/>
                <a:ea typeface="+mn-ea"/>
                <a:cs typeface="+mn-cs"/>
              </a:defRPr>
            </a:lvl4pPr>
            <a:lvl5pPr marL="1644650" indent="-163513" algn="l" rtl="0" eaLnBrk="0" fontAlgn="base" hangingPunct="0">
              <a:spcBef>
                <a:spcPts val="3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Clr>
                <a:schemeClr val="tx1"/>
              </a:buClr>
              <a:buFont typeface="Wingdings 3" pitchFamily="18" charset="2"/>
              <a:buChar char=""/>
            </a:pPr>
            <a:r>
              <a:rPr lang="en-US" sz="2000" b="1" dirty="0" smtClean="0">
                <a:solidFill>
                  <a:schemeClr val="tx1"/>
                </a:solidFill>
                <a:latin typeface="Calibri" pitchFamily="34" charset="0"/>
              </a:rPr>
              <a:t>What’s New in M6100 </a:t>
            </a:r>
            <a:r>
              <a:rPr lang="en-US" sz="2000" b="1" dirty="0">
                <a:solidFill>
                  <a:schemeClr val="tx1"/>
                </a:solidFill>
                <a:latin typeface="Calibri" pitchFamily="34" charset="0"/>
              </a:rPr>
              <a:t>&amp; M5100 </a:t>
            </a:r>
            <a:endParaRPr lang="en-US" sz="2000" b="1" dirty="0" smtClean="0">
              <a:solidFill>
                <a:schemeClr val="tx1"/>
              </a:solidFill>
              <a:latin typeface="Calibri" pitchFamily="34" charset="0"/>
            </a:endParaRPr>
          </a:p>
          <a:p>
            <a:pPr lvl="1">
              <a:buClr>
                <a:schemeClr val="tx1"/>
              </a:buClr>
            </a:pPr>
            <a:r>
              <a:rPr lang="en-US" sz="1800" dirty="0"/>
              <a:t>Higher clock speeds</a:t>
            </a:r>
          </a:p>
          <a:p>
            <a:pPr lvl="1"/>
            <a:r>
              <a:rPr lang="en-US" sz="1800" dirty="0" smtClean="0"/>
              <a:t>Greater compute performance</a:t>
            </a:r>
          </a:p>
          <a:p>
            <a:pPr lvl="1"/>
            <a:r>
              <a:rPr lang="en-US" sz="1800" dirty="0" smtClean="0"/>
              <a:t>DirectX</a:t>
            </a:r>
            <a:r>
              <a:rPr lang="en-US" sz="1800" dirty="0" smtClean="0">
                <a:cs typeface="Arial"/>
              </a:rPr>
              <a:t>®</a:t>
            </a:r>
            <a:r>
              <a:rPr lang="en-US" sz="1800" dirty="0" smtClean="0"/>
              <a:t> 11.1 support</a:t>
            </a:r>
          </a:p>
          <a:p>
            <a:pPr lvl="1"/>
            <a:r>
              <a:rPr lang="en-US" sz="1800" dirty="0" smtClean="0"/>
              <a:t>OpenGL 4.3 support</a:t>
            </a:r>
          </a:p>
          <a:p>
            <a:pPr lvl="1"/>
            <a:r>
              <a:rPr lang="en-US" sz="1800" dirty="0" err="1" smtClean="0"/>
              <a:t>OpenCL</a:t>
            </a:r>
            <a:r>
              <a:rPr lang="en-US" sz="1800" dirty="0" smtClean="0">
                <a:cs typeface="Arial"/>
              </a:rPr>
              <a:t>™ 1.2</a:t>
            </a:r>
          </a:p>
          <a:p>
            <a:pPr lvl="1"/>
            <a:r>
              <a:rPr lang="en-US" sz="1800" dirty="0" smtClean="0">
                <a:cs typeface="Arial"/>
              </a:rPr>
              <a:t>AMD </a:t>
            </a:r>
            <a:r>
              <a:rPr lang="en-US" sz="1800" dirty="0" err="1" smtClean="0">
                <a:cs typeface="Arial"/>
              </a:rPr>
              <a:t>Enduro</a:t>
            </a:r>
            <a:r>
              <a:rPr lang="en-US" sz="1800" dirty="0" smtClean="0">
                <a:cs typeface="Arial"/>
              </a:rPr>
              <a:t> technology support (optional add-in on Dell M6800 and M4800)</a:t>
            </a:r>
          </a:p>
          <a:p>
            <a:pPr lvl="1"/>
            <a:r>
              <a:rPr lang="en-US" sz="1800" dirty="0" smtClean="0">
                <a:cs typeface="Arial"/>
              </a:rPr>
              <a:t>Drive up to 8 displays with Display Port 1.2 MST hub (</a:t>
            </a:r>
            <a:r>
              <a:rPr lang="en-US" sz="1800" dirty="0" err="1" smtClean="0">
                <a:cs typeface="Arial"/>
              </a:rPr>
              <a:t>Enduro</a:t>
            </a:r>
            <a:r>
              <a:rPr lang="en-US" sz="1800" dirty="0" smtClean="0">
                <a:cs typeface="Arial"/>
              </a:rPr>
              <a:t> mode: 2x </a:t>
            </a:r>
            <a:r>
              <a:rPr lang="en-US" sz="1800" dirty="0" err="1" smtClean="0">
                <a:cs typeface="Arial"/>
              </a:rPr>
              <a:t>iGPU</a:t>
            </a:r>
            <a:r>
              <a:rPr lang="en-US" sz="1800" dirty="0" smtClean="0">
                <a:cs typeface="Arial"/>
              </a:rPr>
              <a:t> and 6x </a:t>
            </a:r>
            <a:r>
              <a:rPr lang="en-US" sz="1800" dirty="0" err="1" smtClean="0">
                <a:cs typeface="Arial"/>
              </a:rPr>
              <a:t>dGPU</a:t>
            </a:r>
            <a:r>
              <a:rPr lang="en-US" sz="1800" dirty="0" smtClean="0">
                <a:cs typeface="Arial"/>
              </a:rPr>
              <a:t>)¹</a:t>
            </a:r>
            <a:endParaRPr lang="en-US" sz="1800" dirty="0" smtClean="0"/>
          </a:p>
          <a:p>
            <a:endParaRPr lang="en-US" sz="1600" dirty="0" smtClean="0"/>
          </a:p>
          <a:p>
            <a:pPr marL="366713" lvl="1" indent="0">
              <a:buNone/>
            </a:pPr>
            <a:endParaRPr lang="en-US" dirty="0" smtClean="0"/>
          </a:p>
          <a:p>
            <a:pPr lvl="1"/>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40339988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562" y="-127000"/>
            <a:ext cx="12156408" cy="6857999"/>
          </a:xfrm>
          <a:prstGeom prst="rect">
            <a:avLst/>
          </a:prstGeom>
        </p:spPr>
      </p:pic>
      <p:sp>
        <p:nvSpPr>
          <p:cNvPr id="2" name="Title 1"/>
          <p:cNvSpPr>
            <a:spLocks noGrp="1"/>
          </p:cNvSpPr>
          <p:nvPr>
            <p:ph type="title"/>
          </p:nvPr>
        </p:nvSpPr>
        <p:spPr/>
        <p:txBody>
          <a:bodyPr/>
          <a:lstStyle/>
          <a:p>
            <a:r>
              <a:rPr lang="en-US" sz="2900" b="1" dirty="0" smtClean="0">
                <a:effectLst>
                  <a:outerShdw blurRad="38100" dist="38100" dir="2700000" algn="tl">
                    <a:srgbClr val="000000">
                      <a:alpha val="43137"/>
                    </a:srgbClr>
                  </a:outerShdw>
                </a:effectLst>
                <a:latin typeface="+mj-lt"/>
              </a:rPr>
              <a:t>Scalable Professional GPU Solutions</a:t>
            </a:r>
            <a:endParaRPr lang="en-US" sz="2900" b="1" i="1" dirty="0">
              <a:latin typeface="+mj-lt"/>
            </a:endParaRPr>
          </a:p>
        </p:txBody>
      </p:sp>
      <p:sp>
        <p:nvSpPr>
          <p:cNvPr id="18" name="TextBox 17"/>
          <p:cNvSpPr txBox="1"/>
          <p:nvPr/>
        </p:nvSpPr>
        <p:spPr>
          <a:xfrm>
            <a:off x="132578" y="2637912"/>
            <a:ext cx="3334522" cy="707864"/>
          </a:xfrm>
          <a:prstGeom prst="rect">
            <a:avLst/>
          </a:prstGeom>
          <a:noFill/>
        </p:spPr>
        <p:txBody>
          <a:bodyPr wrap="square" lIns="121899" tIns="60949" rIns="121899" bIns="60949" rtlCol="0">
            <a:spAutoFit/>
          </a:bodyPr>
          <a:lstStyle/>
          <a:p>
            <a:pPr algn="ctr"/>
            <a:r>
              <a:rPr lang="en-US" sz="1900" b="1" dirty="0" smtClean="0">
                <a:latin typeface="+mj-lt"/>
                <a:cs typeface="Calibri" pitchFamily="34" charset="0"/>
              </a:rPr>
              <a:t>Mobile Workstations &amp; </a:t>
            </a:r>
          </a:p>
          <a:p>
            <a:pPr algn="ctr"/>
            <a:r>
              <a:rPr lang="en-US" sz="1900" b="1" dirty="0" smtClean="0">
                <a:latin typeface="+mj-lt"/>
                <a:cs typeface="Calibri" pitchFamily="34" charset="0"/>
              </a:rPr>
              <a:t>Thin Clients</a:t>
            </a:r>
            <a:endParaRPr lang="en-US" sz="1900" b="1" dirty="0">
              <a:latin typeface="+mj-lt"/>
              <a:cs typeface="Calibri" pitchFamily="34" charset="0"/>
            </a:endParaRPr>
          </a:p>
        </p:txBody>
      </p:sp>
      <p:sp>
        <p:nvSpPr>
          <p:cNvPr id="12" name="TextBox 11"/>
          <p:cNvSpPr txBox="1"/>
          <p:nvPr/>
        </p:nvSpPr>
        <p:spPr>
          <a:xfrm>
            <a:off x="4032001" y="1721616"/>
            <a:ext cx="3349012" cy="415476"/>
          </a:xfrm>
          <a:prstGeom prst="rect">
            <a:avLst/>
          </a:prstGeom>
          <a:noFill/>
        </p:spPr>
        <p:txBody>
          <a:bodyPr wrap="square" lIns="121899" tIns="60949" rIns="121899" bIns="60949" rtlCol="0">
            <a:spAutoFit/>
          </a:bodyPr>
          <a:lstStyle/>
          <a:p>
            <a:pPr algn="ctr"/>
            <a:r>
              <a:rPr lang="en-US" sz="1900" b="1" dirty="0" smtClean="0">
                <a:latin typeface="+mj-lt"/>
                <a:cs typeface="Calibri" pitchFamily="34" charset="0"/>
              </a:rPr>
              <a:t>Desktop Workstations</a:t>
            </a:r>
            <a:endParaRPr lang="en-US" sz="1900" b="1" dirty="0">
              <a:latin typeface="+mj-lt"/>
              <a:cs typeface="Calibri" pitchFamily="34" charset="0"/>
            </a:endParaRPr>
          </a:p>
        </p:txBody>
      </p:sp>
      <p:sp>
        <p:nvSpPr>
          <p:cNvPr id="19" name="TextBox 18"/>
          <p:cNvSpPr txBox="1"/>
          <p:nvPr/>
        </p:nvSpPr>
        <p:spPr>
          <a:xfrm>
            <a:off x="8126093" y="843368"/>
            <a:ext cx="2121305" cy="415476"/>
          </a:xfrm>
          <a:prstGeom prst="rect">
            <a:avLst/>
          </a:prstGeom>
          <a:noFill/>
        </p:spPr>
        <p:txBody>
          <a:bodyPr wrap="square" lIns="121899" tIns="60949" rIns="121899" bIns="60949" rtlCol="0">
            <a:spAutoFit/>
          </a:bodyPr>
          <a:lstStyle/>
          <a:p>
            <a:pPr algn="ctr"/>
            <a:r>
              <a:rPr lang="en-US" sz="1900" b="1" dirty="0" smtClean="0">
                <a:latin typeface="+mj-lt"/>
                <a:cs typeface="Calibri" pitchFamily="34" charset="0"/>
              </a:rPr>
              <a:t>Servers</a:t>
            </a:r>
            <a:endParaRPr lang="en-US" sz="1900" b="1" dirty="0">
              <a:latin typeface="+mj-lt"/>
              <a:cs typeface="Calibri" pitchFamily="34" charset="0"/>
            </a:endParaRPr>
          </a:p>
        </p:txBody>
      </p:sp>
      <p:pic>
        <p:nvPicPr>
          <p:cNvPr id="5" name="Picture 4" descr="Centercard.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75685" y="2368395"/>
            <a:ext cx="3861643" cy="2808023"/>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17457" y="752475"/>
            <a:ext cx="3664722" cy="2843827"/>
          </a:xfrm>
          <a:prstGeom prst="rect">
            <a:avLst/>
          </a:prstGeom>
        </p:spPr>
      </p:pic>
      <p:pic>
        <p:nvPicPr>
          <p:cNvPr id="1026"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764005" y="4309367"/>
            <a:ext cx="2011680" cy="1961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5995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AMD </a:t>
            </a:r>
            <a:r>
              <a:rPr lang="en-US" dirty="0" err="1" smtClean="0">
                <a:latin typeface="+mn-lt"/>
              </a:rPr>
              <a:t>FirePRo</a:t>
            </a:r>
            <a:r>
              <a:rPr lang="en-US" dirty="0" smtClean="0">
                <a:latin typeface="+mn-lt"/>
                <a:cs typeface="Arial"/>
              </a:rPr>
              <a:t>™ M6100</a:t>
            </a:r>
            <a:endParaRPr lang="en-US" dirty="0">
              <a:latin typeface="+mn-lt"/>
            </a:endParaRPr>
          </a:p>
        </p:txBody>
      </p:sp>
      <p:sp>
        <p:nvSpPr>
          <p:cNvPr id="3" name="Content Placeholder 2"/>
          <p:cNvSpPr>
            <a:spLocks noGrp="1"/>
          </p:cNvSpPr>
          <p:nvPr>
            <p:ph idx="1"/>
          </p:nvPr>
        </p:nvSpPr>
        <p:spPr/>
        <p:txBody>
          <a:bodyPr/>
          <a:lstStyle/>
          <a:p>
            <a:r>
              <a:rPr lang="en-US" dirty="0"/>
              <a:t>AMD FirePro</a:t>
            </a:r>
            <a:r>
              <a:rPr lang="en-US" dirty="0">
                <a:cs typeface="Arial"/>
              </a:rPr>
              <a:t>™  </a:t>
            </a:r>
            <a:r>
              <a:rPr lang="en-US" dirty="0" smtClean="0">
                <a:cs typeface="Arial"/>
              </a:rPr>
              <a:t>M5600 </a:t>
            </a:r>
            <a:r>
              <a:rPr lang="en-US" dirty="0">
                <a:cs typeface="Arial"/>
              </a:rPr>
              <a:t>notebook graphics help Dell deliver the right mix of application performance and reliability, crisp graphics, energy efficiency and battery life worthy of the world’s most powerful </a:t>
            </a:r>
            <a:r>
              <a:rPr lang="en-US" dirty="0" smtClean="0">
                <a:cs typeface="Arial"/>
              </a:rPr>
              <a:t>17” mobile </a:t>
            </a:r>
            <a:r>
              <a:rPr lang="en-US" dirty="0">
                <a:cs typeface="Arial"/>
              </a:rPr>
              <a:t>workstation </a:t>
            </a:r>
            <a:r>
              <a:rPr lang="en-US" dirty="0" smtClean="0">
                <a:cs typeface="Arial"/>
              </a:rPr>
              <a:t>(according </a:t>
            </a:r>
            <a:r>
              <a:rPr lang="en-US" dirty="0">
                <a:cs typeface="Arial"/>
              </a:rPr>
              <a:t>to Dell, </a:t>
            </a:r>
            <a:r>
              <a:rPr lang="en-US" dirty="0">
                <a:cs typeface="Arial"/>
                <a:hlinkClick r:id="rId3"/>
              </a:rPr>
              <a:t>http://</a:t>
            </a:r>
            <a:r>
              <a:rPr lang="en-US" dirty="0" smtClean="0">
                <a:cs typeface="Arial"/>
                <a:hlinkClick r:id="rId3"/>
              </a:rPr>
              <a:t>goo.gl/RTg0B7</a:t>
            </a:r>
            <a:r>
              <a:rPr lang="en-US" dirty="0">
                <a:cs typeface="Arial"/>
              </a:rPr>
              <a:t>)</a:t>
            </a:r>
            <a:endParaRPr lang="en-US" dirty="0"/>
          </a:p>
          <a:p>
            <a:pPr lvl="1">
              <a:spcBef>
                <a:spcPts val="0"/>
              </a:spcBef>
            </a:pPr>
            <a:endParaRPr lang="en-US" dirty="0" smtClean="0"/>
          </a:p>
          <a:p>
            <a:pPr lvl="1">
              <a:spcBef>
                <a:spcPts val="0"/>
              </a:spcBef>
            </a:pPr>
            <a:r>
              <a:rPr lang="en-US" dirty="0" smtClean="0"/>
              <a:t>2GB </a:t>
            </a:r>
            <a:r>
              <a:rPr lang="en-US" dirty="0"/>
              <a:t>GDDR5 </a:t>
            </a:r>
            <a:r>
              <a:rPr lang="en-US" dirty="0" smtClean="0"/>
              <a:t>memory helps Dell M6800 to keep pace with </a:t>
            </a:r>
            <a:r>
              <a:rPr lang="en-US" dirty="0"/>
              <a:t>demanding </a:t>
            </a:r>
            <a:r>
              <a:rPr lang="en-US" dirty="0" smtClean="0"/>
              <a:t>applications, renders and </a:t>
            </a:r>
            <a:r>
              <a:rPr lang="en-US" dirty="0"/>
              <a:t>other graphics-intensive </a:t>
            </a:r>
            <a:r>
              <a:rPr lang="en-US" dirty="0" smtClean="0"/>
              <a:t>tasks</a:t>
            </a:r>
          </a:p>
          <a:p>
            <a:pPr lvl="1">
              <a:spcBef>
                <a:spcPts val="0"/>
              </a:spcBef>
            </a:pPr>
            <a:endParaRPr lang="en-US" dirty="0" smtClean="0"/>
          </a:p>
          <a:p>
            <a:pPr lvl="1">
              <a:spcBef>
                <a:spcPts val="0"/>
              </a:spcBef>
            </a:pPr>
            <a:r>
              <a:rPr lang="en-US" dirty="0" smtClean="0"/>
              <a:t>AMD </a:t>
            </a:r>
            <a:r>
              <a:rPr lang="en-US" dirty="0" err="1"/>
              <a:t>Enduro</a:t>
            </a:r>
            <a:r>
              <a:rPr lang="en-US" dirty="0"/>
              <a:t>™ technology helps to optimize </a:t>
            </a:r>
            <a:r>
              <a:rPr lang="en-US" dirty="0" smtClean="0"/>
              <a:t>Dell M6800 power consumption </a:t>
            </a:r>
            <a:r>
              <a:rPr lang="en-US" dirty="0"/>
              <a:t>by enabling users to ratchet up their system performance when they need it, and save battery power when they </a:t>
            </a:r>
            <a:r>
              <a:rPr lang="en-US" dirty="0" smtClean="0"/>
              <a:t>don’t</a:t>
            </a:r>
          </a:p>
          <a:p>
            <a:pPr lvl="1">
              <a:spcBef>
                <a:spcPts val="0"/>
              </a:spcBef>
            </a:pPr>
            <a:endParaRPr lang="en-US" dirty="0" smtClean="0"/>
          </a:p>
          <a:p>
            <a:pPr lvl="1">
              <a:spcBef>
                <a:spcPts val="0"/>
              </a:spcBef>
            </a:pPr>
            <a:r>
              <a:rPr lang="en-US" dirty="0" smtClean="0"/>
              <a:t>AMD </a:t>
            </a:r>
            <a:r>
              <a:rPr lang="en-US" dirty="0" err="1"/>
              <a:t>PowerGate</a:t>
            </a:r>
            <a:r>
              <a:rPr lang="en-US" dirty="0"/>
              <a:t> technology helps the Dell M4800 to intelligently adjust GPU power </a:t>
            </a:r>
            <a:r>
              <a:rPr lang="en-US" dirty="0" smtClean="0"/>
              <a:t>consumption to extend battery life</a:t>
            </a:r>
          </a:p>
          <a:p>
            <a:pPr lvl="1">
              <a:spcBef>
                <a:spcPts val="0"/>
              </a:spcBef>
            </a:pPr>
            <a:endParaRPr lang="en-US" dirty="0" smtClean="0"/>
          </a:p>
          <a:p>
            <a:pPr lvl="1">
              <a:spcBef>
                <a:spcPts val="0"/>
              </a:spcBef>
            </a:pPr>
            <a:r>
              <a:rPr lang="en-US" dirty="0" smtClean="0"/>
              <a:t>AMD </a:t>
            </a:r>
            <a:r>
              <a:rPr lang="en-US" dirty="0" err="1" smtClean="0"/>
              <a:t>Eyefinity</a:t>
            </a:r>
            <a:r>
              <a:rPr lang="en-US" dirty="0" smtClean="0"/>
              <a:t> multi-display technology enables Dell M6800 to drive up to four displays when undocked and up to five when docked, independently or as one seamless desktop for more flexible user workflows</a:t>
            </a:r>
            <a:r>
              <a:rPr lang="en-US" dirty="0" smtClean="0">
                <a:latin typeface="Calibri"/>
              </a:rPr>
              <a:t>⁵</a:t>
            </a:r>
            <a:endParaRPr lang="en-US" dirty="0" smtClean="0"/>
          </a:p>
          <a:p>
            <a:pPr lvl="1">
              <a:spcBef>
                <a:spcPts val="0"/>
              </a:spcBef>
            </a:pPr>
            <a:endParaRPr lang="en-US" dirty="0" smtClean="0"/>
          </a:p>
          <a:p>
            <a:pPr lvl="1">
              <a:spcBef>
                <a:spcPts val="0"/>
              </a:spcBef>
            </a:pPr>
            <a:r>
              <a:rPr lang="en-US" dirty="0" smtClean="0"/>
              <a:t>M6100 supports </a:t>
            </a:r>
            <a:r>
              <a:rPr lang="en-US" dirty="0" err="1" smtClean="0"/>
              <a:t>DisplayPort</a:t>
            </a:r>
            <a:r>
              <a:rPr lang="en-US" dirty="0" smtClean="0"/>
              <a:t> 1.2, enabling notebook workstations to achieve display resolutions well beyond standard HD, up to 4096x2160 per display, allowing users to see more clearly and in more detail than ever before¹</a:t>
            </a:r>
          </a:p>
        </p:txBody>
      </p:sp>
      <p:sp>
        <p:nvSpPr>
          <p:cNvPr id="4" name="Text Placeholder 3"/>
          <p:cNvSpPr>
            <a:spLocks noGrp="1"/>
          </p:cNvSpPr>
          <p:nvPr>
            <p:ph type="body" sz="quarter" idx="10"/>
          </p:nvPr>
        </p:nvSpPr>
        <p:spPr/>
        <p:txBody>
          <a:bodyPr/>
          <a:lstStyle/>
          <a:p>
            <a:r>
              <a:rPr lang="en-US" sz="2000" cap="none" dirty="0" smtClean="0"/>
              <a:t>Value Propositions (Specific to Dell M6800/M6800 Covet)</a:t>
            </a:r>
            <a:endParaRPr lang="en-US" sz="2000" cap="none" dirty="0"/>
          </a:p>
        </p:txBody>
      </p:sp>
    </p:spTree>
    <p:extLst>
      <p:ext uri="{BB962C8B-B14F-4D97-AF65-F5344CB8AC3E}">
        <p14:creationId xmlns:p14="http://schemas.microsoft.com/office/powerpoint/2010/main" val="278156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AMD FirePro</a:t>
            </a:r>
            <a:r>
              <a:rPr lang="en-US" dirty="0" smtClean="0">
                <a:latin typeface="+mn-lt"/>
                <a:cs typeface="Arial"/>
              </a:rPr>
              <a:t>™ M5100</a:t>
            </a:r>
            <a:endParaRPr lang="en-US" dirty="0">
              <a:latin typeface="+mn-lt"/>
            </a:endParaRPr>
          </a:p>
        </p:txBody>
      </p:sp>
      <p:sp>
        <p:nvSpPr>
          <p:cNvPr id="3" name="Content Placeholder 2"/>
          <p:cNvSpPr>
            <a:spLocks noGrp="1"/>
          </p:cNvSpPr>
          <p:nvPr>
            <p:ph idx="1"/>
          </p:nvPr>
        </p:nvSpPr>
        <p:spPr/>
        <p:txBody>
          <a:bodyPr/>
          <a:lstStyle/>
          <a:p>
            <a:r>
              <a:rPr lang="en-US" dirty="0"/>
              <a:t>AMD FirePro</a:t>
            </a:r>
            <a:r>
              <a:rPr lang="en-US" dirty="0">
                <a:cs typeface="Arial"/>
              </a:rPr>
              <a:t>™  </a:t>
            </a:r>
            <a:r>
              <a:rPr lang="en-US" dirty="0" smtClean="0">
                <a:cs typeface="Arial"/>
              </a:rPr>
              <a:t>M5100 </a:t>
            </a:r>
            <a:r>
              <a:rPr lang="en-US" dirty="0">
                <a:cs typeface="Arial"/>
              </a:rPr>
              <a:t>notebook </a:t>
            </a:r>
            <a:r>
              <a:rPr lang="en-US" dirty="0" smtClean="0">
                <a:cs typeface="Arial"/>
              </a:rPr>
              <a:t>graphics help </a:t>
            </a:r>
            <a:r>
              <a:rPr lang="en-US" dirty="0">
                <a:cs typeface="Arial"/>
              </a:rPr>
              <a:t>Dell deliver </a:t>
            </a:r>
            <a:r>
              <a:rPr lang="en-US" dirty="0" smtClean="0">
                <a:cs typeface="Arial"/>
              </a:rPr>
              <a:t>the right mix </a:t>
            </a:r>
            <a:r>
              <a:rPr lang="en-US" dirty="0">
                <a:cs typeface="Arial"/>
              </a:rPr>
              <a:t>of application </a:t>
            </a:r>
            <a:r>
              <a:rPr lang="en-US" dirty="0" smtClean="0">
                <a:cs typeface="Arial"/>
              </a:rPr>
              <a:t>performance and reliability, </a:t>
            </a:r>
            <a:r>
              <a:rPr lang="en-US" dirty="0">
                <a:cs typeface="Arial"/>
              </a:rPr>
              <a:t>crisp graphics, energy efficiency and battery </a:t>
            </a:r>
            <a:r>
              <a:rPr lang="en-US" dirty="0" smtClean="0">
                <a:cs typeface="Arial"/>
              </a:rPr>
              <a:t>life worthy of the world’s most powerful 15” mobile workstation (according </a:t>
            </a:r>
            <a:r>
              <a:rPr lang="en-US" dirty="0">
                <a:cs typeface="Arial"/>
              </a:rPr>
              <a:t>to Dell, </a:t>
            </a:r>
            <a:r>
              <a:rPr lang="en-US" dirty="0">
                <a:cs typeface="Arial"/>
                <a:hlinkClick r:id="rId3"/>
              </a:rPr>
              <a:t>http://</a:t>
            </a:r>
            <a:r>
              <a:rPr lang="en-US" dirty="0" smtClean="0">
                <a:cs typeface="Arial"/>
                <a:hlinkClick r:id="rId3"/>
              </a:rPr>
              <a:t>goo.gl/RTg0B7</a:t>
            </a:r>
            <a:r>
              <a:rPr lang="en-US" dirty="0">
                <a:cs typeface="Arial"/>
              </a:rPr>
              <a:t>)</a:t>
            </a:r>
            <a:endParaRPr lang="en-US" dirty="0"/>
          </a:p>
          <a:p>
            <a:pPr lvl="1">
              <a:spcBef>
                <a:spcPts val="0"/>
              </a:spcBef>
            </a:pPr>
            <a:r>
              <a:rPr lang="en-US" dirty="0" smtClean="0"/>
              <a:t>2GB </a:t>
            </a:r>
            <a:r>
              <a:rPr lang="en-US" dirty="0"/>
              <a:t>GDDR5 </a:t>
            </a:r>
            <a:r>
              <a:rPr lang="en-US" dirty="0" smtClean="0"/>
              <a:t>memory helps Dell Precision M4800 to keep pace with demanding applications, renders and other graphics-intensive tasks</a:t>
            </a:r>
          </a:p>
          <a:p>
            <a:pPr lvl="1">
              <a:spcBef>
                <a:spcPts val="0"/>
              </a:spcBef>
            </a:pPr>
            <a:endParaRPr lang="en-US" dirty="0" smtClean="0"/>
          </a:p>
          <a:p>
            <a:pPr lvl="1">
              <a:spcBef>
                <a:spcPts val="0"/>
              </a:spcBef>
            </a:pPr>
            <a:r>
              <a:rPr lang="en-US" dirty="0" smtClean="0"/>
              <a:t>AMD </a:t>
            </a:r>
            <a:r>
              <a:rPr lang="en-US" dirty="0" err="1"/>
              <a:t>Enduro</a:t>
            </a:r>
            <a:r>
              <a:rPr lang="en-US" dirty="0"/>
              <a:t>™ technology </a:t>
            </a:r>
            <a:r>
              <a:rPr lang="en-US" dirty="0" smtClean="0"/>
              <a:t>helps to optimize</a:t>
            </a:r>
            <a:r>
              <a:rPr lang="en-US" dirty="0"/>
              <a:t> </a:t>
            </a:r>
            <a:r>
              <a:rPr lang="en-US" dirty="0" smtClean="0"/>
              <a:t>Dell M4800 power consumption by enabling </a:t>
            </a:r>
            <a:r>
              <a:rPr lang="en-US" dirty="0"/>
              <a:t>users to ratchet up their system performance when they need it, and save battery power when they </a:t>
            </a:r>
            <a:r>
              <a:rPr lang="en-US" dirty="0" smtClean="0"/>
              <a:t>don’t</a:t>
            </a:r>
          </a:p>
          <a:p>
            <a:pPr marL="366713" lvl="1" indent="0">
              <a:spcBef>
                <a:spcPts val="0"/>
              </a:spcBef>
              <a:buNone/>
            </a:pPr>
            <a:endParaRPr lang="en-US" dirty="0" smtClean="0"/>
          </a:p>
          <a:p>
            <a:pPr lvl="1">
              <a:spcBef>
                <a:spcPts val="0"/>
              </a:spcBef>
            </a:pPr>
            <a:r>
              <a:rPr lang="en-US" dirty="0" smtClean="0"/>
              <a:t>AMD </a:t>
            </a:r>
            <a:r>
              <a:rPr lang="en-US" dirty="0" err="1" smtClean="0"/>
              <a:t>PowerGate</a:t>
            </a:r>
            <a:r>
              <a:rPr lang="en-US" dirty="0" smtClean="0"/>
              <a:t> technology helps the Dell M4800 to intelligently adjust GPU power consumption to extend battery life</a:t>
            </a:r>
          </a:p>
          <a:p>
            <a:pPr lvl="1">
              <a:spcBef>
                <a:spcPts val="0"/>
              </a:spcBef>
            </a:pPr>
            <a:endParaRPr lang="en-US" dirty="0" smtClean="0"/>
          </a:p>
          <a:p>
            <a:pPr lvl="1">
              <a:spcBef>
                <a:spcPts val="0"/>
              </a:spcBef>
            </a:pPr>
            <a:r>
              <a:rPr lang="en-US" dirty="0" smtClean="0"/>
              <a:t>AMD </a:t>
            </a:r>
            <a:r>
              <a:rPr lang="en-US" dirty="0" err="1"/>
              <a:t>Eyefinity</a:t>
            </a:r>
            <a:r>
              <a:rPr lang="en-US" dirty="0"/>
              <a:t> multi-display technology </a:t>
            </a:r>
            <a:r>
              <a:rPr lang="en-US" dirty="0" smtClean="0"/>
              <a:t>enables Dell M4800 to drive </a:t>
            </a:r>
            <a:r>
              <a:rPr lang="en-US" dirty="0"/>
              <a:t>up to </a:t>
            </a:r>
            <a:r>
              <a:rPr lang="en-US" dirty="0" smtClean="0"/>
              <a:t>four displays </a:t>
            </a:r>
            <a:r>
              <a:rPr lang="en-US" dirty="0"/>
              <a:t>when </a:t>
            </a:r>
            <a:r>
              <a:rPr lang="en-US" dirty="0" smtClean="0"/>
              <a:t>undocked </a:t>
            </a:r>
            <a:r>
              <a:rPr lang="en-US" dirty="0"/>
              <a:t>and up to five when docked, independently or as one </a:t>
            </a:r>
            <a:r>
              <a:rPr lang="en-US" dirty="0" smtClean="0"/>
              <a:t>large seamless desktop for more flexible user workflows</a:t>
            </a:r>
            <a:r>
              <a:rPr lang="en-US" dirty="0" smtClean="0">
                <a:latin typeface="Calibri"/>
              </a:rPr>
              <a:t>⁵</a:t>
            </a:r>
            <a:endParaRPr lang="en-US" dirty="0" smtClean="0"/>
          </a:p>
          <a:p>
            <a:pPr lvl="1">
              <a:spcBef>
                <a:spcPts val="0"/>
              </a:spcBef>
            </a:pPr>
            <a:endParaRPr lang="en-US" dirty="0" smtClean="0"/>
          </a:p>
          <a:p>
            <a:pPr lvl="1">
              <a:spcBef>
                <a:spcPts val="0"/>
              </a:spcBef>
            </a:pPr>
            <a:r>
              <a:rPr lang="en-US" dirty="0" smtClean="0"/>
              <a:t>Support for </a:t>
            </a:r>
            <a:r>
              <a:rPr lang="en-US" dirty="0" err="1" smtClean="0"/>
              <a:t>DisplayPort</a:t>
            </a:r>
            <a:r>
              <a:rPr lang="en-US" dirty="0" smtClean="0"/>
              <a:t> 1.2</a:t>
            </a:r>
            <a:r>
              <a:rPr lang="en-US" dirty="0"/>
              <a:t> </a:t>
            </a:r>
            <a:r>
              <a:rPr lang="en-US" dirty="0" smtClean="0"/>
              <a:t>enables Dell M4800 to </a:t>
            </a:r>
            <a:r>
              <a:rPr lang="en-US" dirty="0"/>
              <a:t>achieve display resolutions well beyond standard HD, up to </a:t>
            </a:r>
            <a:r>
              <a:rPr lang="en-US" dirty="0" smtClean="0"/>
              <a:t>4096x2160 per display, allowing </a:t>
            </a:r>
            <a:r>
              <a:rPr lang="en-US" dirty="0"/>
              <a:t>users to see more clearly and in more detail than ever </a:t>
            </a:r>
            <a:r>
              <a:rPr lang="en-US" dirty="0" smtClean="0"/>
              <a:t>before</a:t>
            </a:r>
            <a:r>
              <a:rPr lang="en-US" dirty="0" smtClean="0">
                <a:latin typeface="Calibri"/>
              </a:rPr>
              <a:t>⁶</a:t>
            </a:r>
            <a:endParaRPr lang="en-US" dirty="0"/>
          </a:p>
          <a:p>
            <a:endParaRPr lang="en-US" dirty="0"/>
          </a:p>
          <a:p>
            <a:endParaRPr lang="en-US" dirty="0"/>
          </a:p>
        </p:txBody>
      </p:sp>
      <p:sp>
        <p:nvSpPr>
          <p:cNvPr id="4" name="Text Placeholder 3"/>
          <p:cNvSpPr>
            <a:spLocks noGrp="1"/>
          </p:cNvSpPr>
          <p:nvPr>
            <p:ph type="body" sz="quarter" idx="10"/>
          </p:nvPr>
        </p:nvSpPr>
        <p:spPr/>
        <p:txBody>
          <a:bodyPr/>
          <a:lstStyle/>
          <a:p>
            <a:r>
              <a:rPr lang="en-US" sz="2000" cap="none" dirty="0" smtClean="0"/>
              <a:t>Value Propositions (Specific to Dell M4800)</a:t>
            </a:r>
            <a:endParaRPr lang="en-US" sz="2000" cap="none" dirty="0"/>
          </a:p>
        </p:txBody>
      </p:sp>
    </p:spTree>
    <p:extLst>
      <p:ext uri="{BB962C8B-B14F-4D97-AF65-F5344CB8AC3E}">
        <p14:creationId xmlns:p14="http://schemas.microsoft.com/office/powerpoint/2010/main" val="2767167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hQSERUUEhMVFBQWGBoaGRUXGRsYHhggHRgeGxgfGx0aHCYeGhokGhYaHy8gIycpLCwsGx8xNjAqNScrLCkBCQoKDgwOGg8PGi0kHCQsLywtNCovLCksLCwsLCkvLCwsLCwsLCosLCwsLCwsLCwsKTQsLCwsLCwpLCwsLCwsLP/AABEIAKgBLAMBIgACEQEDEQH/xAAbAAACAgMBAAAAAAAAAAAAAAAABQQGAQIDB//EAEsQAAEDAgMDBwgGBwYGAwEAAAECAxEAIQQSMQUiQQYTUVJhcdEHFDJCU4GRsRYjcpKhohczYsHS0/AYVIKTlOEVNENjo/EkRLII/8QAGgEBAAMBAQEAAAAAAAAAAAAAAAECAwQFBv/EAC8RAAICAQMCAwgCAgMAAAAAAAABAhEDEiExBEETUcEFFCJhcYGR8EKh0fEyseH/2gAMAwEAAhEDEQA/AKDyfVg0YJ1GIwyl4hycrhSslsRu5bRPGe29qTo2dhylMjFhWUZgGkqGa0wcw3ddb6V6NhvN/MsisO95zeHABlMkRPrWTaBx767PvsnCBtOHXz2RMr5uN8OCbxJBRN+nh0QlW5Zu0keZPbMY5tRR5zn9VKmgBx1IOn9RxHB7BI5vdafDttRu6DNwnWYr0vHPJVhkNpwwStMbwQoKmDnKleuFWIEDLccATqypKC5nwxeKl2UorACZOaAkjeNoUSQOg1JU85xGDb5s5G8RzlokbugzcJmZ/CuzeAw51Rih/hBnXS2umtXvBEJQUuYUuEzvytKk2GXLG6IVJMgyDFta6YQBLC0qaJWqYJbJPq5SFerEH40B5xhME3CudbxEzu5EjTtkdNZdwLedOVvEZL5pSM3HLFo0j8dK9EQn6nKUXyn/AKZzZs8ghUaZba9NZwjQCiXELNm4+rzgwBmBBIgESJFwaA89xeBZynm0YkqgRmSIB4zAk2/GsjBMZR9Xis2USMojNF4tMTXoOz4Q4pRacCZlKebDtgSQlQVFiIGYXETBqOyyQTLavSn0CbQbaiNR/QoCh4PBtZfrWsRm6UARr2joj4mtE4NHOXbfLcdG8DHdBE1f2WFDJKFGCqxSTwESOInhxiuvNfWEhCwnKRdE34WjhpMCYnjQHnfmaOc/V4jm46Bmn4RFZdwbedOVvEZIOaUjNN4iBEaa9tejYdID2ZbalIhMgIImMs+qY0Pf03rgplUrhKhMRuE8L+r+MCaA8/x+ARCeZQ/N82dPdEZR31C8xc9mv7p8K9Lfw6iFQlV1kjdItHRFqkbQSlT+dthaGiUktwbaZwCRoTMd+lAeWeYuezX90+FHmLns1/dPhXquKUC+FpY3BqlKCkHW8R2jvj31gADEJWGlc2SkqSpuYFs4A0Ohg214UB5X5g57Nf3T4VkYFz2a/unwr03EtKUpwpbIB9EBGW2cRYDWBepWIIIaShkpKVyVBKhIzWkm5MXPC1taA88dwuHJ3WcUB0QOg8Y6YrV3Bs5DlbxIXwBAjXiYnTsr03k+lsgt4lK0o1kJWc0nTdEiNaSLwa5MIXE23T7uFVg5O3JVvtvdrz+RMnDVpi29k3s0rfa+9fLzKa3h2o3mX5hNwOgHNEniY+BsJkAwjHFrFadCfC/fVx80X1F/dPhR5ovqL+6fCrEFWSxhcv8Ay+JmR2zpIOnb/Wm6GcJIJw+JiBIINzaTYgxY/GrN5ovqL+6fCjzRfUX90+FAVMsYfMqGMRBmNbdFtfie2+lZOHwwkBjEm9j0CBMi03niKtfmi+ov7p8KPNF9Rf3T4UBT2MMyAApl9ShqQIBueGosRfsiONcnMM3zcJZez5fTIME5urwGWBN+Nr2uvmi+ov7p8KPM19RXwNAed+YuezX90+FHmLns1/dPhXofmy+qaPNV9U0B555i57Nf3T4UeYuezX90+Feh+ar6po81X1TQHnnmLns1/dPhXVWBOQQh3PN93djhHGav3mq+qaPNV9U0BUH8OyXmiljEBkBPOpjeNzmyEyASmNbTNopfisIc6sjbgRmOUKBmJ3Z7Yq/+ar6pqNisGuRuK06DQF5Y9FP2R8q3rRj0U/ZHyregCiiigCiiigCiiq+5tB4GQqU9w8Kwy5o4q1dyrlRYKKh4R4vNwlWVwVzS8ttMOmV90Vj77DyYckMKKXtYpRSTmv7qjL2oUkSqfhUe+w8n+/cp4qHNFaLfTlBB1E0k2htF0XSYHcPCpXWwbqn+/ctrQ+oqtbT2w6llJQqFnsHhS3Z+1MYsSXD91PhWi6mDVjWi70UkU++lIVM+4a/CmeyGlxmfVroiwEdpF6o+sh5MsnZIorjjNrNJMaVpjnd3cXlJ0mKLrIPsxJ6STRVVTtZ9CoWuR0gDwpxszGqWbnhpV11EW0qe5XWroZUUUV0lwooooAooooArPmvOJWmFE5FEBOpKRmAFjclIGnGsVM2SDzhymDkXBmIOUwZ4XqJcOi0a1KyHgdntrQCrMh4lWZrmk5k5TIJ+rm8g36RVb2Ngm3XUpxSHcKFKF1cARIIBaFptTHannKXllD6QuTKs8yMif2O7hwqFiuUTLuKZQptwylFyu1pNyNNKy6LqUsOR5I6q5feN32TSpV3327mscM11Lc0lGdqK3pVxT5vdctob4vk3s5AB89NwqJgSUkAAbnGZqPidhYFBjzlRGaJsPUzT6HTaoHKPZg5pC05QAlxQHOEkQUkcNaR8ldoB3HAYiXGClR5sqy7wTYyI+dWyTfg+8YlqgufO99l+HyZZksbcXtXmOH8NhkxvLJISQJF5MezpXj8W03GVtxVyPSA04/qqm7QZSpxpKBlJSgAlZtvcbV124yy2w0C3LuZwLWFkhVzFuHDhU9PkjkUXNNXs+KT3/r1KS1LF4ji18n6/vA2+iTbh/wDjqU4AkkmQNFZbblKca0MOrIUKkibkTqR1f2asHKHDcxDbbaFJKbplTky5Ay2kmap20XMignIlMD0UnSSVEd8q04VZxlGTV2vp6/8AhduMvij9kXRj0U/ZHyretGPRT9kfKt6kqFFFFAFFFFAFKWUDSm1RsHg5URNeX7R4j9/Qj6mNnsholfCtdoupdSFx2V02g/FosNa0w7iVN5eg2rzI3yzJ+aIuz2MocBvaRVYxOLlwVecI0CSmJBEGkeO2alCjA0Nbxkrsqlsah45U30qSh1CjkN6QbSWoFKkmp+ycIpSkkSVE6Cq1tZNNqzHKTBKzDL6IFMOSuEUWyVCAOJ491MkYNZUS62oJToCCJ+PDjWXsQpDgUU5k2Ay3TpYW4310rZYskobRZaONvdoH8KtScrYjpOnzquP4R1pxOd0LzeqDMd9XhC1vtgtNSCDfSNJ+GYVVtr8lcU2sLURksYjSbC/TNoqI45ODdbfQvopWJNtYVajuzUjZGGU4k85IKdBVgcwjqUgqaVETMGI8KRo20OcgbtTh1JaWjPTdo6L2erjp21P2M2EkgQTFINq4tZMgmKa7BQecBmQUH91dGNXKLXmRDE07LBRRRXqG4UUUUAUUUUAV3wmE53O312nE8PWQRxtxrhR5+pkKcQAVJFpBIuQDYETYnjUohq0dMNyKUywhLUlQUqQot6GTrAvNb7M5CDm1JeUtMlNkls6AfsniKiv8tcQkEg4dUaAIck3H7Xb+BqL+kHFeza+4v+Osljirpd2/z2+i7epEFKHEn+9/qOn/ACb4dYSCt3cmI5vjGv1fZXVfIFk6uO6z6nRHUpB+kHFeza+4v+Oj9IOK9m19xf8AHV6NvFneq9yyjkW0Ck53JQEgeh6uk7ldsJyVbbcW4la8zgIVOSIJkxudlVT9IOK9m19xf8dH6QcV7Nr7i/46JVdd1X2u6/O5WUnKSm+UqXyXJP5fbTUh9MhKs7OUyCmwcm2Qpg8O4kVQNqP515oyki8FRkyZJKyTJ76b7c225ilpU4lIKRAygi0zxJpHihcd376kqX9j0U/ZHyretGPRT9kfKt6AKKKKAKKKKAK4c0Wk2O8a70t2w+Zsa8v2h/FfX0KyO+HUVC+vzqXg8IgGfR6RUDZjClgniKnY3ZKy2HEG/QK8nxscXpb34IjBtbLY44totObpMHQ0sxqlKsKbM4lSkQsEka20rlisOExcSoSB0VsqszqvoV7FYaNTVk5EbO3y6swEjcSSBJNgDPSJ40m5mCc1+gGpDWM83SS6hSpUlPNyUkzwkAwO2urpGnlSfCL4a1blzW64QElay2CEm1xJMXE5oMhV+qemVz6kpSlpTcoWqc0GCJ0IIiFSBFvWpYrHoACU2Q6lLqCo77O9dCwNd+DME1NG1Vei7K82VIBOax3oOmki3b319NhzavhZ6kJqWxJw2PdayNIhCVkGUeqAcpgaC5zE+6p3/HHkKPOkPIyJSdCZi9xPTrHEW0pXhsegJBQgkSpOYmAmOFz2246Vq0+GvqwQSVQomZsSXMpHCwntNbZFjir4NHjh2GCuUq23FhJkKISGyCQYsqDpJUsD3Xqr8qthNOu86mEqAAOSQCQINiBHd8bzT5bbYd5xBUpsEBNwSVySBx0iePTwFVvbu1Cl4NkGEiI0yyZgcSBOpuSTXn9e4+GnDk5uqUYohr2fnRlSZHRxrrsPD5XdCISR+Iro9i0ISFDXoqRs3F51G0GNa8bDq1ryOHWnwM6KKK9cuFFFFAFFFFAFMNg/rx3K+VL6YbB/XjuV8qAbbEZxCC8nELCxzqlNKHBtRzJSTMkpnLcDQa8JcO9KPzf1pULZKX1OOOvpLYnI00FBQCQZKlZZGdRjiYCRESZl82710fdoCVRXFKF5rqBTJtF+wV2oArCtDWa1VoaAp+11NB9HPpKkc2qYMESYBTY5lCZAt31VOUWTn1c0E83bLlKiI4HevJ1PbNWzG4Nh3GITiVpQnmVFOdfNpUqTAKoMe/8AGINH5WNtJxSxh1BTXq5SSB2AquoA8aAtrHop+yPlW9aMein7I+Vb0AUUUUAUUUUAVya2aHSFSDlNxXWuOQoVKTu15PtNScYqPO/oRt3Gb7QTCmh3iurO1EpTfS86GIF7TXPC4tKYCbqVMganukx7uNR8VhgpwKazKzgZhBSLEhSSDeQCSQR8RNcvs/2Y+p2k/hX/AH/o2xQeR7DTZ7aedVmAhQJ4RaJJ6BvCkvKtADgy6xfsqRiMyM6yhxYCW/qkJkrCDvRbMEzE62RfWlG0dvJ+sHMLTmiHnbZDIPv0UkiunL7KeCaqV7b9icuFx+GzGHwBWQVTAg21Im8WuYvHZU8bLbKSgpUpNiMqioLEkqSYP2Y01pm+w3EtL3SkFKr3tbTpOnYOnRHj9svMhLjaklBBGYfjlE3McSLkHor1+jwrDjcquTNenxqMbfJwd2MnOVyuyiClEEoOYqTJT6Kr2BmIqfgMGEKQAcxQoqQk9UWAnWwgyddO5G1ttPOoZwyVDCQnNqg9K1rjVzMIBkxHbaxO40pyxlKktAgqFzCjNwdVFqOiD0114IOb1tV+8muOOp3RIeZQM6VIBSASVkAlJXuqABOoF5N7ilvKBZS0pxKLtAkIjUqMlSjrlkgZRE2k9DDEpyqzN2bsXCVcSoSAbaJBtEWF+hXjcY6cqgDunI4JKT6fNpMSYGZGvanpits8oqDUjTI4qLE/JrHqU4XjIVl3iEhIVZIukAA6D3ihbSM+kk0+266ObhCiU9JMk24zeoOycAFkk6AXNfL9Rn1ySXY8rJPU0dFlkI3xvDorOy8OnLzgOtq7oYZOl66JbSmybCpxbyVvuc8X8RtRRRXrHSFFFFAFFFFAFMNg/rh3K+VL6YbC/XDuV8qAn7F2Q8l5zEYh3Ote6ltMhDaJkCJuuePDhqSWPMue0HvSPGl2x9hqbfefceccW4EjIVylsCCQkBKQJPZIAFySSWPML9p+UUBslpc+nInSOzp7713rhzKp9MxaRA9/dNd6AK1Voa2rVWhoCi8oGmFYhIxKlIRzCiFIuoKCt2ExvSbRbWZEVTeUbbQxChhyS0AMqiZKhGpsIJPCLacKum2sI05i2kvryIKLqvaVGCYvEx8eiapnKbBoaxBQ0orSAN4iL8bSbTcTeCJqN74/wS0klvz+S4sein7I+Vb1ox6Kfsj5VvUkBRRRQBRRRQBQwpOYIOlFRMQwhRkKuK8/rouSVfMpPYl45TYO5BUOABOh+dDG2cuVK4zhKDAtcq7Oqkye21qzsTZqVlS1Ksk6dNQdvsc4pS0WCgZOhT0EGZ9UC9j8K7/Z0cmLFutmd3SalG+xjaW0XHs7bBWDJbUWwZkKIItBEniDUTY2wFpUEuqK1JzKOY6ZpgyZmd0EE2JMxwh4bby2XVHK6kuJSSCAQm5C4m6RnUuBGmSTVk2btHNlElS80ZoBO8QkBU2sSkyemK9CGmXxPk6Y1J6mTgxljdQYbBy9WAYywLAhRPwHAUixeBLiAA2lKVgjUmSRrYelpoOFcntvhxJUc5S2oBeVMKSBZXYMtok+jm6DDFxwfVqC86ZjMe0Ee6bzNweiK11xs0TjYsweERh1ZTCc0CVRCVTIJJEzIJ7NINibCcWmQErIKcmddkmCTeCZgAgx2kHSkWPytyt1W4yspKTqIWELKQLXu32ST2CuYDGLxCnibB4OejIBISpbYBAzASCPnxrN5VHYo8ii6LLtJYcBQ0cxTIOWVKRcyRIuCeGskTUbAKcUnN6QWomQcw1BMnpzAGOHCoa35eIaBDy1mVR6KphaoVIuAVf4rU7aLq3CEKUMoAISYKpPRoT4V5fU9R4svDjyziy5nN6USjhkqAB48K2OLQElCBYfjQragDqiuYTN8s5SQJEa+sE95Nb4fBtqJ9ITB3VBQBJEhM65eMdI6a4Z+ys0ODL3bJFEJgiMxhKawzjgtcDSKsp2Cy4lY5tSoTuokyTJmb2ITcA0l2hslLD4DZOUpkJIgpmDfX8TNWx9K8VS53MnhlHdmKKKK9AsFFFFAFFFFAFMNg/rh3K+VL6YbB/Xp7lfKgGOx9goYdcWhThLkFzO8XMy7Xy5RlIAABnS0aVOVhlcHSPcDSbkzsjGMuKVisUh5JSQlCEBMHOFTOUFWp163bTtGFI/6iz2f1egMjDqkHnFcJFrwPwnsrvXFhgp1WpVov8A1rXagCsKFqzWU6igKZt7k6Xn98rQGmC4UoTmWsZ4hAkDNeqNys2T5riOazZ91KpjKd4TBEmFCb3r0Dyi7ND2JQCYy4ckWmTzhA7k3kngK812tgy04UKiUgaadNvjQF5Y9FP2R8q3rRj0U/ZHyregCiiigCiiigCoTWCKSDBUmYVl9W9TDTBl5KkzCYUm+U/P3AGofT48u83wa48anyLm1c22sKSfSm86dkVxwW3UFYQq6SZMXt6ImbCJ+NOntqZgrdChF5nKOHD4VVXsAlDvOJCm794t8rcDVPEWJRgr281RbxVjSj6UZ2xiE86o5pWo2HQPja8G/QaiuvAKStG6hsqC0+kdZBniZSiLerpTl7BpdggpkApBT0KN54m3TURezk4aec1dVCU3ISADc9twP6NbZ5SxVNcMvkm4/F2Yk2YtQxKFuILKlwNwlIczElWYGRCjqLTTXHYLIHEApAWQSlPBKTnKd420i0WMVGxOCUtPOgZVpg5QIG7pA6bfOt8DhOfzG+XNMG88b9Nc0eqVP5FY50Q9k4dWNxS85UG1olVgbhBg2tGYLManMozJr1XBMYYISIbTCSSMuTMcsEwISMyQBpfp4V53yQfOHGJTYKCwJ6t1JBkCRBUD0dNMedS66Qt5DS0EkqOZRBtCEf8ATg3MdKrTauyErgpGsGpR1M74zk0nDu+csALbXOUEyQorJPuygD+r9nsSGW8zn1jijOXqROvATI6D3V3ZcIaUgISAgCJVIExZE3J4+80gxKluIVoQhUEAXUDrMXJIJHuFccWsXU7+RilGGY5L2w0rNmlKSSFKNzEm2vAn321ip2I2q00pttsBybCCUq7RGhO7eJ99VhzDpc3iUApAGVzdCxeAcgBTB4Gx6aZt8nWy2FZUgTZQJVJ6RMQNRau3N1ajH4nsdOXqEluWbDbbUhSENOZQ+nM3mOYpI0UqFbyTljd+HCtMU7Kkzmz5ZczR6ZuSLTB6e7SkOHxyGElsAa27OO6TKgJ4TUnZzqFKlJOmhrieXU0o8HDPMpfChjRRRW5UKKKKAKKKKAKYbCH1w7lfKl9T9hmHhOkK/wDzQDLYexRhyZcC5SEtD2bSdEiVEquQSricvQKneYWIzrg9v+3Z86V8n2mEL3H0uqdbCmkgRkYScqAi5JQFHUm5pqcAOCli82UaAyMH0rWbRc9IjordlnLO8o6amYiuZwAtvLt+0eP/AKrPmQ6y9ZnMZ/qDQEisp1Fc20QIue+9dE6igKd5ScKXMWwAcsNTPEQ4dO35V55tpKg6QtRWoACSZ7v/AFXq/Kzk+MVjEy6WQ1hyvME5j+tjrDpmvNOWexxhMTzQXzoyJVny5ZzCdCT00Ba2PRT9kfKt6V4fbiMiNxd4TqnWBwmY7amDFk6NLIkCQpBBnT1qCiRRUQ7QhGfm15QJmUeOtRPpI31HPy+NANqKU/SRvqOfl8aPpI31F/l8aAbVnN8opR9JG+ov8vjR9JG+ov8AL40JTaGw9b9q6u2dZoUZEG47b0p+kjfUX+Xxo+kjfUX+Xxo99mG2+Rm2ylPogC82rfE/WCHN4TMG9+mlP0kb6i/y+NH0kb6jn5fGorsR8holAGgoaQE+iInopX9JG+ov8vjR9JG+o5+XxquiPkiKROGAbzFeROZUyriZ1mt04VIIOUWEDjYxIvqLC3YKXfSRvqL/AC+NH0kb6i/y+NXW3BZNrgdP4hS4zkqjSeHd8TXFCAJAESZNK/pI31F/l8aPpI31F/l8ahxUuUQ9+SajZrQBSG0gKiRGsaT8TUk3SE+qBATwApT9JG+ov8vjR9JG+o5+XxqHCL5RFE1WzWjq2n4V0ZwyUeikJ7qXfSRvqOfl8aPpI31F/l8anSvIUhtRSn6SN9Rf5fGj6SN9Rf5fGpJG1FKfpI31F/l8aPpI31F/l8aAbUUp+kjfUX+Xxo+kjfUX+XxoBtU/Yn64XjdVfo3TSNnagXmyIWcqOcVdAhMAnVQkidBeu2A5QJQUr5tagoKAEpE+r7taAsmwsClC8yMRzmZMuDIBnckS4L7gygJ5tO7x1pkNnJ4Zvco1Stm7SS08X0YZ/eQE5S4jKBYyARMnL01t9OWf7u5/mDw7aEur2Lodnpmd74ms+YJ7bCNT0zf41Svp0z/d3NI/Wf7Vunl1h9eYcBmbLGvxoQXqgGqM35QGkmRh1g39ccdbRXU+UpHsF/eHhQDnlEXF4sKYxPMZWE5lZM05nwEiD+0pJmvOOXzLqMXD7vPrLaDzkZZBEpEdgprtLlq4p3OyOblAQoKCXJhWYekDG8AeyKrW3tpLxDvOOnMrKBIATYWAhIA0oBxsXBBbaCsJIybygkTPAi0HurbEtJQUy0kgqIMDgO2LVL2I2VNNIAJTlkk6akDutUzauCVkMgpAMETImOB7RevFy9TNZZR1d2YtOrETzGcSylBlQFkpOUak31EcalYrBBkhKmwtSknKN1MkdgEkUx2S6hpsIU2ZJJzFMzOgFtBGk8R02YrxSUIAUEAD0SttJg8OBP4nWO2vRx9PmyQ1a6+vz4OmHTuSuyoOjQ5EtyPROUkH4TSXarziG2loIkkApyJMyLerr2DpFWXH4RBW4pCFABZ0BgGLx0JN7CmWzGEstICVIK3kpIURHNgC8G54HouKy8WUVbd7nOlUnv8Au4h2dySxS0hTz6WAUzlLKSoXgZgUgJtfWezomv8AIXEcyMmKbU7EnM2hKCTokbkjvP4VZdnKGKzHeSicpc9ELg7wB4R2ZRe5NbYjYAMhrFFVwcrqc6LnKDrmuUm8mfxp4uR9zU88wXJvaLk5ubZAOX60NgzBIsEExY3Ijtrti+TOOZRzi1srQLKyc2YJNrFAJ1GlWbHbZ5olt5xTTmXnErRdITxIkDOmbQq47JqqP8pg+sNxocoUgCF705jedIjXWtVkm3wQWzYeyGvNluYhtvnMxbQMxQFLPonWyeJPxiqzjsI4hwp78u4mCeF40m01Z14lDSoUSSdJgzfxrodotFQmJJSNJMkwNO0Vwe/yf8TOMmyktOOIcBcyqQFbySlIEAwRKQD2Wq2YpjDKdQltsJzJTAkqBJTKgZGYGTFtO2pLyGFOraWCHUpSrdsBcanpv0Xrm4w2IOgFpJEXPHtrRda090Wld0a8p9gtB9hjDkNlzIFLgKIKs07qyYumY7b8K6p8lrv9+P8ApmvGuwcS5icO6YKy80N0cEpIGnYBXoTaK9HFkU46iY3R5z+ip3+/n/TNeNZ/RS5/fz/pmvGvSQishFaWiaZ5qfJU5/fz/pmvGq/yo5OOYDm5f57nM1i02iMuXomZzfhXsuKdShClKMBIkmvOfKA8jEOMJBkALMjty+FVnJKLYaZTmcTOsfBPhUxBTGg+A8K6tYBtAuArtP8AVq2G0GxZCQo/siY772rmj1EXxZXcyGm40+XhWQ03xT8vCnOwcYhaxzzLYTbQR3yVL+VXZnZeDPooaP8Ain99dSdin5lF5K7IaffdStGZKW0EAQIJWoHSCbAVaXeRmDSJLf5j41sjCIRjlhtISPN29OnnXP8Aas8osSUsk31H9dlVyS0RciwixWzMGlUJZkQb5jqOH41ljZGEMyxp0KPxpFiMYoAGYHHp06ONdP8Aj4yACZOleR71le6Cdjv/AILhiR9Ta+qjw0pfsrYjSsY8cwDbcgYYoCs/1IVOf0rKMxPCuKuUNpUOFRthOLXj1PIn0FQnNlCjzdgfGK36PPlnNqfFf4Bbdi7GYfUVKYbDRALcyldpzBYKoSSoW7DU3aPJfCtsuLTh2ypCFKSLGSEyBCVZr6WrRnGPFslzcXBsFZu739l6j4LaDpJlSjbTTiPH+uPrRxuSb8iksiTS8xYxg0KYK04BpS+cyZYUABAMkSSbkixqyYTklhFJBVhkg2kApsYFt49utcxi3DrI/wAVb8+rrH41Rqi6aZMZ5EYJRgshIiZJRGulvjSnljybwmFw4cZaaWorSmFDMADMmEEHhUrn1dY/Gsh9XWPxqCSrN8nUYleHCUtsFxnOs3SAZPSe4VWuUWykMvqbSpLgTbMnQnj8Db3VY+VbDj2IbSkyebJuR1jxV21R8biDm1m2vvNQnbaXb1Jra7X5V/jn7lw5NPHzdoAFRKBuwSDrJnQWFSG8ZzikpQU80kysLMmQBw4DhM/vpLsZgJYTnZxGfKBu84kAQOGW/wDvWV4FJQZZxGcpgqAWJMRMZYjjBJpjwwhq1Ru3ZbFkjGNS3GmJxJS4FqXDInh2GPdp2zHC1ZOKDq4sUC+9GoGsET2jt+FJX8JOXKw+I4KDigdIJBTGsmub2Fdg5EOibmEOR22jsHwrfJJzjpWyfPmay6iMlS2sfPYHI0o82pQSDK8p1gydbCKrK31rAuSYFuFhA49ArulGICSIeII0CHANNCIvXFoPAJBZeEJAnm3J+OXpj4V5s+n8OCUbe7OGSVvSWPD7WDKW2AA4MinFBCFEzILuZRUEpSEkmACTHSZqBtjlWooQ4hCylajldUAoRqVhsbwOVIISeAVeq7thD7jPNoD0BWbKErGaRlVO6OHu1riX8atTZUHk5UBEpQRFo0AvaR76mGO0m0arg68s8QgAozc48veW4FKhKQuyUpJICTIsDqga1Wtjrh9v7U/hUnF7HxBUVBl0zwCFQLyALcK2wexn0uIUWXYBk7h8K6IxaVEnpa9nNOnMsqmZAnQ8eF+n99Tk5G0HIntJN54C+p14VW04pw6Nud6WV2sY0TbhTVG0FhIQUumAN7mnRJ1MnJJ8Ir554MvDT/s50mcNovvWOVMKtqJI4WAmBMAAGOyo2K2aHcqStUTJvcmLAAX/AH91S2MapKiA26AQd7mXDwjqSJuai4pa1bobdIvvFt5Ji5AGVNuA7gK2xYsid6WvsWg5RepcnHHY9bCAtCgVtlBQfSEAHJbWBpUceUrHBRzOAGJy5ECOPEdGl6i7Wwr5bISy64dbNOCYBgElPaaQ4jZ2MXJVhHyomSebPRHRXrYE1Dg1hwPzy9ee/WrUQkW4D4COFTsFy4cahTa46Z8DrVJTsHFgz5q/9xVScRs7GLCR5q/upj9We3s7a6FJ1VEtF22j5SHFtqSpSFBfqgRw1HRfppJgdqBxUXkA/Oq6Nh4uf+VxH3D4Uz2FsvEIcJXh30iLS2o/IVjmVwdLsG9qHThJ4T8LVatl7Hw5aSp2AsiVAK06JvVXLC/ZPf5Tn8NCWHB/03v8pz+GuDFLJD+LMk2j0TZuy8IeOh4qHjTvD7Ew98qZntmvI8O4+2sKS07bhzTkHvGXtq54DllCb4Z5JAtDbsHT9mu7Hlb/AOSf9miY5GFSnHLSgQPN2z/5XPCuXKzZil4ZQTZUiw+H76XYDlMlWMcdW28hBYbQCWXTJC1qOiCfXFNneUzChfnP8l/+XWsqcaJPMtpbKfICSFfjSwbBdCQd6JNp+Xxr1h3bOGPX/wAh/wDl1wOOwv8A3I1/UP6/5dcqxVsr/BJSsHyZeWCCxNpkqV4kTfoplyUw4Y2hzK0JLgBEzOUc3mt8Y99Ww8pGhoXBb2L38uqbst8r25ziULLRSfrClSRZmL5gCJI6ONaQjpe1g9LiitOeT0j40c8npHxroIN4oitOeT0j41r54jrp1j0hr0a60B1iiK5OYtCYzLSJ0lQE9061sX06ZhJ0Ei9AULyjLIfagkfVnS3rGqLitR3fvq7+UdYLzUEH6s6fbNUjFaju/fQFlY8tGLyJg4EQAIVzoNkjocPdeLjQVuny14zMpJVgBlAuOdIVM6HnItF56eNFFAY/TZi8+WcDHWh3oB4u9sd44VlXlsxeYDNgSCCc0OxIiB+s4z+GlFFAau+W3GJKROBOafR5w5YTIn6wC9hMxM9Fa4ry34sIUR5koi2UB2SMxTI+sI4Ax0GsUUAnw/ldxSgrcw6Y6c97Ex6etgB31J/SniMhUFYWQJywsH0SY/WdIy95FYooAR5U8RvSrCApMRDhzaXG/cXPwNQ3vLFikqIDeHUASAoBd76+nxoooBhsby1YoSMuGRJF1ByPRVr9YIEgCe2mKfLVjJUCrACACD9aQZJEA85qInuNZooDm75bcamP+QN4sXTwJn09N38RWrflxxhIH/wgDxId6DE/WW0j30UVFPmy1quDmPLrjergv/L/AB11Hlvxkf8A0dEmPreJiPT1Gp4RRRUpUQ2n2Nl+WzGDjgDcac90gdftn3Gtz5acXHpYCYmPrb+lac+u6PvCiihBhHlpxhA3tnieBLtu/ftUDEeX3HJUU81hVQdUhwg931lZooDl/aCx3scN8HP5lH9oLHexw3wc/mUUUBuPL/jcpPM4aZAiHOIP/c7K0/tB472OG+Dn8yiigD+0HjvY4b4OfzKP7QeO9jhvg5/MoooA/tB472OG+Dn8yj+0HjvY4b4OfzKKKAD/AP0FjvY4b4OfzKXjy0Yve+qY3ss7q/VTlHr9ArFFAY/TLivZMfBf8dSsJ5WcQsEqGGQeGZLl9OhdtSfdRRQElPlNfk5l4MARcBxUyYtvgn3A290q8VymLrZC1YS6wtQl0GUk5TKVbw3z3iL2oooCY9y9dxBQVrwiCmeCwPSSb78kEoSZA+ZpdivKq+p1DimWCtrMEKHOAXGU25yDIHGiigFD/LNxQSlLTSEpzQE5vWWVnVR4qNRXOUrh9VH4+NFFAf/Z"/>
          <p:cNvSpPr>
            <a:spLocks noChangeAspect="1" noChangeArrowheads="1"/>
          </p:cNvSpPr>
          <p:nvPr/>
        </p:nvSpPr>
        <p:spPr bwMode="auto">
          <a:xfrm>
            <a:off x="207379" y="-192617"/>
            <a:ext cx="406294"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899" tIns="60949" rIns="121899" bIns="60949" numCol="1" anchor="t" anchorCtr="0" compatLnSpc="1">
            <a:prstTxWarp prst="textNoShape">
              <a:avLst/>
            </a:prstTxWarp>
          </a:bodyPr>
          <a:lstStyle/>
          <a:p>
            <a:endParaRPr lang="en-US" dirty="0"/>
          </a:p>
        </p:txBody>
      </p:sp>
      <p:sp>
        <p:nvSpPr>
          <p:cNvPr id="16" name="Content Placeholder 3"/>
          <p:cNvSpPr>
            <a:spLocks noGrp="1"/>
          </p:cNvSpPr>
          <p:nvPr>
            <p:ph idx="1"/>
          </p:nvPr>
        </p:nvSpPr>
        <p:spPr>
          <a:xfrm>
            <a:off x="5472275" y="3965609"/>
            <a:ext cx="6589584" cy="1158084"/>
          </a:xfrm>
        </p:spPr>
        <p:txBody>
          <a:bodyPr/>
          <a:lstStyle/>
          <a:p>
            <a:pPr algn="ctr">
              <a:buClr>
                <a:srgbClr val="FF0000"/>
              </a:buClr>
              <a:tabLst>
                <a:tab pos="1447547" algn="l"/>
              </a:tabLst>
            </a:pPr>
            <a:r>
              <a:rPr lang="en-US" sz="2400" b="1" dirty="0"/>
              <a:t>AMD </a:t>
            </a:r>
            <a:r>
              <a:rPr lang="en-US" sz="2400" b="1" dirty="0">
                <a:solidFill>
                  <a:srgbClr val="FF0000"/>
                </a:solidFill>
              </a:rPr>
              <a:t>Enduro™ Power </a:t>
            </a:r>
            <a:r>
              <a:rPr lang="en-US" sz="2400" b="1" dirty="0"/>
              <a:t>technologies adapts to </a:t>
            </a:r>
            <a:r>
              <a:rPr lang="en-US" sz="2400" b="1" dirty="0" smtClean="0"/>
              <a:t> </a:t>
            </a:r>
            <a:r>
              <a:rPr lang="en-US" sz="2400" b="1" dirty="0"/>
              <a:t>GPU requirements </a:t>
            </a:r>
            <a:r>
              <a:rPr lang="en-US" sz="2400" b="1" dirty="0" smtClean="0"/>
              <a:t>automatically</a:t>
            </a:r>
            <a:r>
              <a:rPr lang="en-US" sz="2400" b="1" baseline="30000" dirty="0" smtClean="0">
                <a:latin typeface="Calibri"/>
              </a:rPr>
              <a:t>⁴</a:t>
            </a:r>
            <a:r>
              <a:rPr lang="en-US" sz="2400" b="1" dirty="0" smtClean="0"/>
              <a:t> </a:t>
            </a:r>
            <a:endParaRPr lang="en-US" sz="2400" b="1" dirty="0"/>
          </a:p>
          <a:p>
            <a:pPr algn="ctr">
              <a:buClr>
                <a:srgbClr val="FF0000"/>
              </a:buClr>
              <a:tabLst>
                <a:tab pos="1447547" algn="l"/>
              </a:tabLst>
            </a:pPr>
            <a:r>
              <a:rPr lang="en-US" sz="2400" b="1" dirty="0"/>
              <a:t>Extending battery life</a:t>
            </a:r>
            <a:endParaRPr lang="en-US" sz="2400" dirty="0"/>
          </a:p>
          <a:p>
            <a:pPr marL="0" indent="0" algn="r">
              <a:buClr>
                <a:srgbClr val="FF0000"/>
              </a:buClr>
              <a:buNone/>
              <a:tabLst>
                <a:tab pos="1447547" algn="l"/>
              </a:tabLst>
            </a:pPr>
            <a:endParaRPr lang="en-US" sz="2400" b="1" dirty="0">
              <a:solidFill>
                <a:srgbClr val="FF0000"/>
              </a:solidFill>
            </a:endParaRPr>
          </a:p>
          <a:p>
            <a:pPr marL="0" indent="0" algn="r">
              <a:buClr>
                <a:srgbClr val="FF0000"/>
              </a:buClr>
              <a:buNone/>
              <a:tabLst>
                <a:tab pos="1447547" algn="l"/>
              </a:tabLst>
            </a:pPr>
            <a:r>
              <a:rPr lang="en-US" sz="2100" dirty="0"/>
              <a:t/>
            </a:r>
            <a:br>
              <a:rPr lang="en-US" sz="2100" dirty="0"/>
            </a:br>
            <a:endParaRPr lang="en-US" sz="2100" i="1" dirty="0"/>
          </a:p>
        </p:txBody>
      </p:sp>
      <p:sp>
        <p:nvSpPr>
          <p:cNvPr id="6" name="Rectangle 5"/>
          <p:cNvSpPr/>
          <p:nvPr/>
        </p:nvSpPr>
        <p:spPr>
          <a:xfrm>
            <a:off x="6691194" y="1100763"/>
            <a:ext cx="3442182" cy="1477305"/>
          </a:xfrm>
          <a:prstGeom prst="rect">
            <a:avLst/>
          </a:prstGeom>
        </p:spPr>
        <p:txBody>
          <a:bodyPr wrap="none" lIns="121899" tIns="60949" rIns="121899" bIns="60949">
            <a:spAutoFit/>
          </a:bodyPr>
          <a:lstStyle/>
          <a:p>
            <a:r>
              <a:rPr lang="en-US" sz="8800" b="1" dirty="0">
                <a:solidFill>
                  <a:srgbClr val="FF0000"/>
                </a:solidFill>
                <a:effectLst>
                  <a:outerShdw blurRad="38100" dist="38100" dir="2700000" algn="tl">
                    <a:srgbClr val="000000">
                      <a:alpha val="43137"/>
                    </a:srgbClr>
                  </a:outerShdw>
                </a:effectLst>
              </a:rPr>
              <a:t>Power</a:t>
            </a:r>
            <a:r>
              <a:rPr lang="en-US" sz="7200" b="1" dirty="0">
                <a:solidFill>
                  <a:srgbClr val="FF0000"/>
                </a:solidFill>
                <a:effectLst>
                  <a:outerShdw blurRad="38100" dist="38100" dir="2700000" algn="tl">
                    <a:srgbClr val="000000">
                      <a:alpha val="43137"/>
                    </a:srgbClr>
                  </a:outerShdw>
                </a:effectLst>
              </a:rPr>
              <a:t> </a:t>
            </a:r>
            <a:endParaRPr lang="en-US" sz="7200" dirty="0"/>
          </a:p>
        </p:txBody>
      </p:sp>
      <p:sp>
        <p:nvSpPr>
          <p:cNvPr id="7" name="Rectangle 6"/>
          <p:cNvSpPr/>
          <p:nvPr/>
        </p:nvSpPr>
        <p:spPr>
          <a:xfrm>
            <a:off x="9630837" y="2294744"/>
            <a:ext cx="1098734" cy="697627"/>
          </a:xfrm>
          <a:prstGeom prst="rect">
            <a:avLst/>
          </a:prstGeom>
        </p:spPr>
        <p:txBody>
          <a:bodyPr wrap="none" lIns="121899" tIns="60949" rIns="121899" bIns="60949">
            <a:spAutoFit/>
          </a:bodyPr>
          <a:lstStyle/>
          <a:p>
            <a:r>
              <a:rPr lang="en-US" sz="3700" i="1" dirty="0">
                <a:effectLst>
                  <a:outerShdw blurRad="38100" dist="38100" dir="2700000" algn="tl">
                    <a:srgbClr val="000000">
                      <a:alpha val="43137"/>
                    </a:srgbClr>
                  </a:outerShdw>
                </a:effectLst>
              </a:rPr>
              <a:t>with</a:t>
            </a:r>
            <a:endParaRPr lang="en-US" sz="3700" dirty="0"/>
          </a:p>
        </p:txBody>
      </p:sp>
      <p:sp>
        <p:nvSpPr>
          <p:cNvPr id="8" name="Rectangle 7"/>
          <p:cNvSpPr/>
          <p:nvPr/>
        </p:nvSpPr>
        <p:spPr>
          <a:xfrm>
            <a:off x="4479458" y="2502642"/>
            <a:ext cx="8181753" cy="1586759"/>
          </a:xfrm>
          <a:prstGeom prst="rect">
            <a:avLst/>
          </a:prstGeom>
        </p:spPr>
        <p:txBody>
          <a:bodyPr wrap="square" lIns="121899" tIns="60949" rIns="121899" bIns="60949">
            <a:spAutoFit/>
          </a:bodyPr>
          <a:lstStyle/>
          <a:p>
            <a:pPr>
              <a:buClr>
                <a:srgbClr val="FF0000"/>
              </a:buClr>
              <a:tabLst>
                <a:tab pos="1447547" algn="l"/>
              </a:tabLst>
            </a:pPr>
            <a:endParaRPr lang="en-US" sz="1100" baseline="30000" dirty="0"/>
          </a:p>
          <a:p>
            <a:pPr algn="ctr">
              <a:buClr>
                <a:srgbClr val="FF0000"/>
              </a:buClr>
              <a:tabLst>
                <a:tab pos="1447547" algn="l"/>
              </a:tabLst>
            </a:pPr>
            <a:r>
              <a:rPr lang="en-US" sz="8800" b="1" dirty="0">
                <a:solidFill>
                  <a:srgbClr val="FF0000"/>
                </a:solidFill>
                <a:effectLst>
                  <a:outerShdw blurRad="38100" dist="38100" dir="2700000" algn="tl">
                    <a:srgbClr val="000000">
                      <a:alpha val="43137"/>
                    </a:srgbClr>
                  </a:outerShdw>
                </a:effectLst>
              </a:rPr>
              <a:t>Performance</a:t>
            </a:r>
          </a:p>
        </p:txBody>
      </p:sp>
      <p:sp>
        <p:nvSpPr>
          <p:cNvPr id="9" name="Rectangle 8"/>
          <p:cNvSpPr/>
          <p:nvPr/>
        </p:nvSpPr>
        <p:spPr>
          <a:xfrm>
            <a:off x="5018424" y="669875"/>
            <a:ext cx="2790145" cy="861752"/>
          </a:xfrm>
          <a:prstGeom prst="rect">
            <a:avLst/>
          </a:prstGeom>
        </p:spPr>
        <p:txBody>
          <a:bodyPr wrap="none" lIns="121899" tIns="60949" rIns="121899" bIns="60949">
            <a:spAutoFit/>
          </a:bodyPr>
          <a:lstStyle/>
          <a:p>
            <a:r>
              <a:rPr lang="en-US" sz="4800" dirty="0">
                <a:effectLst>
                  <a:outerShdw blurRad="38100" dist="38100" dir="2700000" algn="tl">
                    <a:srgbClr val="000000">
                      <a:alpha val="43137"/>
                    </a:srgbClr>
                  </a:outerShdw>
                </a:effectLst>
              </a:rPr>
              <a:t>Balancing</a:t>
            </a:r>
            <a:r>
              <a:rPr lang="en-US" sz="4800" b="1" dirty="0">
                <a:solidFill>
                  <a:srgbClr val="FF0000"/>
                </a:solidFill>
                <a:effectLst>
                  <a:outerShdw blurRad="38100" dist="38100" dir="2700000" algn="tl">
                    <a:srgbClr val="000000">
                      <a:alpha val="43137"/>
                    </a:srgbClr>
                  </a:outerShdw>
                </a:effectLst>
              </a:rPr>
              <a:t> </a:t>
            </a:r>
            <a:endParaRPr lang="en-US" sz="4800" dirty="0"/>
          </a:p>
        </p:txBody>
      </p:sp>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53608" y="5904166"/>
            <a:ext cx="929991" cy="786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 descr="O:\Quardia\Client Archive\AMD\AMD0055  AMD Mainstream NB Platform Overview - Scott Shutter\Resources\flash 2.png"/>
          <p:cNvPicPr>
            <a:picLocks noChangeAspect="1" noChangeArrowheads="1"/>
          </p:cNvPicPr>
          <p:nvPr/>
        </p:nvPicPr>
        <p:blipFill rotWithShape="1">
          <a:blip r:embed="rId4" cstate="email">
            <a:duotone>
              <a:prstClr val="black"/>
              <a:schemeClr val="accent1">
                <a:tint val="45000"/>
                <a:satMod val="400000"/>
              </a:schemeClr>
            </a:duotone>
            <a:extLst>
              <a:ext uri="{28A0092B-C50C-407E-A947-70E740481C1C}">
                <a14:useLocalDpi xmlns:a14="http://schemas.microsoft.com/office/drawing/2010/main" val="0"/>
              </a:ext>
            </a:extLst>
          </a:blip>
          <a:stretch/>
        </p:blipFill>
        <p:spPr bwMode="auto">
          <a:xfrm>
            <a:off x="-1562563" y="-140760"/>
            <a:ext cx="8602756" cy="860499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771" y="919359"/>
            <a:ext cx="6946848" cy="6338343"/>
          </a:xfrm>
          <a:prstGeom prst="rect">
            <a:avLst/>
          </a:prstGeom>
        </p:spPr>
      </p:pic>
      <p:pic>
        <p:nvPicPr>
          <p:cNvPr id="29"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03507" y="2992371"/>
            <a:ext cx="4869451" cy="1808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Group 29"/>
          <p:cNvGrpSpPr/>
          <p:nvPr/>
        </p:nvGrpSpPr>
        <p:grpSpPr>
          <a:xfrm rot="1536081">
            <a:off x="1323421" y="2797745"/>
            <a:ext cx="2743200" cy="2560320"/>
            <a:chOff x="4412769" y="-367663"/>
            <a:chExt cx="6182220" cy="5646194"/>
          </a:xfrm>
        </p:grpSpPr>
        <p:pic>
          <p:nvPicPr>
            <p:cNvPr id="31" name="Picture 30"/>
            <p:cNvPicPr>
              <a:picLocks noChangeAspect="1"/>
            </p:cNvPicPr>
            <p:nvPr/>
          </p:nvPicPr>
          <p:blipFill>
            <a:blip r:embed="rId8" cstate="screen">
              <a:alphaModFix amt="67000"/>
              <a:extLst>
                <a:ext uri="{28A0092B-C50C-407E-A947-70E740481C1C}">
                  <a14:useLocalDpi xmlns:a14="http://schemas.microsoft.com/office/drawing/2010/main"/>
                </a:ext>
              </a:extLst>
            </a:blip>
            <a:stretch>
              <a:fillRect/>
            </a:stretch>
          </p:blipFill>
          <p:spPr>
            <a:xfrm>
              <a:off x="4412769" y="-367663"/>
              <a:ext cx="6182220" cy="4597404"/>
            </a:xfrm>
            <a:prstGeom prst="rect">
              <a:avLst/>
            </a:prstGeom>
          </p:spPr>
        </p:pic>
        <p:pic>
          <p:nvPicPr>
            <p:cNvPr id="32" name="Picture 3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39163" y="25401"/>
              <a:ext cx="4122795" cy="5253130"/>
            </a:xfrm>
            <a:prstGeom prst="rect">
              <a:avLst/>
            </a:prstGeom>
          </p:spPr>
        </p:pic>
      </p:gr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83599" y="5837024"/>
            <a:ext cx="1005840" cy="853287"/>
          </a:xfrm>
          <a:prstGeom prst="rect">
            <a:avLst/>
          </a:prstGeom>
        </p:spPr>
      </p:pic>
    </p:spTree>
    <p:extLst>
      <p:ext uri="{BB962C8B-B14F-4D97-AF65-F5344CB8AC3E}">
        <p14:creationId xmlns:p14="http://schemas.microsoft.com/office/powerpoint/2010/main" val="9683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 descr="O:\Quardia\Client Archive\AMD\AMD0055  AMD Mainstream NB Platform Overview - Scott Shutter\Resources\flash 2.png"/>
          <p:cNvPicPr>
            <a:picLocks noChangeAspect="1" noChangeArrowheads="1"/>
          </p:cNvPicPr>
          <p:nvPr/>
        </p:nvPicPr>
        <p:blipFill rotWithShape="1">
          <a:blip r:embed="rId3" cstate="email">
            <a:extLst>
              <a:ext uri="{28A0092B-C50C-407E-A947-70E740481C1C}">
                <a14:useLocalDpi xmlns:a14="http://schemas.microsoft.com/office/drawing/2010/main" val="0"/>
              </a:ext>
            </a:extLst>
          </a:blip>
          <a:stretch/>
        </p:blipFill>
        <p:spPr bwMode="auto">
          <a:xfrm>
            <a:off x="4834628" y="830715"/>
            <a:ext cx="6740672" cy="674242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7" descr="O:\Quardia\Client Archive\AMD\AMD0055  AMD Mainstream NB Platform Overview - Scott Shutter\Resources\flash 6.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12832" r="14339"/>
          <a:stretch/>
        </p:blipFill>
        <p:spPr bwMode="auto">
          <a:xfrm>
            <a:off x="1910469" y="1657564"/>
            <a:ext cx="12188825" cy="511698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20186"/>
          <a:stretch/>
        </p:blipFill>
        <p:spPr bwMode="auto">
          <a:xfrm>
            <a:off x="5432138" y="1451369"/>
            <a:ext cx="5499693" cy="4390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9" name="Title 2" descr="http://news.softpedia.com/newsImage/Future-Sony-Vaio-Laptops-To-Include-PlayStation-Network-Support-2.jpg/"/>
          <p:cNvSpPr>
            <a:spLocks noGrp="1"/>
          </p:cNvSpPr>
          <p:nvPr>
            <p:ph type="title"/>
          </p:nvPr>
        </p:nvSpPr>
        <p:spPr/>
        <p:txBody>
          <a:bodyPr/>
          <a:lstStyle/>
          <a:p>
            <a:r>
              <a:rPr lang="en-US" sz="2700" b="1" dirty="0"/>
              <a:t>AMD Enduro™ Technology</a:t>
            </a:r>
            <a:br>
              <a:rPr lang="en-US" sz="2700" b="1" dirty="0"/>
            </a:br>
            <a:r>
              <a:rPr lang="en-CA" sz="1600" dirty="0"/>
              <a:t>Advanced Power, Performance &amp; Optimal User Experience</a:t>
            </a:r>
          </a:p>
        </p:txBody>
      </p:sp>
      <p:sp>
        <p:nvSpPr>
          <p:cNvPr id="13315" name="Content Placeholder 3"/>
          <p:cNvSpPr>
            <a:spLocks noGrp="1"/>
          </p:cNvSpPr>
          <p:nvPr>
            <p:ph idx="1"/>
          </p:nvPr>
        </p:nvSpPr>
        <p:spPr>
          <a:xfrm>
            <a:off x="426609" y="2534291"/>
            <a:ext cx="5774166" cy="3674039"/>
          </a:xfrm>
        </p:spPr>
        <p:txBody>
          <a:bodyPr/>
          <a:lstStyle/>
          <a:p>
            <a:pPr marL="0" indent="0">
              <a:buNone/>
            </a:pPr>
            <a:r>
              <a:rPr lang="en-CA" sz="2100" b="1" dirty="0"/>
              <a:t>Enhanced battery life with instantaneous switching:</a:t>
            </a:r>
          </a:p>
          <a:p>
            <a:r>
              <a:rPr lang="en-US" dirty="0" smtClean="0"/>
              <a:t>Automatically </a:t>
            </a:r>
            <a:r>
              <a:rPr lang="en-US" dirty="0"/>
              <a:t>&amp; seamlessly turns AMD </a:t>
            </a:r>
            <a:r>
              <a:rPr lang="en-US" dirty="0" smtClean="0"/>
              <a:t>FirePro™ </a:t>
            </a:r>
            <a:r>
              <a:rPr lang="en-US" dirty="0"/>
              <a:t>discrete Mobile GPU on and off depending on system or application requirements </a:t>
            </a:r>
            <a:endParaRPr lang="en-US" dirty="0" smtClean="0"/>
          </a:p>
          <a:p>
            <a:r>
              <a:rPr lang="en-CA" dirty="0" smtClean="0"/>
              <a:t>Smooth, automatic transition</a:t>
            </a:r>
          </a:p>
          <a:p>
            <a:r>
              <a:rPr lang="en-CA" dirty="0" smtClean="0"/>
              <a:t>GPU consumes </a:t>
            </a:r>
            <a:r>
              <a:rPr lang="en-CA" sz="3200" b="1" dirty="0"/>
              <a:t>0 watts </a:t>
            </a:r>
            <a:r>
              <a:rPr lang="en-CA" sz="2100" dirty="0"/>
              <a:t>when powered down with</a:t>
            </a:r>
            <a:r>
              <a:rPr lang="en-CA" sz="2400" dirty="0"/>
              <a:t> </a:t>
            </a:r>
            <a:r>
              <a:rPr lang="en-CA" sz="3200" b="1" dirty="0"/>
              <a:t>AMD </a:t>
            </a:r>
            <a:r>
              <a:rPr lang="en-CA" sz="3200" b="1" dirty="0" err="1">
                <a:solidFill>
                  <a:srgbClr val="FF0000"/>
                </a:solidFill>
              </a:rPr>
              <a:t>Enduro</a:t>
            </a:r>
            <a:r>
              <a:rPr lang="en-CA" sz="3200" b="1" dirty="0">
                <a:solidFill>
                  <a:srgbClr val="FF0000"/>
                </a:solidFill>
              </a:rPr>
              <a:t>™</a:t>
            </a:r>
            <a:r>
              <a:rPr lang="en-CA" sz="3200" b="1" dirty="0"/>
              <a:t> technology</a:t>
            </a:r>
          </a:p>
          <a:p>
            <a:pPr marL="0" indent="0">
              <a:buNone/>
            </a:pPr>
            <a:r>
              <a:rPr lang="en-CA" sz="3200" b="1" dirty="0"/>
              <a:t>             </a:t>
            </a:r>
          </a:p>
        </p:txBody>
      </p:sp>
      <p:sp>
        <p:nvSpPr>
          <p:cNvPr id="23" name="TextBox 22"/>
          <p:cNvSpPr txBox="1"/>
          <p:nvPr/>
        </p:nvSpPr>
        <p:spPr>
          <a:xfrm>
            <a:off x="170698" y="876730"/>
            <a:ext cx="11497238" cy="1313180"/>
          </a:xfrm>
          <a:prstGeom prst="rect">
            <a:avLst/>
          </a:prstGeom>
          <a:noFill/>
        </p:spPr>
        <p:txBody>
          <a:bodyPr wrap="square" lIns="121899" tIns="60949" rIns="121899" bIns="60949" rtlCol="0">
            <a:spAutoFit/>
          </a:bodyPr>
          <a:lstStyle/>
          <a:p>
            <a:r>
              <a:rPr lang="en-CA" sz="3900" spc="400" dirty="0">
                <a:effectLst>
                  <a:outerShdw blurRad="50800" dist="38100" dir="2700000" algn="tl" rotWithShape="0">
                    <a:schemeClr val="bg1">
                      <a:lumMod val="85000"/>
                      <a:lumOff val="15000"/>
                      <a:alpha val="40000"/>
                    </a:schemeClr>
                  </a:outerShdw>
                </a:effectLst>
              </a:rPr>
              <a:t>Great performance &amp; great battery life</a:t>
            </a:r>
          </a:p>
          <a:p>
            <a:r>
              <a:rPr lang="en-CA" sz="3900" spc="400" dirty="0">
                <a:effectLst>
                  <a:outerShdw blurRad="50800" dist="38100" dir="2700000" algn="tl" rotWithShape="0">
                    <a:schemeClr val="bg1">
                      <a:lumMod val="85000"/>
                      <a:lumOff val="15000"/>
                      <a:alpha val="40000"/>
                    </a:schemeClr>
                  </a:outerShdw>
                </a:effectLst>
              </a:rPr>
              <a:t>With </a:t>
            </a:r>
            <a:r>
              <a:rPr lang="en-CA" sz="3900" b="1" spc="400" dirty="0">
                <a:effectLst>
                  <a:outerShdw blurRad="50800" dist="38100" dir="2700000" algn="tl" rotWithShape="0">
                    <a:schemeClr val="bg1">
                      <a:lumMod val="85000"/>
                      <a:lumOff val="15000"/>
                      <a:alpha val="40000"/>
                    </a:schemeClr>
                  </a:outerShdw>
                </a:effectLst>
              </a:rPr>
              <a:t>AMD </a:t>
            </a:r>
            <a:r>
              <a:rPr lang="en-CA" sz="3900" b="1" spc="400" dirty="0">
                <a:solidFill>
                  <a:srgbClr val="FF0000"/>
                </a:solidFill>
                <a:effectLst>
                  <a:outerShdw blurRad="50800" dist="38100" dir="2700000" algn="tl" rotWithShape="0">
                    <a:schemeClr val="bg1">
                      <a:lumMod val="85000"/>
                      <a:lumOff val="15000"/>
                      <a:alpha val="40000"/>
                    </a:schemeClr>
                  </a:outerShdw>
                </a:effectLst>
              </a:rPr>
              <a:t>Enduro™ </a:t>
            </a:r>
            <a:r>
              <a:rPr lang="en-CA" sz="3900" spc="400" dirty="0" smtClean="0">
                <a:effectLst>
                  <a:outerShdw blurRad="50800" dist="38100" dir="2700000" algn="tl" rotWithShape="0">
                    <a:schemeClr val="bg1">
                      <a:lumMod val="85000"/>
                      <a:lumOff val="15000"/>
                      <a:alpha val="40000"/>
                    </a:schemeClr>
                  </a:outerShdw>
                </a:effectLst>
              </a:rPr>
              <a:t>Technology</a:t>
            </a:r>
            <a:r>
              <a:rPr lang="en-CA" sz="3900" spc="400" baseline="30000" dirty="0">
                <a:effectLst>
                  <a:outerShdw blurRad="50800" dist="38100" dir="2700000" algn="tl" rotWithShape="0">
                    <a:schemeClr val="bg1">
                      <a:lumMod val="85000"/>
                      <a:lumOff val="15000"/>
                      <a:alpha val="40000"/>
                    </a:schemeClr>
                  </a:outerShdw>
                </a:effectLst>
                <a:latin typeface="Calibri"/>
              </a:rPr>
              <a:t>⁷</a:t>
            </a:r>
            <a:endParaRPr lang="en-US" sz="3900" spc="400" baseline="30000" dirty="0">
              <a:effectLst>
                <a:outerShdw blurRad="50800" dist="38100" dir="2700000" algn="tl" rotWithShape="0">
                  <a:schemeClr val="bg1">
                    <a:lumMod val="85000"/>
                    <a:lumOff val="15000"/>
                    <a:alpha val="40000"/>
                  </a:schemeClr>
                </a:outerShdw>
              </a:effectLst>
            </a:endParaRPr>
          </a:p>
        </p:txBody>
      </p:sp>
      <p:pic>
        <p:nvPicPr>
          <p:cNvPr id="39" name="Picture 38"/>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381107" y="4509829"/>
            <a:ext cx="946252" cy="607769"/>
          </a:xfrm>
          <a:prstGeom prst="rect">
            <a:avLst/>
          </a:prstGeom>
          <a:effectLst>
            <a:glow rad="228600">
              <a:srgbClr val="1D9C0C">
                <a:alpha val="40000"/>
              </a:srgbClr>
            </a:glow>
          </a:effectLst>
        </p:spPr>
      </p:pic>
      <p:pic>
        <p:nvPicPr>
          <p:cNvPr id="40" name="Picture 39"/>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504997" y="4581130"/>
            <a:ext cx="699967" cy="403559"/>
          </a:xfrm>
          <a:prstGeom prst="rect">
            <a:avLst/>
          </a:prstGeom>
          <a:effectLst>
            <a:glow rad="228600">
              <a:srgbClr val="1D9C0C">
                <a:alpha val="40000"/>
              </a:srgbClr>
            </a:glow>
          </a:effectLst>
        </p:spPr>
      </p:pic>
      <p:pic>
        <p:nvPicPr>
          <p:cNvPr id="41" name="Picture 40"/>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481703" y="4570095"/>
            <a:ext cx="699967" cy="384109"/>
          </a:xfrm>
          <a:prstGeom prst="rect">
            <a:avLst/>
          </a:prstGeom>
        </p:spPr>
      </p:pic>
      <p:pic>
        <p:nvPicPr>
          <p:cNvPr id="42" name="Picture 41"/>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8253341" y="4572272"/>
            <a:ext cx="699967" cy="384109"/>
          </a:xfrm>
          <a:prstGeom prst="rect">
            <a:avLst/>
          </a:prstGeom>
          <a:effectLst>
            <a:glow rad="228600">
              <a:schemeClr val="accent1">
                <a:satMod val="175000"/>
                <a:alpha val="40000"/>
              </a:schemeClr>
            </a:glow>
          </a:effectLst>
        </p:spPr>
      </p:pic>
      <p:pic>
        <p:nvPicPr>
          <p:cNvPr id="43" name="Picture 42"/>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9186972" y="4518683"/>
            <a:ext cx="1004585" cy="627219"/>
          </a:xfrm>
          <a:prstGeom prst="rect">
            <a:avLst/>
          </a:prstGeom>
          <a:effectLst>
            <a:glow rad="228600">
              <a:srgbClr val="1D9C0C">
                <a:alpha val="40000"/>
              </a:srgbClr>
            </a:glow>
          </a:effectLst>
        </p:spPr>
      </p:pic>
      <p:sp>
        <p:nvSpPr>
          <p:cNvPr id="35" name="Rounded Rectangle 34"/>
          <p:cNvSpPr/>
          <p:nvPr/>
        </p:nvSpPr>
        <p:spPr bwMode="auto">
          <a:xfrm>
            <a:off x="9682067" y="2148455"/>
            <a:ext cx="2506758" cy="1100888"/>
          </a:xfrm>
          <a:prstGeom prst="roundRect">
            <a:avLst/>
          </a:prstGeom>
          <a:gradFill>
            <a:gsLst>
              <a:gs pos="0">
                <a:schemeClr val="bg1"/>
              </a:gs>
              <a:gs pos="50000">
                <a:srgbClr val="FF0000"/>
              </a:gs>
              <a:gs pos="100000">
                <a:srgbClr val="FF0000"/>
              </a:gs>
            </a:gsLst>
            <a:lin ang="5400000" scaled="0"/>
          </a:gradFill>
          <a:ln w="25400" algn="ctr">
            <a:noFill/>
            <a:round/>
            <a:headEnd/>
            <a:tailEnd/>
          </a:ln>
          <a:effectLst>
            <a:glow rad="63500">
              <a:schemeClr val="accent6">
                <a:satMod val="175000"/>
                <a:alpha val="40000"/>
              </a:schemeClr>
            </a:glow>
            <a:outerShdw blurRad="50800" dist="38100" dir="5400000" algn="t" rotWithShape="0">
              <a:prstClr val="black">
                <a:alpha val="40000"/>
              </a:prstClr>
            </a:outerShdw>
          </a:effectLst>
          <a:scene3d>
            <a:camera prst="orthographicFront"/>
            <a:lightRig rig="threePt" dir="t"/>
          </a:scene3d>
          <a:sp3d>
            <a:bevelT/>
          </a:sp3d>
        </p:spPr>
        <p:txBody>
          <a:bodyPr lIns="304747" tIns="60941" rIns="304747" bIns="60941" rtlCol="0" anchor="ctr"/>
          <a:lstStyle/>
          <a:p>
            <a:pPr marL="2117" indent="-2117" algn="ctr" defTabSz="1217364"/>
            <a:r>
              <a:rPr lang="en-US" sz="1600" b="1" i="1" dirty="0">
                <a:solidFill>
                  <a:prstClr val="white"/>
                </a:solidFill>
              </a:rPr>
              <a:t>Flexible Performance &amp; Power E</a:t>
            </a:r>
            <a:r>
              <a:rPr lang="en-US" sz="1600" b="1" i="1" dirty="0" smtClean="0">
                <a:solidFill>
                  <a:prstClr val="white"/>
                </a:solidFill>
              </a:rPr>
              <a:t>fficiency</a:t>
            </a:r>
            <a:endParaRPr lang="en-US" sz="1600" b="1" i="1" dirty="0">
              <a:solidFill>
                <a:prstClr val="white"/>
              </a:solidFill>
            </a:endParaRPr>
          </a:p>
        </p:txBody>
      </p:sp>
      <p:sp>
        <p:nvSpPr>
          <p:cNvPr id="44" name="TextBox 43"/>
          <p:cNvSpPr txBox="1"/>
          <p:nvPr/>
        </p:nvSpPr>
        <p:spPr>
          <a:xfrm>
            <a:off x="6381107" y="4932930"/>
            <a:ext cx="728382" cy="369332"/>
          </a:xfrm>
          <a:prstGeom prst="rect">
            <a:avLst/>
          </a:prstGeom>
          <a:noFill/>
        </p:spPr>
        <p:txBody>
          <a:bodyPr wrap="square" lIns="121899" tIns="60949" rIns="121899" bIns="60949" rtlCol="0">
            <a:spAutoFit/>
          </a:bodyPr>
          <a:lstStyle/>
          <a:p>
            <a:pPr algn="ctr" fontAlgn="auto">
              <a:spcBef>
                <a:spcPts val="0"/>
              </a:spcBef>
              <a:spcAft>
                <a:spcPts val="0"/>
              </a:spcAft>
            </a:pPr>
            <a:r>
              <a:rPr lang="en-US" sz="1600" dirty="0" smtClean="0">
                <a:effectLst>
                  <a:outerShdw blurRad="38100" dist="38100" dir="2700000" algn="tl">
                    <a:srgbClr val="000000">
                      <a:alpha val="43137"/>
                    </a:srgbClr>
                  </a:outerShdw>
                </a:effectLst>
                <a:latin typeface="+mj-lt"/>
              </a:rPr>
              <a:t>CP</a:t>
            </a:r>
            <a:r>
              <a:rPr lang="en-US" sz="1600" dirty="0" smtClean="0">
                <a:effectLst>
                  <a:outerShdw blurRad="38100" dist="38100" dir="2700000" algn="tl">
                    <a:srgbClr val="000000">
                      <a:alpha val="43137"/>
                    </a:srgbClr>
                  </a:outerShdw>
                </a:effectLst>
                <a:latin typeface="+mj-lt"/>
                <a:cs typeface="+mn-cs"/>
              </a:rPr>
              <a:t>U</a:t>
            </a:r>
            <a:endParaRPr lang="en-US" sz="1600" dirty="0">
              <a:effectLst>
                <a:outerShdw blurRad="38100" dist="38100" dir="2700000" algn="tl">
                  <a:srgbClr val="000000">
                    <a:alpha val="43137"/>
                  </a:srgbClr>
                </a:outerShdw>
              </a:effectLst>
              <a:latin typeface="+mj-lt"/>
              <a:cs typeface="+mn-cs"/>
            </a:endParaRPr>
          </a:p>
        </p:txBody>
      </p:sp>
      <p:sp>
        <p:nvSpPr>
          <p:cNvPr id="45" name="TextBox 44"/>
          <p:cNvSpPr txBox="1"/>
          <p:nvPr/>
        </p:nvSpPr>
        <p:spPr>
          <a:xfrm>
            <a:off x="9264883" y="4932931"/>
            <a:ext cx="728382" cy="369332"/>
          </a:xfrm>
          <a:prstGeom prst="rect">
            <a:avLst/>
          </a:prstGeom>
          <a:noFill/>
        </p:spPr>
        <p:txBody>
          <a:bodyPr wrap="square" lIns="121899" tIns="60949" rIns="121899" bIns="60949" rtlCol="0">
            <a:spAutoFit/>
          </a:bodyPr>
          <a:lstStyle/>
          <a:p>
            <a:pPr algn="ctr" fontAlgn="auto">
              <a:spcBef>
                <a:spcPts val="0"/>
              </a:spcBef>
              <a:spcAft>
                <a:spcPts val="0"/>
              </a:spcAft>
            </a:pPr>
            <a:r>
              <a:rPr lang="en-US" sz="1600" dirty="0">
                <a:effectLst>
                  <a:outerShdw blurRad="38100" dist="38100" dir="2700000" algn="tl">
                    <a:srgbClr val="000000">
                      <a:alpha val="43137"/>
                    </a:srgbClr>
                  </a:outerShdw>
                </a:effectLst>
                <a:latin typeface="+mj-lt"/>
              </a:rPr>
              <a:t>G</a:t>
            </a:r>
            <a:r>
              <a:rPr lang="en-US" sz="1600" dirty="0">
                <a:effectLst>
                  <a:outerShdw blurRad="38100" dist="38100" dir="2700000" algn="tl">
                    <a:srgbClr val="000000">
                      <a:alpha val="43137"/>
                    </a:srgbClr>
                  </a:outerShdw>
                </a:effectLst>
                <a:latin typeface="+mj-lt"/>
                <a:cs typeface="+mn-cs"/>
              </a:rPr>
              <a:t>PU</a:t>
            </a:r>
          </a:p>
        </p:txBody>
      </p:sp>
      <p:pic>
        <p:nvPicPr>
          <p:cNvPr id="1026"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9726" t="-790" r="17254"/>
          <a:stretch/>
        </p:blipFill>
        <p:spPr bwMode="auto">
          <a:xfrm>
            <a:off x="6540499" y="2095500"/>
            <a:ext cx="3098801" cy="2027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0102081"/>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Client Discrete</a:t>
            </a:r>
            <a:endParaRPr lang="en-US" dirty="0"/>
          </a:p>
        </p:txBody>
      </p:sp>
    </p:spTree>
    <p:extLst>
      <p:ext uri="{BB962C8B-B14F-4D97-AF65-F5344CB8AC3E}">
        <p14:creationId xmlns:p14="http://schemas.microsoft.com/office/powerpoint/2010/main" val="277746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9"/>
          <p:cNvSpPr txBox="1">
            <a:spLocks noChangeArrowheads="1"/>
          </p:cNvSpPr>
          <p:nvPr/>
        </p:nvSpPr>
        <p:spPr bwMode="auto">
          <a:xfrm>
            <a:off x="667319" y="3953143"/>
            <a:ext cx="2495192" cy="738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121899" tIns="60949" rIns="121899" bIns="60949">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0000"/>
              </a:lnSpc>
            </a:pPr>
            <a:r>
              <a:rPr lang="en-US" b="1" dirty="0" smtClean="0">
                <a:solidFill>
                  <a:srgbClr val="FF0000"/>
                </a:solidFill>
                <a:latin typeface="+mj-lt"/>
                <a:cs typeface="ParalucentDemiBold"/>
              </a:rPr>
              <a:t>AMD </a:t>
            </a:r>
            <a:r>
              <a:rPr lang="en-US" b="1" dirty="0" err="1" smtClean="0">
                <a:solidFill>
                  <a:srgbClr val="FF0000"/>
                </a:solidFill>
                <a:latin typeface="+mj-lt"/>
                <a:cs typeface="ParalucentDemiBold"/>
              </a:rPr>
              <a:t>FirePro</a:t>
            </a:r>
            <a:r>
              <a:rPr lang="en-US" sz="1400" b="1" baseline="50000" dirty="0" smtClean="0">
                <a:solidFill>
                  <a:srgbClr val="FF0000"/>
                </a:solidFill>
                <a:latin typeface="+mj-lt"/>
                <a:cs typeface="ParalucentDemiBold"/>
              </a:rPr>
              <a:t>™</a:t>
            </a:r>
            <a:r>
              <a:rPr lang="en-US" b="1" dirty="0" smtClean="0">
                <a:solidFill>
                  <a:srgbClr val="FF0000"/>
                </a:solidFill>
                <a:latin typeface="+mj-lt"/>
                <a:cs typeface="ParalucentDemiBold"/>
              </a:rPr>
              <a:t> </a:t>
            </a:r>
            <a:r>
              <a:rPr lang="en-US" b="1" dirty="0" smtClean="0">
                <a:latin typeface="+mj-lt"/>
                <a:cs typeface="ParalucentDemiBold"/>
              </a:rPr>
              <a:t>V3900</a:t>
            </a:r>
            <a:endParaRPr lang="en-US" b="1" dirty="0">
              <a:latin typeface="+mj-lt"/>
              <a:cs typeface="ParalucentDemiBold"/>
            </a:endParaRPr>
          </a:p>
          <a:p>
            <a:pPr eaLnBrk="1" hangingPunct="1">
              <a:lnSpc>
                <a:spcPct val="80000"/>
              </a:lnSpc>
            </a:pPr>
            <a:r>
              <a:rPr lang="en-US" sz="1600" dirty="0" smtClean="0">
                <a:latin typeface="+mj-lt"/>
              </a:rPr>
              <a:t>1 GB</a:t>
            </a:r>
            <a:endParaRPr lang="en-US" sz="1600" dirty="0">
              <a:latin typeface="+mj-lt"/>
            </a:endParaRPr>
          </a:p>
          <a:p>
            <a:pPr eaLnBrk="1" hangingPunct="1">
              <a:lnSpc>
                <a:spcPct val="80000"/>
              </a:lnSpc>
            </a:pPr>
            <a:r>
              <a:rPr lang="en-US" sz="1600" dirty="0">
                <a:latin typeface="+mj-lt"/>
              </a:rPr>
              <a:t>Entry 3D</a:t>
            </a:r>
          </a:p>
        </p:txBody>
      </p:sp>
      <p:sp>
        <p:nvSpPr>
          <p:cNvPr id="16388" name="Text Box 9"/>
          <p:cNvSpPr txBox="1">
            <a:spLocks noChangeArrowheads="1"/>
          </p:cNvSpPr>
          <p:nvPr/>
        </p:nvSpPr>
        <p:spPr bwMode="auto">
          <a:xfrm>
            <a:off x="3522315" y="3939547"/>
            <a:ext cx="2495192" cy="738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121899" tIns="60949" rIns="121899" bIns="60949">
            <a:spAutoFit/>
          </a:bodyPr>
          <a:lstStyle>
            <a:defPPr>
              <a:defRPr lang="en-US"/>
            </a:defPPr>
            <a:lvl1pPr>
              <a:lnSpc>
                <a:spcPct val="80000"/>
              </a:lnSpc>
              <a:defRPr sz="1600" b="1">
                <a:latin typeface="ParalucentLight" pitchFamily="2" charset="0"/>
                <a:cs typeface="Arial" charset="0"/>
              </a:defRPr>
            </a:lvl1pPr>
            <a:lvl2pPr marL="742950" indent="-285750" eaLnBrk="0" hangingPunct="0">
              <a:defRPr>
                <a:latin typeface="Arial" charset="0"/>
                <a:cs typeface="Arial" charset="0"/>
              </a:defRPr>
            </a:lvl2pPr>
            <a:lvl3pPr marL="1143000" indent="-228600" eaLnBrk="0" hangingPunct="0">
              <a:defRPr>
                <a:latin typeface="Arial" charset="0"/>
                <a:cs typeface="Arial" charset="0"/>
              </a:defRPr>
            </a:lvl3pPr>
            <a:lvl4pPr marL="1600200" indent="-228600" eaLnBrk="0" hangingPunct="0">
              <a:defRPr>
                <a:latin typeface="Arial" charset="0"/>
                <a:cs typeface="Arial" charset="0"/>
              </a:defRPr>
            </a:lvl4pPr>
            <a:lvl5pPr marL="2057400" indent="-228600" eaLnBrk="0" hangingPunct="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r>
              <a:rPr lang="en-US" sz="1800" dirty="0">
                <a:solidFill>
                  <a:srgbClr val="FF0000"/>
                </a:solidFill>
                <a:latin typeface="+mj-lt"/>
                <a:cs typeface="ParalucentDemiBold"/>
              </a:rPr>
              <a:t>AMD </a:t>
            </a:r>
            <a:r>
              <a:rPr lang="en-US" sz="1800" dirty="0" err="1" smtClean="0">
                <a:solidFill>
                  <a:srgbClr val="FF0000"/>
                </a:solidFill>
                <a:latin typeface="+mj-lt"/>
                <a:cs typeface="ParalucentDemiBold"/>
              </a:rPr>
              <a:t>FirePro</a:t>
            </a:r>
            <a:r>
              <a:rPr lang="en-US" sz="1400" baseline="30000" dirty="0" smtClean="0">
                <a:solidFill>
                  <a:srgbClr val="FF0000"/>
                </a:solidFill>
                <a:latin typeface="+mj-lt"/>
                <a:cs typeface="ParalucentDemiBold"/>
              </a:rPr>
              <a:t>™</a:t>
            </a:r>
            <a:r>
              <a:rPr lang="en-US" sz="1800" dirty="0" smtClean="0">
                <a:solidFill>
                  <a:srgbClr val="FF0000"/>
                </a:solidFill>
                <a:latin typeface="+mj-lt"/>
                <a:cs typeface="ParalucentDemiBold"/>
              </a:rPr>
              <a:t> </a:t>
            </a:r>
            <a:r>
              <a:rPr lang="en-US" sz="1800" dirty="0" smtClean="0">
                <a:latin typeface="+mj-lt"/>
                <a:cs typeface="ParalucentDemiBold"/>
              </a:rPr>
              <a:t>V4900</a:t>
            </a:r>
            <a:endParaRPr lang="en-US" sz="1800" dirty="0">
              <a:latin typeface="+mj-lt"/>
              <a:cs typeface="ParalucentDemiBold"/>
            </a:endParaRPr>
          </a:p>
          <a:p>
            <a:r>
              <a:rPr lang="en-US" b="0" dirty="0">
                <a:latin typeface="+mj-lt"/>
              </a:rPr>
              <a:t>1 GB</a:t>
            </a:r>
          </a:p>
          <a:p>
            <a:r>
              <a:rPr lang="en-US" b="0" dirty="0">
                <a:latin typeface="+mj-lt"/>
              </a:rPr>
              <a:t>Mid-Entry 3D</a:t>
            </a:r>
          </a:p>
        </p:txBody>
      </p:sp>
      <p:sp>
        <p:nvSpPr>
          <p:cNvPr id="16390" name="Text Box 8"/>
          <p:cNvSpPr txBox="1">
            <a:spLocks noChangeArrowheads="1"/>
          </p:cNvSpPr>
          <p:nvPr/>
        </p:nvSpPr>
        <p:spPr bwMode="auto">
          <a:xfrm>
            <a:off x="6432649" y="3966230"/>
            <a:ext cx="2495192" cy="738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121899" tIns="60949" rIns="121899" bIns="60949">
            <a:spAutoFit/>
          </a:bodyPr>
          <a:lstStyle>
            <a:defPPr>
              <a:defRPr lang="en-US"/>
            </a:defPPr>
            <a:lvl1pPr>
              <a:lnSpc>
                <a:spcPct val="80000"/>
              </a:lnSpc>
              <a:defRPr b="1">
                <a:latin typeface="ParalucentLight" pitchFamily="2" charset="0"/>
                <a:cs typeface="Arial" charset="0"/>
              </a:defRPr>
            </a:lvl1pPr>
            <a:lvl2pPr marL="742950" indent="-285750" eaLnBrk="0" hangingPunct="0">
              <a:defRPr>
                <a:latin typeface="Arial" charset="0"/>
                <a:cs typeface="Arial" charset="0"/>
              </a:defRPr>
            </a:lvl2pPr>
            <a:lvl3pPr marL="1143000" indent="-228600" eaLnBrk="0" hangingPunct="0">
              <a:defRPr>
                <a:latin typeface="Arial" charset="0"/>
                <a:cs typeface="Arial" charset="0"/>
              </a:defRPr>
            </a:lvl3pPr>
            <a:lvl4pPr marL="1600200" indent="-228600" eaLnBrk="0" hangingPunct="0">
              <a:defRPr>
                <a:latin typeface="Arial" charset="0"/>
                <a:cs typeface="Arial" charset="0"/>
              </a:defRPr>
            </a:lvl4pPr>
            <a:lvl5pPr marL="2057400" indent="-228600" eaLnBrk="0" hangingPunct="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r>
              <a:rPr lang="en-US" dirty="0">
                <a:solidFill>
                  <a:srgbClr val="FF0000"/>
                </a:solidFill>
                <a:latin typeface="+mj-lt"/>
                <a:cs typeface="ParalucentDemiBold"/>
              </a:rPr>
              <a:t>AMD </a:t>
            </a:r>
            <a:r>
              <a:rPr lang="en-US" dirty="0" err="1" smtClean="0">
                <a:solidFill>
                  <a:srgbClr val="FF0000"/>
                </a:solidFill>
                <a:latin typeface="+mj-lt"/>
                <a:cs typeface="ParalucentDemiBold"/>
              </a:rPr>
              <a:t>FirePro</a:t>
            </a:r>
            <a:r>
              <a:rPr lang="en-US" sz="1400" baseline="50000" dirty="0" smtClean="0">
                <a:solidFill>
                  <a:srgbClr val="FF0000"/>
                </a:solidFill>
                <a:latin typeface="+mj-lt"/>
                <a:cs typeface="ParalucentDemiBold"/>
              </a:rPr>
              <a:t>™</a:t>
            </a:r>
            <a:r>
              <a:rPr lang="en-US" dirty="0" smtClean="0">
                <a:solidFill>
                  <a:srgbClr val="FF0000"/>
                </a:solidFill>
                <a:latin typeface="+mj-lt"/>
                <a:cs typeface="ParalucentDemiBold"/>
              </a:rPr>
              <a:t> </a:t>
            </a:r>
            <a:r>
              <a:rPr lang="en-US" dirty="0" smtClean="0">
                <a:latin typeface="+mj-lt"/>
                <a:cs typeface="ParalucentDemiBold"/>
              </a:rPr>
              <a:t>V5900</a:t>
            </a:r>
            <a:endParaRPr lang="en-US" dirty="0">
              <a:latin typeface="+mj-lt"/>
              <a:cs typeface="ParalucentDemiBold"/>
            </a:endParaRPr>
          </a:p>
          <a:p>
            <a:r>
              <a:rPr lang="en-US" sz="1600" b="0" dirty="0" smtClean="0">
                <a:latin typeface="+mj-lt"/>
              </a:rPr>
              <a:t>2 </a:t>
            </a:r>
            <a:r>
              <a:rPr lang="en-US" sz="1600" b="0" dirty="0">
                <a:latin typeface="+mj-lt"/>
              </a:rPr>
              <a:t>GB</a:t>
            </a:r>
          </a:p>
          <a:p>
            <a:r>
              <a:rPr lang="en-US" sz="1600" b="0" dirty="0" smtClean="0">
                <a:latin typeface="+mj-lt"/>
              </a:rPr>
              <a:t>Mid-Range </a:t>
            </a:r>
            <a:r>
              <a:rPr lang="en-US" sz="1600" b="0" dirty="0">
                <a:latin typeface="+mj-lt"/>
              </a:rPr>
              <a:t>3D</a:t>
            </a:r>
          </a:p>
        </p:txBody>
      </p:sp>
      <p:sp>
        <p:nvSpPr>
          <p:cNvPr id="16389" name="Text Box 8"/>
          <p:cNvSpPr txBox="1">
            <a:spLocks noChangeArrowheads="1"/>
          </p:cNvSpPr>
          <p:nvPr/>
        </p:nvSpPr>
        <p:spPr bwMode="auto">
          <a:xfrm>
            <a:off x="9142353" y="3958087"/>
            <a:ext cx="2495192" cy="738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121899" tIns="60949" rIns="121899" bIns="60949">
            <a:spAutoFit/>
          </a:bodyPr>
          <a:lstStyle>
            <a:defPPr>
              <a:defRPr lang="en-US"/>
            </a:defPPr>
            <a:lvl1pPr>
              <a:lnSpc>
                <a:spcPct val="80000"/>
              </a:lnSpc>
              <a:defRPr b="1">
                <a:latin typeface="ParalucentLight" pitchFamily="2" charset="0"/>
                <a:cs typeface="Arial" charset="0"/>
              </a:defRPr>
            </a:lvl1pPr>
            <a:lvl2pPr marL="742950" indent="-285750" eaLnBrk="0" hangingPunct="0">
              <a:defRPr>
                <a:latin typeface="Arial" charset="0"/>
                <a:cs typeface="Arial" charset="0"/>
              </a:defRPr>
            </a:lvl2pPr>
            <a:lvl3pPr marL="1143000" indent="-228600" eaLnBrk="0" hangingPunct="0">
              <a:defRPr>
                <a:latin typeface="Arial" charset="0"/>
                <a:cs typeface="Arial" charset="0"/>
              </a:defRPr>
            </a:lvl3pPr>
            <a:lvl4pPr marL="1600200" indent="-228600" eaLnBrk="0" hangingPunct="0">
              <a:defRPr>
                <a:latin typeface="Arial" charset="0"/>
                <a:cs typeface="Arial" charset="0"/>
              </a:defRPr>
            </a:lvl4pPr>
            <a:lvl5pPr marL="2057400" indent="-228600" eaLnBrk="0" hangingPunct="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r>
              <a:rPr lang="en-US" dirty="0">
                <a:solidFill>
                  <a:srgbClr val="FF0000"/>
                </a:solidFill>
                <a:latin typeface="+mj-lt"/>
                <a:cs typeface="ParalucentDemiBold"/>
              </a:rPr>
              <a:t>AMD </a:t>
            </a:r>
            <a:r>
              <a:rPr lang="en-US" dirty="0" err="1" smtClean="0">
                <a:solidFill>
                  <a:srgbClr val="FF0000"/>
                </a:solidFill>
                <a:latin typeface="+mj-lt"/>
                <a:cs typeface="ParalucentDemiBold"/>
              </a:rPr>
              <a:t>FirePro</a:t>
            </a:r>
            <a:r>
              <a:rPr lang="en-US" sz="1400" baseline="50000" dirty="0" smtClean="0">
                <a:solidFill>
                  <a:srgbClr val="FF0000"/>
                </a:solidFill>
                <a:latin typeface="+mj-lt"/>
                <a:cs typeface="ParalucentDemiBold"/>
              </a:rPr>
              <a:t>™</a:t>
            </a:r>
            <a:r>
              <a:rPr lang="en-US" dirty="0" smtClean="0">
                <a:solidFill>
                  <a:srgbClr val="FF0000"/>
                </a:solidFill>
                <a:latin typeface="+mj-lt"/>
                <a:cs typeface="ParalucentDemiBold"/>
              </a:rPr>
              <a:t> </a:t>
            </a:r>
            <a:r>
              <a:rPr lang="en-US" dirty="0" smtClean="0">
                <a:latin typeface="+mj-lt"/>
                <a:cs typeface="ParalucentDemiBold"/>
              </a:rPr>
              <a:t>V7900</a:t>
            </a:r>
            <a:endParaRPr lang="en-US" dirty="0">
              <a:latin typeface="+mj-lt"/>
              <a:cs typeface="ParalucentDemiBold"/>
            </a:endParaRPr>
          </a:p>
          <a:p>
            <a:r>
              <a:rPr lang="en-US" sz="1600" b="0" dirty="0">
                <a:latin typeface="+mj-lt"/>
              </a:rPr>
              <a:t>2 GB</a:t>
            </a:r>
          </a:p>
          <a:p>
            <a:r>
              <a:rPr lang="en-US" sz="1600" b="0" dirty="0" smtClean="0">
                <a:latin typeface="+mj-lt"/>
              </a:rPr>
              <a:t>High-End </a:t>
            </a:r>
            <a:r>
              <a:rPr lang="en-US" sz="1600" b="0" dirty="0">
                <a:latin typeface="+mj-lt"/>
              </a:rPr>
              <a:t>3D</a:t>
            </a:r>
          </a:p>
        </p:txBody>
      </p:sp>
      <p:pic>
        <p:nvPicPr>
          <p:cNvPr id="31" name="Picture 20"/>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243054" y="4517833"/>
            <a:ext cx="3318304" cy="2206141"/>
          </a:xfrm>
          <a:prstGeom prst="rect">
            <a:avLst/>
          </a:prstGeom>
          <a:noFill/>
          <a:effectLst>
            <a:outerShdw blurRad="63500" dist="101600" dir="2700000" algn="tl" rotWithShape="0">
              <a:prstClr val="black">
                <a:alpha val="40000"/>
              </a:prstClr>
            </a:outerShdw>
          </a:effectLst>
        </p:spPr>
      </p:pic>
      <p:pic>
        <p:nvPicPr>
          <p:cNvPr id="32" name="Picture 21"/>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5765860" y="4848712"/>
            <a:ext cx="2665854" cy="1767745"/>
          </a:xfrm>
          <a:prstGeom prst="rect">
            <a:avLst/>
          </a:prstGeom>
          <a:noFill/>
          <a:effectLst>
            <a:outerShdw blurRad="63500" dist="101600" dir="2700000" algn="tl" rotWithShape="0">
              <a:prstClr val="black">
                <a:alpha val="40000"/>
              </a:prstClr>
            </a:outerShdw>
          </a:effectLst>
        </p:spPr>
      </p:pic>
      <p:pic>
        <p:nvPicPr>
          <p:cNvPr id="36" name="Picture 2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855687" y="4415094"/>
            <a:ext cx="3201349" cy="2198832"/>
          </a:xfrm>
          <a:prstGeom prst="rect">
            <a:avLst/>
          </a:prstGeom>
          <a:noFill/>
          <a:effectLst>
            <a:outerShdw blurRad="63500" dist="101600" dir="2700000" algn="tl" rotWithShape="0">
              <a:prstClr val="black">
                <a:alpha val="40000"/>
              </a:prstClr>
            </a:outerShdw>
          </a:effectLst>
        </p:spPr>
      </p:pic>
      <p:pic>
        <p:nvPicPr>
          <p:cNvPr id="37" name="Picture 2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87389" y="4694296"/>
            <a:ext cx="2528021" cy="1683680"/>
          </a:xfrm>
          <a:prstGeom prst="rect">
            <a:avLst/>
          </a:prstGeom>
          <a:noFill/>
          <a:effectLst>
            <a:outerShdw blurRad="63500" dist="101600" dir="2700000" algn="tl" rotWithShape="0">
              <a:prstClr val="black">
                <a:alpha val="40000"/>
              </a:prstClr>
            </a:outerShdw>
          </a:effectLst>
        </p:spPr>
      </p:pic>
      <p:sp>
        <p:nvSpPr>
          <p:cNvPr id="2" name="Title 1"/>
          <p:cNvSpPr>
            <a:spLocks noGrp="1"/>
          </p:cNvSpPr>
          <p:nvPr>
            <p:ph type="title"/>
          </p:nvPr>
        </p:nvSpPr>
        <p:spPr/>
        <p:txBody>
          <a:bodyPr/>
          <a:lstStyle/>
          <a:p>
            <a:r>
              <a:rPr lang="en-US" dirty="0"/>
              <a:t>AMD </a:t>
            </a:r>
            <a:r>
              <a:rPr lang="en-US" dirty="0" smtClean="0"/>
              <a:t>FIREPRO</a:t>
            </a:r>
            <a:r>
              <a:rPr lang="en-US" sz="1900" baseline="70000" dirty="0"/>
              <a:t>TM</a:t>
            </a:r>
            <a:r>
              <a:rPr lang="en-US" dirty="0" smtClean="0"/>
              <a:t> Workstation GRAPHICS</a:t>
            </a:r>
            <a:endParaRPr lang="en-US" dirty="0"/>
          </a:p>
        </p:txBody>
      </p:sp>
      <p:pic>
        <p:nvPicPr>
          <p:cNvPr id="14" name="Picture 13" descr="ATI_FirePro_Multi View_2450_product shot_(angled with dongle).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0839344">
            <a:off x="441343" y="1701639"/>
            <a:ext cx="3535678" cy="1988819"/>
          </a:xfrm>
          <a:prstGeom prst="rect">
            <a:avLst/>
          </a:prstGeom>
          <a:effectLst/>
        </p:spPr>
      </p:pic>
      <p:sp>
        <p:nvSpPr>
          <p:cNvPr id="15" name="Text Box 9"/>
          <p:cNvSpPr txBox="1">
            <a:spLocks noChangeArrowheads="1"/>
          </p:cNvSpPr>
          <p:nvPr/>
        </p:nvSpPr>
        <p:spPr bwMode="auto">
          <a:xfrm>
            <a:off x="5034730" y="1155058"/>
            <a:ext cx="1885089" cy="96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121899" tIns="60949" rIns="121899" bIns="60949">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0000"/>
              </a:lnSpc>
            </a:pPr>
            <a:r>
              <a:rPr lang="en-US" b="1" dirty="0" smtClean="0">
                <a:solidFill>
                  <a:schemeClr val="accent2"/>
                </a:solidFill>
                <a:latin typeface="+mj-lt"/>
                <a:cs typeface="ParalucentDemiBold"/>
              </a:rPr>
              <a:t>ATI </a:t>
            </a:r>
            <a:r>
              <a:rPr lang="en-US" b="1" dirty="0" err="1" smtClean="0">
                <a:solidFill>
                  <a:schemeClr val="accent2"/>
                </a:solidFill>
                <a:latin typeface="+mj-lt"/>
                <a:cs typeface="ParalucentDemiBold"/>
              </a:rPr>
              <a:t>FirePro</a:t>
            </a:r>
            <a:r>
              <a:rPr lang="en-US" sz="1400" b="1" baseline="50000" dirty="0" smtClean="0">
                <a:solidFill>
                  <a:schemeClr val="accent2"/>
                </a:solidFill>
                <a:latin typeface="+mj-lt"/>
                <a:cs typeface="ParalucentDemiBold"/>
              </a:rPr>
              <a:t>™</a:t>
            </a:r>
            <a:r>
              <a:rPr lang="en-US" b="1" dirty="0" smtClean="0">
                <a:solidFill>
                  <a:schemeClr val="accent2"/>
                </a:solidFill>
                <a:latin typeface="+mj-lt"/>
                <a:cs typeface="ParalucentDemiBold"/>
              </a:rPr>
              <a:t> </a:t>
            </a:r>
            <a:r>
              <a:rPr lang="en-US" b="1" dirty="0" smtClean="0">
                <a:latin typeface="+mj-lt"/>
                <a:cs typeface="ParalucentDemiBold"/>
              </a:rPr>
              <a:t>2460</a:t>
            </a:r>
          </a:p>
          <a:p>
            <a:pPr eaLnBrk="1" hangingPunct="1">
              <a:lnSpc>
                <a:spcPct val="80000"/>
              </a:lnSpc>
            </a:pPr>
            <a:r>
              <a:rPr lang="en-US" sz="1600" dirty="0" smtClean="0">
                <a:latin typeface="+mj-lt"/>
              </a:rPr>
              <a:t>512 MB</a:t>
            </a:r>
          </a:p>
          <a:p>
            <a:pPr eaLnBrk="1" hangingPunct="1">
              <a:lnSpc>
                <a:spcPct val="80000"/>
              </a:lnSpc>
            </a:pPr>
            <a:r>
              <a:rPr lang="en-US" sz="1600" dirty="0" smtClean="0">
                <a:latin typeface="+mj-lt"/>
              </a:rPr>
              <a:t>2D + MV</a:t>
            </a:r>
            <a:endParaRPr lang="en-US" sz="1600" dirty="0">
              <a:latin typeface="+mj-lt"/>
            </a:endParaRPr>
          </a:p>
          <a:p>
            <a:pPr eaLnBrk="1" hangingPunct="1">
              <a:lnSpc>
                <a:spcPct val="80000"/>
              </a:lnSpc>
            </a:pPr>
            <a:endParaRPr lang="en-US" b="1" dirty="0">
              <a:latin typeface="+mj-lt"/>
            </a:endParaRPr>
          </a:p>
        </p:txBody>
      </p:sp>
      <p:pic>
        <p:nvPicPr>
          <p:cNvPr id="16" name="Picture 15" descr="C:\Users\bdara\Documents\AMD\All working folders\'10 Launch\Evergreen Press Deck\2460 Images\2460 .png"/>
          <p:cNvPicPr>
            <a:picLocks noChangeAspect="1" noChangeArrowheads="1"/>
          </p:cNvPicPr>
          <p:nvPr/>
        </p:nvPicPr>
        <p:blipFill>
          <a:blip r:embed="rId8" cstate="email"/>
          <a:srcRect/>
          <a:stretch>
            <a:fillRect/>
          </a:stretch>
        </p:blipFill>
        <p:spPr bwMode="auto">
          <a:xfrm rot="21078994">
            <a:off x="4217470" y="1639157"/>
            <a:ext cx="3264038" cy="1689759"/>
          </a:xfrm>
          <a:prstGeom prst="rect">
            <a:avLst/>
          </a:prstGeom>
          <a:noFill/>
          <a:effectLst/>
        </p:spPr>
      </p:pic>
      <p:pic>
        <p:nvPicPr>
          <p:cNvPr id="17" name="Picture 16" descr="AMD FirePro 2270 x16_Angled_LG.png"/>
          <p:cNvPicPr>
            <a:picLocks noChangeAspect="1"/>
          </p:cNvPicPr>
          <p:nvPr/>
        </p:nvPicPr>
        <p:blipFill>
          <a:blip r:embed="rId9" cstate="email"/>
          <a:stretch>
            <a:fillRect/>
          </a:stretch>
        </p:blipFill>
        <p:spPr>
          <a:xfrm>
            <a:off x="8357402" y="1008753"/>
            <a:ext cx="2804984" cy="2804984"/>
          </a:xfrm>
          <a:prstGeom prst="rect">
            <a:avLst/>
          </a:prstGeom>
        </p:spPr>
      </p:pic>
      <p:sp>
        <p:nvSpPr>
          <p:cNvPr id="18" name="Text Box 9"/>
          <p:cNvSpPr txBox="1">
            <a:spLocks noChangeArrowheads="1"/>
          </p:cNvSpPr>
          <p:nvPr/>
        </p:nvSpPr>
        <p:spPr bwMode="auto">
          <a:xfrm>
            <a:off x="688992" y="1197865"/>
            <a:ext cx="1885089" cy="96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121899" tIns="60949" rIns="121899" bIns="60949">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0000"/>
              </a:lnSpc>
            </a:pPr>
            <a:r>
              <a:rPr lang="en-US" b="1" dirty="0" smtClean="0">
                <a:solidFill>
                  <a:schemeClr val="accent2"/>
                </a:solidFill>
                <a:latin typeface="+mj-lt"/>
                <a:cs typeface="ParalucentDemiBold"/>
              </a:rPr>
              <a:t>ATI </a:t>
            </a:r>
            <a:r>
              <a:rPr lang="en-US" b="1" dirty="0" err="1" smtClean="0">
                <a:solidFill>
                  <a:schemeClr val="accent2"/>
                </a:solidFill>
                <a:latin typeface="+mj-lt"/>
                <a:cs typeface="ParalucentDemiBold"/>
              </a:rPr>
              <a:t>FirePro</a:t>
            </a:r>
            <a:r>
              <a:rPr lang="en-US" sz="1400" b="1" baseline="50000" dirty="0" smtClean="0">
                <a:solidFill>
                  <a:schemeClr val="accent2"/>
                </a:solidFill>
                <a:latin typeface="+mj-lt"/>
                <a:cs typeface="ParalucentDemiBold"/>
              </a:rPr>
              <a:t>™</a:t>
            </a:r>
            <a:r>
              <a:rPr lang="en-US" b="1" dirty="0" smtClean="0">
                <a:solidFill>
                  <a:schemeClr val="accent2"/>
                </a:solidFill>
                <a:latin typeface="+mj-lt"/>
                <a:cs typeface="ParalucentDemiBold"/>
              </a:rPr>
              <a:t> </a:t>
            </a:r>
            <a:r>
              <a:rPr lang="en-US" b="1" dirty="0" smtClean="0">
                <a:latin typeface="+mj-lt"/>
                <a:cs typeface="ParalucentDemiBold"/>
              </a:rPr>
              <a:t>2450</a:t>
            </a:r>
            <a:endParaRPr lang="en-US" b="1" dirty="0">
              <a:latin typeface="+mj-lt"/>
              <a:cs typeface="ParalucentDemiBold"/>
            </a:endParaRPr>
          </a:p>
          <a:p>
            <a:pPr eaLnBrk="1" hangingPunct="1">
              <a:lnSpc>
                <a:spcPct val="80000"/>
              </a:lnSpc>
            </a:pPr>
            <a:r>
              <a:rPr lang="en-US" sz="1600" dirty="0" smtClean="0">
                <a:latin typeface="+mj-lt"/>
              </a:rPr>
              <a:t>512 MB</a:t>
            </a:r>
          </a:p>
          <a:p>
            <a:pPr eaLnBrk="1" hangingPunct="1">
              <a:lnSpc>
                <a:spcPct val="80000"/>
              </a:lnSpc>
            </a:pPr>
            <a:r>
              <a:rPr lang="en-US" sz="1600" dirty="0" smtClean="0">
                <a:latin typeface="+mj-lt"/>
              </a:rPr>
              <a:t>2D + MV</a:t>
            </a:r>
            <a:endParaRPr lang="en-US" sz="1600" dirty="0">
              <a:latin typeface="+mj-lt"/>
            </a:endParaRPr>
          </a:p>
          <a:p>
            <a:pPr eaLnBrk="1" hangingPunct="1">
              <a:lnSpc>
                <a:spcPct val="80000"/>
              </a:lnSpc>
            </a:pPr>
            <a:endParaRPr lang="en-US" b="1" dirty="0">
              <a:latin typeface="+mj-lt"/>
            </a:endParaRPr>
          </a:p>
        </p:txBody>
      </p:sp>
      <p:sp>
        <p:nvSpPr>
          <p:cNvPr id="19" name="Text Box 9"/>
          <p:cNvSpPr txBox="1">
            <a:spLocks noChangeArrowheads="1"/>
          </p:cNvSpPr>
          <p:nvPr/>
        </p:nvSpPr>
        <p:spPr bwMode="auto">
          <a:xfrm>
            <a:off x="8853640" y="1100656"/>
            <a:ext cx="2341304" cy="96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121899" tIns="60949" rIns="121899" bIns="60949">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0000"/>
              </a:lnSpc>
            </a:pPr>
            <a:r>
              <a:rPr lang="en-US" b="1" dirty="0" smtClean="0">
                <a:solidFill>
                  <a:srgbClr val="FF0000"/>
                </a:solidFill>
                <a:latin typeface="+mj-lt"/>
                <a:cs typeface="ParalucentDemiBold"/>
              </a:rPr>
              <a:t>AMD </a:t>
            </a:r>
            <a:r>
              <a:rPr lang="en-US" b="1" dirty="0" err="1" smtClean="0">
                <a:solidFill>
                  <a:srgbClr val="FF0000"/>
                </a:solidFill>
                <a:latin typeface="+mj-lt"/>
                <a:cs typeface="ParalucentDemiBold"/>
              </a:rPr>
              <a:t>FirePro</a:t>
            </a:r>
            <a:r>
              <a:rPr lang="en-US" sz="1400" b="1" baseline="50000" dirty="0" smtClean="0">
                <a:solidFill>
                  <a:srgbClr val="FF0000"/>
                </a:solidFill>
                <a:latin typeface="+mj-lt"/>
                <a:cs typeface="ParalucentDemiBold"/>
              </a:rPr>
              <a:t>™</a:t>
            </a:r>
            <a:r>
              <a:rPr lang="en-US" b="1" dirty="0" smtClean="0">
                <a:solidFill>
                  <a:srgbClr val="FF0000"/>
                </a:solidFill>
                <a:latin typeface="+mj-lt"/>
                <a:cs typeface="ParalucentDemiBold"/>
              </a:rPr>
              <a:t> </a:t>
            </a:r>
            <a:r>
              <a:rPr lang="en-US" b="1" dirty="0" smtClean="0">
                <a:latin typeface="+mj-lt"/>
                <a:cs typeface="ParalucentDemiBold"/>
              </a:rPr>
              <a:t>2270</a:t>
            </a:r>
            <a:endParaRPr lang="en-US" b="1" dirty="0">
              <a:latin typeface="+mj-lt"/>
              <a:cs typeface="ParalucentDemiBold"/>
            </a:endParaRPr>
          </a:p>
          <a:p>
            <a:pPr eaLnBrk="1" hangingPunct="1">
              <a:lnSpc>
                <a:spcPct val="80000"/>
              </a:lnSpc>
            </a:pPr>
            <a:r>
              <a:rPr lang="en-US" sz="1600" dirty="0" smtClean="0">
                <a:latin typeface="+mj-lt"/>
              </a:rPr>
              <a:t>1GB/512 MB</a:t>
            </a:r>
          </a:p>
          <a:p>
            <a:pPr eaLnBrk="1" hangingPunct="1">
              <a:lnSpc>
                <a:spcPct val="80000"/>
              </a:lnSpc>
            </a:pPr>
            <a:r>
              <a:rPr lang="en-US" sz="1600" dirty="0" smtClean="0">
                <a:latin typeface="+mj-lt"/>
              </a:rPr>
              <a:t>2D + MV</a:t>
            </a:r>
            <a:endParaRPr lang="en-US" sz="1600" dirty="0">
              <a:latin typeface="+mj-lt"/>
            </a:endParaRPr>
          </a:p>
          <a:p>
            <a:pPr eaLnBrk="1" hangingPunct="1">
              <a:lnSpc>
                <a:spcPct val="80000"/>
              </a:lnSpc>
            </a:pPr>
            <a:endParaRPr lang="en-US" b="1" dirty="0">
              <a:latin typeface="ParalucentLight" pitchFamily="2" charset="0"/>
            </a:endParaRP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91424" y="5979316"/>
            <a:ext cx="939867" cy="797320"/>
          </a:xfrm>
          <a:prstGeom prst="rect">
            <a:avLst/>
          </a:prstGeom>
        </p:spPr>
      </p:pic>
    </p:spTree>
    <p:extLst>
      <p:ext uri="{BB962C8B-B14F-4D97-AF65-F5344CB8AC3E}">
        <p14:creationId xmlns:p14="http://schemas.microsoft.com/office/powerpoint/2010/main" val="3623322408"/>
      </p:ext>
    </p:extLst>
  </p:cSld>
  <p:clrMapOvr>
    <a:masterClrMapping/>
  </p:clrMapOvr>
  <p:transition spd="slow" advClick="0">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272694">
            <a:off x="9129739" y="1886576"/>
            <a:ext cx="2891440" cy="2009416"/>
          </a:xfrm>
          <a:prstGeom prst="rect">
            <a:avLst/>
          </a:prstGeom>
        </p:spPr>
      </p:pic>
      <p:sp>
        <p:nvSpPr>
          <p:cNvPr id="31746" name="Title 1"/>
          <p:cNvSpPr>
            <a:spLocks noGrp="1"/>
          </p:cNvSpPr>
          <p:nvPr>
            <p:ph type="title"/>
          </p:nvPr>
        </p:nvSpPr>
        <p:spPr>
          <a:xfrm>
            <a:off x="220588" y="155985"/>
            <a:ext cx="11335607" cy="365760"/>
          </a:xfrm>
        </p:spPr>
        <p:txBody>
          <a:bodyPr/>
          <a:lstStyle/>
          <a:p>
            <a:r>
              <a:rPr lang="en-US" sz="2400" b="1" dirty="0" smtClean="0">
                <a:latin typeface="+mn-lt"/>
              </a:rPr>
              <a:t>AMD FIREPRO</a:t>
            </a:r>
            <a:r>
              <a:rPr lang="en-US" sz="2400" b="1" baseline="40000" dirty="0">
                <a:latin typeface="+mn-lt"/>
                <a:cs typeface="Arial" charset="0"/>
              </a:rPr>
              <a:t>™</a:t>
            </a:r>
            <a:r>
              <a:rPr lang="en-US" sz="2400" b="1" dirty="0" smtClean="0">
                <a:latin typeface="+mn-lt"/>
              </a:rPr>
              <a:t> Graphics cards with GCN Architecture</a:t>
            </a:r>
          </a:p>
        </p:txBody>
      </p:sp>
      <p:pic>
        <p:nvPicPr>
          <p:cNvPr id="25" name="Picture 3" descr="C:\Users\bdara\Working folders\SI - Trinity launch working folder\W8000\W8000.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01266" y="1764985"/>
            <a:ext cx="2618387" cy="212646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52180_FirePro_Tighten_W7000_C481_Angled"/>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766594" y="1631869"/>
            <a:ext cx="2847557" cy="20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descr="AMD_FP_W600_Angled_10x10.png"/>
          <p:cNvPicPr>
            <a:picLocks noChangeAspect="1"/>
          </p:cNvPicPr>
          <p:nvPr/>
        </p:nvPicPr>
        <p:blipFill>
          <a:blip r:embed="rId7" cstate="email"/>
          <a:stretch>
            <a:fillRect/>
          </a:stretch>
        </p:blipFill>
        <p:spPr>
          <a:xfrm>
            <a:off x="168568" y="1822380"/>
            <a:ext cx="2689160" cy="2011680"/>
          </a:xfrm>
          <a:prstGeom prst="rect">
            <a:avLst/>
          </a:prstGeom>
        </p:spPr>
      </p:pic>
      <p:pic>
        <p:nvPicPr>
          <p:cNvPr id="21" name="Picture 20" descr="Woodier Angle.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829043" y="4470611"/>
            <a:ext cx="2712699" cy="1998476"/>
          </a:xfrm>
          <a:prstGeom prst="rect">
            <a:avLst/>
          </a:prstGeom>
        </p:spPr>
      </p:pic>
      <p:pic>
        <p:nvPicPr>
          <p:cNvPr id="22" name="Picture 21" descr="S7000_Angle_5x5.png"/>
          <p:cNvPicPr>
            <a:picLocks/>
          </p:cNvPicPr>
          <p:nvPr/>
        </p:nvPicPr>
        <p:blipFill>
          <a:blip r:embed="rId9" cstate="email">
            <a:extLst>
              <a:ext uri="{28A0092B-C50C-407E-A947-70E740481C1C}">
                <a14:useLocalDpi xmlns:a14="http://schemas.microsoft.com/office/drawing/2010/main"/>
              </a:ext>
            </a:extLst>
          </a:blip>
          <a:stretch>
            <a:fillRect/>
          </a:stretch>
        </p:blipFill>
        <p:spPr>
          <a:xfrm rot="175016">
            <a:off x="3042001" y="4347576"/>
            <a:ext cx="2829052" cy="2121511"/>
          </a:xfrm>
          <a:prstGeom prst="rect">
            <a:avLst/>
          </a:prstGeom>
        </p:spPr>
      </p:pic>
      <p:pic>
        <p:nvPicPr>
          <p:cNvPr id="42" name="Picture 2" descr="52179_FirePro_Megamind_W5000_C417_Angled"/>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336283" y="1791893"/>
            <a:ext cx="2860315" cy="2072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 Box 9"/>
          <p:cNvSpPr txBox="1">
            <a:spLocks noChangeArrowheads="1"/>
          </p:cNvSpPr>
          <p:nvPr/>
        </p:nvSpPr>
        <p:spPr bwMode="auto">
          <a:xfrm>
            <a:off x="168568" y="1230005"/>
            <a:ext cx="2389805" cy="738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21899" tIns="60949" rIns="121899" bIns="60949">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0000"/>
              </a:lnSpc>
            </a:pPr>
            <a:r>
              <a:rPr lang="en-US" b="1" dirty="0">
                <a:solidFill>
                  <a:srgbClr val="FF0000"/>
                </a:solidFill>
                <a:latin typeface="+mj-lt"/>
                <a:cs typeface="ParalucentDemiBold"/>
              </a:rPr>
              <a:t>AMD </a:t>
            </a:r>
            <a:r>
              <a:rPr lang="en-US" b="1" dirty="0" smtClean="0">
                <a:solidFill>
                  <a:srgbClr val="FF0000"/>
                </a:solidFill>
                <a:latin typeface="+mj-lt"/>
                <a:cs typeface="ParalucentDemiBold"/>
              </a:rPr>
              <a:t>FirePro</a:t>
            </a:r>
            <a:r>
              <a:rPr lang="en-US" baseline="50000" dirty="0" smtClean="0">
                <a:solidFill>
                  <a:srgbClr val="FF0000"/>
                </a:solidFill>
                <a:latin typeface="+mj-lt"/>
                <a:cs typeface="ParalucentDemiBold"/>
              </a:rPr>
              <a:t>™ </a:t>
            </a:r>
            <a:r>
              <a:rPr lang="en-US" b="1" dirty="0" smtClean="0">
                <a:latin typeface="+mj-lt"/>
                <a:cs typeface="ParalucentDemiBold"/>
              </a:rPr>
              <a:t>W600</a:t>
            </a:r>
            <a:endParaRPr lang="en-US" b="1" dirty="0">
              <a:latin typeface="+mj-lt"/>
              <a:cs typeface="ParalucentDemiBold"/>
            </a:endParaRPr>
          </a:p>
          <a:p>
            <a:pPr eaLnBrk="1" hangingPunct="1">
              <a:lnSpc>
                <a:spcPct val="80000"/>
              </a:lnSpc>
            </a:pPr>
            <a:r>
              <a:rPr lang="en-US" sz="1600" dirty="0">
                <a:latin typeface="+mj-lt"/>
              </a:rPr>
              <a:t>2 GB</a:t>
            </a:r>
          </a:p>
          <a:p>
            <a:pPr eaLnBrk="1" hangingPunct="1">
              <a:lnSpc>
                <a:spcPct val="80000"/>
              </a:lnSpc>
            </a:pPr>
            <a:r>
              <a:rPr lang="en-US" sz="1600" dirty="0">
                <a:latin typeface="+mj-lt"/>
              </a:rPr>
              <a:t>Mid-Range + MV</a:t>
            </a:r>
          </a:p>
        </p:txBody>
      </p:sp>
      <p:sp>
        <p:nvSpPr>
          <p:cNvPr id="52" name="Text Box 9"/>
          <p:cNvSpPr txBox="1">
            <a:spLocks noChangeArrowheads="1"/>
          </p:cNvSpPr>
          <p:nvPr/>
        </p:nvSpPr>
        <p:spPr bwMode="auto">
          <a:xfrm>
            <a:off x="2509332" y="1230005"/>
            <a:ext cx="2559313" cy="738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121899" tIns="60949" rIns="121899" bIns="60949">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0000"/>
              </a:lnSpc>
            </a:pPr>
            <a:r>
              <a:rPr lang="en-US" b="1" dirty="0">
                <a:solidFill>
                  <a:srgbClr val="FF0000"/>
                </a:solidFill>
                <a:latin typeface="+mj-lt"/>
                <a:cs typeface="ParalucentDemiBold"/>
              </a:rPr>
              <a:t>AMD </a:t>
            </a:r>
            <a:r>
              <a:rPr lang="en-US" b="1" dirty="0" err="1" smtClean="0">
                <a:solidFill>
                  <a:srgbClr val="FF0000"/>
                </a:solidFill>
                <a:latin typeface="+mj-lt"/>
                <a:cs typeface="ParalucentDemiBold"/>
              </a:rPr>
              <a:t>FirePro</a:t>
            </a:r>
            <a:r>
              <a:rPr lang="en-US" sz="1400" baseline="50000" dirty="0" smtClean="0">
                <a:solidFill>
                  <a:srgbClr val="FF0000"/>
                </a:solidFill>
                <a:latin typeface="+mj-lt"/>
                <a:cs typeface="ParalucentDemiBold"/>
              </a:rPr>
              <a:t>™</a:t>
            </a:r>
            <a:r>
              <a:rPr lang="en-US" b="1" dirty="0" smtClean="0">
                <a:solidFill>
                  <a:srgbClr val="FF0000"/>
                </a:solidFill>
                <a:latin typeface="+mj-lt"/>
                <a:cs typeface="ParalucentDemiBold"/>
              </a:rPr>
              <a:t> </a:t>
            </a:r>
            <a:r>
              <a:rPr lang="en-US" b="1" dirty="0">
                <a:latin typeface="+mj-lt"/>
                <a:cs typeface="ParalucentDemiBold"/>
              </a:rPr>
              <a:t>W5000</a:t>
            </a:r>
          </a:p>
          <a:p>
            <a:pPr eaLnBrk="1" hangingPunct="1">
              <a:lnSpc>
                <a:spcPct val="80000"/>
              </a:lnSpc>
            </a:pPr>
            <a:r>
              <a:rPr lang="en-US" sz="1600" dirty="0">
                <a:latin typeface="+mj-lt"/>
              </a:rPr>
              <a:t>2 GB</a:t>
            </a:r>
          </a:p>
          <a:p>
            <a:pPr eaLnBrk="1" hangingPunct="1">
              <a:lnSpc>
                <a:spcPct val="80000"/>
              </a:lnSpc>
            </a:pPr>
            <a:r>
              <a:rPr lang="en-US" sz="1600" dirty="0">
                <a:latin typeface="+mj-lt"/>
              </a:rPr>
              <a:t>Mid-Range</a:t>
            </a:r>
          </a:p>
        </p:txBody>
      </p:sp>
      <p:sp>
        <p:nvSpPr>
          <p:cNvPr id="55" name="Text Box 9"/>
          <p:cNvSpPr txBox="1">
            <a:spLocks noChangeArrowheads="1"/>
          </p:cNvSpPr>
          <p:nvPr/>
        </p:nvSpPr>
        <p:spPr bwMode="auto">
          <a:xfrm>
            <a:off x="4894114" y="1230005"/>
            <a:ext cx="2310270" cy="738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121899" tIns="60949" rIns="121899" bIns="60949">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0000"/>
              </a:lnSpc>
            </a:pPr>
            <a:r>
              <a:rPr lang="en-US" b="1" dirty="0">
                <a:solidFill>
                  <a:srgbClr val="FF0000"/>
                </a:solidFill>
                <a:latin typeface="+mn-lt"/>
                <a:cs typeface="ParalucentDemiBold"/>
              </a:rPr>
              <a:t>AMD </a:t>
            </a:r>
            <a:r>
              <a:rPr lang="en-US" b="1" dirty="0" err="1" smtClean="0">
                <a:solidFill>
                  <a:srgbClr val="FF0000"/>
                </a:solidFill>
                <a:latin typeface="+mn-lt"/>
                <a:cs typeface="ParalucentDemiBold"/>
              </a:rPr>
              <a:t>FirePro</a:t>
            </a:r>
            <a:r>
              <a:rPr lang="en-US" b="1" baseline="50000" dirty="0" smtClean="0">
                <a:solidFill>
                  <a:srgbClr val="FF0000"/>
                </a:solidFill>
                <a:latin typeface="+mn-lt"/>
                <a:cs typeface="ParalucentDemiBold"/>
              </a:rPr>
              <a:t>™</a:t>
            </a:r>
            <a:r>
              <a:rPr lang="en-US" b="1" dirty="0" smtClean="0">
                <a:solidFill>
                  <a:srgbClr val="FF0000"/>
                </a:solidFill>
                <a:latin typeface="+mn-lt"/>
                <a:cs typeface="ParalucentDemiBold"/>
              </a:rPr>
              <a:t> </a:t>
            </a:r>
            <a:r>
              <a:rPr lang="en-US" b="1" dirty="0">
                <a:latin typeface="+mn-lt"/>
                <a:cs typeface="ParalucentDemiBold"/>
              </a:rPr>
              <a:t>W7000</a:t>
            </a:r>
          </a:p>
          <a:p>
            <a:pPr eaLnBrk="1" hangingPunct="1">
              <a:lnSpc>
                <a:spcPct val="80000"/>
              </a:lnSpc>
            </a:pPr>
            <a:r>
              <a:rPr lang="en-US" sz="1600" dirty="0">
                <a:latin typeface="+mn-lt"/>
              </a:rPr>
              <a:t>4 GB</a:t>
            </a:r>
          </a:p>
          <a:p>
            <a:pPr eaLnBrk="1" hangingPunct="1">
              <a:lnSpc>
                <a:spcPct val="80000"/>
              </a:lnSpc>
            </a:pPr>
            <a:r>
              <a:rPr lang="en-US" sz="1600" dirty="0">
                <a:latin typeface="+mn-lt"/>
              </a:rPr>
              <a:t>High-End</a:t>
            </a:r>
          </a:p>
        </p:txBody>
      </p:sp>
      <p:sp>
        <p:nvSpPr>
          <p:cNvPr id="56" name="Text Box 9"/>
          <p:cNvSpPr txBox="1">
            <a:spLocks noChangeArrowheads="1"/>
          </p:cNvSpPr>
          <p:nvPr/>
        </p:nvSpPr>
        <p:spPr bwMode="auto">
          <a:xfrm>
            <a:off x="7288412" y="1210549"/>
            <a:ext cx="2286224" cy="738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121899" tIns="60949" rIns="121899" bIns="60949">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0000"/>
              </a:lnSpc>
            </a:pPr>
            <a:r>
              <a:rPr lang="en-US" b="1" dirty="0">
                <a:solidFill>
                  <a:srgbClr val="FF0000"/>
                </a:solidFill>
                <a:latin typeface="+mn-lt"/>
                <a:cs typeface="ParalucentDemiBold"/>
              </a:rPr>
              <a:t>AMD </a:t>
            </a:r>
            <a:r>
              <a:rPr lang="en-US" b="1" dirty="0" err="1" smtClean="0">
                <a:solidFill>
                  <a:srgbClr val="FF0000"/>
                </a:solidFill>
                <a:latin typeface="+mn-lt"/>
                <a:cs typeface="ParalucentDemiBold"/>
              </a:rPr>
              <a:t>FirePro</a:t>
            </a:r>
            <a:r>
              <a:rPr lang="en-US" sz="1400" b="1" baseline="50000" dirty="0" smtClean="0">
                <a:solidFill>
                  <a:srgbClr val="FF0000"/>
                </a:solidFill>
                <a:latin typeface="+mn-lt"/>
                <a:cs typeface="ParalucentDemiBold"/>
              </a:rPr>
              <a:t>™</a:t>
            </a:r>
            <a:r>
              <a:rPr lang="en-US" b="1" dirty="0" smtClean="0">
                <a:solidFill>
                  <a:srgbClr val="FF0000"/>
                </a:solidFill>
                <a:latin typeface="+mn-lt"/>
                <a:cs typeface="ParalucentDemiBold"/>
              </a:rPr>
              <a:t> </a:t>
            </a:r>
            <a:r>
              <a:rPr lang="en-US" b="1" dirty="0">
                <a:latin typeface="+mn-lt"/>
                <a:cs typeface="ParalucentDemiBold"/>
              </a:rPr>
              <a:t>W8000</a:t>
            </a:r>
          </a:p>
          <a:p>
            <a:pPr eaLnBrk="1" hangingPunct="1">
              <a:lnSpc>
                <a:spcPct val="80000"/>
              </a:lnSpc>
            </a:pPr>
            <a:r>
              <a:rPr lang="en-US" sz="1600" dirty="0">
                <a:latin typeface="+mn-lt"/>
              </a:rPr>
              <a:t>4 GB</a:t>
            </a:r>
          </a:p>
          <a:p>
            <a:pPr eaLnBrk="1" hangingPunct="1">
              <a:lnSpc>
                <a:spcPct val="80000"/>
              </a:lnSpc>
            </a:pPr>
            <a:r>
              <a:rPr lang="en-US" sz="1600" dirty="0">
                <a:latin typeface="+mn-lt"/>
              </a:rPr>
              <a:t>High-End</a:t>
            </a:r>
          </a:p>
        </p:txBody>
      </p:sp>
      <p:sp>
        <p:nvSpPr>
          <p:cNvPr id="57" name="Text Box 9"/>
          <p:cNvSpPr txBox="1">
            <a:spLocks noChangeArrowheads="1"/>
          </p:cNvSpPr>
          <p:nvPr/>
        </p:nvSpPr>
        <p:spPr bwMode="auto">
          <a:xfrm>
            <a:off x="9685281" y="1220277"/>
            <a:ext cx="2286224" cy="738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121899" tIns="60949" rIns="121899" bIns="60949">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0000"/>
              </a:lnSpc>
            </a:pPr>
            <a:r>
              <a:rPr lang="en-US" b="1" dirty="0">
                <a:solidFill>
                  <a:srgbClr val="FF0000"/>
                </a:solidFill>
                <a:latin typeface="+mn-lt"/>
                <a:cs typeface="ParalucentDemiBold"/>
              </a:rPr>
              <a:t>AMD </a:t>
            </a:r>
            <a:r>
              <a:rPr lang="en-US" b="1" dirty="0" err="1" smtClean="0">
                <a:solidFill>
                  <a:srgbClr val="FF0000"/>
                </a:solidFill>
                <a:latin typeface="+mn-lt"/>
                <a:cs typeface="ParalucentDemiBold"/>
              </a:rPr>
              <a:t>FirePro</a:t>
            </a:r>
            <a:r>
              <a:rPr lang="en-US" sz="1400" b="1" baseline="50000" dirty="0" smtClean="0">
                <a:solidFill>
                  <a:srgbClr val="FF0000"/>
                </a:solidFill>
                <a:latin typeface="+mn-lt"/>
                <a:cs typeface="ParalucentDemiBold"/>
              </a:rPr>
              <a:t>™</a:t>
            </a:r>
            <a:r>
              <a:rPr lang="en-US" b="1" dirty="0" smtClean="0">
                <a:solidFill>
                  <a:srgbClr val="FF0000"/>
                </a:solidFill>
                <a:latin typeface="+mn-lt"/>
                <a:cs typeface="ParalucentDemiBold"/>
              </a:rPr>
              <a:t> </a:t>
            </a:r>
            <a:r>
              <a:rPr lang="en-US" b="1" dirty="0">
                <a:latin typeface="+mn-lt"/>
                <a:cs typeface="ParalucentDemiBold"/>
              </a:rPr>
              <a:t>W9000</a:t>
            </a:r>
          </a:p>
          <a:p>
            <a:pPr eaLnBrk="1" hangingPunct="1">
              <a:lnSpc>
                <a:spcPct val="80000"/>
              </a:lnSpc>
            </a:pPr>
            <a:r>
              <a:rPr lang="en-US" sz="1600" dirty="0">
                <a:latin typeface="+mn-lt"/>
              </a:rPr>
              <a:t>6 GB</a:t>
            </a:r>
          </a:p>
          <a:p>
            <a:pPr eaLnBrk="1" hangingPunct="1">
              <a:lnSpc>
                <a:spcPct val="80000"/>
              </a:lnSpc>
            </a:pPr>
            <a:r>
              <a:rPr lang="en-US" sz="1600" dirty="0">
                <a:latin typeface="+mn-lt"/>
              </a:rPr>
              <a:t>Ultra High-End</a:t>
            </a:r>
          </a:p>
        </p:txBody>
      </p:sp>
      <p:sp>
        <p:nvSpPr>
          <p:cNvPr id="58" name="Text Box 9"/>
          <p:cNvSpPr txBox="1">
            <a:spLocks noChangeArrowheads="1"/>
          </p:cNvSpPr>
          <p:nvPr/>
        </p:nvSpPr>
        <p:spPr bwMode="auto">
          <a:xfrm>
            <a:off x="3546744" y="3954930"/>
            <a:ext cx="2185236" cy="54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121899" tIns="60949" rIns="121899" bIns="60949">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0000"/>
              </a:lnSpc>
            </a:pPr>
            <a:r>
              <a:rPr lang="en-US" b="1" dirty="0">
                <a:solidFill>
                  <a:srgbClr val="FF0000"/>
                </a:solidFill>
                <a:latin typeface="+mn-lt"/>
                <a:cs typeface="ParalucentDemiBold"/>
              </a:rPr>
              <a:t>AMD </a:t>
            </a:r>
            <a:r>
              <a:rPr lang="en-US" b="1" dirty="0" err="1">
                <a:solidFill>
                  <a:srgbClr val="FF0000"/>
                </a:solidFill>
                <a:latin typeface="+mn-lt"/>
                <a:cs typeface="ParalucentDemiBold"/>
              </a:rPr>
              <a:t>FirePro</a:t>
            </a:r>
            <a:r>
              <a:rPr lang="en-US" sz="1400" b="1" baseline="50000" dirty="0">
                <a:solidFill>
                  <a:srgbClr val="FF0000"/>
                </a:solidFill>
                <a:latin typeface="+mn-lt"/>
                <a:cs typeface="ParalucentDemiBold"/>
              </a:rPr>
              <a:t>™</a:t>
            </a:r>
            <a:r>
              <a:rPr lang="en-US" b="1" dirty="0">
                <a:solidFill>
                  <a:srgbClr val="FF0000"/>
                </a:solidFill>
                <a:latin typeface="+mn-lt"/>
                <a:cs typeface="ParalucentDemiBold"/>
              </a:rPr>
              <a:t> </a:t>
            </a:r>
            <a:r>
              <a:rPr lang="en-US" b="1" dirty="0" smtClean="0">
                <a:latin typeface="+mn-lt"/>
                <a:cs typeface="ParalucentDemiBold"/>
              </a:rPr>
              <a:t>S7000</a:t>
            </a:r>
            <a:endParaRPr lang="en-US" b="1" dirty="0">
              <a:latin typeface="+mn-lt"/>
              <a:cs typeface="ParalucentDemiBold"/>
            </a:endParaRPr>
          </a:p>
          <a:p>
            <a:pPr eaLnBrk="1" hangingPunct="1">
              <a:lnSpc>
                <a:spcPct val="80000"/>
              </a:lnSpc>
            </a:pPr>
            <a:r>
              <a:rPr lang="en-US" sz="1600" dirty="0">
                <a:latin typeface="+mn-lt"/>
              </a:rPr>
              <a:t>4 GB</a:t>
            </a:r>
          </a:p>
        </p:txBody>
      </p:sp>
      <p:sp>
        <p:nvSpPr>
          <p:cNvPr id="59" name="Text Box 9"/>
          <p:cNvSpPr txBox="1">
            <a:spLocks noChangeArrowheads="1"/>
          </p:cNvSpPr>
          <p:nvPr/>
        </p:nvSpPr>
        <p:spPr bwMode="auto">
          <a:xfrm>
            <a:off x="6154768" y="3954930"/>
            <a:ext cx="2495192" cy="54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121899" tIns="60949" rIns="121899" bIns="60949">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0000"/>
              </a:lnSpc>
            </a:pPr>
            <a:r>
              <a:rPr lang="en-US" b="1" dirty="0">
                <a:solidFill>
                  <a:srgbClr val="FF0000"/>
                </a:solidFill>
                <a:latin typeface="+mj-lt"/>
                <a:cs typeface="ParalucentDemiBold"/>
              </a:rPr>
              <a:t>AMD </a:t>
            </a:r>
            <a:r>
              <a:rPr lang="en-US" b="1" dirty="0" err="1">
                <a:solidFill>
                  <a:srgbClr val="FF0000"/>
                </a:solidFill>
                <a:latin typeface="+mj-lt"/>
                <a:cs typeface="ParalucentDemiBold"/>
              </a:rPr>
              <a:t>FirePro</a:t>
            </a:r>
            <a:r>
              <a:rPr lang="en-US" sz="1400" b="1" baseline="50000" dirty="0">
                <a:solidFill>
                  <a:srgbClr val="FF0000"/>
                </a:solidFill>
                <a:latin typeface="+mj-lt"/>
                <a:cs typeface="ParalucentDemiBold"/>
              </a:rPr>
              <a:t>™</a:t>
            </a:r>
            <a:r>
              <a:rPr lang="en-US" b="1" dirty="0">
                <a:solidFill>
                  <a:srgbClr val="FF0000"/>
                </a:solidFill>
                <a:latin typeface="+mj-lt"/>
                <a:cs typeface="ParalucentDemiBold"/>
              </a:rPr>
              <a:t> </a:t>
            </a:r>
            <a:r>
              <a:rPr lang="en-US" b="1" dirty="0" smtClean="0">
                <a:latin typeface="+mj-lt"/>
                <a:cs typeface="ParalucentDemiBold"/>
              </a:rPr>
              <a:t>S9000</a:t>
            </a:r>
            <a:endParaRPr lang="en-US" b="1" dirty="0">
              <a:latin typeface="+mj-lt"/>
              <a:cs typeface="ParalucentDemiBold"/>
            </a:endParaRPr>
          </a:p>
          <a:p>
            <a:pPr eaLnBrk="1" hangingPunct="1">
              <a:lnSpc>
                <a:spcPct val="80000"/>
              </a:lnSpc>
            </a:pPr>
            <a:r>
              <a:rPr lang="en-US" sz="1600" dirty="0">
                <a:latin typeface="+mj-lt"/>
              </a:rPr>
              <a:t>6 GB</a:t>
            </a:r>
          </a:p>
        </p:txBody>
      </p:sp>
      <p:sp>
        <p:nvSpPr>
          <p:cNvPr id="60" name="Text Box 9"/>
          <p:cNvSpPr txBox="1">
            <a:spLocks noChangeArrowheads="1"/>
          </p:cNvSpPr>
          <p:nvPr/>
        </p:nvSpPr>
        <p:spPr bwMode="auto">
          <a:xfrm>
            <a:off x="8818923" y="3954930"/>
            <a:ext cx="2657095" cy="96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121899" tIns="60949" rIns="121899" bIns="60949">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0000"/>
              </a:lnSpc>
            </a:pPr>
            <a:r>
              <a:rPr lang="en-US" b="1" dirty="0">
                <a:solidFill>
                  <a:srgbClr val="FF0000"/>
                </a:solidFill>
                <a:latin typeface="+mj-lt"/>
                <a:cs typeface="ParalucentDemiBold"/>
              </a:rPr>
              <a:t>AMD </a:t>
            </a:r>
            <a:r>
              <a:rPr lang="en-US" b="1" dirty="0" err="1">
                <a:solidFill>
                  <a:srgbClr val="FF0000"/>
                </a:solidFill>
                <a:latin typeface="+mj-lt"/>
                <a:cs typeface="ParalucentDemiBold"/>
              </a:rPr>
              <a:t>FirePro</a:t>
            </a:r>
            <a:r>
              <a:rPr lang="en-US" b="1" baseline="50000" dirty="0">
                <a:solidFill>
                  <a:srgbClr val="FF0000"/>
                </a:solidFill>
                <a:latin typeface="+mj-lt"/>
                <a:cs typeface="ParalucentDemiBold"/>
              </a:rPr>
              <a:t>™</a:t>
            </a:r>
            <a:r>
              <a:rPr lang="en-US" b="1" dirty="0">
                <a:solidFill>
                  <a:srgbClr val="FF0000"/>
                </a:solidFill>
                <a:latin typeface="+mj-lt"/>
                <a:cs typeface="ParalucentDemiBold"/>
              </a:rPr>
              <a:t> </a:t>
            </a:r>
            <a:r>
              <a:rPr lang="en-US" b="1" dirty="0" smtClean="0">
                <a:latin typeface="+mj-lt"/>
                <a:cs typeface="ParalucentDemiBold"/>
              </a:rPr>
              <a:t>S10000</a:t>
            </a:r>
            <a:endParaRPr lang="en-US" b="1" dirty="0">
              <a:latin typeface="+mj-lt"/>
              <a:cs typeface="ParalucentDemiBold"/>
            </a:endParaRPr>
          </a:p>
          <a:p>
            <a:pPr eaLnBrk="1" hangingPunct="1">
              <a:lnSpc>
                <a:spcPct val="80000"/>
              </a:lnSpc>
            </a:pPr>
            <a:r>
              <a:rPr lang="en-US" sz="1600" dirty="0">
                <a:latin typeface="+mj-lt"/>
              </a:rPr>
              <a:t>6 GB</a:t>
            </a:r>
          </a:p>
          <a:p>
            <a:pPr eaLnBrk="1" hangingPunct="1">
              <a:lnSpc>
                <a:spcPct val="80000"/>
              </a:lnSpc>
            </a:pPr>
            <a:r>
              <a:rPr lang="en-US" sz="1600" dirty="0" smtClean="0">
                <a:latin typeface="+mj-lt"/>
              </a:rPr>
              <a:t>Dual-GPU</a:t>
            </a:r>
          </a:p>
          <a:p>
            <a:pPr eaLnBrk="1" hangingPunct="1">
              <a:lnSpc>
                <a:spcPct val="80000"/>
              </a:lnSpc>
            </a:pPr>
            <a:endParaRPr lang="en-US" b="1" dirty="0">
              <a:latin typeface="ParalucentLight" pitchFamily="2" charset="0"/>
            </a:endParaRPr>
          </a:p>
        </p:txBody>
      </p:sp>
      <p:pic>
        <p:nvPicPr>
          <p:cNvPr id="19" name="Picture 18" descr="FirePro_R5000_Angle_5x5.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4780" y="4411147"/>
            <a:ext cx="3657600" cy="2057940"/>
          </a:xfrm>
          <a:prstGeom prst="rect">
            <a:avLst/>
          </a:prstGeom>
        </p:spPr>
      </p:pic>
      <p:sp>
        <p:nvSpPr>
          <p:cNvPr id="24" name="Text Box 9"/>
          <p:cNvSpPr txBox="1">
            <a:spLocks noChangeArrowheads="1"/>
          </p:cNvSpPr>
          <p:nvPr/>
        </p:nvSpPr>
        <p:spPr bwMode="auto">
          <a:xfrm>
            <a:off x="674673" y="3954930"/>
            <a:ext cx="2508016" cy="738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121899" tIns="60949" rIns="121899" bIns="60949">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0000"/>
              </a:lnSpc>
            </a:pPr>
            <a:r>
              <a:rPr lang="en-US" b="1" dirty="0">
                <a:solidFill>
                  <a:srgbClr val="FF0000"/>
                </a:solidFill>
                <a:latin typeface="+mj-lt"/>
                <a:cs typeface="ParalucentDemiBold"/>
              </a:rPr>
              <a:t>AMD </a:t>
            </a:r>
            <a:r>
              <a:rPr lang="en-US" b="1" dirty="0" err="1">
                <a:solidFill>
                  <a:srgbClr val="FF0000"/>
                </a:solidFill>
                <a:latin typeface="+mj-lt"/>
                <a:cs typeface="ParalucentDemiBold"/>
              </a:rPr>
              <a:t>FirePro</a:t>
            </a:r>
            <a:r>
              <a:rPr lang="en-US" sz="1400" b="1" baseline="50000" dirty="0">
                <a:solidFill>
                  <a:srgbClr val="FF0000"/>
                </a:solidFill>
                <a:latin typeface="+mj-lt"/>
                <a:cs typeface="ParalucentDemiBold"/>
              </a:rPr>
              <a:t>™</a:t>
            </a:r>
            <a:r>
              <a:rPr lang="en-US" b="1" dirty="0">
                <a:solidFill>
                  <a:srgbClr val="FF0000"/>
                </a:solidFill>
                <a:latin typeface="+mj-lt"/>
                <a:cs typeface="ParalucentDemiBold"/>
              </a:rPr>
              <a:t> </a:t>
            </a:r>
            <a:r>
              <a:rPr lang="en-US" b="1" dirty="0" smtClean="0">
                <a:latin typeface="+mj-lt"/>
                <a:cs typeface="ParalucentDemiBold"/>
              </a:rPr>
              <a:t>R5000</a:t>
            </a:r>
            <a:endParaRPr lang="en-US" b="1" dirty="0">
              <a:latin typeface="+mj-lt"/>
              <a:cs typeface="ParalucentDemiBold"/>
            </a:endParaRPr>
          </a:p>
          <a:p>
            <a:pPr eaLnBrk="1" hangingPunct="1">
              <a:lnSpc>
                <a:spcPct val="80000"/>
              </a:lnSpc>
            </a:pPr>
            <a:r>
              <a:rPr lang="en-US" sz="1600" dirty="0">
                <a:latin typeface="+mj-lt"/>
              </a:rPr>
              <a:t>2</a:t>
            </a:r>
            <a:r>
              <a:rPr lang="en-US" sz="1600" dirty="0" smtClean="0">
                <a:latin typeface="+mj-lt"/>
              </a:rPr>
              <a:t> GB and </a:t>
            </a:r>
            <a:r>
              <a:rPr lang="en-US" sz="1600" dirty="0" err="1" smtClean="0">
                <a:latin typeface="+mj-lt"/>
              </a:rPr>
              <a:t>PCoIP</a:t>
            </a:r>
            <a:endParaRPr lang="en-US" sz="1600" dirty="0" smtClean="0">
              <a:latin typeface="+mj-lt"/>
            </a:endParaRPr>
          </a:p>
          <a:p>
            <a:pPr eaLnBrk="1" hangingPunct="1">
              <a:lnSpc>
                <a:spcPct val="80000"/>
              </a:lnSpc>
            </a:pPr>
            <a:r>
              <a:rPr lang="en-US" sz="1600" dirty="0" smtClean="0">
                <a:latin typeface="+mj-lt"/>
              </a:rPr>
              <a:t>Mid-Range</a:t>
            </a:r>
            <a:endParaRPr lang="en-US" sz="1600" dirty="0">
              <a:latin typeface="+mj-lt"/>
            </a:endParaRPr>
          </a:p>
        </p:txBody>
      </p:sp>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91424" y="5979316"/>
            <a:ext cx="939867" cy="797320"/>
          </a:xfrm>
          <a:prstGeom prst="rect">
            <a:avLst/>
          </a:prstGeom>
        </p:spPr>
      </p:pic>
      <p:pic>
        <p:nvPicPr>
          <p:cNvPr id="28" name="Picture 2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308746" y="4225762"/>
            <a:ext cx="3017520" cy="2341598"/>
          </a:xfrm>
          <a:prstGeom prst="rect">
            <a:avLst/>
          </a:prstGeom>
        </p:spPr>
      </p:pic>
    </p:spTree>
    <p:custDataLst>
      <p:tags r:id="rId1"/>
    </p:custDataLst>
    <p:extLst>
      <p:ext uri="{BB962C8B-B14F-4D97-AF65-F5344CB8AC3E}">
        <p14:creationId xmlns:p14="http://schemas.microsoft.com/office/powerpoint/2010/main" val="23655985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descr="H:\Quardia\Quardia Client Folder - Active\AMD\Common Resources\flash 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3006379" y="-2746960"/>
            <a:ext cx="12338350" cy="12341567"/>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426614" y="1033420"/>
            <a:ext cx="7722491" cy="4818741"/>
          </a:xfrm>
        </p:spPr>
        <p:txBody>
          <a:bodyPr/>
          <a:lstStyle/>
          <a:p>
            <a:r>
              <a:rPr lang="en-CA" sz="2400" dirty="0" smtClean="0"/>
              <a:t> Delivering a stable business environment for professionals</a:t>
            </a:r>
            <a:endParaRPr lang="en-US" sz="2400" dirty="0"/>
          </a:p>
        </p:txBody>
      </p:sp>
      <p:grpSp>
        <p:nvGrpSpPr>
          <p:cNvPr id="2" name="Group 11"/>
          <p:cNvGrpSpPr/>
          <p:nvPr/>
        </p:nvGrpSpPr>
        <p:grpSpPr>
          <a:xfrm>
            <a:off x="573908" y="1973906"/>
            <a:ext cx="5097106" cy="3891635"/>
            <a:chOff x="5836594" y="809165"/>
            <a:chExt cx="3084762" cy="3910792"/>
          </a:xfrm>
        </p:grpSpPr>
        <p:sp>
          <p:nvSpPr>
            <p:cNvPr id="13" name="Rounded Rectangle 12"/>
            <p:cNvSpPr/>
            <p:nvPr/>
          </p:nvSpPr>
          <p:spPr bwMode="auto">
            <a:xfrm>
              <a:off x="5836594" y="809165"/>
              <a:ext cx="3084762" cy="3910792"/>
            </a:xfrm>
            <a:prstGeom prst="roundRect">
              <a:avLst>
                <a:gd name="adj" fmla="val 5446"/>
              </a:avLst>
            </a:prstGeom>
            <a:gradFill flip="none" rotWithShape="1">
              <a:gsLst>
                <a:gs pos="0">
                  <a:schemeClr val="bg1"/>
                </a:gs>
                <a:gs pos="62080">
                  <a:srgbClr val="000000">
                    <a:alpha val="76000"/>
                  </a:srgbClr>
                </a:gs>
                <a:gs pos="21000">
                  <a:schemeClr val="bg1">
                    <a:alpha val="69000"/>
                  </a:schemeClr>
                </a:gs>
                <a:gs pos="100000">
                  <a:schemeClr val="bg1">
                    <a:alpha val="82000"/>
                  </a:schemeClr>
                </a:gs>
              </a:gsLst>
              <a:lin ang="16200000" scaled="1"/>
              <a:tileRect/>
            </a:gradFill>
            <a:ln w="19050" algn="ctr">
              <a:solidFill>
                <a:schemeClr val="bg1">
                  <a:lumMod val="75000"/>
                  <a:lumOff val="25000"/>
                </a:schemeClr>
              </a:solidFill>
              <a:round/>
              <a:headEnd/>
              <a:tailEnd/>
            </a:ln>
            <a:effectLst>
              <a:outerShdw blurRad="50800" dist="38100" dir="5400000" algn="t" rotWithShape="0">
                <a:prstClr val="black">
                  <a:alpha val="40000"/>
                </a:prstClr>
              </a:outerShdw>
            </a:effectLst>
          </p:spPr>
          <p:txBody>
            <a:bodyPr lIns="228600" tIns="45714" rIns="228600" bIns="45714" rtlCol="0" anchor="ctr"/>
            <a:lstStyle/>
            <a:p>
              <a:pPr marL="2117" indent="-2117" algn="ctr" defTabSz="1217364"/>
              <a:endParaRPr lang="en-CA" b="1" dirty="0">
                <a:solidFill>
                  <a:prstClr val="white"/>
                </a:solidFill>
                <a:cs typeface="Arial" charset="0"/>
              </a:endParaRPr>
            </a:p>
          </p:txBody>
        </p:sp>
        <p:sp>
          <p:nvSpPr>
            <p:cNvPr id="14" name="Rounded Rectangle 13"/>
            <p:cNvSpPr/>
            <p:nvPr/>
          </p:nvSpPr>
          <p:spPr bwMode="auto">
            <a:xfrm>
              <a:off x="5930579" y="918955"/>
              <a:ext cx="2891499" cy="1824442"/>
            </a:xfrm>
            <a:prstGeom prst="roundRect">
              <a:avLst>
                <a:gd name="adj" fmla="val 8199"/>
              </a:avLst>
            </a:prstGeom>
            <a:gradFill flip="none" rotWithShape="1">
              <a:gsLst>
                <a:gs pos="0">
                  <a:schemeClr val="tx1">
                    <a:alpha val="56000"/>
                  </a:schemeClr>
                </a:gs>
                <a:gs pos="3000">
                  <a:schemeClr val="tx1">
                    <a:alpha val="46000"/>
                  </a:schemeClr>
                </a:gs>
                <a:gs pos="23000">
                  <a:schemeClr val="bg1">
                    <a:alpha val="0"/>
                  </a:schemeClr>
                </a:gs>
                <a:gs pos="100000">
                  <a:schemeClr val="bg1">
                    <a:alpha val="0"/>
                  </a:schemeClr>
                </a:gs>
              </a:gsLst>
              <a:lin ang="5400000" scaled="0"/>
              <a:tileRect/>
            </a:gradFill>
            <a:ln w="19050" algn="ctr">
              <a:noFill/>
              <a:round/>
              <a:headEnd/>
              <a:tailEnd/>
            </a:ln>
            <a:effectLst/>
          </p:spPr>
          <p:txBody>
            <a:bodyPr lIns="228600" tIns="45714" rIns="228600" bIns="45714" rtlCol="0" anchor="ctr"/>
            <a:lstStyle/>
            <a:p>
              <a:pPr marL="2117" indent="-2117" algn="ctr" defTabSz="1217364"/>
              <a:endParaRPr lang="en-CA" b="1" dirty="0">
                <a:solidFill>
                  <a:prstClr val="white"/>
                </a:solidFill>
                <a:cs typeface="Arial" charset="0"/>
              </a:endParaRPr>
            </a:p>
          </p:txBody>
        </p:sp>
      </p:grpSp>
      <p:graphicFrame>
        <p:nvGraphicFramePr>
          <p:cNvPr id="11" name="Group 3"/>
          <p:cNvGraphicFramePr>
            <a:graphicFrameLocks noGrp="1"/>
          </p:cNvGraphicFramePr>
          <p:nvPr>
            <p:extLst>
              <p:ext uri="{D42A27DB-BD31-4B8C-83A1-F6EECF244321}">
                <p14:modId xmlns:p14="http://schemas.microsoft.com/office/powerpoint/2010/main" val="3589727811"/>
              </p:ext>
            </p:extLst>
          </p:nvPr>
        </p:nvGraphicFramePr>
        <p:xfrm>
          <a:off x="727365" y="2108210"/>
          <a:ext cx="4817175" cy="3731394"/>
        </p:xfrm>
        <a:graphic>
          <a:graphicData uri="http://schemas.openxmlformats.org/drawingml/2006/table">
            <a:tbl>
              <a:tblPr/>
              <a:tblGrid>
                <a:gridCol w="4817175"/>
              </a:tblGrid>
              <a:tr h="687700">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ts val="2400"/>
                        </a:lnSpc>
                        <a:spcBef>
                          <a:spcPts val="0"/>
                        </a:spcBef>
                        <a:spcAft>
                          <a:spcPts val="0"/>
                        </a:spcAft>
                        <a:buClrTx/>
                        <a:buSzTx/>
                        <a:buFont typeface="Arial" charset="0"/>
                        <a:buNone/>
                        <a:tabLst/>
                        <a:defRPr/>
                      </a:pPr>
                      <a:r>
                        <a:rPr lang="en-US" sz="21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t>Features That Matter</a:t>
                      </a:r>
                      <a:endParaRPr lang="en-US" sz="32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endParaRPr>
                    </a:p>
                  </a:txBody>
                  <a:tcPr marL="60944" marR="60944" marT="60960" marB="609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9459">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CA" sz="21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Calibri"/>
                          <a:cs typeface="Times New Roman"/>
                        </a:rPr>
                        <a:t>512 MB and 1GB DDR3 Options</a:t>
                      </a:r>
                    </a:p>
                  </a:txBody>
                  <a:tcPr marL="60944" marR="60944" marT="60960" marB="609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2264">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CA" sz="21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j-lt"/>
                          <a:ea typeface="Calibri"/>
                          <a:cs typeface="Times New Roman"/>
                        </a:rPr>
                        <a:t>Passively Cooled</a:t>
                      </a:r>
                    </a:p>
                  </a:txBody>
                  <a:tcPr marL="60944" marR="60944" marT="60960" marB="609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9439">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CA" sz="21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j-lt"/>
                          <a:ea typeface="Calibri"/>
                          <a:cs typeface="Times New Roman"/>
                        </a:rPr>
                        <a:t>15W Max Power</a:t>
                      </a:r>
                    </a:p>
                  </a:txBody>
                  <a:tcPr marL="60944" marR="60944"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4184">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CA" sz="21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j-lt"/>
                          <a:ea typeface="Calibri"/>
                          <a:cs typeface="Times New Roman"/>
                        </a:rPr>
                        <a:t>Triple-Set Solution (DP/DVI/VGA)</a:t>
                      </a:r>
                    </a:p>
                  </a:txBody>
                  <a:tcPr marL="60944" marR="60944"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8348">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CA" sz="21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j-lt"/>
                          <a:ea typeface="Calibri"/>
                          <a:cs typeface="Times New Roman"/>
                        </a:rPr>
                        <a:t>Low Profile, Half Length</a:t>
                      </a:r>
                    </a:p>
                  </a:txBody>
                  <a:tcPr marL="60944" marR="60944"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bl>
          </a:graphicData>
        </a:graphic>
      </p:graphicFrame>
      <p:sp>
        <p:nvSpPr>
          <p:cNvPr id="4" name="Title 3"/>
          <p:cNvSpPr>
            <a:spLocks noGrp="1"/>
          </p:cNvSpPr>
          <p:nvPr>
            <p:ph type="title"/>
          </p:nvPr>
        </p:nvSpPr>
        <p:spPr>
          <a:xfrm>
            <a:off x="426609" y="150223"/>
            <a:ext cx="11376775" cy="640080"/>
          </a:xfrm>
        </p:spPr>
        <p:txBody>
          <a:bodyPr/>
          <a:lstStyle/>
          <a:p>
            <a:r>
              <a:rPr lang="en-US" sz="3200" b="1" dirty="0"/>
              <a:t>AMD FirePro™ </a:t>
            </a:r>
            <a:r>
              <a:rPr lang="en-US" sz="3200" b="1" dirty="0" smtClean="0"/>
              <a:t>2270: 2D Productivity</a:t>
            </a:r>
            <a:endParaRPr lang="en-US" sz="3200" b="1" dirty="0"/>
          </a:p>
        </p:txBody>
      </p:sp>
      <p:sp>
        <p:nvSpPr>
          <p:cNvPr id="15" name="Down Arrow 14"/>
          <p:cNvSpPr/>
          <p:nvPr/>
        </p:nvSpPr>
        <p:spPr bwMode="auto">
          <a:xfrm rot="16200000">
            <a:off x="4580433" y="3666486"/>
            <a:ext cx="2611928" cy="867111"/>
          </a:xfrm>
          <a:prstGeom prst="downArrow">
            <a:avLst>
              <a:gd name="adj1" fmla="val 50000"/>
              <a:gd name="adj2" fmla="val 73428"/>
            </a:avLst>
          </a:prstGeom>
          <a:gradFill flip="none" rotWithShape="1">
            <a:gsLst>
              <a:gs pos="0">
                <a:schemeClr val="tx1">
                  <a:alpha val="0"/>
                </a:schemeClr>
              </a:gs>
              <a:gs pos="100000">
                <a:schemeClr val="accent1"/>
              </a:gs>
            </a:gsLst>
            <a:lin ang="5400000" scaled="1"/>
            <a:tileRect/>
          </a:gradFill>
          <a:ln w="25400" algn="ctr">
            <a:noFill/>
            <a:round/>
            <a:headEnd/>
            <a:tailEnd/>
          </a:ln>
          <a:effectLst>
            <a:outerShdw blurRad="50800" dist="38100" dir="5400000" algn="t" rotWithShape="0">
              <a:prstClr val="black">
                <a:alpha val="40000"/>
              </a:prstClr>
            </a:outerShdw>
          </a:effectLst>
        </p:spPr>
        <p:txBody>
          <a:bodyPr lIns="304747" tIns="60941" rIns="304747" bIns="60941" rtlCol="0" anchor="ctr"/>
          <a:lstStyle/>
          <a:p>
            <a:pPr marL="2117" indent="-2117" algn="ctr" defTabSz="1217364"/>
            <a:endParaRPr lang="en-US" b="1" dirty="0" smtClean="0">
              <a:solidFill>
                <a:prstClr val="white"/>
              </a:solidFill>
              <a:cs typeface="Arial" charset="0"/>
            </a:endParaRPr>
          </a:p>
        </p:txBody>
      </p:sp>
      <p:sp>
        <p:nvSpPr>
          <p:cNvPr id="16" name="Rectangle 15"/>
          <p:cNvSpPr/>
          <p:nvPr/>
        </p:nvSpPr>
        <p:spPr bwMode="auto">
          <a:xfrm>
            <a:off x="5517047" y="3300092"/>
            <a:ext cx="64151" cy="1411705"/>
          </a:xfrm>
          <a:prstGeom prst="rect">
            <a:avLst/>
          </a:prstGeom>
          <a:solidFill>
            <a:schemeClr val="bg1"/>
          </a:solidFill>
          <a:ln w="25400" algn="ctr">
            <a:noFill/>
            <a:round/>
            <a:headEnd/>
            <a:tailEnd/>
          </a:ln>
          <a:effectLst>
            <a:outerShdw blurRad="50800" dist="38100" dir="5400000" algn="t" rotWithShape="0">
              <a:prstClr val="black">
                <a:alpha val="40000"/>
              </a:prstClr>
            </a:outerShdw>
          </a:effectLst>
        </p:spPr>
        <p:txBody>
          <a:bodyPr lIns="304747" tIns="60941" rIns="304747" bIns="60941" rtlCol="0" anchor="ctr"/>
          <a:lstStyle/>
          <a:p>
            <a:pPr marL="2117" indent="-2117" algn="ctr" defTabSz="1217364"/>
            <a:endParaRPr lang="en-CA" b="1" dirty="0" smtClean="0">
              <a:solidFill>
                <a:prstClr val="white"/>
              </a:solidFill>
              <a:cs typeface="Arial" charset="0"/>
            </a:endParaRPr>
          </a:p>
        </p:txBody>
      </p:sp>
      <p:pic>
        <p:nvPicPr>
          <p:cNvPr id="12" name="Picture 11" descr="AMD FirePro 2270 x16_Angled_LG.png"/>
          <p:cNvPicPr>
            <a:picLocks noChangeAspect="1"/>
          </p:cNvPicPr>
          <p:nvPr/>
        </p:nvPicPr>
        <p:blipFill>
          <a:blip r:embed="rId4" cstate="email"/>
          <a:stretch>
            <a:fillRect/>
          </a:stretch>
        </p:blipFill>
        <p:spPr>
          <a:xfrm>
            <a:off x="5581198" y="1230483"/>
            <a:ext cx="5518956" cy="4139217"/>
          </a:xfrm>
          <a:prstGeom prst="rect">
            <a:avLst/>
          </a:prstGeom>
        </p:spPr>
      </p:pic>
    </p:spTree>
    <p:extLst>
      <p:ext uri="{BB962C8B-B14F-4D97-AF65-F5344CB8AC3E}">
        <p14:creationId xmlns:p14="http://schemas.microsoft.com/office/powerpoint/2010/main" val="16847678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descr="H:\Quardia\Quardia Client Folder - Active\AMD\Common Resources\flash 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3006379" y="-2746961"/>
            <a:ext cx="12338350" cy="12341567"/>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426614" y="1033420"/>
            <a:ext cx="7722491" cy="4818741"/>
          </a:xfrm>
        </p:spPr>
        <p:txBody>
          <a:bodyPr/>
          <a:lstStyle/>
          <a:p>
            <a:r>
              <a:rPr lang="en-CA" sz="2400" dirty="0" smtClean="0"/>
              <a:t>Robust solution for financial and enterprise use cases</a:t>
            </a:r>
            <a:endParaRPr lang="en-US" sz="2400" dirty="0"/>
          </a:p>
        </p:txBody>
      </p:sp>
      <p:grpSp>
        <p:nvGrpSpPr>
          <p:cNvPr id="2" name="Group 11"/>
          <p:cNvGrpSpPr/>
          <p:nvPr/>
        </p:nvGrpSpPr>
        <p:grpSpPr>
          <a:xfrm>
            <a:off x="573908" y="1973906"/>
            <a:ext cx="5097106" cy="4534607"/>
            <a:chOff x="5836594" y="809165"/>
            <a:chExt cx="3084762" cy="3910792"/>
          </a:xfrm>
        </p:grpSpPr>
        <p:sp>
          <p:nvSpPr>
            <p:cNvPr id="13" name="Rounded Rectangle 12"/>
            <p:cNvSpPr/>
            <p:nvPr/>
          </p:nvSpPr>
          <p:spPr bwMode="auto">
            <a:xfrm>
              <a:off x="5836594" y="809165"/>
              <a:ext cx="3084762" cy="3910792"/>
            </a:xfrm>
            <a:prstGeom prst="roundRect">
              <a:avLst>
                <a:gd name="adj" fmla="val 5446"/>
              </a:avLst>
            </a:prstGeom>
            <a:gradFill flip="none" rotWithShape="1">
              <a:gsLst>
                <a:gs pos="0">
                  <a:schemeClr val="bg1"/>
                </a:gs>
                <a:gs pos="62080">
                  <a:srgbClr val="000000">
                    <a:alpha val="76000"/>
                  </a:srgbClr>
                </a:gs>
                <a:gs pos="21000">
                  <a:schemeClr val="bg1">
                    <a:alpha val="69000"/>
                  </a:schemeClr>
                </a:gs>
                <a:gs pos="100000">
                  <a:schemeClr val="bg1">
                    <a:alpha val="82000"/>
                  </a:schemeClr>
                </a:gs>
              </a:gsLst>
              <a:lin ang="16200000" scaled="1"/>
              <a:tileRect/>
            </a:gradFill>
            <a:ln w="19050" algn="ctr">
              <a:solidFill>
                <a:schemeClr val="bg1">
                  <a:lumMod val="75000"/>
                  <a:lumOff val="25000"/>
                </a:schemeClr>
              </a:solidFill>
              <a:round/>
              <a:headEnd/>
              <a:tailEnd/>
            </a:ln>
            <a:effectLst>
              <a:outerShdw blurRad="50800" dist="38100" dir="5400000" algn="t" rotWithShape="0">
                <a:prstClr val="black">
                  <a:alpha val="40000"/>
                </a:prstClr>
              </a:outerShdw>
            </a:effectLst>
          </p:spPr>
          <p:txBody>
            <a:bodyPr lIns="228600" tIns="45714" rIns="228600" bIns="45714" rtlCol="0" anchor="ctr"/>
            <a:lstStyle/>
            <a:p>
              <a:pPr marL="2117" indent="-2117" algn="ctr" defTabSz="1217364"/>
              <a:endParaRPr lang="en-CA" b="1" dirty="0">
                <a:solidFill>
                  <a:prstClr val="white"/>
                </a:solidFill>
                <a:cs typeface="Arial" charset="0"/>
              </a:endParaRPr>
            </a:p>
          </p:txBody>
        </p:sp>
        <p:sp>
          <p:nvSpPr>
            <p:cNvPr id="14" name="Rounded Rectangle 13"/>
            <p:cNvSpPr/>
            <p:nvPr/>
          </p:nvSpPr>
          <p:spPr bwMode="auto">
            <a:xfrm>
              <a:off x="5930579" y="918955"/>
              <a:ext cx="2891499" cy="1824442"/>
            </a:xfrm>
            <a:prstGeom prst="roundRect">
              <a:avLst>
                <a:gd name="adj" fmla="val 8199"/>
              </a:avLst>
            </a:prstGeom>
            <a:gradFill flip="none" rotWithShape="1">
              <a:gsLst>
                <a:gs pos="0">
                  <a:schemeClr val="tx1">
                    <a:alpha val="56000"/>
                  </a:schemeClr>
                </a:gs>
                <a:gs pos="3000">
                  <a:schemeClr val="tx1">
                    <a:alpha val="46000"/>
                  </a:schemeClr>
                </a:gs>
                <a:gs pos="23000">
                  <a:schemeClr val="bg1">
                    <a:alpha val="0"/>
                  </a:schemeClr>
                </a:gs>
                <a:gs pos="100000">
                  <a:schemeClr val="bg1">
                    <a:alpha val="0"/>
                  </a:schemeClr>
                </a:gs>
              </a:gsLst>
              <a:lin ang="5400000" scaled="0"/>
              <a:tileRect/>
            </a:gradFill>
            <a:ln w="19050" algn="ctr">
              <a:noFill/>
              <a:round/>
              <a:headEnd/>
              <a:tailEnd/>
            </a:ln>
            <a:effectLst/>
          </p:spPr>
          <p:txBody>
            <a:bodyPr lIns="228600" tIns="45714" rIns="228600" bIns="45714" rtlCol="0" anchor="ctr"/>
            <a:lstStyle/>
            <a:p>
              <a:pPr marL="2117" indent="-2117" algn="ctr" defTabSz="1217364"/>
              <a:endParaRPr lang="en-CA" b="1" dirty="0">
                <a:solidFill>
                  <a:prstClr val="white"/>
                </a:solidFill>
                <a:cs typeface="Arial" charset="0"/>
              </a:endParaRPr>
            </a:p>
          </p:txBody>
        </p:sp>
      </p:grpSp>
      <p:graphicFrame>
        <p:nvGraphicFramePr>
          <p:cNvPr id="11" name="Group 3"/>
          <p:cNvGraphicFramePr>
            <a:graphicFrameLocks noGrp="1"/>
          </p:cNvGraphicFramePr>
          <p:nvPr>
            <p:extLst>
              <p:ext uri="{D42A27DB-BD31-4B8C-83A1-F6EECF244321}">
                <p14:modId xmlns:p14="http://schemas.microsoft.com/office/powerpoint/2010/main" val="1771245673"/>
              </p:ext>
            </p:extLst>
          </p:nvPr>
        </p:nvGraphicFramePr>
        <p:xfrm>
          <a:off x="727365" y="2108210"/>
          <a:ext cx="4817175" cy="4345301"/>
        </p:xfrm>
        <a:graphic>
          <a:graphicData uri="http://schemas.openxmlformats.org/drawingml/2006/table">
            <a:tbl>
              <a:tblPr/>
              <a:tblGrid>
                <a:gridCol w="4817175"/>
              </a:tblGrid>
              <a:tr h="687700">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ts val="2400"/>
                        </a:lnSpc>
                        <a:spcBef>
                          <a:spcPts val="0"/>
                        </a:spcBef>
                        <a:spcAft>
                          <a:spcPts val="0"/>
                        </a:spcAft>
                        <a:buClrTx/>
                        <a:buSzTx/>
                        <a:buFont typeface="Arial" charset="0"/>
                        <a:buNone/>
                        <a:tabLst/>
                        <a:defRPr/>
                      </a:pPr>
                      <a:r>
                        <a:rPr lang="en-US" sz="21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t>Features That Matter</a:t>
                      </a:r>
                      <a:endParaRPr lang="en-US" sz="32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endParaRPr>
                    </a:p>
                  </a:txBody>
                  <a:tcPr marL="60944" marR="60944" marT="60960" marB="609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3907">
                <a:tc>
                  <a:txBody>
                    <a:bodyPr/>
                    <a:lstStyle/>
                    <a:p>
                      <a:pPr marL="0" marR="0" lvl="0" indent="0" algn="ctr" defTabSz="914400" rtl="0" eaLnBrk="1" fontAlgn="base" latinLnBrk="0" hangingPunct="1">
                        <a:lnSpc>
                          <a:spcPts val="2400"/>
                        </a:lnSpc>
                        <a:spcBef>
                          <a:spcPts val="0"/>
                        </a:spcBef>
                        <a:spcAft>
                          <a:spcPts val="0"/>
                        </a:spcAft>
                        <a:buClrTx/>
                        <a:buSzTx/>
                        <a:buFont typeface="Arial" charset="0"/>
                        <a:buNone/>
                        <a:tabLst/>
                        <a:defRPr/>
                      </a:pPr>
                      <a:r>
                        <a:rPr kumimoji="0" lang="en-US" sz="21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Calibri"/>
                          <a:cs typeface="Times New Roman"/>
                        </a:rPr>
                        <a:t>AMD Eyefinity Multi-Display Technology</a:t>
                      </a:r>
                    </a:p>
                  </a:txBody>
                  <a:tcPr marL="60944" marR="60944" marT="60960" marB="609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9459">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CA" sz="21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Calibri"/>
                          <a:cs typeface="Times New Roman"/>
                        </a:rPr>
                        <a:t>512 MB DDR3</a:t>
                      </a:r>
                    </a:p>
                  </a:txBody>
                  <a:tcPr marL="60944" marR="60944" marT="60960" marB="609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2264">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CA" sz="21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j-lt"/>
                          <a:ea typeface="Calibri"/>
                          <a:cs typeface="Times New Roman"/>
                        </a:rPr>
                        <a:t>Passively Cooled</a:t>
                      </a:r>
                    </a:p>
                  </a:txBody>
                  <a:tcPr marL="60944" marR="60944" marT="60960" marB="609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9439">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CA" sz="21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j-lt"/>
                          <a:ea typeface="Calibri"/>
                          <a:cs typeface="Times New Roman"/>
                        </a:rPr>
                        <a:t>Sub 20W Max Power</a:t>
                      </a:r>
                    </a:p>
                  </a:txBody>
                  <a:tcPr marL="60944" marR="60944"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4184">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CA" sz="21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j-lt"/>
                          <a:ea typeface="Calibri"/>
                          <a:cs typeface="Times New Roman"/>
                        </a:rPr>
                        <a:t>Four Mini-DP Connectors</a:t>
                      </a:r>
                    </a:p>
                  </a:txBody>
                  <a:tcPr marL="60944" marR="60944"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8348">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CA" sz="21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ea typeface="Calibri"/>
                          <a:cs typeface="Times New Roman"/>
                        </a:rPr>
                        <a:t>Low Profile, Half Length</a:t>
                      </a:r>
                    </a:p>
                  </a:txBody>
                  <a:tcPr marL="60944" marR="60944"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bl>
          </a:graphicData>
        </a:graphic>
      </p:graphicFrame>
      <p:sp>
        <p:nvSpPr>
          <p:cNvPr id="4" name="Title 3"/>
          <p:cNvSpPr>
            <a:spLocks noGrp="1"/>
          </p:cNvSpPr>
          <p:nvPr>
            <p:ph type="title"/>
          </p:nvPr>
        </p:nvSpPr>
        <p:spPr>
          <a:xfrm>
            <a:off x="426609" y="150223"/>
            <a:ext cx="11376775" cy="640080"/>
          </a:xfrm>
        </p:spPr>
        <p:txBody>
          <a:bodyPr/>
          <a:lstStyle/>
          <a:p>
            <a:r>
              <a:rPr lang="en-US" sz="3200" b="1" dirty="0"/>
              <a:t>AMD FirePro™ </a:t>
            </a:r>
            <a:r>
              <a:rPr lang="en-US" sz="3200" b="1" dirty="0" smtClean="0"/>
              <a:t>2460: Quad Display Play</a:t>
            </a:r>
            <a:endParaRPr lang="en-US" sz="3200" b="1" dirty="0"/>
          </a:p>
        </p:txBody>
      </p:sp>
      <p:sp>
        <p:nvSpPr>
          <p:cNvPr id="15" name="Down Arrow 14"/>
          <p:cNvSpPr/>
          <p:nvPr/>
        </p:nvSpPr>
        <p:spPr bwMode="auto">
          <a:xfrm rot="16200000">
            <a:off x="4580433" y="3666486"/>
            <a:ext cx="2611928" cy="867111"/>
          </a:xfrm>
          <a:prstGeom prst="downArrow">
            <a:avLst>
              <a:gd name="adj1" fmla="val 50000"/>
              <a:gd name="adj2" fmla="val 73428"/>
            </a:avLst>
          </a:prstGeom>
          <a:gradFill flip="none" rotWithShape="1">
            <a:gsLst>
              <a:gs pos="0">
                <a:schemeClr val="tx1">
                  <a:alpha val="0"/>
                </a:schemeClr>
              </a:gs>
              <a:gs pos="100000">
                <a:schemeClr val="accent1"/>
              </a:gs>
            </a:gsLst>
            <a:lin ang="5400000" scaled="1"/>
            <a:tileRect/>
          </a:gradFill>
          <a:ln w="25400" algn="ctr">
            <a:noFill/>
            <a:round/>
            <a:headEnd/>
            <a:tailEnd/>
          </a:ln>
          <a:effectLst>
            <a:outerShdw blurRad="50800" dist="38100" dir="5400000" algn="t" rotWithShape="0">
              <a:prstClr val="black">
                <a:alpha val="40000"/>
              </a:prstClr>
            </a:outerShdw>
          </a:effectLst>
        </p:spPr>
        <p:txBody>
          <a:bodyPr lIns="304747" tIns="60941" rIns="304747" bIns="60941" rtlCol="0" anchor="ctr"/>
          <a:lstStyle/>
          <a:p>
            <a:pPr marL="2117" indent="-2117" algn="ctr" defTabSz="1217364"/>
            <a:endParaRPr lang="en-US" b="1" dirty="0" smtClean="0">
              <a:solidFill>
                <a:prstClr val="white"/>
              </a:solidFill>
              <a:cs typeface="Arial" charset="0"/>
            </a:endParaRPr>
          </a:p>
        </p:txBody>
      </p:sp>
      <p:sp>
        <p:nvSpPr>
          <p:cNvPr id="16" name="Rectangle 15"/>
          <p:cNvSpPr/>
          <p:nvPr/>
        </p:nvSpPr>
        <p:spPr bwMode="auto">
          <a:xfrm>
            <a:off x="5517047" y="3300092"/>
            <a:ext cx="64151" cy="1411705"/>
          </a:xfrm>
          <a:prstGeom prst="rect">
            <a:avLst/>
          </a:prstGeom>
          <a:solidFill>
            <a:schemeClr val="bg1"/>
          </a:solidFill>
          <a:ln w="25400" algn="ctr">
            <a:noFill/>
            <a:round/>
            <a:headEnd/>
            <a:tailEnd/>
          </a:ln>
          <a:effectLst>
            <a:outerShdw blurRad="50800" dist="38100" dir="5400000" algn="t" rotWithShape="0">
              <a:prstClr val="black">
                <a:alpha val="40000"/>
              </a:prstClr>
            </a:outerShdw>
          </a:effectLst>
        </p:spPr>
        <p:txBody>
          <a:bodyPr lIns="304747" tIns="60941" rIns="304747" bIns="60941" rtlCol="0" anchor="ctr"/>
          <a:lstStyle/>
          <a:p>
            <a:pPr marL="2117" indent="-2117" algn="ctr" defTabSz="1217364"/>
            <a:endParaRPr lang="en-CA" b="1" dirty="0" smtClean="0">
              <a:solidFill>
                <a:prstClr val="white"/>
              </a:solidFill>
              <a:cs typeface="Arial" charset="0"/>
            </a:endParaRPr>
          </a:p>
        </p:txBody>
      </p:sp>
      <p:pic>
        <p:nvPicPr>
          <p:cNvPr id="18" name="Picture 17" descr="ATI FirePro 2460_hi rez.png"/>
          <p:cNvPicPr>
            <a:picLocks noChangeAspect="1"/>
          </p:cNvPicPr>
          <p:nvPr/>
        </p:nvPicPr>
        <p:blipFill>
          <a:blip r:embed="rId4" cstate="email"/>
          <a:stretch>
            <a:fillRect/>
          </a:stretch>
        </p:blipFill>
        <p:spPr>
          <a:xfrm>
            <a:off x="5769439" y="2270514"/>
            <a:ext cx="5744882" cy="2306617"/>
          </a:xfrm>
          <a:prstGeom prst="rect">
            <a:avLst/>
          </a:prstGeom>
        </p:spPr>
      </p:pic>
    </p:spTree>
    <p:extLst>
      <p:ext uri="{BB962C8B-B14F-4D97-AF65-F5344CB8AC3E}">
        <p14:creationId xmlns:p14="http://schemas.microsoft.com/office/powerpoint/2010/main" val="42268632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descr="H:\Quardia\Quardia Client Folder - Active\AMD\Common Resources\flash 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3006379" y="-2746960"/>
            <a:ext cx="12338350" cy="12341567"/>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426614" y="1033420"/>
            <a:ext cx="7722491" cy="4818741"/>
          </a:xfrm>
        </p:spPr>
        <p:txBody>
          <a:bodyPr/>
          <a:lstStyle/>
          <a:p>
            <a:r>
              <a:rPr lang="en-CA" sz="2400" dirty="0"/>
              <a:t>The most powerful and cost effective solution for multi-monitor display walls</a:t>
            </a:r>
            <a:endParaRPr lang="en-US" sz="2400" dirty="0"/>
          </a:p>
        </p:txBody>
      </p:sp>
      <p:grpSp>
        <p:nvGrpSpPr>
          <p:cNvPr id="2" name="Group 11"/>
          <p:cNvGrpSpPr/>
          <p:nvPr/>
        </p:nvGrpSpPr>
        <p:grpSpPr>
          <a:xfrm>
            <a:off x="573908" y="1973906"/>
            <a:ext cx="5097106" cy="4534607"/>
            <a:chOff x="5836594" y="809165"/>
            <a:chExt cx="3084762" cy="3910792"/>
          </a:xfrm>
        </p:grpSpPr>
        <p:sp>
          <p:nvSpPr>
            <p:cNvPr id="13" name="Rounded Rectangle 12"/>
            <p:cNvSpPr/>
            <p:nvPr/>
          </p:nvSpPr>
          <p:spPr bwMode="auto">
            <a:xfrm>
              <a:off x="5836594" y="809165"/>
              <a:ext cx="3084762" cy="3910792"/>
            </a:xfrm>
            <a:prstGeom prst="roundRect">
              <a:avLst>
                <a:gd name="adj" fmla="val 5446"/>
              </a:avLst>
            </a:prstGeom>
            <a:gradFill flip="none" rotWithShape="1">
              <a:gsLst>
                <a:gs pos="0">
                  <a:schemeClr val="bg1"/>
                </a:gs>
                <a:gs pos="62080">
                  <a:srgbClr val="000000">
                    <a:alpha val="76000"/>
                  </a:srgbClr>
                </a:gs>
                <a:gs pos="21000">
                  <a:schemeClr val="bg1">
                    <a:alpha val="69000"/>
                  </a:schemeClr>
                </a:gs>
                <a:gs pos="100000">
                  <a:schemeClr val="bg1">
                    <a:alpha val="82000"/>
                  </a:schemeClr>
                </a:gs>
              </a:gsLst>
              <a:lin ang="16200000" scaled="1"/>
              <a:tileRect/>
            </a:gradFill>
            <a:ln w="19050" algn="ctr">
              <a:solidFill>
                <a:schemeClr val="bg1">
                  <a:lumMod val="75000"/>
                  <a:lumOff val="25000"/>
                </a:schemeClr>
              </a:solidFill>
              <a:round/>
              <a:headEnd/>
              <a:tailEnd/>
            </a:ln>
            <a:effectLst>
              <a:outerShdw blurRad="50800" dist="38100" dir="5400000" algn="t" rotWithShape="0">
                <a:prstClr val="black">
                  <a:alpha val="40000"/>
                </a:prstClr>
              </a:outerShdw>
            </a:effectLst>
          </p:spPr>
          <p:txBody>
            <a:bodyPr lIns="228600" tIns="45714" rIns="228600" bIns="45714" rtlCol="0" anchor="ctr"/>
            <a:lstStyle/>
            <a:p>
              <a:pPr marL="2117" indent="-2117" algn="ctr" defTabSz="1217364"/>
              <a:endParaRPr lang="en-CA" b="1" dirty="0">
                <a:solidFill>
                  <a:prstClr val="white"/>
                </a:solidFill>
                <a:cs typeface="Arial" charset="0"/>
              </a:endParaRPr>
            </a:p>
          </p:txBody>
        </p:sp>
        <p:sp>
          <p:nvSpPr>
            <p:cNvPr id="14" name="Rounded Rectangle 13"/>
            <p:cNvSpPr/>
            <p:nvPr/>
          </p:nvSpPr>
          <p:spPr bwMode="auto">
            <a:xfrm>
              <a:off x="5930579" y="918955"/>
              <a:ext cx="2891499" cy="1824442"/>
            </a:xfrm>
            <a:prstGeom prst="roundRect">
              <a:avLst>
                <a:gd name="adj" fmla="val 8199"/>
              </a:avLst>
            </a:prstGeom>
            <a:gradFill flip="none" rotWithShape="1">
              <a:gsLst>
                <a:gs pos="0">
                  <a:schemeClr val="tx1">
                    <a:alpha val="56000"/>
                  </a:schemeClr>
                </a:gs>
                <a:gs pos="3000">
                  <a:schemeClr val="tx1">
                    <a:alpha val="46000"/>
                  </a:schemeClr>
                </a:gs>
                <a:gs pos="23000">
                  <a:schemeClr val="bg1">
                    <a:alpha val="0"/>
                  </a:schemeClr>
                </a:gs>
                <a:gs pos="100000">
                  <a:schemeClr val="bg1">
                    <a:alpha val="0"/>
                  </a:schemeClr>
                </a:gs>
              </a:gsLst>
              <a:lin ang="5400000" scaled="0"/>
              <a:tileRect/>
            </a:gradFill>
            <a:ln w="19050" algn="ctr">
              <a:noFill/>
              <a:round/>
              <a:headEnd/>
              <a:tailEnd/>
            </a:ln>
            <a:effectLst/>
          </p:spPr>
          <p:txBody>
            <a:bodyPr lIns="228600" tIns="45714" rIns="228600" bIns="45714" rtlCol="0" anchor="ctr"/>
            <a:lstStyle/>
            <a:p>
              <a:pPr marL="2117" indent="-2117" algn="ctr" defTabSz="1217364"/>
              <a:endParaRPr lang="en-CA" b="1" dirty="0">
                <a:solidFill>
                  <a:prstClr val="white"/>
                </a:solidFill>
                <a:cs typeface="Arial" charset="0"/>
              </a:endParaRPr>
            </a:p>
          </p:txBody>
        </p:sp>
      </p:grpSp>
      <p:graphicFrame>
        <p:nvGraphicFramePr>
          <p:cNvPr id="11" name="Group 3"/>
          <p:cNvGraphicFramePr>
            <a:graphicFrameLocks noGrp="1"/>
          </p:cNvGraphicFramePr>
          <p:nvPr>
            <p:extLst>
              <p:ext uri="{D42A27DB-BD31-4B8C-83A1-F6EECF244321}">
                <p14:modId xmlns:p14="http://schemas.microsoft.com/office/powerpoint/2010/main" val="2698963553"/>
              </p:ext>
            </p:extLst>
          </p:nvPr>
        </p:nvGraphicFramePr>
        <p:xfrm>
          <a:off x="727365" y="2108210"/>
          <a:ext cx="4817175" cy="4425037"/>
        </p:xfrm>
        <a:graphic>
          <a:graphicData uri="http://schemas.openxmlformats.org/drawingml/2006/table">
            <a:tbl>
              <a:tblPr/>
              <a:tblGrid>
                <a:gridCol w="4817175"/>
              </a:tblGrid>
              <a:tr h="687700">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ts val="2400"/>
                        </a:lnSpc>
                        <a:spcBef>
                          <a:spcPts val="0"/>
                        </a:spcBef>
                        <a:spcAft>
                          <a:spcPts val="0"/>
                        </a:spcAft>
                        <a:buClrTx/>
                        <a:buSzTx/>
                        <a:buFont typeface="Arial" charset="0"/>
                        <a:buNone/>
                        <a:tabLst/>
                        <a:defRPr/>
                      </a:pPr>
                      <a:r>
                        <a:rPr lang="en-US" sz="21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t>Features That Matter</a:t>
                      </a:r>
                      <a:endParaRPr lang="en-US" sz="32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endParaRPr>
                    </a:p>
                  </a:txBody>
                  <a:tcPr marL="60944" marR="60944" marT="60960" marB="609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3907">
                <a:tc>
                  <a:txBody>
                    <a:bodyPr/>
                    <a:lstStyle/>
                    <a:p>
                      <a:pPr marL="0" marR="0" lvl="0" indent="0" algn="l" defTabSz="914400" rtl="0" eaLnBrk="1" fontAlgn="base" latinLnBrk="0" hangingPunct="1">
                        <a:lnSpc>
                          <a:spcPts val="2400"/>
                        </a:lnSpc>
                        <a:spcBef>
                          <a:spcPts val="0"/>
                        </a:spcBef>
                        <a:spcAft>
                          <a:spcPts val="0"/>
                        </a:spcAft>
                        <a:buClrTx/>
                        <a:buSzTx/>
                        <a:buFont typeface="Arial" charset="0"/>
                        <a:buNone/>
                        <a:tabLst/>
                        <a:defRPr/>
                      </a:pPr>
                      <a:r>
                        <a:rPr kumimoji="0" lang="en-US" sz="21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Calibri"/>
                          <a:cs typeface="Times New Roman"/>
                        </a:rPr>
                        <a:t>Overlap support for up to six projectors</a:t>
                      </a:r>
                    </a:p>
                  </a:txBody>
                  <a:tcPr marL="60944" marR="60944" marT="60960" marB="609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9459">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CA" sz="21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Calibri"/>
                          <a:cs typeface="Times New Roman"/>
                        </a:rPr>
                        <a:t>Bezel compensation</a:t>
                      </a:r>
                    </a:p>
                  </a:txBody>
                  <a:tcPr marL="60944" marR="60944" marT="60960" marB="609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22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1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j-lt"/>
                          <a:ea typeface="Calibri"/>
                          <a:cs typeface="Times New Roman"/>
                        </a:rPr>
                        <a:t>Maximum resolution of 4096x2304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1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j-lt"/>
                          <a:ea typeface="Calibri"/>
                          <a:cs typeface="Times New Roman"/>
                        </a:rPr>
                        <a:t>per display</a:t>
                      </a:r>
                    </a:p>
                  </a:txBody>
                  <a:tcPr marL="60944" marR="60944" marT="60960" marB="609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9439">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CA" sz="21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j-lt"/>
                          <a:ea typeface="Calibri"/>
                          <a:cs typeface="Times New Roman"/>
                        </a:rPr>
                        <a:t>Multi-streaming audio support</a:t>
                      </a:r>
                    </a:p>
                  </a:txBody>
                  <a:tcPr marL="60944" marR="60944"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4184">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CA" sz="21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j-lt"/>
                          <a:ea typeface="Calibri"/>
                          <a:cs typeface="Times New Roman"/>
                        </a:rPr>
                        <a:t>High quality graphics performance</a:t>
                      </a:r>
                    </a:p>
                  </a:txBody>
                  <a:tcPr marL="60944" marR="60944"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8348">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CA" sz="2100" b="0"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mj-lt"/>
                          <a:ea typeface="Calibri"/>
                          <a:cs typeface="Times New Roman"/>
                        </a:rPr>
                        <a:t>PCIe</a:t>
                      </a:r>
                      <a:r>
                        <a:rPr kumimoji="0" lang="en-CA" sz="21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a:ea typeface="Calibri"/>
                          <a:cs typeface="Arial"/>
                        </a:rPr>
                        <a:t>®</a:t>
                      </a:r>
                      <a:r>
                        <a:rPr kumimoji="0" lang="en-CA" sz="21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j-lt"/>
                          <a:ea typeface="Calibri"/>
                          <a:cs typeface="Times New Roman"/>
                        </a:rPr>
                        <a:t> Gen 3</a:t>
                      </a:r>
                    </a:p>
                  </a:txBody>
                  <a:tcPr marL="60944" marR="60944"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bl>
          </a:graphicData>
        </a:graphic>
      </p:graphicFrame>
      <p:sp>
        <p:nvSpPr>
          <p:cNvPr id="4" name="Title 3"/>
          <p:cNvSpPr>
            <a:spLocks noGrp="1"/>
          </p:cNvSpPr>
          <p:nvPr>
            <p:ph type="title"/>
          </p:nvPr>
        </p:nvSpPr>
        <p:spPr>
          <a:xfrm>
            <a:off x="426609" y="150223"/>
            <a:ext cx="11376775" cy="640080"/>
          </a:xfrm>
        </p:spPr>
        <p:txBody>
          <a:bodyPr/>
          <a:lstStyle/>
          <a:p>
            <a:r>
              <a:rPr lang="en-US" sz="3200" b="1" dirty="0"/>
              <a:t>AMD FirePro™ W600: Displays Everywhere</a:t>
            </a:r>
          </a:p>
        </p:txBody>
      </p:sp>
      <p:sp>
        <p:nvSpPr>
          <p:cNvPr id="15" name="Down Arrow 14"/>
          <p:cNvSpPr/>
          <p:nvPr/>
        </p:nvSpPr>
        <p:spPr bwMode="auto">
          <a:xfrm rot="16200000">
            <a:off x="4580433" y="3666486"/>
            <a:ext cx="2611928" cy="867111"/>
          </a:xfrm>
          <a:prstGeom prst="downArrow">
            <a:avLst>
              <a:gd name="adj1" fmla="val 50000"/>
              <a:gd name="adj2" fmla="val 73428"/>
            </a:avLst>
          </a:prstGeom>
          <a:gradFill flip="none" rotWithShape="1">
            <a:gsLst>
              <a:gs pos="0">
                <a:schemeClr val="tx1">
                  <a:alpha val="0"/>
                </a:schemeClr>
              </a:gs>
              <a:gs pos="100000">
                <a:schemeClr val="accent1"/>
              </a:gs>
            </a:gsLst>
            <a:lin ang="5400000" scaled="1"/>
            <a:tileRect/>
          </a:gradFill>
          <a:ln w="25400" algn="ctr">
            <a:noFill/>
            <a:round/>
            <a:headEnd/>
            <a:tailEnd/>
          </a:ln>
          <a:effectLst>
            <a:outerShdw blurRad="50800" dist="38100" dir="5400000" algn="t" rotWithShape="0">
              <a:prstClr val="black">
                <a:alpha val="40000"/>
              </a:prstClr>
            </a:outerShdw>
          </a:effectLst>
        </p:spPr>
        <p:txBody>
          <a:bodyPr lIns="304747" tIns="60941" rIns="304747" bIns="60941" rtlCol="0" anchor="ctr"/>
          <a:lstStyle/>
          <a:p>
            <a:pPr marL="2117" indent="-2117" algn="ctr" defTabSz="1217364"/>
            <a:endParaRPr lang="en-US" b="1" dirty="0" smtClean="0">
              <a:solidFill>
                <a:prstClr val="white"/>
              </a:solidFill>
              <a:cs typeface="Arial" charset="0"/>
            </a:endParaRPr>
          </a:p>
        </p:txBody>
      </p:sp>
      <p:sp>
        <p:nvSpPr>
          <p:cNvPr id="16" name="Rectangle 15"/>
          <p:cNvSpPr/>
          <p:nvPr/>
        </p:nvSpPr>
        <p:spPr bwMode="auto">
          <a:xfrm>
            <a:off x="5517047" y="3300092"/>
            <a:ext cx="64151" cy="1411705"/>
          </a:xfrm>
          <a:prstGeom prst="rect">
            <a:avLst/>
          </a:prstGeom>
          <a:solidFill>
            <a:schemeClr val="bg1"/>
          </a:solidFill>
          <a:ln w="25400" algn="ctr">
            <a:noFill/>
            <a:round/>
            <a:headEnd/>
            <a:tailEnd/>
          </a:ln>
          <a:effectLst>
            <a:outerShdw blurRad="50800" dist="38100" dir="5400000" algn="t" rotWithShape="0">
              <a:prstClr val="black">
                <a:alpha val="40000"/>
              </a:prstClr>
            </a:outerShdw>
          </a:effectLst>
        </p:spPr>
        <p:txBody>
          <a:bodyPr lIns="304747" tIns="60941" rIns="304747" bIns="60941" rtlCol="0" anchor="ctr"/>
          <a:lstStyle/>
          <a:p>
            <a:pPr marL="2117" indent="-2117" algn="ctr" defTabSz="1217364"/>
            <a:endParaRPr lang="en-CA" b="1" dirty="0" smtClean="0">
              <a:solidFill>
                <a:prstClr val="white"/>
              </a:solidFill>
              <a:cs typeface="Arial" charset="0"/>
            </a:endParaRPr>
          </a:p>
        </p:txBody>
      </p:sp>
      <p:pic>
        <p:nvPicPr>
          <p:cNvPr id="18" name="Picture 17" descr="AMD_FP_W600_Angled_10x10.png"/>
          <p:cNvPicPr>
            <a:picLocks noChangeAspect="1"/>
          </p:cNvPicPr>
          <p:nvPr/>
        </p:nvPicPr>
        <p:blipFill>
          <a:blip r:embed="rId4" cstate="email"/>
          <a:stretch>
            <a:fillRect/>
          </a:stretch>
        </p:blipFill>
        <p:spPr>
          <a:xfrm>
            <a:off x="6250211" y="2173945"/>
            <a:ext cx="5210529" cy="2923871"/>
          </a:xfrm>
          <a:prstGeom prst="rect">
            <a:avLst/>
          </a:prstGeom>
        </p:spPr>
      </p:pic>
    </p:spTree>
    <p:extLst>
      <p:ext uri="{BB962C8B-B14F-4D97-AF65-F5344CB8AC3E}">
        <p14:creationId xmlns:p14="http://schemas.microsoft.com/office/powerpoint/2010/main" val="25697331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666701" y="1085683"/>
            <a:ext cx="3503159" cy="4946148"/>
          </a:xfrm>
          <a:prstGeom prst="roundRect">
            <a:avLst>
              <a:gd name="adj" fmla="val 5720"/>
            </a:avLst>
          </a:prstGeom>
          <a:gradFill flip="none" rotWithShape="1">
            <a:gsLst>
              <a:gs pos="0">
                <a:schemeClr val="bg1"/>
              </a:gs>
              <a:gs pos="62080">
                <a:srgbClr val="000000">
                  <a:alpha val="52000"/>
                </a:srgbClr>
              </a:gs>
              <a:gs pos="21000">
                <a:schemeClr val="bg1">
                  <a:alpha val="50000"/>
                </a:schemeClr>
              </a:gs>
              <a:gs pos="100000">
                <a:schemeClr val="bg1">
                  <a:alpha val="82000"/>
                </a:schemeClr>
              </a:gs>
            </a:gsLst>
            <a:lin ang="16200000" scaled="1"/>
            <a:tileRect/>
          </a:gradFill>
          <a:ln w="19050" algn="ctr">
            <a:solidFill>
              <a:schemeClr val="bg1">
                <a:lumMod val="75000"/>
                <a:lumOff val="25000"/>
              </a:schemeClr>
            </a:solidFill>
            <a:round/>
            <a:headEnd/>
            <a:tailEnd/>
          </a:ln>
          <a:effectLst/>
        </p:spPr>
        <p:txBody>
          <a:bodyPr lIns="304747" tIns="60941" rIns="304747" bIns="60941" rtlCol="0" anchor="ctr"/>
          <a:lstStyle/>
          <a:p>
            <a:pPr marL="2117" indent="-2117" algn="ctr" defTabSz="1217364"/>
            <a:endParaRPr lang="en-CA" b="1" dirty="0">
              <a:solidFill>
                <a:prstClr val="white"/>
              </a:solidFill>
              <a:cs typeface="Arial" charset="0"/>
            </a:endParaRPr>
          </a:p>
        </p:txBody>
      </p:sp>
      <p:sp>
        <p:nvSpPr>
          <p:cNvPr id="8" name="Rounded Rectangle 7"/>
          <p:cNvSpPr/>
          <p:nvPr/>
        </p:nvSpPr>
        <p:spPr bwMode="auto">
          <a:xfrm>
            <a:off x="4354678" y="1081466"/>
            <a:ext cx="3503159" cy="4946148"/>
          </a:xfrm>
          <a:prstGeom prst="roundRect">
            <a:avLst>
              <a:gd name="adj" fmla="val 5720"/>
            </a:avLst>
          </a:prstGeom>
          <a:gradFill flip="none" rotWithShape="1">
            <a:gsLst>
              <a:gs pos="0">
                <a:schemeClr val="bg1"/>
              </a:gs>
              <a:gs pos="62080">
                <a:srgbClr val="000000">
                  <a:alpha val="52000"/>
                </a:srgbClr>
              </a:gs>
              <a:gs pos="21000">
                <a:schemeClr val="bg1">
                  <a:alpha val="50000"/>
                </a:schemeClr>
              </a:gs>
              <a:gs pos="100000">
                <a:schemeClr val="bg1">
                  <a:alpha val="82000"/>
                </a:schemeClr>
              </a:gs>
            </a:gsLst>
            <a:lin ang="16200000" scaled="1"/>
            <a:tileRect/>
          </a:gradFill>
          <a:ln w="19050" algn="ctr">
            <a:solidFill>
              <a:schemeClr val="bg1">
                <a:lumMod val="75000"/>
                <a:lumOff val="25000"/>
              </a:schemeClr>
            </a:solidFill>
            <a:round/>
            <a:headEnd/>
            <a:tailEnd/>
          </a:ln>
          <a:effectLst/>
        </p:spPr>
        <p:txBody>
          <a:bodyPr lIns="304747" tIns="60941" rIns="304747" bIns="60941" rtlCol="0" anchor="ctr"/>
          <a:lstStyle/>
          <a:p>
            <a:pPr marL="2117" indent="-2117" algn="ctr" defTabSz="1217364"/>
            <a:endParaRPr lang="en-CA" b="1" dirty="0">
              <a:solidFill>
                <a:prstClr val="white"/>
              </a:solidFill>
              <a:cs typeface="Arial" charset="0"/>
            </a:endParaRPr>
          </a:p>
        </p:txBody>
      </p:sp>
      <p:sp>
        <p:nvSpPr>
          <p:cNvPr id="9" name="Rounded Rectangle 8"/>
          <p:cNvSpPr/>
          <p:nvPr/>
        </p:nvSpPr>
        <p:spPr bwMode="auto">
          <a:xfrm>
            <a:off x="8080501" y="1085682"/>
            <a:ext cx="3503159" cy="4946148"/>
          </a:xfrm>
          <a:prstGeom prst="roundRect">
            <a:avLst>
              <a:gd name="adj" fmla="val 5720"/>
            </a:avLst>
          </a:prstGeom>
          <a:gradFill flip="none" rotWithShape="1">
            <a:gsLst>
              <a:gs pos="0">
                <a:schemeClr val="bg1"/>
              </a:gs>
              <a:gs pos="62080">
                <a:srgbClr val="000000">
                  <a:alpha val="52000"/>
                </a:srgbClr>
              </a:gs>
              <a:gs pos="21000">
                <a:schemeClr val="bg1">
                  <a:alpha val="50000"/>
                </a:schemeClr>
              </a:gs>
              <a:gs pos="100000">
                <a:schemeClr val="bg1">
                  <a:alpha val="82000"/>
                </a:schemeClr>
              </a:gs>
            </a:gsLst>
            <a:lin ang="16200000" scaled="1"/>
            <a:tileRect/>
          </a:gradFill>
          <a:ln w="19050" algn="ctr">
            <a:solidFill>
              <a:schemeClr val="bg1">
                <a:lumMod val="75000"/>
                <a:lumOff val="25000"/>
              </a:schemeClr>
            </a:solidFill>
            <a:round/>
            <a:headEnd/>
            <a:tailEnd/>
          </a:ln>
          <a:effectLst/>
        </p:spPr>
        <p:txBody>
          <a:bodyPr lIns="304747" tIns="60941" rIns="304747" bIns="60941" rtlCol="0" anchor="ctr"/>
          <a:lstStyle/>
          <a:p>
            <a:pPr marL="2117" indent="-2117" algn="ctr" defTabSz="1217364"/>
            <a:endParaRPr lang="en-CA" b="1" dirty="0">
              <a:solidFill>
                <a:prstClr val="white"/>
              </a:solidFill>
              <a:cs typeface="Arial" charset="0"/>
            </a:endParaRPr>
          </a:p>
        </p:txBody>
      </p:sp>
      <p:sp>
        <p:nvSpPr>
          <p:cNvPr id="10" name="Rounded Rectangle 9"/>
          <p:cNvSpPr/>
          <p:nvPr/>
        </p:nvSpPr>
        <p:spPr bwMode="auto">
          <a:xfrm>
            <a:off x="766384" y="1199535"/>
            <a:ext cx="3300835" cy="542316"/>
          </a:xfrm>
          <a:prstGeom prst="roundRect">
            <a:avLst>
              <a:gd name="adj" fmla="val 22658"/>
            </a:avLst>
          </a:prstGeom>
          <a:gradFill flip="none" rotWithShape="1">
            <a:gsLst>
              <a:gs pos="0">
                <a:schemeClr val="tx1">
                  <a:alpha val="56000"/>
                </a:schemeClr>
              </a:gs>
              <a:gs pos="3000">
                <a:schemeClr val="tx1">
                  <a:alpha val="46000"/>
                </a:schemeClr>
              </a:gs>
              <a:gs pos="23000">
                <a:schemeClr val="bg1">
                  <a:alpha val="0"/>
                </a:schemeClr>
              </a:gs>
              <a:gs pos="100000">
                <a:schemeClr val="bg1">
                  <a:alpha val="0"/>
                </a:schemeClr>
              </a:gs>
            </a:gsLst>
            <a:lin ang="5400000" scaled="0"/>
            <a:tileRect/>
          </a:gradFill>
          <a:ln w="19050" algn="ctr">
            <a:noFill/>
            <a:round/>
            <a:headEnd/>
            <a:tailEnd/>
          </a:ln>
          <a:effectLst/>
        </p:spPr>
        <p:txBody>
          <a:bodyPr lIns="304747" tIns="60941" rIns="304747" bIns="60941" rtlCol="0" anchor="ctr"/>
          <a:lstStyle/>
          <a:p>
            <a:pPr marL="2117" indent="-2117" algn="ctr" defTabSz="1217364"/>
            <a:endParaRPr lang="en-CA" b="1" dirty="0">
              <a:solidFill>
                <a:prstClr val="white"/>
              </a:solidFill>
              <a:cs typeface="Arial" charset="0"/>
            </a:endParaRPr>
          </a:p>
        </p:txBody>
      </p:sp>
      <p:sp>
        <p:nvSpPr>
          <p:cNvPr id="13" name="Rectangle 12"/>
          <p:cNvSpPr/>
          <p:nvPr/>
        </p:nvSpPr>
        <p:spPr bwMode="auto">
          <a:xfrm>
            <a:off x="726447" y="1679139"/>
            <a:ext cx="3383668" cy="464400"/>
          </a:xfrm>
          <a:prstGeom prst="rect">
            <a:avLst/>
          </a:prstGeom>
        </p:spPr>
        <p:txBody>
          <a:bodyPr lIns="0" tIns="60949" rIns="0" bIns="60949">
            <a:spAutoFit/>
          </a:bodyPr>
          <a:lstStyle/>
          <a:p>
            <a:pPr algn="ctr" defTabSz="1218844" fontAlgn="auto">
              <a:lnSpc>
                <a:spcPts val="2000"/>
              </a:lnSpc>
              <a:spcBef>
                <a:spcPts val="0"/>
              </a:spcBef>
              <a:spcAft>
                <a:spcPts val="0"/>
              </a:spcAft>
              <a:defRPr/>
            </a:pPr>
            <a:r>
              <a:rPr lang="en-US" sz="4000" b="1" dirty="0" smtClean="0">
                <a:ln w="3175">
                  <a:noFill/>
                </a:ln>
                <a:solidFill>
                  <a:srgbClr val="D31919"/>
                </a:solidFill>
                <a:effectLst>
                  <a:outerShdw blurRad="114300" dist="50800" dir="2700000">
                    <a:srgbClr val="000000">
                      <a:alpha val="43000"/>
                    </a:srgbClr>
                  </a:outerShdw>
                </a:effectLst>
                <a:latin typeface="+mn-lt"/>
              </a:rPr>
              <a:t>INNOVATION</a:t>
            </a:r>
            <a:endParaRPr lang="en-US" sz="4000" b="1" dirty="0">
              <a:ln w="3175">
                <a:noFill/>
              </a:ln>
              <a:solidFill>
                <a:srgbClr val="D31919"/>
              </a:solidFill>
              <a:latin typeface="+mn-lt"/>
            </a:endParaRPr>
          </a:p>
        </p:txBody>
      </p:sp>
      <p:sp>
        <p:nvSpPr>
          <p:cNvPr id="11" name="Rounded Rectangle 10"/>
          <p:cNvSpPr/>
          <p:nvPr/>
        </p:nvSpPr>
        <p:spPr bwMode="auto">
          <a:xfrm>
            <a:off x="4474170" y="1199534"/>
            <a:ext cx="3300835" cy="542316"/>
          </a:xfrm>
          <a:prstGeom prst="roundRect">
            <a:avLst>
              <a:gd name="adj" fmla="val 22658"/>
            </a:avLst>
          </a:prstGeom>
          <a:gradFill flip="none" rotWithShape="1">
            <a:gsLst>
              <a:gs pos="0">
                <a:schemeClr val="tx1">
                  <a:alpha val="56000"/>
                </a:schemeClr>
              </a:gs>
              <a:gs pos="3000">
                <a:schemeClr val="tx1">
                  <a:alpha val="46000"/>
                </a:schemeClr>
              </a:gs>
              <a:gs pos="23000">
                <a:schemeClr val="bg1">
                  <a:alpha val="0"/>
                </a:schemeClr>
              </a:gs>
              <a:gs pos="100000">
                <a:schemeClr val="bg1">
                  <a:alpha val="0"/>
                </a:schemeClr>
              </a:gs>
            </a:gsLst>
            <a:lin ang="5400000" scaled="0"/>
            <a:tileRect/>
          </a:gradFill>
          <a:ln w="19050" algn="ctr">
            <a:noFill/>
            <a:round/>
            <a:headEnd/>
            <a:tailEnd/>
          </a:ln>
          <a:effectLst/>
        </p:spPr>
        <p:txBody>
          <a:bodyPr lIns="304747" tIns="60941" rIns="304747" bIns="60941" rtlCol="0" anchor="ctr"/>
          <a:lstStyle/>
          <a:p>
            <a:pPr marL="2117" indent="-2117" algn="ctr" defTabSz="1217364"/>
            <a:endParaRPr lang="en-CA" b="1" dirty="0">
              <a:solidFill>
                <a:prstClr val="white"/>
              </a:solidFill>
              <a:cs typeface="Arial" charset="0"/>
            </a:endParaRPr>
          </a:p>
        </p:txBody>
      </p:sp>
      <p:sp>
        <p:nvSpPr>
          <p:cNvPr id="22" name="Rectangle 21"/>
          <p:cNvSpPr/>
          <p:nvPr/>
        </p:nvSpPr>
        <p:spPr bwMode="auto">
          <a:xfrm>
            <a:off x="4474169" y="1679136"/>
            <a:ext cx="3383668" cy="379569"/>
          </a:xfrm>
          <a:prstGeom prst="rect">
            <a:avLst/>
          </a:prstGeom>
        </p:spPr>
        <p:txBody>
          <a:bodyPr lIns="0" tIns="60949" rIns="0" bIns="60949">
            <a:spAutoFit/>
          </a:bodyPr>
          <a:lstStyle/>
          <a:p>
            <a:pPr algn="ctr" defTabSz="1218844" fontAlgn="auto">
              <a:lnSpc>
                <a:spcPts val="2000"/>
              </a:lnSpc>
              <a:spcBef>
                <a:spcPts val="0"/>
              </a:spcBef>
              <a:spcAft>
                <a:spcPts val="0"/>
              </a:spcAft>
              <a:defRPr/>
            </a:pPr>
            <a:r>
              <a:rPr lang="en-US" sz="4000" b="1" dirty="0" smtClean="0">
                <a:ln w="3175">
                  <a:noFill/>
                </a:ln>
                <a:solidFill>
                  <a:srgbClr val="D31919"/>
                </a:solidFill>
                <a:effectLst>
                  <a:outerShdw blurRad="114300" dist="50800" dir="2700000">
                    <a:srgbClr val="000000">
                      <a:alpha val="43000"/>
                    </a:srgbClr>
                  </a:outerShdw>
                </a:effectLst>
                <a:latin typeface="+mn-lt"/>
              </a:rPr>
              <a:t>PERFORMANCE</a:t>
            </a:r>
            <a:endParaRPr lang="en-US" sz="4000" b="1" dirty="0">
              <a:ln w="3175">
                <a:noFill/>
              </a:ln>
              <a:solidFill>
                <a:srgbClr val="D31919"/>
              </a:solidFill>
              <a:latin typeface="+mn-lt"/>
            </a:endParaRPr>
          </a:p>
        </p:txBody>
      </p:sp>
      <p:pic>
        <p:nvPicPr>
          <p:cNvPr id="51"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56701" y="2665541"/>
            <a:ext cx="3292070" cy="330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11"/>
          <p:cNvSpPr/>
          <p:nvPr/>
        </p:nvSpPr>
        <p:spPr bwMode="auto">
          <a:xfrm>
            <a:off x="8181663" y="1199533"/>
            <a:ext cx="3300835" cy="542316"/>
          </a:xfrm>
          <a:prstGeom prst="roundRect">
            <a:avLst>
              <a:gd name="adj" fmla="val 22658"/>
            </a:avLst>
          </a:prstGeom>
          <a:gradFill flip="none" rotWithShape="1">
            <a:gsLst>
              <a:gs pos="0">
                <a:schemeClr val="tx1">
                  <a:alpha val="56000"/>
                </a:schemeClr>
              </a:gs>
              <a:gs pos="3000">
                <a:schemeClr val="tx1">
                  <a:alpha val="46000"/>
                </a:schemeClr>
              </a:gs>
              <a:gs pos="23000">
                <a:schemeClr val="bg1">
                  <a:alpha val="0"/>
                </a:schemeClr>
              </a:gs>
              <a:gs pos="100000">
                <a:schemeClr val="bg1">
                  <a:alpha val="0"/>
                </a:schemeClr>
              </a:gs>
            </a:gsLst>
            <a:lin ang="5400000" scaled="0"/>
            <a:tileRect/>
          </a:gradFill>
          <a:ln w="19050" algn="ctr">
            <a:noFill/>
            <a:round/>
            <a:headEnd/>
            <a:tailEnd/>
          </a:ln>
          <a:effectLst/>
        </p:spPr>
        <p:txBody>
          <a:bodyPr lIns="304747" tIns="60941" rIns="304747" bIns="60941" rtlCol="0" anchor="ctr"/>
          <a:lstStyle/>
          <a:p>
            <a:pPr marL="2117" indent="-2117" algn="ctr" defTabSz="1217364"/>
            <a:endParaRPr lang="en-CA" sz="2800" b="1" dirty="0">
              <a:solidFill>
                <a:prstClr val="white"/>
              </a:solidFill>
              <a:cs typeface="Arial" charset="0"/>
            </a:endParaRPr>
          </a:p>
        </p:txBody>
      </p:sp>
      <p:sp>
        <p:nvSpPr>
          <p:cNvPr id="24" name="Rectangle 23"/>
          <p:cNvSpPr/>
          <p:nvPr/>
        </p:nvSpPr>
        <p:spPr bwMode="auto">
          <a:xfrm>
            <a:off x="8140246" y="1679135"/>
            <a:ext cx="3383668" cy="450870"/>
          </a:xfrm>
          <a:prstGeom prst="rect">
            <a:avLst/>
          </a:prstGeom>
        </p:spPr>
        <p:txBody>
          <a:bodyPr lIns="0" tIns="60949" rIns="0" bIns="60949">
            <a:spAutoFit/>
          </a:bodyPr>
          <a:lstStyle/>
          <a:p>
            <a:pPr algn="ctr" defTabSz="1218844" fontAlgn="auto">
              <a:lnSpc>
                <a:spcPts val="2000"/>
              </a:lnSpc>
              <a:spcBef>
                <a:spcPts val="0"/>
              </a:spcBef>
              <a:spcAft>
                <a:spcPts val="0"/>
              </a:spcAft>
              <a:defRPr/>
            </a:pPr>
            <a:r>
              <a:rPr lang="en-US" sz="4000" b="1" dirty="0" smtClean="0">
                <a:ln w="3175">
                  <a:noFill/>
                </a:ln>
                <a:solidFill>
                  <a:srgbClr val="D31919"/>
                </a:solidFill>
                <a:effectLst>
                  <a:outerShdw blurRad="114300" dist="50800" dir="2700000">
                    <a:srgbClr val="000000">
                      <a:alpha val="43000"/>
                    </a:srgbClr>
                  </a:outerShdw>
                </a:effectLst>
                <a:latin typeface="+mn-lt"/>
              </a:rPr>
              <a:t>RELIABILITY</a:t>
            </a:r>
            <a:endParaRPr lang="en-US" sz="4000" b="1" dirty="0">
              <a:ln w="3175">
                <a:noFill/>
              </a:ln>
              <a:solidFill>
                <a:srgbClr val="D31919"/>
              </a:solidFill>
              <a:latin typeface="+mn-lt"/>
            </a:endParaRPr>
          </a:p>
        </p:txBody>
      </p:sp>
      <p:sp>
        <p:nvSpPr>
          <p:cNvPr id="54" name="Text Box 28"/>
          <p:cNvSpPr txBox="1">
            <a:spLocks noChangeArrowheads="1"/>
          </p:cNvSpPr>
          <p:nvPr/>
        </p:nvSpPr>
        <p:spPr bwMode="auto">
          <a:xfrm>
            <a:off x="8363015" y="1944773"/>
            <a:ext cx="3292070" cy="1146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9" tIns="60949" rIns="121899" bIns="60949"/>
          <a:lstStyle>
            <a:lvl1pPr defTabSz="912813" eaLnBrk="0" hangingPunct="0">
              <a:defRPr>
                <a:solidFill>
                  <a:schemeClr val="tx1"/>
                </a:solidFill>
                <a:latin typeface="Arial" charset="0"/>
                <a:cs typeface="Arial" charset="0"/>
              </a:defRPr>
            </a:lvl1pPr>
            <a:lvl2pPr marL="742950" indent="-285750" defTabSz="912813" eaLnBrk="0" hangingPunct="0">
              <a:defRPr>
                <a:solidFill>
                  <a:schemeClr val="tx1"/>
                </a:solidFill>
                <a:latin typeface="Arial" charset="0"/>
                <a:cs typeface="Arial" charset="0"/>
              </a:defRPr>
            </a:lvl2pPr>
            <a:lvl3pPr marL="1143000" indent="-228600" defTabSz="912813" eaLnBrk="0" hangingPunct="0">
              <a:defRPr>
                <a:solidFill>
                  <a:schemeClr val="tx1"/>
                </a:solidFill>
                <a:latin typeface="Arial" charset="0"/>
                <a:cs typeface="Arial" charset="0"/>
              </a:defRPr>
            </a:lvl3pPr>
            <a:lvl4pPr marL="1600200" indent="-228600" defTabSz="912813" eaLnBrk="0" hangingPunct="0">
              <a:defRPr>
                <a:solidFill>
                  <a:schemeClr val="tx1"/>
                </a:solidFill>
                <a:latin typeface="Arial" charset="0"/>
                <a:cs typeface="Arial" charset="0"/>
              </a:defRPr>
            </a:lvl4pPr>
            <a:lvl5pPr marL="2057400" indent="-228600" defTabSz="912813"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marL="114300" indent="-114300" eaLnBrk="1" fontAlgn="auto" hangingPunct="1">
              <a:spcBef>
                <a:spcPts val="0"/>
              </a:spcBef>
              <a:spcAft>
                <a:spcPts val="0"/>
              </a:spcAft>
              <a:buFont typeface="Arial" pitchFamily="34" charset="0"/>
              <a:buChar char="•"/>
            </a:pPr>
            <a:r>
              <a:rPr lang="en-US" b="1" dirty="0" smtClean="0">
                <a:solidFill>
                  <a:srgbClr val="FFFFFF"/>
                </a:solidFill>
                <a:latin typeface="+mn-lt"/>
                <a:cs typeface="Verdana" pitchFamily="34" charset="0"/>
              </a:rPr>
              <a:t>Long </a:t>
            </a:r>
            <a:r>
              <a:rPr lang="en-US" b="1" dirty="0">
                <a:solidFill>
                  <a:srgbClr val="FFFFFF"/>
                </a:solidFill>
                <a:latin typeface="+mn-lt"/>
                <a:cs typeface="Verdana" pitchFamily="34" charset="0"/>
              </a:rPr>
              <a:t>term availability</a:t>
            </a:r>
          </a:p>
          <a:p>
            <a:pPr marL="114300" indent="-114300" eaLnBrk="1" fontAlgn="auto" hangingPunct="1">
              <a:spcBef>
                <a:spcPts val="0"/>
              </a:spcBef>
              <a:spcAft>
                <a:spcPts val="0"/>
              </a:spcAft>
              <a:buFont typeface="Arial" pitchFamily="34" charset="0"/>
              <a:buChar char="•"/>
            </a:pPr>
            <a:r>
              <a:rPr lang="en-US" b="1" dirty="0" smtClean="0">
                <a:solidFill>
                  <a:srgbClr val="FFFFFF"/>
                </a:solidFill>
                <a:latin typeface="+mn-lt"/>
                <a:cs typeface="Verdana" pitchFamily="34" charset="0"/>
              </a:rPr>
              <a:t>Three-year </a:t>
            </a:r>
            <a:r>
              <a:rPr lang="en-US" b="1" dirty="0">
                <a:solidFill>
                  <a:srgbClr val="FFFFFF"/>
                </a:solidFill>
                <a:latin typeface="+mn-lt"/>
                <a:cs typeface="Verdana" pitchFamily="34" charset="0"/>
              </a:rPr>
              <a:t>l</a:t>
            </a:r>
            <a:r>
              <a:rPr lang="en-US" b="1" dirty="0" smtClean="0">
                <a:solidFill>
                  <a:srgbClr val="FFFFFF"/>
                </a:solidFill>
                <a:latin typeface="+mn-lt"/>
                <a:cs typeface="Verdana" pitchFamily="34" charset="0"/>
              </a:rPr>
              <a:t>imited </a:t>
            </a:r>
            <a:r>
              <a:rPr lang="en-US" b="1" dirty="0">
                <a:solidFill>
                  <a:srgbClr val="FFFFFF"/>
                </a:solidFill>
                <a:latin typeface="+mn-lt"/>
                <a:cs typeface="Verdana" pitchFamily="34" charset="0"/>
              </a:rPr>
              <a:t>w</a:t>
            </a:r>
            <a:r>
              <a:rPr lang="en-US" b="1" dirty="0" smtClean="0">
                <a:solidFill>
                  <a:srgbClr val="FFFFFF"/>
                </a:solidFill>
                <a:latin typeface="+mn-lt"/>
                <a:cs typeface="Verdana" pitchFamily="34" charset="0"/>
              </a:rPr>
              <a:t>arranty</a:t>
            </a:r>
          </a:p>
          <a:p>
            <a:pPr marL="114300" indent="-114300" eaLnBrk="1" fontAlgn="auto" hangingPunct="1">
              <a:spcBef>
                <a:spcPts val="0"/>
              </a:spcBef>
              <a:spcAft>
                <a:spcPts val="0"/>
              </a:spcAft>
              <a:buFont typeface="Arial" pitchFamily="34" charset="0"/>
              <a:buChar char="•"/>
            </a:pPr>
            <a:r>
              <a:rPr lang="en-US" b="1" dirty="0" smtClean="0">
                <a:solidFill>
                  <a:srgbClr val="FFFFFF"/>
                </a:solidFill>
                <a:latin typeface="+mn-lt"/>
                <a:cs typeface="Verdana" pitchFamily="34" charset="0"/>
              </a:rPr>
              <a:t>24x7 </a:t>
            </a:r>
            <a:r>
              <a:rPr lang="en-US" b="1" dirty="0">
                <a:solidFill>
                  <a:srgbClr val="FFFFFF"/>
                </a:solidFill>
                <a:latin typeface="+mn-lt"/>
                <a:cs typeface="Verdana" pitchFamily="34" charset="0"/>
              </a:rPr>
              <a:t>Support</a:t>
            </a:r>
          </a:p>
          <a:p>
            <a:pPr algn="ctr" eaLnBrk="1" fontAlgn="auto" hangingPunct="1">
              <a:lnSpc>
                <a:spcPts val="1200"/>
              </a:lnSpc>
              <a:spcBef>
                <a:spcPts val="0"/>
              </a:spcBef>
              <a:spcAft>
                <a:spcPts val="533"/>
              </a:spcAft>
            </a:pPr>
            <a:endParaRPr lang="en-US" sz="1600" b="1" dirty="0">
              <a:solidFill>
                <a:srgbClr val="FFFFFF"/>
              </a:solidFill>
              <a:latin typeface="+mn-lt"/>
              <a:cs typeface="Verdana" pitchFamily="34" charset="0"/>
            </a:endParaRPr>
          </a:p>
        </p:txBody>
      </p:sp>
      <p:sp>
        <p:nvSpPr>
          <p:cNvPr id="57" name="Title 1"/>
          <p:cNvSpPr txBox="1">
            <a:spLocks/>
          </p:cNvSpPr>
          <p:nvPr/>
        </p:nvSpPr>
        <p:spPr>
          <a:xfrm>
            <a:off x="426609" y="150223"/>
            <a:ext cx="11335607" cy="640080"/>
          </a:xfrm>
          <a:prstGeom prst="rect">
            <a:avLst/>
          </a:prstGeom>
        </p:spPr>
        <p:txBody>
          <a:bodyPr vert="horz" lIns="0" tIns="0" rIns="0" bIns="0" rtlCol="0" anchor="t">
            <a:noAutofit/>
          </a:bodyPr>
          <a:lstStyle>
            <a:lvl1pPr algn="l" defTabSz="914293" rtl="0" eaLnBrk="1" latinLnBrk="0" hangingPunct="1">
              <a:spcBef>
                <a:spcPct val="0"/>
              </a:spcBef>
              <a:buNone/>
              <a:defRPr lang="en-US" sz="2800" b="0" i="0" kern="1200" cap="none" baseline="0" dirty="0">
                <a:solidFill>
                  <a:schemeClr val="tx1"/>
                </a:solidFill>
                <a:latin typeface="ParalucentLight" pitchFamily="18" charset="0"/>
                <a:ea typeface="+mj-ea"/>
                <a:cs typeface="Arial" pitchFamily="34" charset="0"/>
              </a:defRPr>
            </a:lvl1pPr>
          </a:lstStyle>
          <a:p>
            <a:pPr>
              <a:defRPr/>
            </a:pPr>
            <a:r>
              <a:rPr lang="en-US" b="1" dirty="0" smtClean="0">
                <a:effectLst>
                  <a:outerShdw blurRad="38100" dist="38100" dir="2700000" algn="tl">
                    <a:srgbClr val="000000">
                      <a:alpha val="43137"/>
                    </a:srgbClr>
                  </a:outerShdw>
                </a:effectLst>
                <a:latin typeface="+mj-lt"/>
              </a:rPr>
              <a:t>The Power of AMD Professional </a:t>
            </a:r>
            <a:r>
              <a:rPr lang="en-US" b="1" dirty="0" smtClean="0">
                <a:latin typeface="+mn-lt"/>
                <a:cs typeface="Arial"/>
              </a:rPr>
              <a:t>Graphics</a:t>
            </a:r>
            <a:r>
              <a:rPr lang="en-US" b="1" dirty="0" smtClean="0">
                <a:effectLst>
                  <a:outerShdw blurRad="38100" dist="38100" dir="2700000" algn="tl">
                    <a:srgbClr val="000000">
                      <a:alpha val="43137"/>
                    </a:srgbClr>
                  </a:outerShdw>
                </a:effectLst>
                <a:latin typeface="+mj-lt"/>
              </a:rPr>
              <a:t> </a:t>
            </a:r>
            <a:endParaRPr lang="en-US" dirty="0">
              <a:latin typeface="Paralucent Light" pitchFamily="2" charset="0"/>
            </a:endParaRPr>
          </a:p>
        </p:txBody>
      </p:sp>
      <p:sp>
        <p:nvSpPr>
          <p:cNvPr id="2" name="TextBox 1"/>
          <p:cNvSpPr txBox="1"/>
          <p:nvPr/>
        </p:nvSpPr>
        <p:spPr>
          <a:xfrm>
            <a:off x="632047" y="2056110"/>
            <a:ext cx="3561103" cy="877163"/>
          </a:xfrm>
          <a:prstGeom prst="rect">
            <a:avLst/>
          </a:prstGeom>
          <a:noFill/>
        </p:spPr>
        <p:txBody>
          <a:bodyPr wrap="none" rtlCol="0">
            <a:spAutoFit/>
          </a:bodyPr>
          <a:lstStyle/>
          <a:p>
            <a:pPr marL="114300" indent="-114300">
              <a:spcAft>
                <a:spcPts val="0"/>
              </a:spcAft>
              <a:buClr>
                <a:schemeClr val="bg2"/>
              </a:buClr>
              <a:buFont typeface="Arial" pitchFamily="34" charset="0"/>
              <a:buChar char="•"/>
            </a:pPr>
            <a:r>
              <a:rPr lang="en-US" sz="1700" b="1" dirty="0" smtClean="0">
                <a:latin typeface="+mn-lt"/>
              </a:rPr>
              <a:t>Simultaneous render &amp; compute</a:t>
            </a:r>
          </a:p>
          <a:p>
            <a:pPr marL="114300" indent="-114300">
              <a:spcAft>
                <a:spcPts val="0"/>
              </a:spcAft>
              <a:buClr>
                <a:schemeClr val="bg2"/>
              </a:buClr>
              <a:buFont typeface="Arial" pitchFamily="34" charset="0"/>
              <a:buChar char="•"/>
            </a:pPr>
            <a:r>
              <a:rPr lang="en-US" sz="1700" b="1" dirty="0" smtClean="0">
                <a:latin typeface="+mn-lt"/>
              </a:rPr>
              <a:t>AMD </a:t>
            </a:r>
            <a:r>
              <a:rPr lang="en-US" sz="1700" b="1" dirty="0" err="1" smtClean="0">
                <a:latin typeface="+mn-lt"/>
              </a:rPr>
              <a:t>Eyefinity</a:t>
            </a:r>
            <a:r>
              <a:rPr lang="en-US" sz="1700" b="1" dirty="0" smtClean="0">
                <a:latin typeface="+mn-lt"/>
              </a:rPr>
              <a:t>: up to six 4K displays¹</a:t>
            </a:r>
          </a:p>
          <a:p>
            <a:pPr marL="114300" indent="-114300">
              <a:spcAft>
                <a:spcPts val="0"/>
              </a:spcAft>
              <a:buClr>
                <a:schemeClr val="bg2"/>
              </a:buClr>
              <a:buFont typeface="Arial" pitchFamily="34" charset="0"/>
              <a:buChar char="•"/>
            </a:pPr>
            <a:r>
              <a:rPr lang="en-US" sz="1700" b="1" dirty="0" err="1" smtClean="0">
                <a:latin typeface="+mn-lt"/>
              </a:rPr>
              <a:t>PCIe</a:t>
            </a:r>
            <a:r>
              <a:rPr lang="en-US" sz="1700" b="1" dirty="0" smtClean="0">
                <a:latin typeface="+mn-lt"/>
                <a:cs typeface="Arial"/>
              </a:rPr>
              <a:t>®</a:t>
            </a:r>
            <a:r>
              <a:rPr lang="en-US" sz="1700" b="1" dirty="0" smtClean="0">
                <a:latin typeface="+mn-lt"/>
              </a:rPr>
              <a:t> 3.0 across product stack</a:t>
            </a:r>
          </a:p>
        </p:txBody>
      </p:sp>
      <p:sp>
        <p:nvSpPr>
          <p:cNvPr id="38" name="TextBox 37"/>
          <p:cNvSpPr txBox="1"/>
          <p:nvPr/>
        </p:nvSpPr>
        <p:spPr>
          <a:xfrm>
            <a:off x="4698952" y="2030710"/>
            <a:ext cx="2989344" cy="1200329"/>
          </a:xfrm>
          <a:prstGeom prst="rect">
            <a:avLst/>
          </a:prstGeom>
          <a:noFill/>
        </p:spPr>
        <p:txBody>
          <a:bodyPr wrap="none" rtlCol="0">
            <a:spAutoFit/>
          </a:bodyPr>
          <a:lstStyle/>
          <a:p>
            <a:pPr marL="114300" indent="-114300">
              <a:spcAft>
                <a:spcPts val="0"/>
              </a:spcAft>
              <a:buClr>
                <a:schemeClr val="bg2"/>
              </a:buClr>
              <a:buFont typeface="Arial" pitchFamily="34" charset="0"/>
              <a:buChar char="•"/>
            </a:pPr>
            <a:r>
              <a:rPr lang="en-US" b="1" dirty="0" smtClean="0">
                <a:latin typeface="+mn-lt"/>
              </a:rPr>
              <a:t>Leading app certifications</a:t>
            </a:r>
          </a:p>
          <a:p>
            <a:pPr marL="114300" indent="-114300">
              <a:spcAft>
                <a:spcPts val="0"/>
              </a:spcAft>
              <a:buClr>
                <a:schemeClr val="bg2"/>
              </a:buClr>
              <a:buFont typeface="Arial" pitchFamily="34" charset="0"/>
              <a:buChar char="•"/>
            </a:pPr>
            <a:r>
              <a:rPr lang="en-US" b="1" dirty="0" smtClean="0">
                <a:latin typeface="+mn-lt"/>
              </a:rPr>
              <a:t>Exclusive PTC OIT feature</a:t>
            </a:r>
          </a:p>
          <a:p>
            <a:pPr marL="114300" indent="-114300">
              <a:spcAft>
                <a:spcPts val="0"/>
              </a:spcAft>
              <a:buClr>
                <a:schemeClr val="bg2"/>
              </a:buClr>
              <a:buFont typeface="Arial" pitchFamily="34" charset="0"/>
              <a:buChar char="•"/>
            </a:pPr>
            <a:r>
              <a:rPr lang="en-US" b="1" dirty="0" smtClean="0">
                <a:latin typeface="+mn-lt"/>
              </a:rPr>
              <a:t>Optimized for </a:t>
            </a:r>
            <a:r>
              <a:rPr lang="en-US" b="1" dirty="0" err="1" smtClean="0">
                <a:latin typeface="+mn-lt"/>
              </a:rPr>
              <a:t>OpenCL</a:t>
            </a:r>
            <a:r>
              <a:rPr lang="en-US" b="1" dirty="0" smtClean="0">
                <a:latin typeface="+mn-lt"/>
                <a:cs typeface="Arial"/>
              </a:rPr>
              <a:t>™ </a:t>
            </a:r>
          </a:p>
          <a:p>
            <a:pPr marL="114300" indent="-114300">
              <a:spcAft>
                <a:spcPts val="0"/>
              </a:spcAft>
              <a:buClr>
                <a:schemeClr val="bg2"/>
              </a:buClr>
              <a:buFont typeface="Arial" pitchFamily="34" charset="0"/>
              <a:buChar char="•"/>
            </a:pPr>
            <a:r>
              <a:rPr lang="en-US" b="1" dirty="0" smtClean="0">
                <a:latin typeface="+mn-lt"/>
                <a:cs typeface="Arial"/>
              </a:rPr>
              <a:t>Leading memory bandwidth</a:t>
            </a:r>
            <a:endParaRPr lang="en-US" b="1" dirty="0" smtClean="0">
              <a:latin typeface="+mn-lt"/>
            </a:endParaRPr>
          </a:p>
        </p:txBody>
      </p:sp>
      <p:pic>
        <p:nvPicPr>
          <p:cNvPr id="17" name="Picture 2" descr="E:\Quardia\Quardia Client Folder - Active\AMD\AMD0099 AMD ATI GPU launch - Darren McPhee\resources\AMD GPU fiber 48.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5584" y="3397220"/>
            <a:ext cx="3403476" cy="255340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317136" y="3371893"/>
            <a:ext cx="3566160" cy="2151428"/>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3380837929"/>
      </p:ext>
    </p:extLst>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Group 3"/>
          <p:cNvGraphicFramePr>
            <a:graphicFrameLocks noGrp="1"/>
          </p:cNvGraphicFramePr>
          <p:nvPr>
            <p:extLst>
              <p:ext uri="{D42A27DB-BD31-4B8C-83A1-F6EECF244321}">
                <p14:modId xmlns:p14="http://schemas.microsoft.com/office/powerpoint/2010/main" val="3416298634"/>
              </p:ext>
            </p:extLst>
          </p:nvPr>
        </p:nvGraphicFramePr>
        <p:xfrm>
          <a:off x="305625" y="1043792"/>
          <a:ext cx="4817175" cy="4345301"/>
        </p:xfrm>
        <a:graphic>
          <a:graphicData uri="http://schemas.openxmlformats.org/drawingml/2006/table">
            <a:tbl>
              <a:tblPr/>
              <a:tblGrid>
                <a:gridCol w="4817175"/>
              </a:tblGrid>
              <a:tr h="687700">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ts val="2400"/>
                        </a:lnSpc>
                        <a:spcBef>
                          <a:spcPts val="0"/>
                        </a:spcBef>
                        <a:spcAft>
                          <a:spcPts val="0"/>
                        </a:spcAft>
                        <a:buClrTx/>
                        <a:buSzTx/>
                        <a:buFont typeface="Arial" charset="0"/>
                        <a:buNone/>
                        <a:tabLst/>
                        <a:defRPr/>
                      </a:pPr>
                      <a:r>
                        <a:rPr lang="en-US" sz="21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t>Features That Matter</a:t>
                      </a:r>
                      <a:endParaRPr lang="en-US" sz="32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endParaRPr>
                    </a:p>
                  </a:txBody>
                  <a:tcPr marL="60944" marR="60944" marT="60960" marB="609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3907">
                <a:tc>
                  <a:txBody>
                    <a:bodyPr/>
                    <a:lstStyle/>
                    <a:p>
                      <a:pPr marL="0" marR="0" lvl="0" indent="0" algn="ctr" defTabSz="914400" rtl="0" eaLnBrk="1" fontAlgn="base" latinLnBrk="0" hangingPunct="1">
                        <a:lnSpc>
                          <a:spcPts val="2400"/>
                        </a:lnSpc>
                        <a:spcBef>
                          <a:spcPts val="0"/>
                        </a:spcBef>
                        <a:spcAft>
                          <a:spcPts val="0"/>
                        </a:spcAft>
                        <a:buClrTx/>
                        <a:buSzTx/>
                        <a:buFont typeface="Arial" charset="0"/>
                        <a:buNone/>
                        <a:tabLst/>
                        <a:defRPr/>
                      </a:pPr>
                      <a:r>
                        <a:rPr kumimoji="0" lang="en-US" sz="21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Calibri"/>
                          <a:cs typeface="Times New Roman"/>
                        </a:rPr>
                        <a:t>AMD Eyefinity Multi-Display Technology</a:t>
                      </a:r>
                    </a:p>
                  </a:txBody>
                  <a:tcPr marL="60944" marR="60944" marT="60960" marB="609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9459">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CA" sz="21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Calibri"/>
                          <a:cs typeface="Times New Roman"/>
                        </a:rPr>
                        <a:t>1GB DDR3</a:t>
                      </a:r>
                    </a:p>
                  </a:txBody>
                  <a:tcPr marL="60944" marR="60944"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2264">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CA" sz="21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j-lt"/>
                          <a:ea typeface="Calibri"/>
                          <a:cs typeface="Times New Roman"/>
                        </a:rPr>
                        <a:t>Actively Cooled</a:t>
                      </a:r>
                    </a:p>
                  </a:txBody>
                  <a:tcPr marL="60944" marR="60944"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9439">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CA" sz="21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j-lt"/>
                          <a:ea typeface="Calibri"/>
                          <a:cs typeface="Times New Roman"/>
                        </a:rPr>
                        <a:t>&lt;75W Max Power</a:t>
                      </a:r>
                    </a:p>
                  </a:txBody>
                  <a:tcPr marL="60944" marR="60944"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4184">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CA" sz="21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j-lt"/>
                          <a:ea typeface="Calibri"/>
                          <a:cs typeface="Times New Roman"/>
                        </a:rPr>
                        <a:t>1 dual-link DVI, 1 </a:t>
                      </a:r>
                      <a:r>
                        <a:rPr kumimoji="0" lang="en-CA" sz="2100" b="0"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mj-lt"/>
                          <a:ea typeface="Calibri"/>
                          <a:cs typeface="Times New Roman"/>
                        </a:rPr>
                        <a:t>DisplayPort</a:t>
                      </a:r>
                      <a:endParaRPr kumimoji="0" lang="en-CA" sz="21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j-lt"/>
                        <a:ea typeface="Calibri"/>
                        <a:cs typeface="Times New Roman"/>
                      </a:endParaRPr>
                    </a:p>
                  </a:txBody>
                  <a:tcPr marL="60944" marR="60944"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8348">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CA" sz="21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ea typeface="Calibri"/>
                          <a:cs typeface="Times New Roman"/>
                        </a:rPr>
                        <a:t>Low Profile, Half Length</a:t>
                      </a:r>
                    </a:p>
                  </a:txBody>
                  <a:tcPr marL="60944" marR="60944"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026" name="Picture 2"/>
          <p:cNvPicPr>
            <a:picLocks noChangeAspect="1" noChangeArrowheads="1"/>
          </p:cNvPicPr>
          <p:nvPr/>
        </p:nvPicPr>
        <p:blipFill>
          <a:blip r:embed="rId2"/>
          <a:srcRect/>
          <a:stretch>
            <a:fillRect/>
          </a:stretch>
        </p:blipFill>
        <p:spPr bwMode="auto">
          <a:xfrm>
            <a:off x="9825413" y="2856713"/>
            <a:ext cx="1808741" cy="1568340"/>
          </a:xfrm>
          <a:prstGeom prst="rect">
            <a:avLst/>
          </a:prstGeom>
          <a:noFill/>
          <a:ln w="9525">
            <a:noFill/>
            <a:miter lim="800000"/>
            <a:headEnd/>
            <a:tailEnd/>
          </a:ln>
        </p:spPr>
      </p:pic>
      <p:sp>
        <p:nvSpPr>
          <p:cNvPr id="7" name="Title 6"/>
          <p:cNvSpPr>
            <a:spLocks noGrp="1"/>
          </p:cNvSpPr>
          <p:nvPr>
            <p:ph type="title"/>
          </p:nvPr>
        </p:nvSpPr>
        <p:spPr>
          <a:xfrm>
            <a:off x="305625" y="276860"/>
            <a:ext cx="10424160" cy="474345"/>
          </a:xfrm>
        </p:spPr>
        <p:txBody>
          <a:bodyPr/>
          <a:lstStyle/>
          <a:p>
            <a:r>
              <a:rPr lang="en-US" dirty="0" smtClean="0"/>
              <a:t>AMD </a:t>
            </a:r>
            <a:r>
              <a:rPr lang="en-US" dirty="0" err="1" smtClean="0"/>
              <a:t>Firepro</a:t>
            </a:r>
            <a:r>
              <a:rPr lang="en-US" dirty="0" smtClean="0">
                <a:latin typeface="Arial"/>
                <a:cs typeface="Arial"/>
              </a:rPr>
              <a:t>™ V3900: </a:t>
            </a:r>
            <a:r>
              <a:rPr lang="en-US" cap="none" dirty="0">
                <a:latin typeface="Arial"/>
                <a:cs typeface="Arial"/>
              </a:rPr>
              <a:t>powerful entry level pro graphics </a:t>
            </a:r>
            <a:endParaRPr lang="en-US" dirty="0"/>
          </a:p>
        </p:txBody>
      </p:sp>
      <p:sp>
        <p:nvSpPr>
          <p:cNvPr id="10" name="Parallelogram 9"/>
          <p:cNvSpPr/>
          <p:nvPr/>
        </p:nvSpPr>
        <p:spPr>
          <a:xfrm>
            <a:off x="4009898" y="4425053"/>
            <a:ext cx="7863840" cy="2194560"/>
          </a:xfrm>
          <a:prstGeom prst="parallelogram">
            <a:avLst>
              <a:gd name="adj" fmla="val 58402"/>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a:r>
              <a:rPr lang="en-US" sz="2000" dirty="0"/>
              <a:t>“The AMD FirePro V3900 is a good card at an excellent price point. It's a solid step up from the V3800 and it more than holds its own in professional applications against a more expensive consumer solution.” </a:t>
            </a:r>
            <a:endParaRPr lang="en-US" sz="2000" dirty="0" smtClean="0"/>
          </a:p>
          <a:p>
            <a:r>
              <a:rPr lang="en-US" sz="2000" dirty="0" smtClean="0"/>
              <a:t>– </a:t>
            </a:r>
            <a:r>
              <a:rPr lang="en-US" sz="2000" dirty="0"/>
              <a:t>Joel </a:t>
            </a:r>
            <a:r>
              <a:rPr lang="en-US" sz="2000" dirty="0" err="1"/>
              <a:t>Hruska</a:t>
            </a:r>
            <a:r>
              <a:rPr lang="en-US" sz="2000" dirty="0"/>
              <a:t>, Hot Hardware</a:t>
            </a:r>
          </a:p>
          <a:p>
            <a:pPr algn="r"/>
            <a:endParaRPr lang="en-US" sz="1900" dirty="0">
              <a:solidFill>
                <a:schemeClr val="tx1"/>
              </a:solidFill>
            </a:endParaRPr>
          </a:p>
        </p:txBody>
      </p:sp>
      <p:pic>
        <p:nvPicPr>
          <p:cNvPr id="4" name="Picture 3" descr="FirePro3900_ang_RGB_L.png"/>
          <p:cNvPicPr>
            <a:picLocks noChangeAspect="1"/>
          </p:cNvPicPr>
          <p:nvPr/>
        </p:nvPicPr>
        <p:blipFill>
          <a:blip r:embed="rId3" cstate="email"/>
          <a:stretch>
            <a:fillRect/>
          </a:stretch>
        </p:blipFill>
        <p:spPr>
          <a:xfrm>
            <a:off x="4873625" y="124459"/>
            <a:ext cx="7315200" cy="46422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descr="H:\Quardia\Quardia Client Folder - Active\AMD\Common Resources\flash 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2803179" y="-2819984"/>
            <a:ext cx="12338350" cy="12341567"/>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209550" y="1308101"/>
            <a:ext cx="10969625" cy="5000624"/>
          </a:xfrm>
        </p:spPr>
        <p:txBody>
          <a:bodyPr/>
          <a:lstStyle/>
          <a:p>
            <a:r>
              <a:rPr lang="en-CA" sz="2400" dirty="0"/>
              <a:t> Certification, support, and performance for entry CAD and Media &amp; Entertainment users</a:t>
            </a:r>
            <a:endParaRPr lang="en-US" sz="2400" dirty="0"/>
          </a:p>
        </p:txBody>
      </p:sp>
      <p:sp>
        <p:nvSpPr>
          <p:cNvPr id="3" name="Title 2"/>
          <p:cNvSpPr>
            <a:spLocks noGrp="1"/>
          </p:cNvSpPr>
          <p:nvPr>
            <p:ph type="title"/>
          </p:nvPr>
        </p:nvSpPr>
        <p:spPr/>
        <p:txBody>
          <a:bodyPr/>
          <a:lstStyle/>
          <a:p>
            <a:r>
              <a:rPr lang="en-US" dirty="0" smtClean="0"/>
              <a:t>AMD FIREPRO™ V4900: Entry Performance king</a:t>
            </a:r>
            <a:endParaRPr lang="en-US" dirty="0"/>
          </a:p>
        </p:txBody>
      </p:sp>
      <p:sp>
        <p:nvSpPr>
          <p:cNvPr id="4" name="TextBox 2"/>
          <p:cNvSpPr txBox="1">
            <a:spLocks noChangeArrowheads="1"/>
          </p:cNvSpPr>
          <p:nvPr/>
        </p:nvSpPr>
        <p:spPr bwMode="auto">
          <a:xfrm>
            <a:off x="563721" y="6039852"/>
            <a:ext cx="53244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n-US" sz="1000" b="0" i="0" u="none" strike="noStrike" cap="none" normalizeH="0" baseline="0" dirty="0" smtClean="0">
                <a:ln>
                  <a:noFill/>
                </a:ln>
                <a:effectLst/>
                <a:latin typeface="Calibri" pitchFamily="34" charset="0"/>
                <a:cs typeface="Arial" pitchFamily="34" charset="0"/>
              </a:rPr>
              <a:t>K600 specs can be viewed at </a:t>
            </a:r>
            <a:r>
              <a:rPr kumimoji="0" lang="en-US" sz="1000" b="0" i="0" u="none" strike="noStrike" cap="none" normalizeH="0" baseline="0" dirty="0" smtClean="0">
                <a:ln>
                  <a:noFill/>
                </a:ln>
                <a:solidFill>
                  <a:schemeClr val="tx1"/>
                </a:solidFill>
                <a:effectLst/>
                <a:latin typeface="Calibri" pitchFamily="34" charset="0"/>
                <a:cs typeface="Arial" pitchFamily="34" charset="0"/>
                <a:hlinkClick r:id="rId4"/>
              </a:rPr>
              <a:t>http://www.nvidia.com/object/quadro-desktop-gpus-specs.html</a:t>
            </a:r>
            <a:r>
              <a:rPr kumimoji="0" lang="en-US" sz="1000" b="0" i="0" u="none" strike="noStrike" cap="none" normalizeH="0" baseline="0" dirty="0" smtClean="0">
                <a:ln>
                  <a:noFill/>
                </a:ln>
                <a:solidFill>
                  <a:srgbClr val="000000"/>
                </a:solidFill>
                <a:effectLst/>
                <a:latin typeface="Calibri" pitchFamily="34" charset="0"/>
                <a:cs typeface="Arial" pitchFamily="34" charset="0"/>
              </a:rPr>
              <a:t> </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6" name="Group 5"/>
          <p:cNvGrpSpPr/>
          <p:nvPr/>
        </p:nvGrpSpPr>
        <p:grpSpPr>
          <a:xfrm>
            <a:off x="600004" y="2210160"/>
            <a:ext cx="6143696" cy="3638803"/>
            <a:chOff x="600004" y="2210160"/>
            <a:chExt cx="5709946" cy="3638803"/>
          </a:xfrm>
        </p:grpSpPr>
        <p:sp>
          <p:nvSpPr>
            <p:cNvPr id="12" name="Down Arrow 11"/>
            <p:cNvSpPr/>
            <p:nvPr/>
          </p:nvSpPr>
          <p:spPr bwMode="auto">
            <a:xfrm rot="16200000">
              <a:off x="4570431" y="3556478"/>
              <a:ext cx="2611928" cy="867111"/>
            </a:xfrm>
            <a:prstGeom prst="downArrow">
              <a:avLst>
                <a:gd name="adj1" fmla="val 50000"/>
                <a:gd name="adj2" fmla="val 73428"/>
              </a:avLst>
            </a:prstGeom>
            <a:gradFill flip="none" rotWithShape="1">
              <a:gsLst>
                <a:gs pos="0">
                  <a:schemeClr val="tx1">
                    <a:alpha val="0"/>
                  </a:schemeClr>
                </a:gs>
                <a:gs pos="100000">
                  <a:schemeClr val="accent1"/>
                </a:gs>
              </a:gsLst>
              <a:lin ang="5400000" scaled="1"/>
              <a:tileRect/>
            </a:gradFill>
            <a:ln w="25400" algn="ctr">
              <a:noFill/>
              <a:round/>
              <a:headEnd/>
              <a:tailEnd/>
            </a:ln>
            <a:effectLst>
              <a:outerShdw blurRad="50800" dist="38100" dir="5400000" algn="t" rotWithShape="0">
                <a:prstClr val="black">
                  <a:alpha val="40000"/>
                </a:prstClr>
              </a:outerShdw>
            </a:effectLst>
          </p:spPr>
          <p:txBody>
            <a:bodyPr lIns="304747" tIns="60941" rIns="304747" bIns="60941" rtlCol="0" anchor="ctr"/>
            <a:lstStyle/>
            <a:p>
              <a:pPr marL="2117" indent="-2117" algn="ctr" defTabSz="1217364"/>
              <a:endParaRPr lang="en-US" b="1" dirty="0" smtClean="0">
                <a:solidFill>
                  <a:prstClr val="white"/>
                </a:solidFill>
                <a:cs typeface="Arial" charset="0"/>
              </a:endParaRPr>
            </a:p>
          </p:txBody>
        </p:sp>
        <p:pic>
          <p:nvPicPr>
            <p:cNvPr id="18" name="Picture 17" descr="CalloutL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004" y="2210160"/>
              <a:ext cx="5264515" cy="3638803"/>
            </a:xfrm>
            <a:prstGeom prst="rect">
              <a:avLst/>
            </a:prstGeom>
          </p:spPr>
        </p:pic>
      </p:grpSp>
      <p:graphicFrame>
        <p:nvGraphicFramePr>
          <p:cNvPr id="11" name="Group 3"/>
          <p:cNvGraphicFramePr>
            <a:graphicFrameLocks noGrp="1"/>
          </p:cNvGraphicFramePr>
          <p:nvPr>
            <p:extLst>
              <p:ext uri="{D42A27DB-BD31-4B8C-83A1-F6EECF244321}">
                <p14:modId xmlns:p14="http://schemas.microsoft.com/office/powerpoint/2010/main" val="761579823"/>
              </p:ext>
            </p:extLst>
          </p:nvPr>
        </p:nvGraphicFramePr>
        <p:xfrm>
          <a:off x="700004" y="2341536"/>
          <a:ext cx="5332496" cy="3108103"/>
        </p:xfrm>
        <a:graphic>
          <a:graphicData uri="http://schemas.openxmlformats.org/drawingml/2006/table">
            <a:tbl>
              <a:tblPr/>
              <a:tblGrid>
                <a:gridCol w="2919496"/>
                <a:gridCol w="2413000"/>
              </a:tblGrid>
              <a:tr h="955227">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ts val="2400"/>
                        </a:lnSpc>
                        <a:spcBef>
                          <a:spcPts val="0"/>
                        </a:spcBef>
                        <a:spcAft>
                          <a:spcPts val="0"/>
                        </a:spcAft>
                        <a:buClrTx/>
                        <a:buSzTx/>
                        <a:buFont typeface="Arial" charset="0"/>
                        <a:buNone/>
                        <a:tabLst/>
                        <a:defRPr/>
                      </a:pPr>
                      <a:r>
                        <a:rPr lang="en-US" sz="21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t>AMD FirePro</a:t>
                      </a:r>
                      <a:r>
                        <a:rPr lang="en-US" sz="2100" b="0" i="0" kern="1200" cap="none" baseline="0" noProof="0" dirty="0" smtClean="0">
                          <a:solidFill>
                            <a:schemeClr val="tx1"/>
                          </a:solidFill>
                          <a:effectLst/>
                          <a:latin typeface="+mj-lt"/>
                          <a:ea typeface="+mj-ea"/>
                          <a:cs typeface="Arial" pitchFamily="34" charset="0"/>
                        </a:rPr>
                        <a:t>™</a:t>
                      </a:r>
                      <a:r>
                        <a:rPr lang="en-US" sz="21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t> </a:t>
                      </a:r>
                      <a:br>
                        <a:rPr lang="en-US" sz="21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br>
                      <a:r>
                        <a:rPr lang="en-US" sz="27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t>V4900</a:t>
                      </a:r>
                    </a:p>
                  </a:txBody>
                  <a:tcPr marL="60944" marR="60944" marT="60960" marB="6096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800"/>
                        </a:lnSpc>
                        <a:spcBef>
                          <a:spcPts val="0"/>
                        </a:spcBef>
                        <a:spcAft>
                          <a:spcPts val="0"/>
                        </a:spcAft>
                        <a:buClrTx/>
                        <a:buSzTx/>
                        <a:buFont typeface="Arial" charset="0"/>
                        <a:buNone/>
                        <a:tabLst/>
                        <a:defRPr/>
                      </a:pPr>
                      <a:r>
                        <a:rPr lang="en-US" sz="19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t>AMD vs. Competitor</a:t>
                      </a:r>
                    </a:p>
                    <a:p>
                      <a:pPr marL="0" marR="0" lvl="0" indent="0" algn="ctr" defTabSz="914400" rtl="0" eaLnBrk="1" fontAlgn="base" latinLnBrk="0" hangingPunct="1">
                        <a:lnSpc>
                          <a:spcPts val="1800"/>
                        </a:lnSpc>
                        <a:spcBef>
                          <a:spcPts val="0"/>
                        </a:spcBef>
                        <a:spcAft>
                          <a:spcPts val="0"/>
                        </a:spcAft>
                        <a:buClrTx/>
                        <a:buSzTx/>
                        <a:buFont typeface="Arial" charset="0"/>
                        <a:buNone/>
                        <a:tabLst/>
                        <a:defRPr/>
                      </a:pPr>
                      <a:r>
                        <a:rPr lang="en-US" sz="19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t>(K600)</a:t>
                      </a:r>
                    </a:p>
                  </a:txBody>
                  <a:tcPr marL="60944" marR="60944" marT="60960" marB="6096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23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1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Calibri"/>
                          <a:cs typeface="Times New Roman"/>
                        </a:rPr>
                        <a:t>768 GFLOPs of compute power vs. 336 GFLOPs</a:t>
                      </a:r>
                    </a:p>
                  </a:txBody>
                  <a:tcPr marL="60944" marR="60944" marT="60960" marB="609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CA" sz="3000" b="0" i="0" u="none" strike="noStrike" kern="1200" cap="none" spc="0" normalizeH="0" baseline="0" noProof="0" dirty="0" smtClean="0">
                        <a:ln>
                          <a:noFill/>
                        </a:ln>
                        <a:solidFill>
                          <a:srgbClr val="FFC000"/>
                        </a:solidFill>
                        <a:effectLst>
                          <a:outerShdw blurRad="38100" dist="38100" dir="2700000" algn="tl">
                            <a:srgbClr val="000000">
                              <a:alpha val="43137"/>
                            </a:srgbClr>
                          </a:outerShdw>
                        </a:effectLst>
                        <a:uLnTx/>
                        <a:uFillTx/>
                        <a:latin typeface="+mj-lt"/>
                        <a:ea typeface="Calibri"/>
                        <a:cs typeface="Times New Roman"/>
                      </a:endParaRP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CA" sz="3000" b="1" i="0" u="none" strike="noStrike" kern="1200" cap="none" spc="0" normalizeH="0" baseline="0" noProof="0" dirty="0" smtClean="0">
                          <a:ln>
                            <a:noFill/>
                          </a:ln>
                          <a:solidFill>
                            <a:srgbClr val="D31919"/>
                          </a:solidFill>
                          <a:effectLst>
                            <a:outerShdw blurRad="38100" dist="38100" dir="2700000" algn="tl">
                              <a:srgbClr val="000000">
                                <a:alpha val="43137"/>
                              </a:srgbClr>
                            </a:outerShdw>
                          </a:effectLst>
                          <a:uLnTx/>
                          <a:uFillTx/>
                          <a:latin typeface="Arial Black"/>
                          <a:ea typeface="Calibri"/>
                          <a:cs typeface="Arial Black"/>
                        </a:rPr>
                        <a:t>2.25x</a:t>
                      </a:r>
                      <a:endParaRPr kumimoji="0" lang="en-US" sz="3000" b="0" i="0" u="none" strike="noStrike" kern="1200" cap="none" spc="0" normalizeH="0" baseline="0" noProof="0" dirty="0" smtClean="0">
                        <a:ln>
                          <a:noFill/>
                        </a:ln>
                        <a:solidFill>
                          <a:srgbClr val="D31919"/>
                        </a:solidFill>
                        <a:effectLst/>
                        <a:uLnTx/>
                        <a:uFillTx/>
                        <a:latin typeface="Arial Black"/>
                        <a:ea typeface="Calibri"/>
                        <a:cs typeface="Arial Black"/>
                      </a:endParaRPr>
                    </a:p>
                  </a:txBody>
                  <a:tcPr marL="60944" marR="60944" marT="60960" marB="6096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23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1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j-lt"/>
                          <a:ea typeface="Calibri"/>
                          <a:cs typeface="Times New Roman"/>
                        </a:rPr>
                        <a:t>64 GB/s memory bandwidth vs. 29 GB/s</a:t>
                      </a:r>
                    </a:p>
                  </a:txBody>
                  <a:tcPr marL="60944" marR="60944" marT="60960" marB="609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3000" b="0" i="0" u="none" strike="noStrike" kern="1200" cap="none" spc="0" normalizeH="0" baseline="0" noProof="0" dirty="0" smtClean="0">
                          <a:ln>
                            <a:noFill/>
                          </a:ln>
                          <a:solidFill>
                            <a:srgbClr val="FFC000"/>
                          </a:solidFill>
                          <a:effectLst/>
                          <a:uLnTx/>
                          <a:uFillTx/>
                          <a:latin typeface="+mj-lt"/>
                          <a:ea typeface="Calibri"/>
                          <a:cs typeface="Times New Roman"/>
                        </a:rPr>
                        <a:t> </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srgbClr val="D31919"/>
                          </a:solidFill>
                          <a:effectLst>
                            <a:outerShdw blurRad="38100" dist="38100" dir="2700000" algn="tl">
                              <a:srgbClr val="000000">
                                <a:alpha val="43137"/>
                              </a:srgbClr>
                            </a:outerShdw>
                          </a:effectLst>
                          <a:uLnTx/>
                          <a:uFillTx/>
                          <a:latin typeface="Arial Black"/>
                          <a:ea typeface="Calibri"/>
                          <a:cs typeface="Arial Black"/>
                        </a:rPr>
                        <a:t>2.2x</a:t>
                      </a:r>
                    </a:p>
                  </a:txBody>
                  <a:tcPr marL="60944" marR="60944" marT="60960" marB="6096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8876">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CA" sz="21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j-lt"/>
                          <a:ea typeface="Calibri"/>
                          <a:cs typeface="Times New Roman"/>
                        </a:rPr>
                        <a:t>3 display outputs vs. 2</a:t>
                      </a:r>
                    </a:p>
                  </a:txBody>
                  <a:tcPr marL="60944" marR="60944" marT="60960" marB="609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srgbClr val="D31919"/>
                          </a:solidFill>
                          <a:effectLst>
                            <a:outerShdw blurRad="38100" dist="38100" dir="2700000" algn="tl">
                              <a:srgbClr val="000000">
                                <a:alpha val="43137"/>
                              </a:srgbClr>
                            </a:outerShdw>
                          </a:effectLst>
                          <a:uLnTx/>
                          <a:uFillTx/>
                          <a:latin typeface="Arial Black"/>
                          <a:ea typeface="Calibri"/>
                          <a:cs typeface="Arial Black"/>
                        </a:rPr>
                        <a:t>50% More</a:t>
                      </a:r>
                      <a:endParaRPr kumimoji="0" lang="en-US" sz="3000" b="0" i="0" u="none" strike="noStrike" kern="1200" cap="none" spc="0" normalizeH="0" baseline="0" noProof="0" dirty="0" smtClean="0">
                        <a:ln>
                          <a:noFill/>
                        </a:ln>
                        <a:solidFill>
                          <a:srgbClr val="D31919"/>
                        </a:solidFill>
                        <a:effectLst/>
                        <a:uLnTx/>
                        <a:uFillTx/>
                        <a:latin typeface="Arial Black"/>
                        <a:ea typeface="Calibri"/>
                        <a:cs typeface="Arial Black"/>
                      </a:endParaRPr>
                    </a:p>
                  </a:txBody>
                  <a:tcPr marL="60944" marR="60944" marT="60960" marB="6096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bl>
          </a:graphicData>
        </a:graphic>
      </p:graphicFrame>
      <p:pic>
        <p:nvPicPr>
          <p:cNvPr id="16" name="Picture 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520999" y="1838393"/>
            <a:ext cx="6667826" cy="3434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4586187"/>
      </p:ext>
    </p:extLst>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allout.png"/>
          <p:cNvPicPr>
            <a:picLocks noChangeAspect="1"/>
          </p:cNvPicPr>
          <p:nvPr/>
        </p:nvPicPr>
        <p:blipFill>
          <a:blip r:embed="rId3">
            <a:alphaModFix amt="46000"/>
            <a:extLst>
              <a:ext uri="{28A0092B-C50C-407E-A947-70E740481C1C}">
                <a14:useLocalDpi xmlns:a14="http://schemas.microsoft.com/office/drawing/2010/main" val="0"/>
              </a:ext>
            </a:extLst>
          </a:blip>
          <a:stretch>
            <a:fillRect/>
          </a:stretch>
        </p:blipFill>
        <p:spPr>
          <a:xfrm>
            <a:off x="114301" y="1333500"/>
            <a:ext cx="2692210" cy="3994638"/>
          </a:xfrm>
          <a:prstGeom prst="rect">
            <a:avLst/>
          </a:prstGeom>
        </p:spPr>
      </p:pic>
      <p:pic>
        <p:nvPicPr>
          <p:cNvPr id="25" name="Picture 24" descr="Callout.png"/>
          <p:cNvPicPr>
            <a:picLocks noChangeAspect="1"/>
          </p:cNvPicPr>
          <p:nvPr/>
        </p:nvPicPr>
        <p:blipFill>
          <a:blip r:embed="rId3">
            <a:alphaModFix amt="46000"/>
            <a:extLst>
              <a:ext uri="{28A0092B-C50C-407E-A947-70E740481C1C}">
                <a14:useLocalDpi xmlns:a14="http://schemas.microsoft.com/office/drawing/2010/main" val="0"/>
              </a:ext>
            </a:extLst>
          </a:blip>
          <a:stretch>
            <a:fillRect/>
          </a:stretch>
        </p:blipFill>
        <p:spPr>
          <a:xfrm>
            <a:off x="3086101" y="1333500"/>
            <a:ext cx="2692210" cy="3994638"/>
          </a:xfrm>
          <a:prstGeom prst="rect">
            <a:avLst/>
          </a:prstGeom>
        </p:spPr>
      </p:pic>
      <p:pic>
        <p:nvPicPr>
          <p:cNvPr id="26" name="Picture 25" descr="Callout.png"/>
          <p:cNvPicPr>
            <a:picLocks noChangeAspect="1"/>
          </p:cNvPicPr>
          <p:nvPr/>
        </p:nvPicPr>
        <p:blipFill>
          <a:blip r:embed="rId3">
            <a:alphaModFix amt="46000"/>
            <a:extLst>
              <a:ext uri="{28A0092B-C50C-407E-A947-70E740481C1C}">
                <a14:useLocalDpi xmlns:a14="http://schemas.microsoft.com/office/drawing/2010/main" val="0"/>
              </a:ext>
            </a:extLst>
          </a:blip>
          <a:stretch>
            <a:fillRect/>
          </a:stretch>
        </p:blipFill>
        <p:spPr>
          <a:xfrm>
            <a:off x="6096001" y="1333500"/>
            <a:ext cx="2692210" cy="3994638"/>
          </a:xfrm>
          <a:prstGeom prst="rect">
            <a:avLst/>
          </a:prstGeom>
        </p:spPr>
      </p:pic>
      <p:pic>
        <p:nvPicPr>
          <p:cNvPr id="27" name="Picture 26" descr="Callout.png"/>
          <p:cNvPicPr>
            <a:picLocks noChangeAspect="1"/>
          </p:cNvPicPr>
          <p:nvPr/>
        </p:nvPicPr>
        <p:blipFill>
          <a:blip r:embed="rId3">
            <a:alphaModFix amt="46000"/>
            <a:extLst>
              <a:ext uri="{28A0092B-C50C-407E-A947-70E740481C1C}">
                <a14:useLocalDpi xmlns:a14="http://schemas.microsoft.com/office/drawing/2010/main" val="0"/>
              </a:ext>
            </a:extLst>
          </a:blip>
          <a:stretch>
            <a:fillRect/>
          </a:stretch>
        </p:blipFill>
        <p:spPr>
          <a:xfrm>
            <a:off x="9169401" y="1333500"/>
            <a:ext cx="2692210" cy="3994638"/>
          </a:xfrm>
          <a:prstGeom prst="rect">
            <a:avLst/>
          </a:prstGeom>
        </p:spPr>
      </p:pic>
      <p:graphicFrame>
        <p:nvGraphicFramePr>
          <p:cNvPr id="19" name="Chart 18"/>
          <p:cNvGraphicFramePr>
            <a:graphicFrameLocks/>
          </p:cNvGraphicFramePr>
          <p:nvPr>
            <p:extLst>
              <p:ext uri="{D42A27DB-BD31-4B8C-83A1-F6EECF244321}">
                <p14:modId xmlns:p14="http://schemas.microsoft.com/office/powerpoint/2010/main" val="218860156"/>
              </p:ext>
            </p:extLst>
          </p:nvPr>
        </p:nvGraphicFramePr>
        <p:xfrm>
          <a:off x="73291" y="1769873"/>
          <a:ext cx="2811765" cy="3652353"/>
        </p:xfrm>
        <a:graphic>
          <a:graphicData uri="http://schemas.openxmlformats.org/drawingml/2006/chart">
            <c:chart xmlns:c="http://schemas.openxmlformats.org/drawingml/2006/chart" xmlns:r="http://schemas.openxmlformats.org/officeDocument/2006/relationships" r:id="rId4"/>
          </a:graphicData>
        </a:graphic>
      </p:graphicFrame>
      <p:sp>
        <p:nvSpPr>
          <p:cNvPr id="6" name="Title 5"/>
          <p:cNvSpPr>
            <a:spLocks noGrp="1"/>
          </p:cNvSpPr>
          <p:nvPr>
            <p:ph type="title"/>
          </p:nvPr>
        </p:nvSpPr>
        <p:spPr/>
        <p:txBody>
          <a:bodyPr/>
          <a:lstStyle/>
          <a:p>
            <a:r>
              <a:rPr lang="en-US" b="1" dirty="0">
                <a:latin typeface="+mj-lt"/>
              </a:rPr>
              <a:t>AMD </a:t>
            </a:r>
            <a:r>
              <a:rPr lang="en-US" b="1" dirty="0" smtClean="0">
                <a:latin typeface="+mj-lt"/>
              </a:rPr>
              <a:t>FIREPRO™ V4900</a:t>
            </a:r>
            <a:r>
              <a:rPr lang="en-US" b="1" dirty="0">
                <a:latin typeface="+mj-lt"/>
              </a:rPr>
              <a:t>: </a:t>
            </a:r>
            <a:r>
              <a:rPr lang="en-US" b="1" dirty="0" smtClean="0">
                <a:latin typeface="+mj-lt"/>
              </a:rPr>
              <a:t>Price/Performance Leader</a:t>
            </a:r>
            <a:endParaRPr lang="en-US" b="1" dirty="0">
              <a:latin typeface="+mj-lt"/>
            </a:endParaRPr>
          </a:p>
        </p:txBody>
      </p:sp>
      <p:graphicFrame>
        <p:nvGraphicFramePr>
          <p:cNvPr id="28" name="Chart 27"/>
          <p:cNvGraphicFramePr>
            <a:graphicFrameLocks/>
          </p:cNvGraphicFramePr>
          <p:nvPr>
            <p:extLst>
              <p:ext uri="{D42A27DB-BD31-4B8C-83A1-F6EECF244321}">
                <p14:modId xmlns:p14="http://schemas.microsoft.com/office/powerpoint/2010/main" val="2923471133"/>
              </p:ext>
            </p:extLst>
          </p:nvPr>
        </p:nvGraphicFramePr>
        <p:xfrm>
          <a:off x="3112429" y="1761839"/>
          <a:ext cx="2793335" cy="366038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9" name="Chart 28"/>
          <p:cNvGraphicFramePr>
            <a:graphicFrameLocks/>
          </p:cNvGraphicFramePr>
          <p:nvPr>
            <p:extLst>
              <p:ext uri="{D42A27DB-BD31-4B8C-83A1-F6EECF244321}">
                <p14:modId xmlns:p14="http://schemas.microsoft.com/office/powerpoint/2010/main" val="1907144857"/>
              </p:ext>
            </p:extLst>
          </p:nvPr>
        </p:nvGraphicFramePr>
        <p:xfrm>
          <a:off x="6117742" y="1727200"/>
          <a:ext cx="2826946" cy="369502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0" name="Chart 29"/>
          <p:cNvGraphicFramePr>
            <a:graphicFrameLocks/>
          </p:cNvGraphicFramePr>
          <p:nvPr>
            <p:extLst>
              <p:ext uri="{D42A27DB-BD31-4B8C-83A1-F6EECF244321}">
                <p14:modId xmlns:p14="http://schemas.microsoft.com/office/powerpoint/2010/main" val="4267699867"/>
              </p:ext>
            </p:extLst>
          </p:nvPr>
        </p:nvGraphicFramePr>
        <p:xfrm>
          <a:off x="9176425" y="1735230"/>
          <a:ext cx="2767879" cy="3686997"/>
        </p:xfrm>
        <a:graphic>
          <a:graphicData uri="http://schemas.openxmlformats.org/drawingml/2006/chart">
            <c:chart xmlns:c="http://schemas.openxmlformats.org/drawingml/2006/chart" xmlns:r="http://schemas.openxmlformats.org/officeDocument/2006/relationships" r:id="rId7"/>
          </a:graphicData>
        </a:graphic>
      </p:graphicFrame>
      <p:pic>
        <p:nvPicPr>
          <p:cNvPr id="16" name="Picture 18" descr="C:\Users\areymond.AMD\Desktop\Logo_DS_CMYKcolor_WhiteBg.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85737" y="1286849"/>
            <a:ext cx="2203149" cy="5870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1" descr="Autodesk_logo_white"/>
          <p:cNvPicPr>
            <a:picLocks noChangeAspect="1" noChangeArrowheads="1"/>
          </p:cNvPicPr>
          <p:nvPr/>
        </p:nvPicPr>
        <p:blipFill>
          <a:blip r:embed="rId9" cstate="email"/>
          <a:srcRect/>
          <a:stretch>
            <a:fillRect/>
          </a:stretch>
        </p:blipFill>
        <p:spPr bwMode="auto">
          <a:xfrm>
            <a:off x="9432022" y="1379724"/>
            <a:ext cx="2250351" cy="401259"/>
          </a:xfrm>
          <a:prstGeom prst="rect">
            <a:avLst/>
          </a:prstGeom>
          <a:ln>
            <a:noFill/>
          </a:ln>
          <a:effectLst>
            <a:outerShdw blurRad="190500" algn="tl" rotWithShape="0">
              <a:srgbClr val="000000">
                <a:alpha val="70000"/>
              </a:srgbClr>
            </a:outerShdw>
          </a:effectLst>
        </p:spPr>
      </p:pic>
      <p:pic>
        <p:nvPicPr>
          <p:cNvPr id="20" name="Picture 15" descr="Siemens_AG_logo_svg.png"/>
          <p:cNvPicPr>
            <a:picLocks noChangeAspect="1"/>
          </p:cNvPicPr>
          <p:nvPr/>
        </p:nvPicPr>
        <p:blipFill>
          <a:blip r:embed="rId10" cstate="email"/>
          <a:srcRect/>
          <a:stretch>
            <a:fillRect/>
          </a:stretch>
        </p:blipFill>
        <p:spPr bwMode="auto">
          <a:xfrm>
            <a:off x="3687701" y="1508452"/>
            <a:ext cx="1707884" cy="272531"/>
          </a:xfrm>
          <a:prstGeom prst="rect">
            <a:avLst/>
          </a:prstGeom>
          <a:ln>
            <a:noFill/>
          </a:ln>
          <a:effectLst>
            <a:outerShdw blurRad="190500" algn="tl" rotWithShape="0">
              <a:srgbClr val="000000">
                <a:alpha val="70000"/>
              </a:srgbClr>
            </a:outerShdw>
          </a:effectLst>
        </p:spPr>
      </p:pic>
      <p:pic>
        <p:nvPicPr>
          <p:cNvPr id="14" name="Picture 6" descr="E:\Quardia\Quardia Client Folder - Active\AMD\AMD0100 AMD Industry Graphics and HP Rock On event - Mitra Madani\Resources\PTC white.png"/>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l="-2435"/>
          <a:stretch/>
        </p:blipFill>
        <p:spPr bwMode="auto">
          <a:xfrm>
            <a:off x="602179" y="1226220"/>
            <a:ext cx="1733866" cy="56446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5" name="TextBox 14"/>
          <p:cNvSpPr txBox="1">
            <a:spLocks noChangeArrowheads="1"/>
          </p:cNvSpPr>
          <p:nvPr/>
        </p:nvSpPr>
        <p:spPr bwMode="auto">
          <a:xfrm>
            <a:off x="159020" y="5739912"/>
            <a:ext cx="773320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n-US" sz="1000" b="0" i="0" u="none" strike="noStrike" cap="none" normalizeH="0" baseline="0" dirty="0" smtClean="0">
                <a:ln>
                  <a:noFill/>
                </a:ln>
                <a:effectLst/>
                <a:latin typeface="Calibri" pitchFamily="34" charset="0"/>
                <a:cs typeface="Arial" pitchFamily="34" charset="0"/>
              </a:rPr>
              <a:t>System </a:t>
            </a:r>
            <a:r>
              <a:rPr kumimoji="0" lang="en-US" sz="1000" b="0" i="0" u="none" strike="noStrike" cap="none" normalizeH="0" baseline="0" dirty="0" err="1" smtClean="0">
                <a:ln>
                  <a:noFill/>
                </a:ln>
                <a:effectLst/>
                <a:latin typeface="Calibri" pitchFamily="34" charset="0"/>
                <a:cs typeface="Arial" pitchFamily="34" charset="0"/>
              </a:rPr>
              <a:t>Config</a:t>
            </a:r>
            <a:r>
              <a:rPr kumimoji="0" lang="en-US" sz="1000" b="0" i="0" u="none" strike="noStrike" cap="none" normalizeH="0" baseline="0" dirty="0" smtClean="0">
                <a:ln>
                  <a:noFill/>
                </a:ln>
                <a:effectLst/>
                <a:latin typeface="Calibri" pitchFamily="34" charset="0"/>
                <a:cs typeface="Arial" pitchFamily="34" charset="0"/>
              </a:rPr>
              <a:t>: HP Z420, Intel Xeon  E5-1660 @ 3.30GHz, 16GB RAM, Windows® 7 64-bit SP1. AMD driver version 9.003.3, </a:t>
            </a:r>
            <a:r>
              <a:rPr kumimoji="0" lang="en-US" sz="1000" b="0" i="0" u="none" strike="noStrike" cap="none" normalizeH="0" baseline="0" dirty="0" err="1" smtClean="0">
                <a:ln>
                  <a:noFill/>
                </a:ln>
                <a:effectLst/>
                <a:latin typeface="Calibri" pitchFamily="34" charset="0"/>
                <a:cs typeface="Arial" pitchFamily="34" charset="0"/>
              </a:rPr>
              <a:t>Nvidia</a:t>
            </a:r>
            <a:r>
              <a:rPr kumimoji="0" lang="en-US" sz="1000" b="0" i="0" u="none" strike="noStrike" cap="none" normalizeH="0" baseline="0" dirty="0" smtClean="0">
                <a:ln>
                  <a:noFill/>
                </a:ln>
                <a:effectLst/>
                <a:latin typeface="Calibri" pitchFamily="34" charset="0"/>
                <a:cs typeface="Arial" pitchFamily="34" charset="0"/>
              </a:rPr>
              <a:t> version 307.32. </a:t>
            </a:r>
          </a:p>
        </p:txBody>
      </p:sp>
    </p:spTree>
    <p:extLst>
      <p:ext uri="{BB962C8B-B14F-4D97-AF65-F5344CB8AC3E}">
        <p14:creationId xmlns:p14="http://schemas.microsoft.com/office/powerpoint/2010/main" val="995911418"/>
      </p:ext>
    </p:extLst>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descr="H:\Quardia\Quardia Client Folder - Active\AMD\Common Resources\flash 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3006379" y="-2746960"/>
            <a:ext cx="12338350" cy="12341567"/>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209551" y="1333499"/>
            <a:ext cx="6407150" cy="4975225"/>
          </a:xfrm>
        </p:spPr>
        <p:txBody>
          <a:bodyPr/>
          <a:lstStyle/>
          <a:p>
            <a:r>
              <a:rPr lang="en-CA" sz="2400" dirty="0" smtClean="0"/>
              <a:t>Easily </a:t>
            </a:r>
            <a:r>
              <a:rPr lang="en-CA" sz="2400" dirty="0"/>
              <a:t>handles complex models with outstanding price/performance </a:t>
            </a:r>
            <a:endParaRPr lang="en-US" sz="2400" dirty="0"/>
          </a:p>
        </p:txBody>
      </p:sp>
      <p:sp>
        <p:nvSpPr>
          <p:cNvPr id="2" name="Title 1"/>
          <p:cNvSpPr>
            <a:spLocks noGrp="1"/>
          </p:cNvSpPr>
          <p:nvPr>
            <p:ph type="title"/>
          </p:nvPr>
        </p:nvSpPr>
        <p:spPr/>
        <p:txBody>
          <a:bodyPr/>
          <a:lstStyle/>
          <a:p>
            <a:r>
              <a:rPr lang="en-US" dirty="0" smtClean="0"/>
              <a:t>AMD FIREPRO™ W5000: Mid-range dynamo</a:t>
            </a:r>
            <a:endParaRPr lang="en-US" dirty="0"/>
          </a:p>
        </p:txBody>
      </p:sp>
      <p:pic>
        <p:nvPicPr>
          <p:cNvPr id="3" name="Picture 2" descr="MidRangePage0076.png"/>
          <p:cNvPicPr>
            <a:picLocks noChangeAspect="1"/>
          </p:cNvPicPr>
          <p:nvPr/>
        </p:nvPicPr>
        <p:blipFill rotWithShape="1">
          <a:blip r:embed="rId4">
            <a:extLst>
              <a:ext uri="{28A0092B-C50C-407E-A947-70E740481C1C}">
                <a14:useLocalDpi xmlns:a14="http://schemas.microsoft.com/office/drawing/2010/main" val="0"/>
              </a:ext>
            </a:extLst>
          </a:blip>
          <a:srcRect r="13208" b="9065"/>
          <a:stretch/>
        </p:blipFill>
        <p:spPr>
          <a:xfrm>
            <a:off x="6159500" y="3927828"/>
            <a:ext cx="6029325" cy="293017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1701" y="1295401"/>
            <a:ext cx="5530060" cy="4012180"/>
          </a:xfrm>
          <a:prstGeom prst="rect">
            <a:avLst/>
          </a:prstGeom>
          <a:effectLst>
            <a:outerShdw blurRad="50800" dist="38100" dir="2700000" algn="tl" rotWithShape="0">
              <a:prstClr val="black">
                <a:alpha val="40000"/>
              </a:prstClr>
            </a:outerShdw>
          </a:effectLst>
        </p:spPr>
      </p:pic>
      <p:sp>
        <p:nvSpPr>
          <p:cNvPr id="16" name="Down Arrow 15"/>
          <p:cNvSpPr/>
          <p:nvPr/>
        </p:nvSpPr>
        <p:spPr bwMode="auto">
          <a:xfrm rot="16200000">
            <a:off x="4799032" y="3988278"/>
            <a:ext cx="2611928" cy="867111"/>
          </a:xfrm>
          <a:prstGeom prst="downArrow">
            <a:avLst>
              <a:gd name="adj1" fmla="val 50000"/>
              <a:gd name="adj2" fmla="val 73428"/>
            </a:avLst>
          </a:prstGeom>
          <a:gradFill flip="none" rotWithShape="1">
            <a:gsLst>
              <a:gs pos="0">
                <a:schemeClr val="tx1">
                  <a:alpha val="0"/>
                </a:schemeClr>
              </a:gs>
              <a:gs pos="100000">
                <a:schemeClr val="accent1"/>
              </a:gs>
            </a:gsLst>
            <a:lin ang="5400000" scaled="1"/>
            <a:tileRect/>
          </a:gradFill>
          <a:ln w="25400" algn="ctr">
            <a:noFill/>
            <a:round/>
            <a:headEnd/>
            <a:tailEnd/>
          </a:ln>
          <a:effectLst>
            <a:outerShdw blurRad="50800" dist="38100" dir="5400000" algn="t" rotWithShape="0">
              <a:prstClr val="black">
                <a:alpha val="40000"/>
              </a:prstClr>
            </a:outerShdw>
          </a:effectLst>
        </p:spPr>
        <p:txBody>
          <a:bodyPr lIns="304747" tIns="60941" rIns="304747" bIns="60941" rtlCol="0" anchor="ctr"/>
          <a:lstStyle/>
          <a:p>
            <a:pPr marL="2117" indent="-2117" algn="ctr" defTabSz="1217364"/>
            <a:endParaRPr lang="en-US" b="1" dirty="0" smtClean="0">
              <a:solidFill>
                <a:prstClr val="white"/>
              </a:solidFill>
              <a:cs typeface="Arial" charset="0"/>
            </a:endParaRPr>
          </a:p>
        </p:txBody>
      </p:sp>
      <p:pic>
        <p:nvPicPr>
          <p:cNvPr id="18" name="Picture 17" descr="CalloutL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100" y="2743200"/>
            <a:ext cx="5966119" cy="3423263"/>
          </a:xfrm>
          <a:prstGeom prst="rect">
            <a:avLst/>
          </a:prstGeom>
        </p:spPr>
      </p:pic>
      <p:graphicFrame>
        <p:nvGraphicFramePr>
          <p:cNvPr id="11" name="Group 3"/>
          <p:cNvGraphicFramePr>
            <a:graphicFrameLocks noGrp="1"/>
          </p:cNvGraphicFramePr>
          <p:nvPr>
            <p:extLst>
              <p:ext uri="{D42A27DB-BD31-4B8C-83A1-F6EECF244321}">
                <p14:modId xmlns:p14="http://schemas.microsoft.com/office/powerpoint/2010/main" val="4018376825"/>
              </p:ext>
            </p:extLst>
          </p:nvPr>
        </p:nvGraphicFramePr>
        <p:xfrm>
          <a:off x="215900" y="2812272"/>
          <a:ext cx="5753100" cy="3279837"/>
        </p:xfrm>
        <a:graphic>
          <a:graphicData uri="http://schemas.openxmlformats.org/drawingml/2006/table">
            <a:tbl>
              <a:tblPr/>
              <a:tblGrid>
                <a:gridCol w="3403600"/>
                <a:gridCol w="2349500"/>
              </a:tblGrid>
              <a:tr h="1036320">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ts val="2400"/>
                        </a:lnSpc>
                        <a:spcBef>
                          <a:spcPts val="0"/>
                        </a:spcBef>
                        <a:spcAft>
                          <a:spcPts val="0"/>
                        </a:spcAft>
                        <a:buClrTx/>
                        <a:buSzTx/>
                        <a:buFont typeface="Arial" charset="0"/>
                        <a:buNone/>
                        <a:tabLst/>
                        <a:defRPr/>
                      </a:pPr>
                      <a:r>
                        <a:rPr lang="en-US" sz="21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t>AMD FirePro</a:t>
                      </a:r>
                      <a:r>
                        <a:rPr lang="en-US" sz="2100" b="0" i="0" kern="1200" cap="none" baseline="0" noProof="0" dirty="0" smtClean="0">
                          <a:solidFill>
                            <a:schemeClr val="tx1"/>
                          </a:solidFill>
                          <a:effectLst/>
                          <a:latin typeface="+mj-lt"/>
                          <a:ea typeface="+mj-ea"/>
                          <a:cs typeface="Arial" pitchFamily="34" charset="0"/>
                        </a:rPr>
                        <a:t>™</a:t>
                      </a:r>
                      <a:r>
                        <a:rPr lang="en-US" sz="21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t> </a:t>
                      </a:r>
                      <a:br>
                        <a:rPr lang="en-US" sz="21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br>
                      <a:r>
                        <a:rPr lang="en-US" sz="27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t>W5000</a:t>
                      </a:r>
                    </a:p>
                  </a:txBody>
                  <a:tcPr marL="60944" marR="60944" marT="60960" marB="6096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800"/>
                        </a:lnSpc>
                        <a:spcBef>
                          <a:spcPts val="0"/>
                        </a:spcBef>
                        <a:spcAft>
                          <a:spcPts val="0"/>
                        </a:spcAft>
                        <a:buClrTx/>
                        <a:buSzTx/>
                        <a:buFont typeface="Arial" charset="0"/>
                        <a:buNone/>
                        <a:tabLst/>
                        <a:defRPr/>
                      </a:pPr>
                      <a:r>
                        <a:rPr lang="en-US" sz="19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t>AMD vs. Competitor</a:t>
                      </a:r>
                    </a:p>
                    <a:p>
                      <a:pPr marL="0" marR="0" lvl="0" indent="0" algn="ctr" defTabSz="914400" rtl="0" eaLnBrk="1" fontAlgn="base" latinLnBrk="0" hangingPunct="1">
                        <a:lnSpc>
                          <a:spcPts val="1800"/>
                        </a:lnSpc>
                        <a:spcBef>
                          <a:spcPts val="0"/>
                        </a:spcBef>
                        <a:spcAft>
                          <a:spcPts val="0"/>
                        </a:spcAft>
                        <a:buClrTx/>
                        <a:buSzTx/>
                        <a:buFont typeface="Arial" charset="0"/>
                        <a:buNone/>
                        <a:tabLst/>
                        <a:defRPr/>
                      </a:pPr>
                      <a:r>
                        <a:rPr lang="en-US" sz="19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t>(K2000)</a:t>
                      </a:r>
                    </a:p>
                  </a:txBody>
                  <a:tcPr marL="60944" marR="60944" marT="60960" marB="6096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22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1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Calibri"/>
                          <a:cs typeface="Times New Roman"/>
                        </a:rPr>
                        <a:t>1.86 TFLOPS of compute power vs. 732.67 GFLOPS</a:t>
                      </a:r>
                    </a:p>
                  </a:txBody>
                  <a:tcPr marL="60944" marR="60944" marT="60960" marB="609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CA" sz="3200" b="0" i="0" u="none" strike="noStrike" kern="1200" cap="none" spc="0" normalizeH="0" baseline="0" noProof="0" dirty="0" smtClean="0">
                        <a:ln>
                          <a:noFill/>
                        </a:ln>
                        <a:solidFill>
                          <a:srgbClr val="FFC000"/>
                        </a:solidFill>
                        <a:effectLst>
                          <a:outerShdw blurRad="38100" dist="38100" dir="2700000" algn="tl">
                            <a:srgbClr val="000000">
                              <a:alpha val="43137"/>
                            </a:srgbClr>
                          </a:outerShdw>
                        </a:effectLst>
                        <a:uLnTx/>
                        <a:uFillTx/>
                        <a:latin typeface="+mj-lt"/>
                        <a:ea typeface="Calibri"/>
                        <a:cs typeface="Times New Roman"/>
                      </a:endParaRP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CA" sz="3200" b="1" i="0" u="none" strike="noStrike" kern="1200" cap="none" spc="0" normalizeH="0" baseline="0" noProof="0" dirty="0" smtClean="0">
                          <a:ln>
                            <a:noFill/>
                          </a:ln>
                          <a:solidFill>
                            <a:srgbClr val="D31919"/>
                          </a:solidFill>
                          <a:effectLst>
                            <a:outerShdw blurRad="38100" dist="38100" dir="2700000" algn="tl">
                              <a:srgbClr val="000000">
                                <a:alpha val="43137"/>
                              </a:srgbClr>
                            </a:outerShdw>
                          </a:effectLst>
                          <a:uLnTx/>
                          <a:uFillTx/>
                          <a:latin typeface="Arial Black"/>
                          <a:ea typeface="Calibri"/>
                          <a:cs typeface="Arial Black"/>
                        </a:rPr>
                        <a:t>2.5</a:t>
                      </a:r>
                      <a:r>
                        <a:rPr kumimoji="0" lang="en-CA" sz="3200" b="0" i="0" u="none" strike="noStrike" kern="1200" cap="none" spc="0" normalizeH="0" baseline="0" noProof="0" dirty="0" smtClean="0">
                          <a:ln>
                            <a:noFill/>
                          </a:ln>
                          <a:solidFill>
                            <a:srgbClr val="D31919"/>
                          </a:solidFill>
                          <a:effectLst>
                            <a:outerShdw blurRad="38100" dist="38100" dir="2700000" algn="tl">
                              <a:srgbClr val="000000">
                                <a:alpha val="43137"/>
                              </a:srgbClr>
                            </a:outerShdw>
                          </a:effectLst>
                          <a:uLnTx/>
                          <a:uFillTx/>
                          <a:latin typeface="Arial Black"/>
                          <a:ea typeface="Calibri"/>
                          <a:cs typeface="Arial Black"/>
                        </a:rPr>
                        <a:t>x</a:t>
                      </a:r>
                      <a:endParaRPr kumimoji="0" lang="en-US" sz="3200" b="0" i="0" u="none" strike="noStrike" kern="1200" cap="none" spc="0" normalizeH="0" baseline="0" noProof="0" dirty="0" smtClean="0">
                        <a:ln>
                          <a:noFill/>
                        </a:ln>
                        <a:solidFill>
                          <a:srgbClr val="D31919"/>
                        </a:solidFill>
                        <a:effectLst/>
                        <a:uLnTx/>
                        <a:uFillTx/>
                        <a:latin typeface="Arial Black"/>
                        <a:ea typeface="Calibri"/>
                        <a:cs typeface="Arial Black"/>
                      </a:endParaRPr>
                    </a:p>
                  </a:txBody>
                  <a:tcPr marL="60944" marR="60944" marT="60960" marB="6096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99253">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CA" sz="21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j-lt"/>
                          <a:ea typeface="Calibri"/>
                          <a:cs typeface="Times New Roman"/>
                        </a:rPr>
                        <a:t>102.4 GB/s memory bandwidth vs. 64 GB/s</a:t>
                      </a:r>
                    </a:p>
                  </a:txBody>
                  <a:tcPr marL="60944" marR="60944" marT="60960" marB="609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FFC000"/>
                          </a:solidFill>
                          <a:effectLst/>
                          <a:uLnTx/>
                          <a:uFillTx/>
                          <a:latin typeface="+mj-lt"/>
                          <a:ea typeface="Calibri"/>
                          <a:cs typeface="Times New Roman"/>
                        </a:rPr>
                        <a:t> </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D31919"/>
                          </a:solidFill>
                          <a:effectLst>
                            <a:outerShdw blurRad="38100" dist="38100" dir="2700000" algn="tl">
                              <a:srgbClr val="000000">
                                <a:alpha val="43137"/>
                              </a:srgbClr>
                            </a:outerShdw>
                          </a:effectLst>
                          <a:uLnTx/>
                          <a:uFillTx/>
                          <a:latin typeface="Arial Black"/>
                          <a:ea typeface="Calibri"/>
                          <a:cs typeface="Arial Black"/>
                        </a:rPr>
                        <a:t>60% More</a:t>
                      </a:r>
                      <a:endParaRPr kumimoji="0" lang="en-US" sz="3200" b="0" i="0" u="none" strike="noStrike" kern="1200" cap="none" spc="0" normalizeH="0" baseline="0" noProof="0" dirty="0" smtClean="0">
                        <a:ln>
                          <a:noFill/>
                        </a:ln>
                        <a:solidFill>
                          <a:srgbClr val="D31919"/>
                        </a:solidFill>
                        <a:effectLst/>
                        <a:uLnTx/>
                        <a:uFillTx/>
                        <a:latin typeface="Arial Black"/>
                        <a:ea typeface="Calibri"/>
                        <a:cs typeface="Arial Black"/>
                      </a:endParaRPr>
                    </a:p>
                  </a:txBody>
                  <a:tcPr marL="60944" marR="60944" marT="60960" marB="6096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2264">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CA" sz="2100" b="0"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mj-lt"/>
                          <a:ea typeface="Calibri"/>
                          <a:cs typeface="Times New Roman"/>
                        </a:rPr>
                        <a:t>PCIe</a:t>
                      </a:r>
                      <a:r>
                        <a:rPr kumimoji="0" lang="en-CA" sz="21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a:ea typeface="Calibri"/>
                          <a:cs typeface="Arial"/>
                        </a:rPr>
                        <a:t>®</a:t>
                      </a:r>
                      <a:r>
                        <a:rPr kumimoji="0" lang="en-CA" sz="21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j-lt"/>
                          <a:ea typeface="Calibri"/>
                          <a:cs typeface="Times New Roman"/>
                        </a:rPr>
                        <a:t> Gen3 vs. Gen2</a:t>
                      </a:r>
                    </a:p>
                  </a:txBody>
                  <a:tcPr marL="60944" marR="60944" marT="60960" marB="609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3200" b="1" i="0" u="none" strike="noStrike" kern="1200" cap="none" spc="0" normalizeH="0" baseline="0" noProof="0" dirty="0" smtClean="0">
                        <a:ln>
                          <a:noFill/>
                        </a:ln>
                        <a:solidFill>
                          <a:srgbClr val="D31919"/>
                        </a:solidFill>
                        <a:effectLst>
                          <a:outerShdw blurRad="38100" dist="38100" dir="2700000" algn="tl">
                            <a:srgbClr val="000000">
                              <a:alpha val="43137"/>
                            </a:srgbClr>
                          </a:outerShdw>
                        </a:effectLst>
                        <a:uLnTx/>
                        <a:uFillTx/>
                        <a:latin typeface="+mj-lt"/>
                        <a:ea typeface="Calibri"/>
                        <a:cs typeface="Times New Roman"/>
                      </a:endParaRP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D31919"/>
                          </a:solidFill>
                          <a:effectLst>
                            <a:outerShdw blurRad="38100" dist="38100" dir="2700000" algn="tl">
                              <a:srgbClr val="000000">
                                <a:alpha val="43137"/>
                              </a:srgbClr>
                            </a:outerShdw>
                          </a:effectLst>
                          <a:uLnTx/>
                          <a:uFillTx/>
                          <a:latin typeface="Arial Black"/>
                          <a:ea typeface="Calibri"/>
                          <a:cs typeface="Arial Black"/>
                        </a:rPr>
                        <a:t>2x</a:t>
                      </a:r>
                      <a:endParaRPr kumimoji="0" lang="en-US" sz="3200" b="0" i="0" u="none" strike="noStrike" kern="1200" cap="none" spc="0" normalizeH="0" baseline="0" noProof="0" dirty="0" smtClean="0">
                        <a:ln>
                          <a:noFill/>
                        </a:ln>
                        <a:solidFill>
                          <a:srgbClr val="D31919"/>
                        </a:solidFill>
                        <a:effectLst/>
                        <a:uLnTx/>
                        <a:uFillTx/>
                        <a:latin typeface="Arial Black"/>
                        <a:ea typeface="Calibri"/>
                        <a:cs typeface="Arial Black"/>
                      </a:endParaRPr>
                    </a:p>
                  </a:txBody>
                  <a:tcPr marL="60944" marR="60944" marT="60960" marB="6096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bl>
          </a:graphicData>
        </a:graphic>
      </p:graphicFrame>
      <p:sp>
        <p:nvSpPr>
          <p:cNvPr id="12" name="TextBox 2"/>
          <p:cNvSpPr txBox="1">
            <a:spLocks noChangeArrowheads="1"/>
          </p:cNvSpPr>
          <p:nvPr/>
        </p:nvSpPr>
        <p:spPr bwMode="auto">
          <a:xfrm>
            <a:off x="165100" y="6286073"/>
            <a:ext cx="53244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n-US" sz="1000" b="0" i="0" u="none" strike="noStrike" cap="none" normalizeH="0" baseline="0" dirty="0" smtClean="0">
                <a:ln>
                  <a:noFill/>
                </a:ln>
                <a:effectLst/>
                <a:latin typeface="Calibri" pitchFamily="34" charset="0"/>
                <a:cs typeface="Arial" pitchFamily="34" charset="0"/>
              </a:rPr>
              <a:t>K2000</a:t>
            </a:r>
            <a:r>
              <a:rPr kumimoji="0" lang="en-US" sz="1000" b="0" i="0" u="none" strike="noStrike" cap="none" normalizeH="0" dirty="0" smtClean="0">
                <a:ln>
                  <a:noFill/>
                </a:ln>
                <a:effectLst/>
                <a:latin typeface="Calibri" pitchFamily="34" charset="0"/>
                <a:cs typeface="Arial" pitchFamily="34" charset="0"/>
              </a:rPr>
              <a:t> </a:t>
            </a:r>
            <a:r>
              <a:rPr kumimoji="0" lang="en-US" sz="1000" b="0" i="0" u="none" strike="noStrike" cap="none" normalizeH="0" baseline="0" dirty="0" smtClean="0">
                <a:ln>
                  <a:noFill/>
                </a:ln>
                <a:effectLst/>
                <a:latin typeface="Calibri" pitchFamily="34" charset="0"/>
                <a:cs typeface="Arial" pitchFamily="34" charset="0"/>
              </a:rPr>
              <a:t>specs can be viewed at </a:t>
            </a:r>
            <a:r>
              <a:rPr kumimoji="0" lang="en-US" sz="1000" b="0" i="0" u="none" strike="noStrike" cap="none" normalizeH="0" baseline="0" dirty="0" smtClean="0">
                <a:ln>
                  <a:noFill/>
                </a:ln>
                <a:solidFill>
                  <a:schemeClr val="tx1"/>
                </a:solidFill>
                <a:effectLst/>
                <a:latin typeface="Calibri" pitchFamily="34" charset="0"/>
                <a:cs typeface="Arial" pitchFamily="34" charset="0"/>
                <a:hlinkClick r:id="rId7"/>
              </a:rPr>
              <a:t>http://www.nvidia.com/object/quadro-desktop-gpus-specs.html</a:t>
            </a:r>
            <a:r>
              <a:rPr kumimoji="0" lang="en-US" sz="1000" b="0" i="0" u="none" strike="noStrike" cap="none" normalizeH="0" baseline="0" dirty="0" smtClean="0">
                <a:ln>
                  <a:noFill/>
                </a:ln>
                <a:solidFill>
                  <a:srgbClr val="000000"/>
                </a:solidFill>
                <a:effectLst/>
                <a:latin typeface="Calibri" pitchFamily="34" charset="0"/>
                <a:cs typeface="Arial" pitchFamily="34" charset="0"/>
              </a:rPr>
              <a:t> </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00085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 descr="H:\Quardia\Quardia Client Folder - Active\AMD\Common Resources\flash 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5645496" y="4330802"/>
            <a:ext cx="3333403" cy="333340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 descr="H:\Quardia\Quardia Client Folder - Active\AMD\Common Resources\flash 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8756996" y="4267302"/>
            <a:ext cx="3333403" cy="333340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 descr="H:\Quardia\Quardia Client Folder - Active\AMD\Common Resources\flash 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2889596" y="4305402"/>
            <a:ext cx="3333403" cy="333340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3">
            <a:alphaModFix amt="51000"/>
            <a:extLst>
              <a:ext uri="{28A0092B-C50C-407E-A947-70E740481C1C}">
                <a14:useLocalDpi xmlns:a14="http://schemas.microsoft.com/office/drawing/2010/main" val="0"/>
              </a:ext>
            </a:extLst>
          </a:blip>
          <a:stretch>
            <a:fillRect/>
          </a:stretch>
        </p:blipFill>
        <p:spPr>
          <a:xfrm>
            <a:off x="3035300" y="1587500"/>
            <a:ext cx="8928100" cy="380413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1775" y="4864101"/>
            <a:ext cx="2197100" cy="2197098"/>
          </a:xfrm>
          <a:prstGeom prst="rect">
            <a:avLst/>
          </a:prstGeom>
        </p:spPr>
      </p:pic>
      <p:pic>
        <p:nvPicPr>
          <p:cNvPr id="26" name="Picture 25" descr="Callout.png"/>
          <p:cNvPicPr>
            <a:picLocks noChangeAspect="1"/>
          </p:cNvPicPr>
          <p:nvPr/>
        </p:nvPicPr>
        <p:blipFill>
          <a:blip r:embed="rId5">
            <a:alphaModFix amt="46000"/>
            <a:extLst>
              <a:ext uri="{28A0092B-C50C-407E-A947-70E740481C1C}">
                <a14:useLocalDpi xmlns:a14="http://schemas.microsoft.com/office/drawing/2010/main" val="0"/>
              </a:ext>
            </a:extLst>
          </a:blip>
          <a:stretch>
            <a:fillRect/>
          </a:stretch>
        </p:blipFill>
        <p:spPr>
          <a:xfrm>
            <a:off x="215901" y="1587500"/>
            <a:ext cx="2692210" cy="3804138"/>
          </a:xfrm>
          <a:prstGeom prst="rect">
            <a:avLst/>
          </a:prstGeom>
        </p:spPr>
      </p:pic>
      <p:graphicFrame>
        <p:nvGraphicFramePr>
          <p:cNvPr id="19" name="Chart 18"/>
          <p:cNvGraphicFramePr>
            <a:graphicFrameLocks/>
          </p:cNvGraphicFramePr>
          <p:nvPr>
            <p:extLst>
              <p:ext uri="{D42A27DB-BD31-4B8C-83A1-F6EECF244321}">
                <p14:modId xmlns:p14="http://schemas.microsoft.com/office/powerpoint/2010/main" val="3867038590"/>
              </p:ext>
            </p:extLst>
          </p:nvPr>
        </p:nvGraphicFramePr>
        <p:xfrm>
          <a:off x="76459" y="2019300"/>
          <a:ext cx="2811765" cy="351569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Chart 27"/>
          <p:cNvGraphicFramePr>
            <a:graphicFrameLocks/>
          </p:cNvGraphicFramePr>
          <p:nvPr>
            <p:extLst>
              <p:ext uri="{D42A27DB-BD31-4B8C-83A1-F6EECF244321}">
                <p14:modId xmlns:p14="http://schemas.microsoft.com/office/powerpoint/2010/main" val="2952551376"/>
              </p:ext>
            </p:extLst>
          </p:nvPr>
        </p:nvGraphicFramePr>
        <p:xfrm>
          <a:off x="3115597" y="2011568"/>
          <a:ext cx="2793335" cy="352342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Chart 28"/>
          <p:cNvGraphicFramePr>
            <a:graphicFrameLocks/>
          </p:cNvGraphicFramePr>
          <p:nvPr>
            <p:extLst>
              <p:ext uri="{D42A27DB-BD31-4B8C-83A1-F6EECF244321}">
                <p14:modId xmlns:p14="http://schemas.microsoft.com/office/powerpoint/2010/main" val="3910205678"/>
              </p:ext>
            </p:extLst>
          </p:nvPr>
        </p:nvGraphicFramePr>
        <p:xfrm>
          <a:off x="6120910" y="1978222"/>
          <a:ext cx="2826946" cy="3556775"/>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Chart 29"/>
          <p:cNvGraphicFramePr>
            <a:graphicFrameLocks/>
          </p:cNvGraphicFramePr>
          <p:nvPr>
            <p:extLst>
              <p:ext uri="{D42A27DB-BD31-4B8C-83A1-F6EECF244321}">
                <p14:modId xmlns:p14="http://schemas.microsoft.com/office/powerpoint/2010/main" val="2723493019"/>
              </p:ext>
            </p:extLst>
          </p:nvPr>
        </p:nvGraphicFramePr>
        <p:xfrm>
          <a:off x="9179593" y="1985953"/>
          <a:ext cx="2767879" cy="3549047"/>
        </p:xfrm>
        <a:graphic>
          <a:graphicData uri="http://schemas.openxmlformats.org/drawingml/2006/chart">
            <c:chart xmlns:c="http://schemas.openxmlformats.org/drawingml/2006/chart" xmlns:r="http://schemas.openxmlformats.org/officeDocument/2006/relationships" r:id="rId9"/>
          </a:graphicData>
        </a:graphic>
      </p:graphicFrame>
      <p:cxnSp>
        <p:nvCxnSpPr>
          <p:cNvPr id="3" name="Straight Connector 2"/>
          <p:cNvCxnSpPr/>
          <p:nvPr/>
        </p:nvCxnSpPr>
        <p:spPr>
          <a:xfrm>
            <a:off x="3015539" y="953256"/>
            <a:ext cx="0" cy="4527429"/>
          </a:xfrm>
          <a:prstGeom prst="line">
            <a:avLst/>
          </a:prstGeom>
          <a:ln w="12700">
            <a:solidFill>
              <a:schemeClr val="tx1">
                <a:alpha val="62000"/>
              </a:schemeClr>
            </a:solidFill>
            <a:prstDash val="lgDash"/>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61161" y="1684150"/>
            <a:ext cx="2968679" cy="451405"/>
          </a:xfrm>
          <a:prstGeom prst="rect">
            <a:avLst/>
          </a:prstGeom>
          <a:noFill/>
        </p:spPr>
        <p:txBody>
          <a:bodyPr wrap="square" lIns="121899" tIns="60949" rIns="121899" bIns="60949" rtlCol="0">
            <a:spAutoFit/>
          </a:bodyPr>
          <a:lstStyle/>
          <a:p>
            <a:pPr algn="ctr"/>
            <a:r>
              <a:rPr lang="en-US" sz="2100" dirty="0"/>
              <a:t>Artificial Benchmark </a:t>
            </a:r>
          </a:p>
        </p:txBody>
      </p:sp>
      <p:sp>
        <p:nvSpPr>
          <p:cNvPr id="27" name="TextBox 26"/>
          <p:cNvSpPr txBox="1"/>
          <p:nvPr/>
        </p:nvSpPr>
        <p:spPr>
          <a:xfrm>
            <a:off x="5204908" y="1595250"/>
            <a:ext cx="4699928" cy="451405"/>
          </a:xfrm>
          <a:prstGeom prst="rect">
            <a:avLst/>
          </a:prstGeom>
          <a:noFill/>
        </p:spPr>
        <p:txBody>
          <a:bodyPr wrap="square" lIns="121899" tIns="60949" rIns="121899" bIns="60949" rtlCol="0">
            <a:spAutoFit/>
          </a:bodyPr>
          <a:lstStyle/>
          <a:p>
            <a:pPr algn="ctr"/>
            <a:r>
              <a:rPr lang="en-US" sz="2100" dirty="0"/>
              <a:t>Real Application Models Benchmark </a:t>
            </a:r>
          </a:p>
        </p:txBody>
      </p:sp>
      <p:sp>
        <p:nvSpPr>
          <p:cNvPr id="5" name="TextBox 4"/>
          <p:cNvSpPr txBox="1"/>
          <p:nvPr/>
        </p:nvSpPr>
        <p:spPr>
          <a:xfrm>
            <a:off x="166604" y="5649371"/>
            <a:ext cx="3200514" cy="430865"/>
          </a:xfrm>
          <a:prstGeom prst="rect">
            <a:avLst/>
          </a:prstGeom>
          <a:noFill/>
        </p:spPr>
        <p:txBody>
          <a:bodyPr wrap="none" lIns="121899" tIns="60949" rIns="121899" bIns="60949" rtlCol="0">
            <a:spAutoFit/>
          </a:bodyPr>
          <a:lstStyle/>
          <a:p>
            <a:r>
              <a:rPr lang="en-US" sz="2000" b="1" dirty="0"/>
              <a:t>Normalized to </a:t>
            </a:r>
            <a:r>
              <a:rPr lang="en-US" sz="2000" b="1" dirty="0" smtClean="0"/>
              <a:t>K2000 </a:t>
            </a:r>
            <a:r>
              <a:rPr lang="en-US" sz="2000" b="1" dirty="0"/>
              <a:t>= 1</a:t>
            </a:r>
            <a:endParaRPr lang="en-US" sz="2000" dirty="0">
              <a:solidFill>
                <a:schemeClr val="bg1"/>
              </a:solidFill>
            </a:endParaRPr>
          </a:p>
        </p:txBody>
      </p:sp>
      <p:sp>
        <p:nvSpPr>
          <p:cNvPr id="2" name="Title 1"/>
          <p:cNvSpPr>
            <a:spLocks noGrp="1"/>
          </p:cNvSpPr>
          <p:nvPr>
            <p:ph type="title"/>
          </p:nvPr>
        </p:nvSpPr>
        <p:spPr/>
        <p:txBody>
          <a:bodyPr/>
          <a:lstStyle/>
          <a:p>
            <a:r>
              <a:rPr lang="en-US" dirty="0" smtClean="0"/>
              <a:t>AMD FIREPRO™ W5000: vs. </a:t>
            </a:r>
            <a:r>
              <a:rPr lang="en-US" dirty="0" err="1" smtClean="0"/>
              <a:t>Quadro</a:t>
            </a:r>
            <a:r>
              <a:rPr lang="en-US" dirty="0" smtClean="0"/>
              <a:t> K2000 in Maya</a:t>
            </a:r>
            <a:endParaRPr lang="en-US" dirty="0"/>
          </a:p>
        </p:txBody>
      </p:sp>
      <p:sp>
        <p:nvSpPr>
          <p:cNvPr id="18" name="TextBox 17"/>
          <p:cNvSpPr txBox="1">
            <a:spLocks noChangeArrowheads="1"/>
          </p:cNvSpPr>
          <p:nvPr/>
        </p:nvSpPr>
        <p:spPr bwMode="auto">
          <a:xfrm>
            <a:off x="-2987" y="6080258"/>
            <a:ext cx="38138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sz="1000" b="0" i="0" u="none" strike="noStrike" cap="none" normalizeH="0" baseline="0" dirty="0" smtClean="0">
                <a:ln>
                  <a:noFill/>
                </a:ln>
                <a:effectLst/>
                <a:latin typeface="Calibri" pitchFamily="34" charset="0"/>
                <a:cs typeface="Arial" pitchFamily="34" charset="0"/>
              </a:rPr>
              <a:t>System </a:t>
            </a:r>
            <a:r>
              <a:rPr kumimoji="0" lang="en-US" sz="1000" b="0" i="0" u="none" strike="noStrike" cap="none" normalizeH="0" baseline="0" dirty="0" err="1" smtClean="0">
                <a:ln>
                  <a:noFill/>
                </a:ln>
                <a:effectLst/>
                <a:latin typeface="Calibri" pitchFamily="34" charset="0"/>
                <a:cs typeface="Arial" pitchFamily="34" charset="0"/>
              </a:rPr>
              <a:t>Config</a:t>
            </a:r>
            <a:r>
              <a:rPr kumimoji="0" lang="en-US" sz="1000" b="0" i="0" u="none" strike="noStrike" cap="none" normalizeH="0" baseline="0" dirty="0" smtClean="0">
                <a:ln>
                  <a:noFill/>
                </a:ln>
                <a:effectLst/>
                <a:latin typeface="Calibri" pitchFamily="34" charset="0"/>
                <a:cs typeface="Arial" pitchFamily="34" charset="0"/>
              </a:rPr>
              <a:t>: HP Z420, Intel Xeon  E5-1660 @ 3.30GHz, </a:t>
            </a:r>
          </a:p>
          <a:p>
            <a:pPr marL="0" marR="0" lvl="0" indent="0" algn="l" defTabSz="914400" rtl="0" eaLnBrk="1" fontAlgn="base" latinLnBrk="0" hangingPunct="1">
              <a:lnSpc>
                <a:spcPct val="100000"/>
              </a:lnSpc>
              <a:spcBef>
                <a:spcPts val="0"/>
              </a:spcBef>
              <a:spcAft>
                <a:spcPts val="0"/>
              </a:spcAft>
              <a:buClrTx/>
              <a:buSzTx/>
              <a:buFontTx/>
              <a:buNone/>
              <a:tabLst/>
            </a:pPr>
            <a:r>
              <a:rPr kumimoji="0" lang="en-US" sz="1000" b="0" i="0" u="none" strike="noStrike" cap="none" normalizeH="0" baseline="0" dirty="0" smtClean="0">
                <a:ln>
                  <a:noFill/>
                </a:ln>
                <a:effectLst/>
                <a:latin typeface="Calibri" pitchFamily="34" charset="0"/>
                <a:cs typeface="Arial" pitchFamily="34" charset="0"/>
              </a:rPr>
              <a:t>16GB RAM, Windows® 7 64-bit SP1. AMD</a:t>
            </a:r>
            <a:r>
              <a:rPr kumimoji="0" lang="en-US" sz="1000" b="0" i="0" u="none" strike="noStrike" cap="none" normalizeH="0" dirty="0" smtClean="0">
                <a:ln>
                  <a:noFill/>
                </a:ln>
                <a:effectLst/>
                <a:latin typeface="Calibri" pitchFamily="34" charset="0"/>
                <a:cs typeface="Arial" pitchFamily="34" charset="0"/>
              </a:rPr>
              <a:t> driver v9.003.3, NV v311.35.</a:t>
            </a:r>
            <a:endParaRPr kumimoji="0" lang="en-US" sz="1000" b="0" i="0" u="none" strike="noStrike" cap="none" normalizeH="0" baseline="0" dirty="0" smtClean="0">
              <a:ln>
                <a:noFill/>
              </a:ln>
              <a:effectLst/>
              <a:latin typeface="Calibri" pitchFamily="34" charset="0"/>
              <a:cs typeface="Arial" pitchFamily="34" charset="0"/>
            </a:endParaRPr>
          </a:p>
        </p:txBody>
      </p:sp>
      <p:sp>
        <p:nvSpPr>
          <p:cNvPr id="7" name="Rectangle 6"/>
          <p:cNvSpPr/>
          <p:nvPr/>
        </p:nvSpPr>
        <p:spPr>
          <a:xfrm>
            <a:off x="3708400" y="5690043"/>
            <a:ext cx="1701799" cy="613843"/>
          </a:xfrm>
          <a:prstGeom prst="rect">
            <a:avLst/>
          </a:prstGeom>
        </p:spPr>
        <p:txBody>
          <a:bodyPr wrap="square">
            <a:spAutoFit/>
          </a:bodyPr>
          <a:lstStyle/>
          <a:p>
            <a:pPr marL="2117" indent="-2117" algn="ctr" defTabSz="1217364">
              <a:lnSpc>
                <a:spcPts val="2000"/>
              </a:lnSpc>
            </a:pPr>
            <a:r>
              <a:rPr lang="en-US" sz="3200" b="1" dirty="0">
                <a:solidFill>
                  <a:prstClr val="white"/>
                </a:solidFill>
                <a:effectLst>
                  <a:outerShdw blurRad="38100" dist="38100" dir="2700000" algn="tl">
                    <a:srgbClr val="000000">
                      <a:alpha val="43137"/>
                    </a:srgbClr>
                  </a:outerShdw>
                </a:effectLst>
                <a:latin typeface="Arial Black"/>
                <a:cs typeface="Arial Black"/>
              </a:rPr>
              <a:t>16%</a:t>
            </a:r>
            <a:br>
              <a:rPr lang="en-US" sz="3200" b="1" dirty="0">
                <a:solidFill>
                  <a:prstClr val="white"/>
                </a:solidFill>
                <a:effectLst>
                  <a:outerShdw blurRad="38100" dist="38100" dir="2700000" algn="tl">
                    <a:srgbClr val="000000">
                      <a:alpha val="43137"/>
                    </a:srgbClr>
                  </a:outerShdw>
                </a:effectLst>
                <a:latin typeface="Arial Black"/>
                <a:cs typeface="Arial Black"/>
              </a:rPr>
            </a:br>
            <a:r>
              <a:rPr lang="en-US" sz="2000" b="1" dirty="0">
                <a:solidFill>
                  <a:prstClr val="white"/>
                </a:solidFill>
                <a:effectLst>
                  <a:outerShdw blurRad="38100" dist="38100" dir="2700000" algn="tl">
                    <a:srgbClr val="000000">
                      <a:alpha val="43137"/>
                    </a:srgbClr>
                  </a:outerShdw>
                </a:effectLst>
                <a:latin typeface="Arial Black"/>
                <a:cs typeface="Arial Black"/>
              </a:rPr>
              <a:t>Faster!</a:t>
            </a:r>
          </a:p>
        </p:txBody>
      </p:sp>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9575" y="4864101"/>
            <a:ext cx="2197100" cy="2197098"/>
          </a:xfrm>
          <a:prstGeom prst="rect">
            <a:avLst/>
          </a:prstGeom>
        </p:spPr>
      </p:pic>
      <p:sp>
        <p:nvSpPr>
          <p:cNvPr id="33" name="Rectangle 32"/>
          <p:cNvSpPr/>
          <p:nvPr/>
        </p:nvSpPr>
        <p:spPr>
          <a:xfrm>
            <a:off x="6426200" y="5690043"/>
            <a:ext cx="1701799" cy="613843"/>
          </a:xfrm>
          <a:prstGeom prst="rect">
            <a:avLst/>
          </a:prstGeom>
        </p:spPr>
        <p:txBody>
          <a:bodyPr wrap="square">
            <a:spAutoFit/>
          </a:bodyPr>
          <a:lstStyle/>
          <a:p>
            <a:pPr marL="2117" indent="-2117" algn="ctr" defTabSz="1217364">
              <a:lnSpc>
                <a:spcPts val="2000"/>
              </a:lnSpc>
            </a:pPr>
            <a:r>
              <a:rPr lang="en-US" sz="3200" b="1" dirty="0" smtClean="0">
                <a:solidFill>
                  <a:prstClr val="white"/>
                </a:solidFill>
                <a:effectLst>
                  <a:outerShdw blurRad="38100" dist="38100" dir="2700000" algn="tl">
                    <a:srgbClr val="000000">
                      <a:alpha val="43137"/>
                    </a:srgbClr>
                  </a:outerShdw>
                </a:effectLst>
                <a:latin typeface="Arial Black"/>
                <a:cs typeface="Arial Black"/>
              </a:rPr>
              <a:t>48%</a:t>
            </a:r>
            <a:r>
              <a:rPr lang="en-US" sz="3200" b="1" dirty="0">
                <a:solidFill>
                  <a:prstClr val="white"/>
                </a:solidFill>
                <a:effectLst>
                  <a:outerShdw blurRad="38100" dist="38100" dir="2700000" algn="tl">
                    <a:srgbClr val="000000">
                      <a:alpha val="43137"/>
                    </a:srgbClr>
                  </a:outerShdw>
                </a:effectLst>
                <a:latin typeface="Arial Black"/>
                <a:cs typeface="Arial Black"/>
              </a:rPr>
              <a:t/>
            </a:r>
            <a:br>
              <a:rPr lang="en-US" sz="3200" b="1" dirty="0">
                <a:solidFill>
                  <a:prstClr val="white"/>
                </a:solidFill>
                <a:effectLst>
                  <a:outerShdw blurRad="38100" dist="38100" dir="2700000" algn="tl">
                    <a:srgbClr val="000000">
                      <a:alpha val="43137"/>
                    </a:srgbClr>
                  </a:outerShdw>
                </a:effectLst>
                <a:latin typeface="Arial Black"/>
                <a:cs typeface="Arial Black"/>
              </a:rPr>
            </a:br>
            <a:r>
              <a:rPr lang="en-US" sz="2000" b="1" dirty="0">
                <a:solidFill>
                  <a:prstClr val="white"/>
                </a:solidFill>
                <a:effectLst>
                  <a:outerShdw blurRad="38100" dist="38100" dir="2700000" algn="tl">
                    <a:srgbClr val="000000">
                      <a:alpha val="43137"/>
                    </a:srgbClr>
                  </a:outerShdw>
                </a:effectLst>
                <a:latin typeface="Arial Black"/>
                <a:cs typeface="Arial Black"/>
              </a:rPr>
              <a:t>Faster!</a:t>
            </a:r>
          </a:p>
        </p:txBody>
      </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9175" y="4864101"/>
            <a:ext cx="2197100" cy="2197098"/>
          </a:xfrm>
          <a:prstGeom prst="rect">
            <a:avLst/>
          </a:prstGeom>
        </p:spPr>
      </p:pic>
      <p:sp>
        <p:nvSpPr>
          <p:cNvPr id="35" name="Rectangle 34"/>
          <p:cNvSpPr/>
          <p:nvPr/>
        </p:nvSpPr>
        <p:spPr>
          <a:xfrm>
            <a:off x="9575800" y="5690043"/>
            <a:ext cx="1701799" cy="613843"/>
          </a:xfrm>
          <a:prstGeom prst="rect">
            <a:avLst/>
          </a:prstGeom>
        </p:spPr>
        <p:txBody>
          <a:bodyPr wrap="square">
            <a:spAutoFit/>
          </a:bodyPr>
          <a:lstStyle/>
          <a:p>
            <a:pPr marL="2117" indent="-2117" algn="ctr" defTabSz="1217364">
              <a:lnSpc>
                <a:spcPts val="2000"/>
              </a:lnSpc>
            </a:pPr>
            <a:r>
              <a:rPr lang="en-US" sz="3200" b="1" dirty="0" smtClean="0">
                <a:solidFill>
                  <a:prstClr val="white"/>
                </a:solidFill>
                <a:effectLst>
                  <a:outerShdw blurRad="38100" dist="38100" dir="2700000" algn="tl">
                    <a:srgbClr val="000000">
                      <a:alpha val="43137"/>
                    </a:srgbClr>
                  </a:outerShdw>
                </a:effectLst>
                <a:latin typeface="Arial Black"/>
                <a:cs typeface="Arial Black"/>
              </a:rPr>
              <a:t>85%</a:t>
            </a:r>
            <a:r>
              <a:rPr lang="en-US" sz="3200" b="1" dirty="0">
                <a:solidFill>
                  <a:prstClr val="white"/>
                </a:solidFill>
                <a:effectLst>
                  <a:outerShdw blurRad="38100" dist="38100" dir="2700000" algn="tl">
                    <a:srgbClr val="000000">
                      <a:alpha val="43137"/>
                    </a:srgbClr>
                  </a:outerShdw>
                </a:effectLst>
                <a:latin typeface="Arial Black"/>
                <a:cs typeface="Arial Black"/>
              </a:rPr>
              <a:t/>
            </a:r>
            <a:br>
              <a:rPr lang="en-US" sz="3200" b="1" dirty="0">
                <a:solidFill>
                  <a:prstClr val="white"/>
                </a:solidFill>
                <a:effectLst>
                  <a:outerShdw blurRad="38100" dist="38100" dir="2700000" algn="tl">
                    <a:srgbClr val="000000">
                      <a:alpha val="43137"/>
                    </a:srgbClr>
                  </a:outerShdw>
                </a:effectLst>
                <a:latin typeface="Arial Black"/>
                <a:cs typeface="Arial Black"/>
              </a:rPr>
            </a:br>
            <a:r>
              <a:rPr lang="en-US" sz="2000" b="1" dirty="0">
                <a:solidFill>
                  <a:prstClr val="white"/>
                </a:solidFill>
                <a:effectLst>
                  <a:outerShdw blurRad="38100" dist="38100" dir="2700000" algn="tl">
                    <a:srgbClr val="000000">
                      <a:alpha val="43137"/>
                    </a:srgbClr>
                  </a:outerShdw>
                </a:effectLst>
                <a:latin typeface="Arial Black"/>
                <a:cs typeface="Arial Black"/>
              </a:rPr>
              <a:t>Faster!</a:t>
            </a:r>
          </a:p>
        </p:txBody>
      </p:sp>
      <p:pic>
        <p:nvPicPr>
          <p:cNvPr id="24" name="Picture 21" descr="Autodesk_logo_white"/>
          <p:cNvPicPr>
            <a:picLocks noChangeAspect="1" noChangeArrowheads="1"/>
          </p:cNvPicPr>
          <p:nvPr/>
        </p:nvPicPr>
        <p:blipFill>
          <a:blip r:embed="rId10" cstate="email"/>
          <a:srcRect/>
          <a:stretch>
            <a:fillRect/>
          </a:stretch>
        </p:blipFill>
        <p:spPr bwMode="auto">
          <a:xfrm>
            <a:off x="6479681" y="1193991"/>
            <a:ext cx="2250351" cy="40125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83265198"/>
      </p:ext>
    </p:extLst>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 descr="H:\Quardia\Quardia Client Folder - Active\AMD\Common Resources\flash 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5645496" y="4330802"/>
            <a:ext cx="3333403" cy="33334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H:\Quardia\Quardia Client Folder - Active\AMD\Common Resources\flash 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8756996" y="4267302"/>
            <a:ext cx="3333403" cy="333340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 descr="H:\Quardia\Quardia Client Folder - Active\AMD\Common Resources\flash 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2889596" y="4305402"/>
            <a:ext cx="3333403" cy="33334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3">
            <a:alphaModFix amt="51000"/>
            <a:extLst>
              <a:ext uri="{28A0092B-C50C-407E-A947-70E740481C1C}">
                <a14:useLocalDpi xmlns:a14="http://schemas.microsoft.com/office/drawing/2010/main" val="0"/>
              </a:ext>
            </a:extLst>
          </a:blip>
          <a:stretch>
            <a:fillRect/>
          </a:stretch>
        </p:blipFill>
        <p:spPr>
          <a:xfrm>
            <a:off x="3022600" y="1587500"/>
            <a:ext cx="8940800" cy="3804138"/>
          </a:xfrm>
          <a:prstGeom prst="rect">
            <a:avLst/>
          </a:prstGeom>
        </p:spPr>
      </p:pic>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1775" y="4864101"/>
            <a:ext cx="2197100" cy="2197098"/>
          </a:xfrm>
          <a:prstGeom prst="rect">
            <a:avLst/>
          </a:prstGeom>
        </p:spPr>
      </p:pic>
      <p:pic>
        <p:nvPicPr>
          <p:cNvPr id="36" name="Picture 35" descr="Callout.png"/>
          <p:cNvPicPr>
            <a:picLocks noChangeAspect="1"/>
          </p:cNvPicPr>
          <p:nvPr/>
        </p:nvPicPr>
        <p:blipFill>
          <a:blip r:embed="rId5">
            <a:alphaModFix amt="46000"/>
            <a:extLst>
              <a:ext uri="{28A0092B-C50C-407E-A947-70E740481C1C}">
                <a14:useLocalDpi xmlns:a14="http://schemas.microsoft.com/office/drawing/2010/main" val="0"/>
              </a:ext>
            </a:extLst>
          </a:blip>
          <a:stretch>
            <a:fillRect/>
          </a:stretch>
        </p:blipFill>
        <p:spPr>
          <a:xfrm>
            <a:off x="215901" y="1587500"/>
            <a:ext cx="2692210" cy="3804138"/>
          </a:xfrm>
          <a:prstGeom prst="rect">
            <a:avLst/>
          </a:prstGeom>
        </p:spPr>
      </p:pic>
      <p:sp>
        <p:nvSpPr>
          <p:cNvPr id="37" name="Rectangle 36"/>
          <p:cNvSpPr/>
          <p:nvPr/>
        </p:nvSpPr>
        <p:spPr>
          <a:xfrm>
            <a:off x="3708400" y="5690043"/>
            <a:ext cx="1701799" cy="613843"/>
          </a:xfrm>
          <a:prstGeom prst="rect">
            <a:avLst/>
          </a:prstGeom>
        </p:spPr>
        <p:txBody>
          <a:bodyPr wrap="square">
            <a:spAutoFit/>
          </a:bodyPr>
          <a:lstStyle/>
          <a:p>
            <a:pPr marL="2117" indent="-2117" algn="ctr" defTabSz="1217364">
              <a:lnSpc>
                <a:spcPts val="2000"/>
              </a:lnSpc>
            </a:pPr>
            <a:r>
              <a:rPr lang="en-US" sz="3200" b="1" dirty="0" smtClean="0">
                <a:solidFill>
                  <a:prstClr val="white"/>
                </a:solidFill>
                <a:effectLst>
                  <a:outerShdw blurRad="38100" dist="38100" dir="2700000" algn="tl">
                    <a:srgbClr val="000000">
                      <a:alpha val="43137"/>
                    </a:srgbClr>
                  </a:outerShdw>
                </a:effectLst>
                <a:latin typeface="Arial Black"/>
                <a:cs typeface="Arial Black"/>
              </a:rPr>
              <a:t>43%</a:t>
            </a:r>
            <a:r>
              <a:rPr lang="en-US" sz="3200" b="1" dirty="0">
                <a:solidFill>
                  <a:prstClr val="white"/>
                </a:solidFill>
                <a:effectLst>
                  <a:outerShdw blurRad="38100" dist="38100" dir="2700000" algn="tl">
                    <a:srgbClr val="000000">
                      <a:alpha val="43137"/>
                    </a:srgbClr>
                  </a:outerShdw>
                </a:effectLst>
                <a:latin typeface="Arial Black"/>
                <a:cs typeface="Arial Black"/>
              </a:rPr>
              <a:t/>
            </a:r>
            <a:br>
              <a:rPr lang="en-US" sz="3200" b="1" dirty="0">
                <a:solidFill>
                  <a:prstClr val="white"/>
                </a:solidFill>
                <a:effectLst>
                  <a:outerShdw blurRad="38100" dist="38100" dir="2700000" algn="tl">
                    <a:srgbClr val="000000">
                      <a:alpha val="43137"/>
                    </a:srgbClr>
                  </a:outerShdw>
                </a:effectLst>
                <a:latin typeface="Arial Black"/>
                <a:cs typeface="Arial Black"/>
              </a:rPr>
            </a:br>
            <a:r>
              <a:rPr lang="en-US" sz="2000" b="1" dirty="0">
                <a:solidFill>
                  <a:prstClr val="white"/>
                </a:solidFill>
                <a:effectLst>
                  <a:outerShdw blurRad="38100" dist="38100" dir="2700000" algn="tl">
                    <a:srgbClr val="000000">
                      <a:alpha val="43137"/>
                    </a:srgbClr>
                  </a:outerShdw>
                </a:effectLst>
                <a:latin typeface="Arial Black"/>
                <a:cs typeface="Arial Black"/>
              </a:rPr>
              <a:t>Faster!</a:t>
            </a:r>
          </a:p>
        </p:txBody>
      </p:sp>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9575" y="4864101"/>
            <a:ext cx="2197100" cy="2197098"/>
          </a:xfrm>
          <a:prstGeom prst="rect">
            <a:avLst/>
          </a:prstGeom>
        </p:spPr>
      </p:pic>
      <p:sp>
        <p:nvSpPr>
          <p:cNvPr id="39" name="Rectangle 38"/>
          <p:cNvSpPr/>
          <p:nvPr/>
        </p:nvSpPr>
        <p:spPr>
          <a:xfrm>
            <a:off x="6426200" y="5690043"/>
            <a:ext cx="1701799" cy="613843"/>
          </a:xfrm>
          <a:prstGeom prst="rect">
            <a:avLst/>
          </a:prstGeom>
        </p:spPr>
        <p:txBody>
          <a:bodyPr wrap="square">
            <a:spAutoFit/>
          </a:bodyPr>
          <a:lstStyle/>
          <a:p>
            <a:pPr marL="2117" indent="-2117" algn="ctr" defTabSz="1217364">
              <a:lnSpc>
                <a:spcPts val="2000"/>
              </a:lnSpc>
            </a:pPr>
            <a:r>
              <a:rPr lang="en-US" sz="3200" b="1" dirty="0" smtClean="0">
                <a:solidFill>
                  <a:prstClr val="white"/>
                </a:solidFill>
                <a:effectLst>
                  <a:outerShdw blurRad="38100" dist="38100" dir="2700000" algn="tl">
                    <a:srgbClr val="000000">
                      <a:alpha val="43137"/>
                    </a:srgbClr>
                  </a:outerShdw>
                </a:effectLst>
                <a:latin typeface="Arial Black"/>
                <a:cs typeface="Arial Black"/>
              </a:rPr>
              <a:t>55%</a:t>
            </a:r>
            <a:r>
              <a:rPr lang="en-US" sz="3200" b="1" dirty="0">
                <a:solidFill>
                  <a:prstClr val="white"/>
                </a:solidFill>
                <a:effectLst>
                  <a:outerShdw blurRad="38100" dist="38100" dir="2700000" algn="tl">
                    <a:srgbClr val="000000">
                      <a:alpha val="43137"/>
                    </a:srgbClr>
                  </a:outerShdw>
                </a:effectLst>
                <a:latin typeface="Arial Black"/>
                <a:cs typeface="Arial Black"/>
              </a:rPr>
              <a:t/>
            </a:r>
            <a:br>
              <a:rPr lang="en-US" sz="3200" b="1" dirty="0">
                <a:solidFill>
                  <a:prstClr val="white"/>
                </a:solidFill>
                <a:effectLst>
                  <a:outerShdw blurRad="38100" dist="38100" dir="2700000" algn="tl">
                    <a:srgbClr val="000000">
                      <a:alpha val="43137"/>
                    </a:srgbClr>
                  </a:outerShdw>
                </a:effectLst>
                <a:latin typeface="Arial Black"/>
                <a:cs typeface="Arial Black"/>
              </a:rPr>
            </a:br>
            <a:r>
              <a:rPr lang="en-US" sz="2000" b="1" dirty="0">
                <a:solidFill>
                  <a:prstClr val="white"/>
                </a:solidFill>
                <a:effectLst>
                  <a:outerShdw blurRad="38100" dist="38100" dir="2700000" algn="tl">
                    <a:srgbClr val="000000">
                      <a:alpha val="43137"/>
                    </a:srgbClr>
                  </a:outerShdw>
                </a:effectLst>
                <a:latin typeface="Arial Black"/>
                <a:cs typeface="Arial Black"/>
              </a:rPr>
              <a:t>Faster!</a:t>
            </a:r>
          </a:p>
        </p:txBody>
      </p:sp>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9175" y="4864101"/>
            <a:ext cx="2197100" cy="2197098"/>
          </a:xfrm>
          <a:prstGeom prst="rect">
            <a:avLst/>
          </a:prstGeom>
        </p:spPr>
      </p:pic>
      <p:sp>
        <p:nvSpPr>
          <p:cNvPr id="41" name="Rectangle 40"/>
          <p:cNvSpPr/>
          <p:nvPr/>
        </p:nvSpPr>
        <p:spPr>
          <a:xfrm>
            <a:off x="9575800" y="5690043"/>
            <a:ext cx="1701799" cy="613843"/>
          </a:xfrm>
          <a:prstGeom prst="rect">
            <a:avLst/>
          </a:prstGeom>
        </p:spPr>
        <p:txBody>
          <a:bodyPr wrap="square">
            <a:spAutoFit/>
          </a:bodyPr>
          <a:lstStyle/>
          <a:p>
            <a:pPr marL="2117" indent="-2117" algn="ctr" defTabSz="1217364">
              <a:lnSpc>
                <a:spcPts val="2000"/>
              </a:lnSpc>
            </a:pPr>
            <a:r>
              <a:rPr lang="en-US" sz="3200" b="1" dirty="0" smtClean="0">
                <a:solidFill>
                  <a:prstClr val="white"/>
                </a:solidFill>
                <a:effectLst>
                  <a:outerShdw blurRad="38100" dist="38100" dir="2700000" algn="tl">
                    <a:srgbClr val="000000">
                      <a:alpha val="43137"/>
                    </a:srgbClr>
                  </a:outerShdw>
                </a:effectLst>
                <a:latin typeface="Arial Black"/>
                <a:cs typeface="Arial Black"/>
              </a:rPr>
              <a:t>77%</a:t>
            </a:r>
            <a:r>
              <a:rPr lang="en-US" sz="3200" b="1" dirty="0">
                <a:solidFill>
                  <a:prstClr val="white"/>
                </a:solidFill>
                <a:effectLst>
                  <a:outerShdw blurRad="38100" dist="38100" dir="2700000" algn="tl">
                    <a:srgbClr val="000000">
                      <a:alpha val="43137"/>
                    </a:srgbClr>
                  </a:outerShdw>
                </a:effectLst>
                <a:latin typeface="Arial Black"/>
                <a:cs typeface="Arial Black"/>
              </a:rPr>
              <a:t/>
            </a:r>
            <a:br>
              <a:rPr lang="en-US" sz="3200" b="1" dirty="0">
                <a:solidFill>
                  <a:prstClr val="white"/>
                </a:solidFill>
                <a:effectLst>
                  <a:outerShdw blurRad="38100" dist="38100" dir="2700000" algn="tl">
                    <a:srgbClr val="000000">
                      <a:alpha val="43137"/>
                    </a:srgbClr>
                  </a:outerShdw>
                </a:effectLst>
                <a:latin typeface="Arial Black"/>
                <a:cs typeface="Arial Black"/>
              </a:rPr>
            </a:br>
            <a:r>
              <a:rPr lang="en-US" sz="2000" b="1" dirty="0">
                <a:solidFill>
                  <a:prstClr val="white"/>
                </a:solidFill>
                <a:effectLst>
                  <a:outerShdw blurRad="38100" dist="38100" dir="2700000" algn="tl">
                    <a:srgbClr val="000000">
                      <a:alpha val="43137"/>
                    </a:srgbClr>
                  </a:outerShdw>
                </a:effectLst>
                <a:latin typeface="Arial Black"/>
                <a:cs typeface="Arial Black"/>
              </a:rPr>
              <a:t>Faster!</a:t>
            </a:r>
          </a:p>
        </p:txBody>
      </p:sp>
      <p:graphicFrame>
        <p:nvGraphicFramePr>
          <p:cNvPr id="19" name="Chart 18"/>
          <p:cNvGraphicFramePr>
            <a:graphicFrameLocks/>
          </p:cNvGraphicFramePr>
          <p:nvPr>
            <p:extLst>
              <p:ext uri="{D42A27DB-BD31-4B8C-83A1-F6EECF244321}">
                <p14:modId xmlns:p14="http://schemas.microsoft.com/office/powerpoint/2010/main" val="4209422033"/>
              </p:ext>
            </p:extLst>
          </p:nvPr>
        </p:nvGraphicFramePr>
        <p:xfrm>
          <a:off x="76459" y="2002012"/>
          <a:ext cx="2811765" cy="353298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Chart 27"/>
          <p:cNvGraphicFramePr>
            <a:graphicFrameLocks/>
          </p:cNvGraphicFramePr>
          <p:nvPr>
            <p:extLst>
              <p:ext uri="{D42A27DB-BD31-4B8C-83A1-F6EECF244321}">
                <p14:modId xmlns:p14="http://schemas.microsoft.com/office/powerpoint/2010/main" val="1248548076"/>
              </p:ext>
            </p:extLst>
          </p:nvPr>
        </p:nvGraphicFramePr>
        <p:xfrm>
          <a:off x="3115597" y="1994241"/>
          <a:ext cx="2793335" cy="354075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Chart 28"/>
          <p:cNvGraphicFramePr>
            <a:graphicFrameLocks/>
          </p:cNvGraphicFramePr>
          <p:nvPr>
            <p:extLst>
              <p:ext uri="{D42A27DB-BD31-4B8C-83A1-F6EECF244321}">
                <p14:modId xmlns:p14="http://schemas.microsoft.com/office/powerpoint/2010/main" val="2249293476"/>
              </p:ext>
            </p:extLst>
          </p:nvPr>
        </p:nvGraphicFramePr>
        <p:xfrm>
          <a:off x="6120910" y="1960732"/>
          <a:ext cx="2826946" cy="3574266"/>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Chart 29"/>
          <p:cNvGraphicFramePr>
            <a:graphicFrameLocks/>
          </p:cNvGraphicFramePr>
          <p:nvPr>
            <p:extLst>
              <p:ext uri="{D42A27DB-BD31-4B8C-83A1-F6EECF244321}">
                <p14:modId xmlns:p14="http://schemas.microsoft.com/office/powerpoint/2010/main" val="4112339140"/>
              </p:ext>
            </p:extLst>
          </p:nvPr>
        </p:nvGraphicFramePr>
        <p:xfrm>
          <a:off x="9179593" y="1968501"/>
          <a:ext cx="2767879" cy="3566500"/>
        </p:xfrm>
        <a:graphic>
          <a:graphicData uri="http://schemas.openxmlformats.org/drawingml/2006/chart">
            <c:chart xmlns:c="http://schemas.openxmlformats.org/drawingml/2006/chart" xmlns:r="http://schemas.openxmlformats.org/officeDocument/2006/relationships" r:id="rId9"/>
          </a:graphicData>
        </a:graphic>
      </p:graphicFrame>
      <p:cxnSp>
        <p:nvCxnSpPr>
          <p:cNvPr id="3" name="Straight Connector 2"/>
          <p:cNvCxnSpPr/>
          <p:nvPr/>
        </p:nvCxnSpPr>
        <p:spPr>
          <a:xfrm>
            <a:off x="3002839" y="953256"/>
            <a:ext cx="0" cy="4527429"/>
          </a:xfrm>
          <a:prstGeom prst="line">
            <a:avLst/>
          </a:prstGeom>
          <a:ln w="12700">
            <a:solidFill>
              <a:schemeClr val="tx1">
                <a:alpha val="62000"/>
              </a:schemeClr>
            </a:solidFill>
            <a:prstDash val="lgDash"/>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61161" y="1595250"/>
            <a:ext cx="2968679" cy="451405"/>
          </a:xfrm>
          <a:prstGeom prst="rect">
            <a:avLst/>
          </a:prstGeom>
          <a:noFill/>
        </p:spPr>
        <p:txBody>
          <a:bodyPr wrap="square" lIns="121899" tIns="60949" rIns="121899" bIns="60949" rtlCol="0">
            <a:spAutoFit/>
          </a:bodyPr>
          <a:lstStyle/>
          <a:p>
            <a:pPr algn="ctr"/>
            <a:r>
              <a:rPr lang="en-US" sz="2100" dirty="0"/>
              <a:t>Artificial Benchmark </a:t>
            </a:r>
          </a:p>
        </p:txBody>
      </p:sp>
      <p:sp>
        <p:nvSpPr>
          <p:cNvPr id="27" name="TextBox 26"/>
          <p:cNvSpPr txBox="1"/>
          <p:nvPr/>
        </p:nvSpPr>
        <p:spPr>
          <a:xfrm>
            <a:off x="5204908" y="1595250"/>
            <a:ext cx="4699928" cy="451405"/>
          </a:xfrm>
          <a:prstGeom prst="rect">
            <a:avLst/>
          </a:prstGeom>
          <a:noFill/>
        </p:spPr>
        <p:txBody>
          <a:bodyPr wrap="square" lIns="121899" tIns="60949" rIns="121899" bIns="60949" rtlCol="0">
            <a:spAutoFit/>
          </a:bodyPr>
          <a:lstStyle/>
          <a:p>
            <a:pPr algn="ctr"/>
            <a:r>
              <a:rPr lang="en-US" sz="2100" dirty="0"/>
              <a:t>Real Application Models Benchmark </a:t>
            </a:r>
          </a:p>
        </p:txBody>
      </p:sp>
      <p:pic>
        <p:nvPicPr>
          <p:cNvPr id="18" name="Picture 6" descr="E:\Quardia\Quardia Client Folder - Active\AMD\AMD0100 AMD Industry Graphics and HP Rock On event - Mitra Madani\Resources\PTC white.png"/>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l="-2435"/>
          <a:stretch/>
        </p:blipFill>
        <p:spPr bwMode="auto">
          <a:xfrm>
            <a:off x="6687939" y="973104"/>
            <a:ext cx="1733866" cy="56446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66604" y="5649371"/>
            <a:ext cx="3203462" cy="430887"/>
          </a:xfrm>
          <a:prstGeom prst="rect">
            <a:avLst/>
          </a:prstGeom>
          <a:noFill/>
        </p:spPr>
        <p:txBody>
          <a:bodyPr wrap="none" lIns="121899" tIns="60949" rIns="121899" bIns="60949" rtlCol="0">
            <a:spAutoFit/>
          </a:bodyPr>
          <a:lstStyle/>
          <a:p>
            <a:r>
              <a:rPr lang="en-US" sz="2000" b="1" dirty="0"/>
              <a:t>Normalized to K2000 = 1</a:t>
            </a:r>
            <a:endParaRPr lang="en-US" sz="2000" dirty="0">
              <a:solidFill>
                <a:schemeClr val="bg1"/>
              </a:solidFill>
            </a:endParaRPr>
          </a:p>
        </p:txBody>
      </p:sp>
      <p:sp>
        <p:nvSpPr>
          <p:cNvPr id="2" name="Title 1"/>
          <p:cNvSpPr>
            <a:spLocks noGrp="1"/>
          </p:cNvSpPr>
          <p:nvPr>
            <p:ph type="title"/>
          </p:nvPr>
        </p:nvSpPr>
        <p:spPr/>
        <p:txBody>
          <a:bodyPr/>
          <a:lstStyle/>
          <a:p>
            <a:r>
              <a:rPr lang="en-US" dirty="0" smtClean="0"/>
              <a:t>AMD FIREPRO™ W5000: vs. </a:t>
            </a:r>
            <a:r>
              <a:rPr lang="en-US" dirty="0" err="1" smtClean="0"/>
              <a:t>Quadro</a:t>
            </a:r>
            <a:r>
              <a:rPr lang="en-US" dirty="0" smtClean="0"/>
              <a:t> K2000 in </a:t>
            </a:r>
            <a:r>
              <a:rPr lang="en-US" dirty="0" err="1" smtClean="0"/>
              <a:t>Creo</a:t>
            </a:r>
            <a:r>
              <a:rPr lang="en-US" dirty="0" smtClean="0"/>
              <a:t> 2.0</a:t>
            </a:r>
            <a:endParaRPr lang="en-US" dirty="0"/>
          </a:p>
        </p:txBody>
      </p:sp>
      <p:sp>
        <p:nvSpPr>
          <p:cNvPr id="25" name="TextBox 24"/>
          <p:cNvSpPr txBox="1">
            <a:spLocks noChangeArrowheads="1"/>
          </p:cNvSpPr>
          <p:nvPr/>
        </p:nvSpPr>
        <p:spPr bwMode="auto">
          <a:xfrm>
            <a:off x="-2987" y="6080258"/>
            <a:ext cx="38138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sz="1000" b="0" i="0" u="none" strike="noStrike" cap="none" normalizeH="0" baseline="0" dirty="0" smtClean="0">
                <a:ln>
                  <a:noFill/>
                </a:ln>
                <a:effectLst/>
                <a:latin typeface="Calibri" pitchFamily="34" charset="0"/>
                <a:cs typeface="Arial" pitchFamily="34" charset="0"/>
              </a:rPr>
              <a:t>System </a:t>
            </a:r>
            <a:r>
              <a:rPr kumimoji="0" lang="en-US" sz="1000" b="0" i="0" u="none" strike="noStrike" cap="none" normalizeH="0" baseline="0" dirty="0" err="1" smtClean="0">
                <a:ln>
                  <a:noFill/>
                </a:ln>
                <a:effectLst/>
                <a:latin typeface="Calibri" pitchFamily="34" charset="0"/>
                <a:cs typeface="Arial" pitchFamily="34" charset="0"/>
              </a:rPr>
              <a:t>Config</a:t>
            </a:r>
            <a:r>
              <a:rPr kumimoji="0" lang="en-US" sz="1000" b="0" i="0" u="none" strike="noStrike" cap="none" normalizeH="0" baseline="0" dirty="0" smtClean="0">
                <a:ln>
                  <a:noFill/>
                </a:ln>
                <a:effectLst/>
                <a:latin typeface="Calibri" pitchFamily="34" charset="0"/>
                <a:cs typeface="Arial" pitchFamily="34" charset="0"/>
              </a:rPr>
              <a:t>: HP Z420, Intel Xeon  E5-1660 @ 3.30GHz, </a:t>
            </a:r>
          </a:p>
          <a:p>
            <a:pPr marL="0" marR="0" lvl="0" indent="0" algn="l" defTabSz="914400" rtl="0" eaLnBrk="1" fontAlgn="base" latinLnBrk="0" hangingPunct="1">
              <a:lnSpc>
                <a:spcPct val="100000"/>
              </a:lnSpc>
              <a:spcBef>
                <a:spcPts val="0"/>
              </a:spcBef>
              <a:spcAft>
                <a:spcPts val="0"/>
              </a:spcAft>
              <a:buClrTx/>
              <a:buSzTx/>
              <a:buFontTx/>
              <a:buNone/>
              <a:tabLst/>
            </a:pPr>
            <a:r>
              <a:rPr kumimoji="0" lang="en-US" sz="1000" b="0" i="0" u="none" strike="noStrike" cap="none" normalizeH="0" baseline="0" dirty="0" smtClean="0">
                <a:ln>
                  <a:noFill/>
                </a:ln>
                <a:effectLst/>
                <a:latin typeface="Calibri" pitchFamily="34" charset="0"/>
                <a:cs typeface="Arial" pitchFamily="34" charset="0"/>
              </a:rPr>
              <a:t>16GB RAM, Windows® 7 64-bit SP1. AMD</a:t>
            </a:r>
            <a:r>
              <a:rPr kumimoji="0" lang="en-US" sz="1000" b="0" i="0" u="none" strike="noStrike" cap="none" normalizeH="0" dirty="0" smtClean="0">
                <a:ln>
                  <a:noFill/>
                </a:ln>
                <a:effectLst/>
                <a:latin typeface="Calibri" pitchFamily="34" charset="0"/>
                <a:cs typeface="Arial" pitchFamily="34" charset="0"/>
              </a:rPr>
              <a:t> driver v9.003.3, NV v311.35.</a:t>
            </a:r>
            <a:endParaRPr kumimoji="0" lang="en-US" sz="1000" b="0" i="0" u="none" strike="noStrike" cap="none" normalizeH="0" baseline="0" dirty="0" smtClean="0">
              <a:ln>
                <a:noFill/>
              </a:ln>
              <a:effectLst/>
              <a:latin typeface="Calibri" pitchFamily="34" charset="0"/>
              <a:cs typeface="Arial" pitchFamily="34" charset="0"/>
            </a:endParaRPr>
          </a:p>
        </p:txBody>
      </p:sp>
    </p:spTree>
    <p:extLst>
      <p:ext uri="{BB962C8B-B14F-4D97-AF65-F5344CB8AC3E}">
        <p14:creationId xmlns:p14="http://schemas.microsoft.com/office/powerpoint/2010/main" val="1387587906"/>
      </p:ext>
    </p:extLst>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2">
            <a:alphaModFix amt="51000"/>
            <a:extLst>
              <a:ext uri="{28A0092B-C50C-407E-A947-70E740481C1C}">
                <a14:useLocalDpi xmlns:a14="http://schemas.microsoft.com/office/drawing/2010/main" val="0"/>
              </a:ext>
            </a:extLst>
          </a:blip>
          <a:stretch>
            <a:fillRect/>
          </a:stretch>
        </p:blipFill>
        <p:spPr>
          <a:xfrm>
            <a:off x="3022600" y="1587500"/>
            <a:ext cx="8940800" cy="3804138"/>
          </a:xfrm>
          <a:prstGeom prst="rect">
            <a:avLst/>
          </a:prstGeom>
        </p:spPr>
      </p:pic>
      <p:pic>
        <p:nvPicPr>
          <p:cNvPr id="41" name="Picture 40" descr="Callout.png"/>
          <p:cNvPicPr>
            <a:picLocks noChangeAspect="1"/>
          </p:cNvPicPr>
          <p:nvPr/>
        </p:nvPicPr>
        <p:blipFill>
          <a:blip r:embed="rId3">
            <a:alphaModFix amt="46000"/>
            <a:extLst>
              <a:ext uri="{28A0092B-C50C-407E-A947-70E740481C1C}">
                <a14:useLocalDpi xmlns:a14="http://schemas.microsoft.com/office/drawing/2010/main" val="0"/>
              </a:ext>
            </a:extLst>
          </a:blip>
          <a:stretch>
            <a:fillRect/>
          </a:stretch>
        </p:blipFill>
        <p:spPr>
          <a:xfrm>
            <a:off x="215901" y="1587500"/>
            <a:ext cx="2692210" cy="3804138"/>
          </a:xfrm>
          <a:prstGeom prst="rect">
            <a:avLst/>
          </a:prstGeom>
        </p:spPr>
      </p:pic>
      <p:graphicFrame>
        <p:nvGraphicFramePr>
          <p:cNvPr id="19" name="Chart 18"/>
          <p:cNvGraphicFramePr>
            <a:graphicFrameLocks/>
          </p:cNvGraphicFramePr>
          <p:nvPr>
            <p:extLst>
              <p:ext uri="{D42A27DB-BD31-4B8C-83A1-F6EECF244321}">
                <p14:modId xmlns:p14="http://schemas.microsoft.com/office/powerpoint/2010/main" val="1067578332"/>
              </p:ext>
            </p:extLst>
          </p:nvPr>
        </p:nvGraphicFramePr>
        <p:xfrm>
          <a:off x="76459" y="1976850"/>
          <a:ext cx="2811765" cy="35581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Chart 27"/>
          <p:cNvGraphicFramePr>
            <a:graphicFrameLocks/>
          </p:cNvGraphicFramePr>
          <p:nvPr>
            <p:extLst>
              <p:ext uri="{D42A27DB-BD31-4B8C-83A1-F6EECF244321}">
                <p14:modId xmlns:p14="http://schemas.microsoft.com/office/powerpoint/2010/main" val="1270166281"/>
              </p:ext>
            </p:extLst>
          </p:nvPr>
        </p:nvGraphicFramePr>
        <p:xfrm>
          <a:off x="3115597" y="1969024"/>
          <a:ext cx="2793335" cy="356597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9" name="Chart 28"/>
          <p:cNvGraphicFramePr>
            <a:graphicFrameLocks/>
          </p:cNvGraphicFramePr>
          <p:nvPr>
            <p:extLst>
              <p:ext uri="{D42A27DB-BD31-4B8C-83A1-F6EECF244321}">
                <p14:modId xmlns:p14="http://schemas.microsoft.com/office/powerpoint/2010/main" val="53996638"/>
              </p:ext>
            </p:extLst>
          </p:nvPr>
        </p:nvGraphicFramePr>
        <p:xfrm>
          <a:off x="6120910" y="1935276"/>
          <a:ext cx="2826946" cy="359972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0" name="Chart 29"/>
          <p:cNvGraphicFramePr>
            <a:graphicFrameLocks/>
          </p:cNvGraphicFramePr>
          <p:nvPr>
            <p:extLst>
              <p:ext uri="{D42A27DB-BD31-4B8C-83A1-F6EECF244321}">
                <p14:modId xmlns:p14="http://schemas.microsoft.com/office/powerpoint/2010/main" val="3636732913"/>
              </p:ext>
            </p:extLst>
          </p:nvPr>
        </p:nvGraphicFramePr>
        <p:xfrm>
          <a:off x="9179593" y="1943101"/>
          <a:ext cx="2767879" cy="3591900"/>
        </p:xfrm>
        <a:graphic>
          <a:graphicData uri="http://schemas.openxmlformats.org/drawingml/2006/chart">
            <c:chart xmlns:c="http://schemas.openxmlformats.org/drawingml/2006/chart" xmlns:r="http://schemas.openxmlformats.org/officeDocument/2006/relationships" r:id="rId7"/>
          </a:graphicData>
        </a:graphic>
      </p:graphicFrame>
      <p:pic>
        <p:nvPicPr>
          <p:cNvPr id="20" name="Picture 18" descr="C:\Users\areymond.AMD\Desktop\Logo_DS_CMYKcolor_WhiteBg.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18935" y="953256"/>
            <a:ext cx="2271875" cy="60532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a:xfrm>
            <a:off x="3015539" y="953256"/>
            <a:ext cx="0" cy="4527429"/>
          </a:xfrm>
          <a:prstGeom prst="line">
            <a:avLst/>
          </a:prstGeom>
          <a:ln w="12700">
            <a:solidFill>
              <a:schemeClr val="tx1">
                <a:alpha val="62000"/>
              </a:schemeClr>
            </a:solidFill>
            <a:prstDash val="lgDash"/>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61161" y="1684150"/>
            <a:ext cx="2968679" cy="451405"/>
          </a:xfrm>
          <a:prstGeom prst="rect">
            <a:avLst/>
          </a:prstGeom>
          <a:noFill/>
        </p:spPr>
        <p:txBody>
          <a:bodyPr wrap="square" lIns="121899" tIns="60949" rIns="121899" bIns="60949" rtlCol="0">
            <a:spAutoFit/>
          </a:bodyPr>
          <a:lstStyle/>
          <a:p>
            <a:pPr algn="ctr"/>
            <a:r>
              <a:rPr lang="en-US" sz="2100" dirty="0"/>
              <a:t>Artificial Benchmark </a:t>
            </a:r>
          </a:p>
        </p:txBody>
      </p:sp>
      <p:sp>
        <p:nvSpPr>
          <p:cNvPr id="27" name="TextBox 26"/>
          <p:cNvSpPr txBox="1"/>
          <p:nvPr/>
        </p:nvSpPr>
        <p:spPr>
          <a:xfrm>
            <a:off x="5204908" y="1684150"/>
            <a:ext cx="4699928" cy="451405"/>
          </a:xfrm>
          <a:prstGeom prst="rect">
            <a:avLst/>
          </a:prstGeom>
          <a:noFill/>
        </p:spPr>
        <p:txBody>
          <a:bodyPr wrap="square" lIns="121899" tIns="60949" rIns="121899" bIns="60949" rtlCol="0">
            <a:spAutoFit/>
          </a:bodyPr>
          <a:lstStyle/>
          <a:p>
            <a:pPr algn="ctr"/>
            <a:r>
              <a:rPr lang="en-US" sz="2100" dirty="0"/>
              <a:t>Real Application Models Benchmark </a:t>
            </a:r>
          </a:p>
        </p:txBody>
      </p:sp>
      <p:sp>
        <p:nvSpPr>
          <p:cNvPr id="18" name="TextBox 17"/>
          <p:cNvSpPr txBox="1"/>
          <p:nvPr/>
        </p:nvSpPr>
        <p:spPr>
          <a:xfrm>
            <a:off x="166604" y="5649371"/>
            <a:ext cx="3200514" cy="430865"/>
          </a:xfrm>
          <a:prstGeom prst="rect">
            <a:avLst/>
          </a:prstGeom>
          <a:noFill/>
        </p:spPr>
        <p:txBody>
          <a:bodyPr wrap="none" lIns="121899" tIns="60949" rIns="121899" bIns="60949" rtlCol="0">
            <a:spAutoFit/>
          </a:bodyPr>
          <a:lstStyle/>
          <a:p>
            <a:r>
              <a:rPr lang="en-US" sz="2000" b="1" dirty="0"/>
              <a:t>Normalized to </a:t>
            </a:r>
            <a:r>
              <a:rPr lang="en-US" sz="2000" b="1" dirty="0" smtClean="0"/>
              <a:t>K2000 </a:t>
            </a:r>
            <a:r>
              <a:rPr lang="en-US" sz="2000" b="1" dirty="0"/>
              <a:t>= 1</a:t>
            </a:r>
            <a:endParaRPr lang="en-US" sz="2000" dirty="0">
              <a:solidFill>
                <a:schemeClr val="bg1"/>
              </a:solidFill>
            </a:endParaRPr>
          </a:p>
        </p:txBody>
      </p:sp>
      <p:sp>
        <p:nvSpPr>
          <p:cNvPr id="2" name="Title 1"/>
          <p:cNvSpPr>
            <a:spLocks noGrp="1"/>
          </p:cNvSpPr>
          <p:nvPr>
            <p:ph type="title"/>
          </p:nvPr>
        </p:nvSpPr>
        <p:spPr/>
        <p:txBody>
          <a:bodyPr/>
          <a:lstStyle/>
          <a:p>
            <a:r>
              <a:rPr lang="en-US" dirty="0" smtClean="0"/>
              <a:t>AMD FIREPRO™ W5000: vs. </a:t>
            </a:r>
            <a:r>
              <a:rPr lang="en-US" dirty="0" err="1" smtClean="0"/>
              <a:t>Quadro</a:t>
            </a:r>
            <a:r>
              <a:rPr lang="en-US" dirty="0" smtClean="0"/>
              <a:t> K2000 in </a:t>
            </a:r>
            <a:r>
              <a:rPr lang="en-US" dirty="0" err="1" smtClean="0"/>
              <a:t>SolidWorks</a:t>
            </a:r>
            <a:endParaRPr lang="en-US" dirty="0"/>
          </a:p>
        </p:txBody>
      </p:sp>
      <p:pic>
        <p:nvPicPr>
          <p:cNvPr id="31" name="Picture 3" descr="H:\Quardia\Quardia Client Folder - Active\AMD\Common Resources\flash 5.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5645496" y="4330802"/>
            <a:ext cx="3333403" cy="33334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H:\Quardia\Quardia Client Folder - Active\AMD\Common Resources\flash 5.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8756996" y="4267302"/>
            <a:ext cx="3333403" cy="333340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 descr="H:\Quardia\Quardia Client Folder - Active\AMD\Common Resources\flash 5.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2889596" y="4305402"/>
            <a:ext cx="3333403" cy="33334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61775" y="4864101"/>
            <a:ext cx="2197100" cy="2197098"/>
          </a:xfrm>
          <a:prstGeom prst="rect">
            <a:avLst/>
          </a:prstGeom>
        </p:spPr>
      </p:pic>
      <p:sp>
        <p:nvSpPr>
          <p:cNvPr id="35" name="Rectangle 34"/>
          <p:cNvSpPr/>
          <p:nvPr/>
        </p:nvSpPr>
        <p:spPr>
          <a:xfrm>
            <a:off x="3708400" y="5690043"/>
            <a:ext cx="1701799" cy="613843"/>
          </a:xfrm>
          <a:prstGeom prst="rect">
            <a:avLst/>
          </a:prstGeom>
        </p:spPr>
        <p:txBody>
          <a:bodyPr wrap="square">
            <a:spAutoFit/>
          </a:bodyPr>
          <a:lstStyle/>
          <a:p>
            <a:pPr marL="2117" indent="-2117" algn="ctr" defTabSz="1217364">
              <a:lnSpc>
                <a:spcPts val="2000"/>
              </a:lnSpc>
            </a:pPr>
            <a:r>
              <a:rPr lang="en-US" sz="3200" b="1" dirty="0" smtClean="0">
                <a:solidFill>
                  <a:prstClr val="white"/>
                </a:solidFill>
                <a:effectLst>
                  <a:outerShdw blurRad="38100" dist="38100" dir="2700000" algn="tl">
                    <a:srgbClr val="000000">
                      <a:alpha val="43137"/>
                    </a:srgbClr>
                  </a:outerShdw>
                </a:effectLst>
                <a:latin typeface="Arial Black"/>
                <a:cs typeface="Arial Black"/>
              </a:rPr>
              <a:t>25%</a:t>
            </a:r>
            <a:r>
              <a:rPr lang="en-US" sz="3200" b="1" dirty="0">
                <a:solidFill>
                  <a:prstClr val="white"/>
                </a:solidFill>
                <a:effectLst>
                  <a:outerShdw blurRad="38100" dist="38100" dir="2700000" algn="tl">
                    <a:srgbClr val="000000">
                      <a:alpha val="43137"/>
                    </a:srgbClr>
                  </a:outerShdw>
                </a:effectLst>
                <a:latin typeface="Arial Black"/>
                <a:cs typeface="Arial Black"/>
              </a:rPr>
              <a:t/>
            </a:r>
            <a:br>
              <a:rPr lang="en-US" sz="3200" b="1" dirty="0">
                <a:solidFill>
                  <a:prstClr val="white"/>
                </a:solidFill>
                <a:effectLst>
                  <a:outerShdw blurRad="38100" dist="38100" dir="2700000" algn="tl">
                    <a:srgbClr val="000000">
                      <a:alpha val="43137"/>
                    </a:srgbClr>
                  </a:outerShdw>
                </a:effectLst>
                <a:latin typeface="Arial Black"/>
                <a:cs typeface="Arial Black"/>
              </a:rPr>
            </a:br>
            <a:r>
              <a:rPr lang="en-US" sz="2000" b="1" dirty="0">
                <a:solidFill>
                  <a:prstClr val="white"/>
                </a:solidFill>
                <a:effectLst>
                  <a:outerShdw blurRad="38100" dist="38100" dir="2700000" algn="tl">
                    <a:srgbClr val="000000">
                      <a:alpha val="43137"/>
                    </a:srgbClr>
                  </a:outerShdw>
                </a:effectLst>
                <a:latin typeface="Arial Black"/>
                <a:cs typeface="Arial Black"/>
              </a:rPr>
              <a:t>Faster!</a:t>
            </a:r>
          </a:p>
        </p:txBody>
      </p:sp>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79575" y="4864101"/>
            <a:ext cx="2197100" cy="2197098"/>
          </a:xfrm>
          <a:prstGeom prst="rect">
            <a:avLst/>
          </a:prstGeom>
        </p:spPr>
      </p:pic>
      <p:sp>
        <p:nvSpPr>
          <p:cNvPr id="37" name="Rectangle 36"/>
          <p:cNvSpPr/>
          <p:nvPr/>
        </p:nvSpPr>
        <p:spPr>
          <a:xfrm>
            <a:off x="6426200" y="5690043"/>
            <a:ext cx="1701799" cy="613843"/>
          </a:xfrm>
          <a:prstGeom prst="rect">
            <a:avLst/>
          </a:prstGeom>
        </p:spPr>
        <p:txBody>
          <a:bodyPr wrap="square">
            <a:spAutoFit/>
          </a:bodyPr>
          <a:lstStyle/>
          <a:p>
            <a:pPr marL="2117" indent="-2117" algn="ctr" defTabSz="1217364">
              <a:lnSpc>
                <a:spcPts val="2000"/>
              </a:lnSpc>
            </a:pPr>
            <a:r>
              <a:rPr lang="en-US" sz="3200" b="1" dirty="0" smtClean="0">
                <a:solidFill>
                  <a:prstClr val="white"/>
                </a:solidFill>
                <a:effectLst>
                  <a:outerShdw blurRad="38100" dist="38100" dir="2700000" algn="tl">
                    <a:srgbClr val="000000">
                      <a:alpha val="43137"/>
                    </a:srgbClr>
                  </a:outerShdw>
                </a:effectLst>
                <a:latin typeface="Arial Black"/>
                <a:cs typeface="Arial Black"/>
              </a:rPr>
              <a:t>37%</a:t>
            </a:r>
            <a:r>
              <a:rPr lang="en-US" sz="3200" b="1" dirty="0">
                <a:solidFill>
                  <a:prstClr val="white"/>
                </a:solidFill>
                <a:effectLst>
                  <a:outerShdw blurRad="38100" dist="38100" dir="2700000" algn="tl">
                    <a:srgbClr val="000000">
                      <a:alpha val="43137"/>
                    </a:srgbClr>
                  </a:outerShdw>
                </a:effectLst>
                <a:latin typeface="Arial Black"/>
                <a:cs typeface="Arial Black"/>
              </a:rPr>
              <a:t/>
            </a:r>
            <a:br>
              <a:rPr lang="en-US" sz="3200" b="1" dirty="0">
                <a:solidFill>
                  <a:prstClr val="white"/>
                </a:solidFill>
                <a:effectLst>
                  <a:outerShdw blurRad="38100" dist="38100" dir="2700000" algn="tl">
                    <a:srgbClr val="000000">
                      <a:alpha val="43137"/>
                    </a:srgbClr>
                  </a:outerShdw>
                </a:effectLst>
                <a:latin typeface="Arial Black"/>
                <a:cs typeface="Arial Black"/>
              </a:rPr>
            </a:br>
            <a:r>
              <a:rPr lang="en-US" sz="2000" b="1" dirty="0">
                <a:solidFill>
                  <a:prstClr val="white"/>
                </a:solidFill>
                <a:effectLst>
                  <a:outerShdw blurRad="38100" dist="38100" dir="2700000" algn="tl">
                    <a:srgbClr val="000000">
                      <a:alpha val="43137"/>
                    </a:srgbClr>
                  </a:outerShdw>
                </a:effectLst>
                <a:latin typeface="Arial Black"/>
                <a:cs typeface="Arial Black"/>
              </a:rPr>
              <a:t>Faster!</a:t>
            </a:r>
          </a:p>
        </p:txBody>
      </p:sp>
      <p:pic>
        <p:nvPicPr>
          <p:cNvPr id="38" name="Picture 3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29175" y="4864101"/>
            <a:ext cx="2197100" cy="2197098"/>
          </a:xfrm>
          <a:prstGeom prst="rect">
            <a:avLst/>
          </a:prstGeom>
        </p:spPr>
      </p:pic>
      <p:sp>
        <p:nvSpPr>
          <p:cNvPr id="39" name="Rectangle 38"/>
          <p:cNvSpPr/>
          <p:nvPr/>
        </p:nvSpPr>
        <p:spPr>
          <a:xfrm>
            <a:off x="9575800" y="5690043"/>
            <a:ext cx="1701799" cy="613843"/>
          </a:xfrm>
          <a:prstGeom prst="rect">
            <a:avLst/>
          </a:prstGeom>
        </p:spPr>
        <p:txBody>
          <a:bodyPr wrap="square">
            <a:spAutoFit/>
          </a:bodyPr>
          <a:lstStyle/>
          <a:p>
            <a:pPr marL="2117" indent="-2117" algn="ctr" defTabSz="1217364">
              <a:lnSpc>
                <a:spcPts val="2000"/>
              </a:lnSpc>
            </a:pPr>
            <a:r>
              <a:rPr lang="en-US" sz="3200" b="1" dirty="0" smtClean="0">
                <a:solidFill>
                  <a:prstClr val="white"/>
                </a:solidFill>
                <a:effectLst>
                  <a:outerShdw blurRad="38100" dist="38100" dir="2700000" algn="tl">
                    <a:srgbClr val="000000">
                      <a:alpha val="43137"/>
                    </a:srgbClr>
                  </a:outerShdw>
                </a:effectLst>
                <a:latin typeface="Arial Black"/>
                <a:cs typeface="Arial Black"/>
              </a:rPr>
              <a:t>70%</a:t>
            </a:r>
            <a:r>
              <a:rPr lang="en-US" sz="3200" b="1" dirty="0">
                <a:solidFill>
                  <a:prstClr val="white"/>
                </a:solidFill>
                <a:effectLst>
                  <a:outerShdw blurRad="38100" dist="38100" dir="2700000" algn="tl">
                    <a:srgbClr val="000000">
                      <a:alpha val="43137"/>
                    </a:srgbClr>
                  </a:outerShdw>
                </a:effectLst>
                <a:latin typeface="Arial Black"/>
                <a:cs typeface="Arial Black"/>
              </a:rPr>
              <a:t/>
            </a:r>
            <a:br>
              <a:rPr lang="en-US" sz="3200" b="1" dirty="0">
                <a:solidFill>
                  <a:prstClr val="white"/>
                </a:solidFill>
                <a:effectLst>
                  <a:outerShdw blurRad="38100" dist="38100" dir="2700000" algn="tl">
                    <a:srgbClr val="000000">
                      <a:alpha val="43137"/>
                    </a:srgbClr>
                  </a:outerShdw>
                </a:effectLst>
                <a:latin typeface="Arial Black"/>
                <a:cs typeface="Arial Black"/>
              </a:rPr>
            </a:br>
            <a:r>
              <a:rPr lang="en-US" sz="2000" b="1" dirty="0">
                <a:solidFill>
                  <a:prstClr val="white"/>
                </a:solidFill>
                <a:effectLst>
                  <a:outerShdw blurRad="38100" dist="38100" dir="2700000" algn="tl">
                    <a:srgbClr val="000000">
                      <a:alpha val="43137"/>
                    </a:srgbClr>
                  </a:outerShdw>
                </a:effectLst>
                <a:latin typeface="Arial Black"/>
                <a:cs typeface="Arial Black"/>
              </a:rPr>
              <a:t>Faster!</a:t>
            </a:r>
          </a:p>
        </p:txBody>
      </p:sp>
      <p:sp>
        <p:nvSpPr>
          <p:cNvPr id="25" name="TextBox 24"/>
          <p:cNvSpPr txBox="1">
            <a:spLocks noChangeArrowheads="1"/>
          </p:cNvSpPr>
          <p:nvPr/>
        </p:nvSpPr>
        <p:spPr bwMode="auto">
          <a:xfrm>
            <a:off x="-2987" y="6080258"/>
            <a:ext cx="38138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sz="1000" b="0" i="0" u="none" strike="noStrike" cap="none" normalizeH="0" baseline="0" dirty="0" smtClean="0">
                <a:ln>
                  <a:noFill/>
                </a:ln>
                <a:effectLst/>
                <a:latin typeface="Calibri" pitchFamily="34" charset="0"/>
                <a:cs typeface="Arial" pitchFamily="34" charset="0"/>
              </a:rPr>
              <a:t>System </a:t>
            </a:r>
            <a:r>
              <a:rPr kumimoji="0" lang="en-US" sz="1000" b="0" i="0" u="none" strike="noStrike" cap="none" normalizeH="0" baseline="0" dirty="0" err="1" smtClean="0">
                <a:ln>
                  <a:noFill/>
                </a:ln>
                <a:effectLst/>
                <a:latin typeface="Calibri" pitchFamily="34" charset="0"/>
                <a:cs typeface="Arial" pitchFamily="34" charset="0"/>
              </a:rPr>
              <a:t>Config</a:t>
            </a:r>
            <a:r>
              <a:rPr kumimoji="0" lang="en-US" sz="1000" b="0" i="0" u="none" strike="noStrike" cap="none" normalizeH="0" baseline="0" dirty="0" smtClean="0">
                <a:ln>
                  <a:noFill/>
                </a:ln>
                <a:effectLst/>
                <a:latin typeface="Calibri" pitchFamily="34" charset="0"/>
                <a:cs typeface="Arial" pitchFamily="34" charset="0"/>
              </a:rPr>
              <a:t>: HP Z420, Intel Xeon  E5-1660 @ 3.30GHz, </a:t>
            </a:r>
          </a:p>
          <a:p>
            <a:pPr marL="0" marR="0" lvl="0" indent="0" algn="l" defTabSz="914400" rtl="0" eaLnBrk="1" fontAlgn="base" latinLnBrk="0" hangingPunct="1">
              <a:lnSpc>
                <a:spcPct val="100000"/>
              </a:lnSpc>
              <a:spcBef>
                <a:spcPts val="0"/>
              </a:spcBef>
              <a:spcAft>
                <a:spcPts val="0"/>
              </a:spcAft>
              <a:buClrTx/>
              <a:buSzTx/>
              <a:buFontTx/>
              <a:buNone/>
              <a:tabLst/>
            </a:pPr>
            <a:r>
              <a:rPr kumimoji="0" lang="en-US" sz="1000" b="0" i="0" u="none" strike="noStrike" cap="none" normalizeH="0" baseline="0" dirty="0" smtClean="0">
                <a:ln>
                  <a:noFill/>
                </a:ln>
                <a:effectLst/>
                <a:latin typeface="Calibri" pitchFamily="34" charset="0"/>
                <a:cs typeface="Arial" pitchFamily="34" charset="0"/>
              </a:rPr>
              <a:t>16GB RAM, Windows® 7 64-bit SP1. AMD</a:t>
            </a:r>
            <a:r>
              <a:rPr kumimoji="0" lang="en-US" sz="1000" b="0" i="0" u="none" strike="noStrike" cap="none" normalizeH="0" dirty="0" smtClean="0">
                <a:ln>
                  <a:noFill/>
                </a:ln>
                <a:effectLst/>
                <a:latin typeface="Calibri" pitchFamily="34" charset="0"/>
                <a:cs typeface="Arial" pitchFamily="34" charset="0"/>
              </a:rPr>
              <a:t> driver v9.003.3, NV v311.35.</a:t>
            </a:r>
            <a:endParaRPr kumimoji="0" lang="en-US" sz="1000" b="0" i="0" u="none" strike="noStrike" cap="none" normalizeH="0" baseline="0" dirty="0" smtClean="0">
              <a:ln>
                <a:noFill/>
              </a:ln>
              <a:effectLst/>
              <a:latin typeface="Calibri" pitchFamily="34" charset="0"/>
              <a:cs typeface="Arial" pitchFamily="34" charset="0"/>
            </a:endParaRPr>
          </a:p>
        </p:txBody>
      </p:sp>
    </p:spTree>
    <p:extLst>
      <p:ext uri="{BB962C8B-B14F-4D97-AF65-F5344CB8AC3E}">
        <p14:creationId xmlns:p14="http://schemas.microsoft.com/office/powerpoint/2010/main" val="161163163"/>
      </p:ext>
    </p:extLst>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2">
            <a:alphaModFix amt="51000"/>
            <a:extLst>
              <a:ext uri="{28A0092B-C50C-407E-A947-70E740481C1C}">
                <a14:useLocalDpi xmlns:a14="http://schemas.microsoft.com/office/drawing/2010/main" val="0"/>
              </a:ext>
            </a:extLst>
          </a:blip>
          <a:stretch>
            <a:fillRect/>
          </a:stretch>
        </p:blipFill>
        <p:spPr>
          <a:xfrm>
            <a:off x="3022600" y="1587500"/>
            <a:ext cx="8940800" cy="3804138"/>
          </a:xfrm>
          <a:prstGeom prst="rect">
            <a:avLst/>
          </a:prstGeom>
        </p:spPr>
      </p:pic>
      <p:pic>
        <p:nvPicPr>
          <p:cNvPr id="41" name="Picture 40" descr="Callout.png"/>
          <p:cNvPicPr>
            <a:picLocks noChangeAspect="1"/>
          </p:cNvPicPr>
          <p:nvPr/>
        </p:nvPicPr>
        <p:blipFill>
          <a:blip r:embed="rId3">
            <a:alphaModFix amt="46000"/>
            <a:extLst>
              <a:ext uri="{28A0092B-C50C-407E-A947-70E740481C1C}">
                <a14:useLocalDpi xmlns:a14="http://schemas.microsoft.com/office/drawing/2010/main" val="0"/>
              </a:ext>
            </a:extLst>
          </a:blip>
          <a:stretch>
            <a:fillRect/>
          </a:stretch>
        </p:blipFill>
        <p:spPr>
          <a:xfrm>
            <a:off x="215901" y="1587500"/>
            <a:ext cx="2692210" cy="3804138"/>
          </a:xfrm>
          <a:prstGeom prst="rect">
            <a:avLst/>
          </a:prstGeom>
        </p:spPr>
      </p:pic>
      <p:graphicFrame>
        <p:nvGraphicFramePr>
          <p:cNvPr id="19" name="Chart 18"/>
          <p:cNvGraphicFramePr>
            <a:graphicFrameLocks/>
          </p:cNvGraphicFramePr>
          <p:nvPr>
            <p:extLst>
              <p:ext uri="{D42A27DB-BD31-4B8C-83A1-F6EECF244321}">
                <p14:modId xmlns:p14="http://schemas.microsoft.com/office/powerpoint/2010/main" val="2094089551"/>
              </p:ext>
            </p:extLst>
          </p:nvPr>
        </p:nvGraphicFramePr>
        <p:xfrm>
          <a:off x="76459" y="2002012"/>
          <a:ext cx="2811765" cy="35329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Chart 27"/>
          <p:cNvGraphicFramePr>
            <a:graphicFrameLocks/>
          </p:cNvGraphicFramePr>
          <p:nvPr>
            <p:extLst>
              <p:ext uri="{D42A27DB-BD31-4B8C-83A1-F6EECF244321}">
                <p14:modId xmlns:p14="http://schemas.microsoft.com/office/powerpoint/2010/main" val="1389789761"/>
              </p:ext>
            </p:extLst>
          </p:nvPr>
        </p:nvGraphicFramePr>
        <p:xfrm>
          <a:off x="3115597" y="1994241"/>
          <a:ext cx="2793335" cy="354075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9" name="Chart 28"/>
          <p:cNvGraphicFramePr>
            <a:graphicFrameLocks/>
          </p:cNvGraphicFramePr>
          <p:nvPr>
            <p:extLst>
              <p:ext uri="{D42A27DB-BD31-4B8C-83A1-F6EECF244321}">
                <p14:modId xmlns:p14="http://schemas.microsoft.com/office/powerpoint/2010/main" val="1982531330"/>
              </p:ext>
            </p:extLst>
          </p:nvPr>
        </p:nvGraphicFramePr>
        <p:xfrm>
          <a:off x="6120910" y="1960732"/>
          <a:ext cx="2826946" cy="357426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0" name="Chart 29"/>
          <p:cNvGraphicFramePr>
            <a:graphicFrameLocks/>
          </p:cNvGraphicFramePr>
          <p:nvPr>
            <p:extLst>
              <p:ext uri="{D42A27DB-BD31-4B8C-83A1-F6EECF244321}">
                <p14:modId xmlns:p14="http://schemas.microsoft.com/office/powerpoint/2010/main" val="1521513926"/>
              </p:ext>
            </p:extLst>
          </p:nvPr>
        </p:nvGraphicFramePr>
        <p:xfrm>
          <a:off x="9179593" y="1968501"/>
          <a:ext cx="2767879" cy="3566500"/>
        </p:xfrm>
        <a:graphic>
          <a:graphicData uri="http://schemas.openxmlformats.org/drawingml/2006/chart">
            <c:chart xmlns:c="http://schemas.openxmlformats.org/drawingml/2006/chart" xmlns:r="http://schemas.openxmlformats.org/officeDocument/2006/relationships" r:id="rId7"/>
          </a:graphicData>
        </a:graphic>
      </p:graphicFrame>
      <p:cxnSp>
        <p:nvCxnSpPr>
          <p:cNvPr id="3" name="Straight Connector 2"/>
          <p:cNvCxnSpPr/>
          <p:nvPr/>
        </p:nvCxnSpPr>
        <p:spPr>
          <a:xfrm>
            <a:off x="3002839" y="953256"/>
            <a:ext cx="0" cy="4527429"/>
          </a:xfrm>
          <a:prstGeom prst="line">
            <a:avLst/>
          </a:prstGeom>
          <a:ln w="12700">
            <a:solidFill>
              <a:schemeClr val="tx1">
                <a:alpha val="62000"/>
              </a:schemeClr>
            </a:solidFill>
            <a:prstDash val="lgDash"/>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61161" y="1684150"/>
            <a:ext cx="2968679" cy="451405"/>
          </a:xfrm>
          <a:prstGeom prst="rect">
            <a:avLst/>
          </a:prstGeom>
          <a:noFill/>
        </p:spPr>
        <p:txBody>
          <a:bodyPr wrap="square" lIns="121899" tIns="60949" rIns="121899" bIns="60949" rtlCol="0">
            <a:spAutoFit/>
          </a:bodyPr>
          <a:lstStyle/>
          <a:p>
            <a:pPr algn="ctr"/>
            <a:r>
              <a:rPr lang="en-US" sz="2100" dirty="0"/>
              <a:t>Artificial Benchmark </a:t>
            </a:r>
          </a:p>
        </p:txBody>
      </p:sp>
      <p:sp>
        <p:nvSpPr>
          <p:cNvPr id="27" name="TextBox 26"/>
          <p:cNvSpPr txBox="1"/>
          <p:nvPr/>
        </p:nvSpPr>
        <p:spPr>
          <a:xfrm>
            <a:off x="5204908" y="1684150"/>
            <a:ext cx="4699928" cy="451405"/>
          </a:xfrm>
          <a:prstGeom prst="rect">
            <a:avLst/>
          </a:prstGeom>
          <a:noFill/>
        </p:spPr>
        <p:txBody>
          <a:bodyPr wrap="square" lIns="121899" tIns="60949" rIns="121899" bIns="60949" rtlCol="0">
            <a:spAutoFit/>
          </a:bodyPr>
          <a:lstStyle/>
          <a:p>
            <a:pPr algn="ctr"/>
            <a:r>
              <a:rPr lang="en-US" sz="2100" dirty="0"/>
              <a:t>Real Application Models Benchmark </a:t>
            </a:r>
          </a:p>
        </p:txBody>
      </p:sp>
      <p:sp>
        <p:nvSpPr>
          <p:cNvPr id="20" name="TextBox 19"/>
          <p:cNvSpPr txBox="1"/>
          <p:nvPr/>
        </p:nvSpPr>
        <p:spPr>
          <a:xfrm>
            <a:off x="166604" y="5649371"/>
            <a:ext cx="3200514" cy="430865"/>
          </a:xfrm>
          <a:prstGeom prst="rect">
            <a:avLst/>
          </a:prstGeom>
          <a:noFill/>
        </p:spPr>
        <p:txBody>
          <a:bodyPr wrap="none" lIns="121899" tIns="60949" rIns="121899" bIns="60949" rtlCol="0">
            <a:spAutoFit/>
          </a:bodyPr>
          <a:lstStyle/>
          <a:p>
            <a:r>
              <a:rPr lang="en-US" sz="2000" b="1" dirty="0"/>
              <a:t>Normalized to </a:t>
            </a:r>
            <a:r>
              <a:rPr lang="en-US" sz="2000" b="1" dirty="0" smtClean="0"/>
              <a:t>K2000 </a:t>
            </a:r>
            <a:r>
              <a:rPr lang="en-US" sz="2000" b="1" dirty="0"/>
              <a:t>= 1</a:t>
            </a:r>
            <a:endParaRPr lang="en-US" sz="2000" dirty="0">
              <a:solidFill>
                <a:schemeClr val="bg1"/>
              </a:solidFill>
            </a:endParaRPr>
          </a:p>
        </p:txBody>
      </p:sp>
      <p:sp>
        <p:nvSpPr>
          <p:cNvPr id="2" name="Title 1"/>
          <p:cNvSpPr>
            <a:spLocks noGrp="1"/>
          </p:cNvSpPr>
          <p:nvPr>
            <p:ph type="title"/>
          </p:nvPr>
        </p:nvSpPr>
        <p:spPr/>
        <p:txBody>
          <a:bodyPr/>
          <a:lstStyle/>
          <a:p>
            <a:r>
              <a:rPr lang="en-US" dirty="0" smtClean="0"/>
              <a:t>AMD FIREPRO™ W5000: vs. </a:t>
            </a:r>
            <a:r>
              <a:rPr lang="en-US" dirty="0" err="1" smtClean="0"/>
              <a:t>Quadro</a:t>
            </a:r>
            <a:r>
              <a:rPr lang="en-US" dirty="0" smtClean="0"/>
              <a:t> K2000 in Siemens NX</a:t>
            </a:r>
            <a:endParaRPr lang="en-US" dirty="0"/>
          </a:p>
        </p:txBody>
      </p:sp>
      <p:pic>
        <p:nvPicPr>
          <p:cNvPr id="31" name="Picture 3" descr="H:\Quardia\Quardia Client Folder - Active\AMD\Common Resources\flash 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5645496" y="4330802"/>
            <a:ext cx="3333403" cy="33334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H:\Quardia\Quardia Client Folder - Active\AMD\Common Resources\flash 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8756996" y="4267302"/>
            <a:ext cx="3333403" cy="333340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 descr="H:\Quardia\Quardia Client Folder - Active\AMD\Common Resources\flash 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2889596" y="4305402"/>
            <a:ext cx="3333403" cy="33334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61775" y="4864101"/>
            <a:ext cx="2197100" cy="2197098"/>
          </a:xfrm>
          <a:prstGeom prst="rect">
            <a:avLst/>
          </a:prstGeom>
        </p:spPr>
      </p:pic>
      <p:sp>
        <p:nvSpPr>
          <p:cNvPr id="35" name="Rectangle 34"/>
          <p:cNvSpPr/>
          <p:nvPr/>
        </p:nvSpPr>
        <p:spPr>
          <a:xfrm>
            <a:off x="3708400" y="5690043"/>
            <a:ext cx="1701799" cy="613843"/>
          </a:xfrm>
          <a:prstGeom prst="rect">
            <a:avLst/>
          </a:prstGeom>
        </p:spPr>
        <p:txBody>
          <a:bodyPr wrap="square">
            <a:spAutoFit/>
          </a:bodyPr>
          <a:lstStyle/>
          <a:p>
            <a:pPr marL="2117" indent="-2117" algn="ctr" defTabSz="1217364">
              <a:lnSpc>
                <a:spcPts val="2000"/>
              </a:lnSpc>
            </a:pPr>
            <a:r>
              <a:rPr lang="en-US" sz="3200" b="1" dirty="0" smtClean="0">
                <a:solidFill>
                  <a:prstClr val="white"/>
                </a:solidFill>
                <a:effectLst>
                  <a:outerShdw blurRad="38100" dist="38100" dir="2700000" algn="tl">
                    <a:srgbClr val="000000">
                      <a:alpha val="43137"/>
                    </a:srgbClr>
                  </a:outerShdw>
                </a:effectLst>
                <a:latin typeface="Arial Black"/>
                <a:cs typeface="Arial Black"/>
              </a:rPr>
              <a:t>55%</a:t>
            </a:r>
            <a:r>
              <a:rPr lang="en-US" sz="3200" b="1" dirty="0">
                <a:solidFill>
                  <a:prstClr val="white"/>
                </a:solidFill>
                <a:effectLst>
                  <a:outerShdw blurRad="38100" dist="38100" dir="2700000" algn="tl">
                    <a:srgbClr val="000000">
                      <a:alpha val="43137"/>
                    </a:srgbClr>
                  </a:outerShdw>
                </a:effectLst>
                <a:latin typeface="Arial Black"/>
                <a:cs typeface="Arial Black"/>
              </a:rPr>
              <a:t/>
            </a:r>
            <a:br>
              <a:rPr lang="en-US" sz="3200" b="1" dirty="0">
                <a:solidFill>
                  <a:prstClr val="white"/>
                </a:solidFill>
                <a:effectLst>
                  <a:outerShdw blurRad="38100" dist="38100" dir="2700000" algn="tl">
                    <a:srgbClr val="000000">
                      <a:alpha val="43137"/>
                    </a:srgbClr>
                  </a:outerShdw>
                </a:effectLst>
                <a:latin typeface="Arial Black"/>
                <a:cs typeface="Arial Black"/>
              </a:rPr>
            </a:br>
            <a:r>
              <a:rPr lang="en-US" sz="2000" b="1" dirty="0">
                <a:solidFill>
                  <a:prstClr val="white"/>
                </a:solidFill>
                <a:effectLst>
                  <a:outerShdw blurRad="38100" dist="38100" dir="2700000" algn="tl">
                    <a:srgbClr val="000000">
                      <a:alpha val="43137"/>
                    </a:srgbClr>
                  </a:outerShdw>
                </a:effectLst>
                <a:latin typeface="Arial Black"/>
                <a:cs typeface="Arial Black"/>
              </a:rPr>
              <a:t>Faster!</a:t>
            </a:r>
          </a:p>
        </p:txBody>
      </p:sp>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79575" y="4864101"/>
            <a:ext cx="2197100" cy="2197098"/>
          </a:xfrm>
          <a:prstGeom prst="rect">
            <a:avLst/>
          </a:prstGeom>
        </p:spPr>
      </p:pic>
      <p:sp>
        <p:nvSpPr>
          <p:cNvPr id="37" name="Rectangle 36"/>
          <p:cNvSpPr/>
          <p:nvPr/>
        </p:nvSpPr>
        <p:spPr>
          <a:xfrm>
            <a:off x="6426200" y="5690043"/>
            <a:ext cx="1701799" cy="613843"/>
          </a:xfrm>
          <a:prstGeom prst="rect">
            <a:avLst/>
          </a:prstGeom>
        </p:spPr>
        <p:txBody>
          <a:bodyPr wrap="square">
            <a:spAutoFit/>
          </a:bodyPr>
          <a:lstStyle/>
          <a:p>
            <a:pPr marL="2117" indent="-2117" algn="ctr" defTabSz="1217364">
              <a:lnSpc>
                <a:spcPts val="2000"/>
              </a:lnSpc>
            </a:pPr>
            <a:r>
              <a:rPr lang="en-US" sz="3200" b="1" dirty="0" smtClean="0">
                <a:solidFill>
                  <a:prstClr val="white"/>
                </a:solidFill>
                <a:effectLst>
                  <a:outerShdw blurRad="38100" dist="38100" dir="2700000" algn="tl">
                    <a:srgbClr val="000000">
                      <a:alpha val="43137"/>
                    </a:srgbClr>
                  </a:outerShdw>
                </a:effectLst>
                <a:latin typeface="Arial Black"/>
                <a:cs typeface="Arial Black"/>
              </a:rPr>
              <a:t>64%</a:t>
            </a:r>
            <a:r>
              <a:rPr lang="en-US" sz="3200" b="1" dirty="0">
                <a:solidFill>
                  <a:prstClr val="white"/>
                </a:solidFill>
                <a:effectLst>
                  <a:outerShdw blurRad="38100" dist="38100" dir="2700000" algn="tl">
                    <a:srgbClr val="000000">
                      <a:alpha val="43137"/>
                    </a:srgbClr>
                  </a:outerShdw>
                </a:effectLst>
                <a:latin typeface="Arial Black"/>
                <a:cs typeface="Arial Black"/>
              </a:rPr>
              <a:t/>
            </a:r>
            <a:br>
              <a:rPr lang="en-US" sz="3200" b="1" dirty="0">
                <a:solidFill>
                  <a:prstClr val="white"/>
                </a:solidFill>
                <a:effectLst>
                  <a:outerShdw blurRad="38100" dist="38100" dir="2700000" algn="tl">
                    <a:srgbClr val="000000">
                      <a:alpha val="43137"/>
                    </a:srgbClr>
                  </a:outerShdw>
                </a:effectLst>
                <a:latin typeface="Arial Black"/>
                <a:cs typeface="Arial Black"/>
              </a:rPr>
            </a:br>
            <a:r>
              <a:rPr lang="en-US" sz="2000" b="1" dirty="0">
                <a:solidFill>
                  <a:prstClr val="white"/>
                </a:solidFill>
                <a:effectLst>
                  <a:outerShdw blurRad="38100" dist="38100" dir="2700000" algn="tl">
                    <a:srgbClr val="000000">
                      <a:alpha val="43137"/>
                    </a:srgbClr>
                  </a:outerShdw>
                </a:effectLst>
                <a:latin typeface="Arial Black"/>
                <a:cs typeface="Arial Black"/>
              </a:rPr>
              <a:t>Faster!</a:t>
            </a:r>
          </a:p>
        </p:txBody>
      </p:sp>
      <p:pic>
        <p:nvPicPr>
          <p:cNvPr id="38" name="Picture 3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29175" y="4864101"/>
            <a:ext cx="2197100" cy="2197098"/>
          </a:xfrm>
          <a:prstGeom prst="rect">
            <a:avLst/>
          </a:prstGeom>
        </p:spPr>
      </p:pic>
      <p:sp>
        <p:nvSpPr>
          <p:cNvPr id="39" name="Rectangle 38"/>
          <p:cNvSpPr/>
          <p:nvPr/>
        </p:nvSpPr>
        <p:spPr>
          <a:xfrm>
            <a:off x="9575800" y="5690043"/>
            <a:ext cx="1701799" cy="613843"/>
          </a:xfrm>
          <a:prstGeom prst="rect">
            <a:avLst/>
          </a:prstGeom>
        </p:spPr>
        <p:txBody>
          <a:bodyPr wrap="square">
            <a:spAutoFit/>
          </a:bodyPr>
          <a:lstStyle/>
          <a:p>
            <a:pPr marL="2117" indent="-2117" algn="ctr" defTabSz="1217364">
              <a:lnSpc>
                <a:spcPts val="2000"/>
              </a:lnSpc>
            </a:pPr>
            <a:r>
              <a:rPr lang="en-US" sz="3200" b="1" dirty="0" smtClean="0">
                <a:solidFill>
                  <a:prstClr val="white"/>
                </a:solidFill>
                <a:effectLst>
                  <a:outerShdw blurRad="38100" dist="38100" dir="2700000" algn="tl">
                    <a:srgbClr val="000000">
                      <a:alpha val="43137"/>
                    </a:srgbClr>
                  </a:outerShdw>
                </a:effectLst>
                <a:latin typeface="Arial Black"/>
                <a:cs typeface="Arial Black"/>
              </a:rPr>
              <a:t>62%</a:t>
            </a:r>
            <a:r>
              <a:rPr lang="en-US" sz="3200" b="1" dirty="0">
                <a:solidFill>
                  <a:prstClr val="white"/>
                </a:solidFill>
                <a:effectLst>
                  <a:outerShdw blurRad="38100" dist="38100" dir="2700000" algn="tl">
                    <a:srgbClr val="000000">
                      <a:alpha val="43137"/>
                    </a:srgbClr>
                  </a:outerShdw>
                </a:effectLst>
                <a:latin typeface="Arial Black"/>
                <a:cs typeface="Arial Black"/>
              </a:rPr>
              <a:t/>
            </a:r>
            <a:br>
              <a:rPr lang="en-US" sz="3200" b="1" dirty="0">
                <a:solidFill>
                  <a:prstClr val="white"/>
                </a:solidFill>
                <a:effectLst>
                  <a:outerShdw blurRad="38100" dist="38100" dir="2700000" algn="tl">
                    <a:srgbClr val="000000">
                      <a:alpha val="43137"/>
                    </a:srgbClr>
                  </a:outerShdw>
                </a:effectLst>
                <a:latin typeface="Arial Black"/>
                <a:cs typeface="Arial Black"/>
              </a:rPr>
            </a:br>
            <a:r>
              <a:rPr lang="en-US" sz="2000" b="1" dirty="0">
                <a:solidFill>
                  <a:prstClr val="white"/>
                </a:solidFill>
                <a:effectLst>
                  <a:outerShdw blurRad="38100" dist="38100" dir="2700000" algn="tl">
                    <a:srgbClr val="000000">
                      <a:alpha val="43137"/>
                    </a:srgbClr>
                  </a:outerShdw>
                </a:effectLst>
                <a:latin typeface="Arial Black"/>
                <a:cs typeface="Arial Black"/>
              </a:rPr>
              <a:t>Faster!</a:t>
            </a:r>
          </a:p>
        </p:txBody>
      </p:sp>
      <p:pic>
        <p:nvPicPr>
          <p:cNvPr id="25" name="Picture 15" descr="Siemens_AG_logo_svg.png"/>
          <p:cNvPicPr>
            <a:picLocks noChangeAspect="1"/>
          </p:cNvPicPr>
          <p:nvPr/>
        </p:nvPicPr>
        <p:blipFill>
          <a:blip r:embed="rId10" cstate="email"/>
          <a:srcRect/>
          <a:stretch>
            <a:fillRect/>
          </a:stretch>
        </p:blipFill>
        <p:spPr bwMode="auto">
          <a:xfrm>
            <a:off x="6308854" y="1359878"/>
            <a:ext cx="2492036" cy="397660"/>
          </a:xfrm>
          <a:prstGeom prst="rect">
            <a:avLst/>
          </a:prstGeom>
          <a:ln>
            <a:noFill/>
          </a:ln>
          <a:effectLst>
            <a:outerShdw blurRad="190500" algn="tl" rotWithShape="0">
              <a:srgbClr val="000000">
                <a:alpha val="70000"/>
              </a:srgbClr>
            </a:outerShdw>
          </a:effectLst>
        </p:spPr>
      </p:pic>
      <p:sp>
        <p:nvSpPr>
          <p:cNvPr id="42" name="TextBox 41"/>
          <p:cNvSpPr txBox="1">
            <a:spLocks noChangeArrowheads="1"/>
          </p:cNvSpPr>
          <p:nvPr/>
        </p:nvSpPr>
        <p:spPr bwMode="auto">
          <a:xfrm>
            <a:off x="-2987" y="6080258"/>
            <a:ext cx="38138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sz="1000" b="0" i="0" u="none" strike="noStrike" cap="none" normalizeH="0" baseline="0" dirty="0" smtClean="0">
                <a:ln>
                  <a:noFill/>
                </a:ln>
                <a:effectLst/>
                <a:latin typeface="Calibri" pitchFamily="34" charset="0"/>
                <a:cs typeface="Arial" pitchFamily="34" charset="0"/>
              </a:rPr>
              <a:t>System </a:t>
            </a:r>
            <a:r>
              <a:rPr kumimoji="0" lang="en-US" sz="1000" b="0" i="0" u="none" strike="noStrike" cap="none" normalizeH="0" baseline="0" dirty="0" err="1" smtClean="0">
                <a:ln>
                  <a:noFill/>
                </a:ln>
                <a:effectLst/>
                <a:latin typeface="Calibri" pitchFamily="34" charset="0"/>
                <a:cs typeface="Arial" pitchFamily="34" charset="0"/>
              </a:rPr>
              <a:t>Config</a:t>
            </a:r>
            <a:r>
              <a:rPr kumimoji="0" lang="en-US" sz="1000" b="0" i="0" u="none" strike="noStrike" cap="none" normalizeH="0" baseline="0" dirty="0" smtClean="0">
                <a:ln>
                  <a:noFill/>
                </a:ln>
                <a:effectLst/>
                <a:latin typeface="Calibri" pitchFamily="34" charset="0"/>
                <a:cs typeface="Arial" pitchFamily="34" charset="0"/>
              </a:rPr>
              <a:t>: HP Z420, Intel Xeon  E5-1660 @ 3.30GHz, </a:t>
            </a:r>
          </a:p>
          <a:p>
            <a:pPr marL="0" marR="0" lvl="0" indent="0" algn="l" defTabSz="914400" rtl="0" eaLnBrk="1" fontAlgn="base" latinLnBrk="0" hangingPunct="1">
              <a:lnSpc>
                <a:spcPct val="100000"/>
              </a:lnSpc>
              <a:spcBef>
                <a:spcPts val="0"/>
              </a:spcBef>
              <a:spcAft>
                <a:spcPts val="0"/>
              </a:spcAft>
              <a:buClrTx/>
              <a:buSzTx/>
              <a:buFontTx/>
              <a:buNone/>
              <a:tabLst/>
            </a:pPr>
            <a:r>
              <a:rPr kumimoji="0" lang="en-US" sz="1000" b="0" i="0" u="none" strike="noStrike" cap="none" normalizeH="0" baseline="0" dirty="0" smtClean="0">
                <a:ln>
                  <a:noFill/>
                </a:ln>
                <a:effectLst/>
                <a:latin typeface="Calibri" pitchFamily="34" charset="0"/>
                <a:cs typeface="Arial" pitchFamily="34" charset="0"/>
              </a:rPr>
              <a:t>16GB RAM, Windows® 7 64-bit SP1. AMD</a:t>
            </a:r>
            <a:r>
              <a:rPr kumimoji="0" lang="en-US" sz="1000" b="0" i="0" u="none" strike="noStrike" cap="none" normalizeH="0" dirty="0" smtClean="0">
                <a:ln>
                  <a:noFill/>
                </a:ln>
                <a:effectLst/>
                <a:latin typeface="Calibri" pitchFamily="34" charset="0"/>
                <a:cs typeface="Arial" pitchFamily="34" charset="0"/>
              </a:rPr>
              <a:t> driver v9.003.3, NV v311.35.</a:t>
            </a:r>
            <a:endParaRPr kumimoji="0" lang="en-US" sz="1000" b="0" i="0" u="none" strike="noStrike" cap="none" normalizeH="0" baseline="0" dirty="0" smtClean="0">
              <a:ln>
                <a:noFill/>
              </a:ln>
              <a:effectLst/>
              <a:latin typeface="Calibri" pitchFamily="34" charset="0"/>
              <a:cs typeface="Arial" pitchFamily="34" charset="0"/>
            </a:endParaRPr>
          </a:p>
        </p:txBody>
      </p:sp>
    </p:spTree>
    <p:extLst>
      <p:ext uri="{BB962C8B-B14F-4D97-AF65-F5344CB8AC3E}">
        <p14:creationId xmlns:p14="http://schemas.microsoft.com/office/powerpoint/2010/main" val="3548930643"/>
      </p:ext>
    </p:extLst>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descr="H:\Quardia\Quardia Client Folder - Active\AMD\Common Resources\flash 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3122461" y="-2746960"/>
            <a:ext cx="12338350" cy="1234156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AMD FIREPRO™ W7000: CAD/CAE &amp; M&amp;E Powerhouse</a:t>
            </a:r>
            <a:endParaRPr lang="en-US" dirty="0"/>
          </a:p>
        </p:txBody>
      </p:sp>
      <p:sp>
        <p:nvSpPr>
          <p:cNvPr id="5" name="Content Placeholder 4"/>
          <p:cNvSpPr>
            <a:spLocks noGrp="1"/>
          </p:cNvSpPr>
          <p:nvPr>
            <p:ph idx="1"/>
          </p:nvPr>
        </p:nvSpPr>
        <p:spPr>
          <a:xfrm>
            <a:off x="209550" y="1308100"/>
            <a:ext cx="10969625" cy="5000624"/>
          </a:xfrm>
        </p:spPr>
        <p:txBody>
          <a:bodyPr/>
          <a:lstStyle/>
          <a:p>
            <a:r>
              <a:rPr lang="en-US" sz="2400" dirty="0"/>
              <a:t>Incredible performance, superb visual quality and outstanding multi-display design experiences</a:t>
            </a:r>
          </a:p>
        </p:txBody>
      </p:sp>
      <p:sp>
        <p:nvSpPr>
          <p:cNvPr id="16" name="Down Arrow 15"/>
          <p:cNvSpPr/>
          <p:nvPr/>
        </p:nvSpPr>
        <p:spPr bwMode="auto">
          <a:xfrm rot="16200000">
            <a:off x="4570431" y="3556478"/>
            <a:ext cx="2611928" cy="867111"/>
          </a:xfrm>
          <a:prstGeom prst="downArrow">
            <a:avLst>
              <a:gd name="adj1" fmla="val 50000"/>
              <a:gd name="adj2" fmla="val 73428"/>
            </a:avLst>
          </a:prstGeom>
          <a:gradFill flip="none" rotWithShape="1">
            <a:gsLst>
              <a:gs pos="0">
                <a:schemeClr val="tx1">
                  <a:alpha val="0"/>
                </a:schemeClr>
              </a:gs>
              <a:gs pos="100000">
                <a:schemeClr val="accent1"/>
              </a:gs>
            </a:gsLst>
            <a:lin ang="5400000" scaled="1"/>
            <a:tileRect/>
          </a:gradFill>
          <a:ln w="25400" algn="ctr">
            <a:noFill/>
            <a:round/>
            <a:headEnd/>
            <a:tailEnd/>
          </a:ln>
          <a:effectLst>
            <a:outerShdw blurRad="50800" dist="38100" dir="5400000" algn="t" rotWithShape="0">
              <a:prstClr val="black">
                <a:alpha val="40000"/>
              </a:prstClr>
            </a:outerShdw>
          </a:effectLst>
        </p:spPr>
        <p:txBody>
          <a:bodyPr lIns="304747" tIns="60941" rIns="304747" bIns="60941" rtlCol="0" anchor="ctr"/>
          <a:lstStyle/>
          <a:p>
            <a:pPr marL="2117" indent="-2117" algn="ctr" defTabSz="1217364"/>
            <a:endParaRPr lang="en-US" b="1" dirty="0" smtClean="0">
              <a:solidFill>
                <a:prstClr val="white"/>
              </a:solidFill>
              <a:cs typeface="Arial" charset="0"/>
            </a:endParaRPr>
          </a:p>
        </p:txBody>
      </p:sp>
      <p:pic>
        <p:nvPicPr>
          <p:cNvPr id="18" name="Picture 17" descr="CalloutL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02" y="2210160"/>
            <a:ext cx="5925198" cy="3638803"/>
          </a:xfrm>
          <a:prstGeom prst="rect">
            <a:avLst/>
          </a:prstGeom>
        </p:spPr>
      </p:pic>
      <p:graphicFrame>
        <p:nvGraphicFramePr>
          <p:cNvPr id="11" name="Group 3"/>
          <p:cNvGraphicFramePr>
            <a:graphicFrameLocks noGrp="1"/>
          </p:cNvGraphicFramePr>
          <p:nvPr>
            <p:extLst>
              <p:ext uri="{D42A27DB-BD31-4B8C-83A1-F6EECF244321}">
                <p14:modId xmlns:p14="http://schemas.microsoft.com/office/powerpoint/2010/main" val="1568452844"/>
              </p:ext>
            </p:extLst>
          </p:nvPr>
        </p:nvGraphicFramePr>
        <p:xfrm>
          <a:off x="237788" y="2491551"/>
          <a:ext cx="5578812" cy="3162848"/>
        </p:xfrm>
        <a:graphic>
          <a:graphicData uri="http://schemas.openxmlformats.org/drawingml/2006/table">
            <a:tbl>
              <a:tblPr/>
              <a:tblGrid>
                <a:gridCol w="3247503"/>
                <a:gridCol w="2331309"/>
              </a:tblGrid>
              <a:tr h="1036320">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ts val="2400"/>
                        </a:lnSpc>
                        <a:spcBef>
                          <a:spcPts val="0"/>
                        </a:spcBef>
                        <a:spcAft>
                          <a:spcPts val="0"/>
                        </a:spcAft>
                        <a:buClrTx/>
                        <a:buSzTx/>
                        <a:buFont typeface="Arial" charset="0"/>
                        <a:buNone/>
                        <a:tabLst/>
                        <a:defRPr/>
                      </a:pPr>
                      <a:r>
                        <a:rPr lang="en-US" sz="21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t>AMD </a:t>
                      </a:r>
                      <a:r>
                        <a:rPr lang="en-US" sz="2100" b="1" i="0" kern="1200" cap="none" baseline="0" noProof="0" dirty="0" err="1" smtClean="0">
                          <a:solidFill>
                            <a:schemeClr val="tx1"/>
                          </a:solidFill>
                          <a:effectLst>
                            <a:outerShdw blurRad="38100" dist="38100" dir="2700000" algn="tl">
                              <a:srgbClr val="000000">
                                <a:alpha val="43137"/>
                              </a:srgbClr>
                            </a:outerShdw>
                          </a:effectLst>
                          <a:latin typeface="+mj-lt"/>
                          <a:ea typeface="+mj-ea"/>
                          <a:cs typeface="Arial" pitchFamily="34" charset="0"/>
                        </a:rPr>
                        <a:t>FirePro</a:t>
                      </a:r>
                      <a:r>
                        <a:rPr lang="en-US" sz="2100" b="0" i="0" kern="1200" cap="none" baseline="0" noProof="0" dirty="0" smtClean="0">
                          <a:solidFill>
                            <a:schemeClr val="tx1"/>
                          </a:solidFill>
                          <a:effectLst/>
                          <a:latin typeface="+mj-lt"/>
                          <a:ea typeface="+mj-ea"/>
                          <a:cs typeface="Arial" pitchFamily="34" charset="0"/>
                        </a:rPr>
                        <a:t>™</a:t>
                      </a:r>
                      <a:r>
                        <a:rPr lang="en-US" sz="21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t> </a:t>
                      </a:r>
                      <a:br>
                        <a:rPr lang="en-US" sz="21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br>
                      <a:r>
                        <a:rPr lang="en-US" sz="27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t>W7000</a:t>
                      </a:r>
                    </a:p>
                  </a:txBody>
                  <a:tcPr marL="60944" marR="60944" marT="60960" marB="6096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800"/>
                        </a:lnSpc>
                        <a:spcBef>
                          <a:spcPts val="0"/>
                        </a:spcBef>
                        <a:spcAft>
                          <a:spcPts val="0"/>
                        </a:spcAft>
                        <a:buClrTx/>
                        <a:buSzTx/>
                        <a:buFont typeface="Arial" charset="0"/>
                        <a:buNone/>
                        <a:tabLst/>
                        <a:defRPr/>
                      </a:pPr>
                      <a:r>
                        <a:rPr lang="en-US" sz="19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t>AMD vs. Competitor</a:t>
                      </a:r>
                    </a:p>
                    <a:p>
                      <a:pPr marL="0" marR="0" lvl="0" indent="0" algn="ctr" defTabSz="914400" rtl="0" eaLnBrk="1" fontAlgn="base" latinLnBrk="0" hangingPunct="1">
                        <a:lnSpc>
                          <a:spcPts val="1800"/>
                        </a:lnSpc>
                        <a:spcBef>
                          <a:spcPts val="0"/>
                        </a:spcBef>
                        <a:spcAft>
                          <a:spcPts val="0"/>
                        </a:spcAft>
                        <a:buClrTx/>
                        <a:buSzTx/>
                        <a:buFont typeface="Arial" charset="0"/>
                        <a:buNone/>
                        <a:tabLst/>
                        <a:defRPr/>
                      </a:pPr>
                      <a:r>
                        <a:rPr lang="en-US" sz="19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t>(K4000)</a:t>
                      </a:r>
                    </a:p>
                  </a:txBody>
                  <a:tcPr marL="60944" marR="60944" marT="60960" marB="6096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22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1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Calibri"/>
                          <a:cs typeface="Times New Roman"/>
                        </a:rPr>
                        <a:t>2.43 TFLOPs of compute power vs. 1.25 TFLOPs</a:t>
                      </a:r>
                    </a:p>
                  </a:txBody>
                  <a:tcPr marL="60944" marR="60944" marT="60960" marB="609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CA" sz="3200" b="0" i="0" u="none" strike="noStrike" kern="1200" cap="none" spc="0" normalizeH="0" baseline="0" noProof="0" dirty="0" smtClean="0">
                        <a:ln>
                          <a:noFill/>
                        </a:ln>
                        <a:solidFill>
                          <a:srgbClr val="FFC000"/>
                        </a:solidFill>
                        <a:effectLst>
                          <a:outerShdw blurRad="38100" dist="38100" dir="2700000" algn="tl">
                            <a:srgbClr val="000000">
                              <a:alpha val="43137"/>
                            </a:srgbClr>
                          </a:outerShdw>
                        </a:effectLst>
                        <a:uLnTx/>
                        <a:uFillTx/>
                        <a:latin typeface="+mj-lt"/>
                        <a:ea typeface="Calibri"/>
                        <a:cs typeface="Times New Roman"/>
                      </a:endParaRP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CA" sz="3200" b="1" i="0" u="none" strike="noStrike" kern="1200" cap="none" spc="0" normalizeH="0" baseline="0" noProof="0" dirty="0" smtClean="0">
                          <a:ln>
                            <a:noFill/>
                          </a:ln>
                          <a:solidFill>
                            <a:srgbClr val="D31919"/>
                          </a:solidFill>
                          <a:effectLst>
                            <a:outerShdw blurRad="38100" dist="38100" dir="2700000" algn="tl">
                              <a:srgbClr val="000000">
                                <a:alpha val="43137"/>
                              </a:srgbClr>
                            </a:outerShdw>
                          </a:effectLst>
                          <a:uLnTx/>
                          <a:uFillTx/>
                          <a:latin typeface="+mj-lt"/>
                          <a:ea typeface="Calibri"/>
                          <a:cs typeface="Times New Roman"/>
                        </a:rPr>
                        <a:t>2</a:t>
                      </a:r>
                      <a:r>
                        <a:rPr kumimoji="0" lang="en-CA" sz="3200" b="0" i="0" u="none" strike="noStrike" kern="1200" cap="none" spc="0" normalizeH="0" baseline="0" noProof="0" dirty="0" smtClean="0">
                          <a:ln>
                            <a:noFill/>
                          </a:ln>
                          <a:solidFill>
                            <a:srgbClr val="D31919"/>
                          </a:solidFill>
                          <a:effectLst>
                            <a:outerShdw blurRad="38100" dist="38100" dir="2700000" algn="tl">
                              <a:srgbClr val="000000">
                                <a:alpha val="43137"/>
                              </a:srgbClr>
                            </a:outerShdw>
                          </a:effectLst>
                          <a:uLnTx/>
                          <a:uFillTx/>
                          <a:latin typeface="+mj-lt"/>
                          <a:ea typeface="Calibri"/>
                          <a:cs typeface="Times New Roman"/>
                        </a:rPr>
                        <a:t>x</a:t>
                      </a:r>
                      <a:endParaRPr kumimoji="0" lang="en-US" sz="3200" b="0" i="0" u="none" strike="noStrike" kern="1200" cap="none" spc="0" normalizeH="0" baseline="0" noProof="0" dirty="0" smtClean="0">
                        <a:ln>
                          <a:noFill/>
                        </a:ln>
                        <a:solidFill>
                          <a:srgbClr val="D31919"/>
                        </a:solidFill>
                        <a:effectLst/>
                        <a:uLnTx/>
                        <a:uFillTx/>
                        <a:latin typeface="+mj-lt"/>
                        <a:ea typeface="Calibri"/>
                        <a:cs typeface="Times New Roman"/>
                      </a:endParaRPr>
                    </a:p>
                  </a:txBody>
                  <a:tcPr marL="60944" marR="60944" marT="60960" marB="6096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2264">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CA" sz="21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j-lt"/>
                          <a:ea typeface="Calibri"/>
                          <a:cs typeface="Times New Roman"/>
                        </a:rPr>
                        <a:t>4GB memory vs. 3GB</a:t>
                      </a:r>
                    </a:p>
                  </a:txBody>
                  <a:tcPr marL="60944" marR="60944" marT="60960" marB="609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D31919"/>
                          </a:solidFill>
                          <a:effectLst/>
                          <a:uLnTx/>
                          <a:uFillTx/>
                          <a:latin typeface="Arial Black"/>
                          <a:ea typeface="Calibri"/>
                          <a:cs typeface="Arial Black"/>
                        </a:rPr>
                        <a:t> </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D31919"/>
                          </a:solidFill>
                          <a:effectLst>
                            <a:outerShdw blurRad="38100" dist="38100" dir="2700000" algn="tl">
                              <a:srgbClr val="000000">
                                <a:alpha val="43137"/>
                              </a:srgbClr>
                            </a:outerShdw>
                          </a:effectLst>
                          <a:uLnTx/>
                          <a:uFillTx/>
                          <a:latin typeface="Arial Black"/>
                          <a:ea typeface="Calibri"/>
                          <a:cs typeface="Arial Black"/>
                        </a:rPr>
                        <a:t>33% More</a:t>
                      </a:r>
                      <a:endParaRPr kumimoji="0" lang="en-US" sz="3200" b="0" i="0" u="none" strike="noStrike" kern="1200" cap="none" spc="0" normalizeH="0" baseline="0" noProof="0" dirty="0" smtClean="0">
                        <a:ln>
                          <a:noFill/>
                        </a:ln>
                        <a:solidFill>
                          <a:srgbClr val="D31919"/>
                        </a:solidFill>
                        <a:effectLst/>
                        <a:uLnTx/>
                        <a:uFillTx/>
                        <a:latin typeface="Arial Black"/>
                        <a:ea typeface="Calibri"/>
                        <a:cs typeface="Arial Black"/>
                      </a:endParaRPr>
                    </a:p>
                  </a:txBody>
                  <a:tcPr marL="60944" marR="60944" marT="60960" marB="6096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2264">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CA" sz="2100" b="0"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mj-lt"/>
                          <a:ea typeface="Calibri"/>
                          <a:cs typeface="Times New Roman"/>
                        </a:rPr>
                        <a:t>PCIe</a:t>
                      </a:r>
                      <a:r>
                        <a:rPr kumimoji="0" lang="en-CA" sz="21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a:ea typeface="Calibri"/>
                          <a:cs typeface="Arial"/>
                        </a:rPr>
                        <a:t>®</a:t>
                      </a:r>
                      <a:r>
                        <a:rPr kumimoji="0" lang="en-CA" sz="21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j-lt"/>
                          <a:ea typeface="Calibri"/>
                          <a:cs typeface="Times New Roman"/>
                        </a:rPr>
                        <a:t> Gen3 32GB/s vs. Gen2 16GB/s</a:t>
                      </a:r>
                    </a:p>
                  </a:txBody>
                  <a:tcPr marL="60944" marR="60944" marT="60960" marB="609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D31919"/>
                          </a:solidFill>
                          <a:effectLst>
                            <a:outerShdw blurRad="38100" dist="38100" dir="2700000" algn="tl">
                              <a:srgbClr val="000000">
                                <a:alpha val="43137"/>
                              </a:srgbClr>
                            </a:outerShdw>
                          </a:effectLst>
                          <a:uLnTx/>
                          <a:uFillTx/>
                          <a:latin typeface="Arial Black"/>
                          <a:ea typeface="Calibri"/>
                          <a:cs typeface="Arial Black"/>
                        </a:rPr>
                        <a:t/>
                      </a:r>
                      <a:br>
                        <a:rPr kumimoji="0" lang="en-US" sz="3200" b="1" i="0" u="none" strike="noStrike" kern="1200" cap="none" spc="0" normalizeH="0" baseline="0" noProof="0" dirty="0" smtClean="0">
                          <a:ln>
                            <a:noFill/>
                          </a:ln>
                          <a:solidFill>
                            <a:srgbClr val="D31919"/>
                          </a:solidFill>
                          <a:effectLst>
                            <a:outerShdw blurRad="38100" dist="38100" dir="2700000" algn="tl">
                              <a:srgbClr val="000000">
                                <a:alpha val="43137"/>
                              </a:srgbClr>
                            </a:outerShdw>
                          </a:effectLst>
                          <a:uLnTx/>
                          <a:uFillTx/>
                          <a:latin typeface="Arial Black"/>
                          <a:ea typeface="Calibri"/>
                          <a:cs typeface="Arial Black"/>
                        </a:rPr>
                      </a:br>
                      <a:r>
                        <a:rPr kumimoji="0" lang="en-US" sz="3200" b="1" i="0" u="none" strike="noStrike" kern="1200" cap="none" spc="0" normalizeH="0" baseline="0" noProof="0" dirty="0" smtClean="0">
                          <a:ln>
                            <a:noFill/>
                          </a:ln>
                          <a:solidFill>
                            <a:srgbClr val="D31919"/>
                          </a:solidFill>
                          <a:effectLst>
                            <a:outerShdw blurRad="38100" dist="38100" dir="2700000" algn="tl">
                              <a:srgbClr val="000000">
                                <a:alpha val="43137"/>
                              </a:srgbClr>
                            </a:outerShdw>
                          </a:effectLst>
                          <a:uLnTx/>
                          <a:uFillTx/>
                          <a:latin typeface="Arial Black"/>
                          <a:ea typeface="Calibri"/>
                          <a:cs typeface="Arial Black"/>
                        </a:rPr>
                        <a:t>2</a:t>
                      </a:r>
                      <a:r>
                        <a:rPr kumimoji="0" lang="en-US" sz="3200" b="0" i="0" u="none" strike="noStrike" kern="1200" cap="none" spc="0" normalizeH="0" baseline="0" noProof="0" dirty="0" smtClean="0">
                          <a:ln>
                            <a:noFill/>
                          </a:ln>
                          <a:solidFill>
                            <a:srgbClr val="D31919"/>
                          </a:solidFill>
                          <a:effectLst>
                            <a:outerShdw blurRad="38100" dist="38100" dir="2700000" algn="tl">
                              <a:srgbClr val="000000">
                                <a:alpha val="43137"/>
                              </a:srgbClr>
                            </a:outerShdw>
                          </a:effectLst>
                          <a:uLnTx/>
                          <a:uFillTx/>
                          <a:latin typeface="Arial Black"/>
                          <a:ea typeface="Calibri"/>
                          <a:cs typeface="Arial Black"/>
                        </a:rPr>
                        <a:t>x</a:t>
                      </a:r>
                      <a:endParaRPr kumimoji="0" lang="en-US" sz="3200" b="0" i="0" u="none" strike="noStrike" kern="1200" cap="none" spc="0" normalizeH="0" baseline="0" noProof="0" dirty="0" smtClean="0">
                        <a:ln>
                          <a:noFill/>
                        </a:ln>
                        <a:solidFill>
                          <a:srgbClr val="D31919"/>
                        </a:solidFill>
                        <a:effectLst/>
                        <a:uLnTx/>
                        <a:uFillTx/>
                        <a:latin typeface="Arial Black"/>
                        <a:ea typeface="Calibri"/>
                        <a:cs typeface="Arial Black"/>
                      </a:endParaRPr>
                    </a:p>
                  </a:txBody>
                  <a:tcPr marL="60944" marR="60944" marT="60960" marB="6096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bl>
          </a:graphicData>
        </a:graphic>
      </p:graphicFrame>
      <p:pic>
        <p:nvPicPr>
          <p:cNvPr id="7" name="Picture 6" descr="cadcaemandeB0076.png"/>
          <p:cNvPicPr>
            <a:picLocks noChangeAspect="1"/>
          </p:cNvPicPr>
          <p:nvPr/>
        </p:nvPicPr>
        <p:blipFill rotWithShape="1">
          <a:blip r:embed="rId4">
            <a:extLst>
              <a:ext uri="{28A0092B-C50C-407E-A947-70E740481C1C}">
                <a14:useLocalDpi xmlns:a14="http://schemas.microsoft.com/office/drawing/2010/main" val="0"/>
              </a:ext>
            </a:extLst>
          </a:blip>
          <a:srcRect r="14616" b="21187"/>
          <a:stretch/>
        </p:blipFill>
        <p:spPr>
          <a:xfrm>
            <a:off x="4728524" y="2984501"/>
            <a:ext cx="7460301" cy="3873500"/>
          </a:xfrm>
          <a:prstGeom prst="rect">
            <a:avLst/>
          </a:prstGeom>
        </p:spPr>
      </p:pic>
      <p:pic>
        <p:nvPicPr>
          <p:cNvPr id="6" name="Picture 2" descr="52180_FirePro_Tighten_W7000_C481_Angled"/>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60488" y="1512166"/>
            <a:ext cx="5130307" cy="382217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2"/>
          <p:cNvSpPr txBox="1">
            <a:spLocks noChangeArrowheads="1"/>
          </p:cNvSpPr>
          <p:nvPr/>
        </p:nvSpPr>
        <p:spPr bwMode="auto">
          <a:xfrm>
            <a:off x="120002" y="6046894"/>
            <a:ext cx="53244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n-US" sz="1000" b="0" i="0" u="none" strike="noStrike" cap="none" normalizeH="0" baseline="0" dirty="0" smtClean="0">
                <a:ln>
                  <a:noFill/>
                </a:ln>
                <a:effectLst/>
                <a:latin typeface="Calibri" pitchFamily="34" charset="0"/>
                <a:cs typeface="Arial" pitchFamily="34" charset="0"/>
              </a:rPr>
              <a:t>K4000</a:t>
            </a:r>
            <a:r>
              <a:rPr kumimoji="0" lang="en-US" sz="1000" b="0" i="0" u="none" strike="noStrike" cap="none" normalizeH="0" dirty="0" smtClean="0">
                <a:ln>
                  <a:noFill/>
                </a:ln>
                <a:effectLst/>
                <a:latin typeface="Calibri" pitchFamily="34" charset="0"/>
                <a:cs typeface="Arial" pitchFamily="34" charset="0"/>
              </a:rPr>
              <a:t> </a:t>
            </a:r>
            <a:r>
              <a:rPr kumimoji="0" lang="en-US" sz="1000" b="0" i="0" u="none" strike="noStrike" cap="none" normalizeH="0" baseline="0" dirty="0" smtClean="0">
                <a:ln>
                  <a:noFill/>
                </a:ln>
                <a:effectLst/>
                <a:latin typeface="Calibri" pitchFamily="34" charset="0"/>
                <a:cs typeface="Arial" pitchFamily="34" charset="0"/>
              </a:rPr>
              <a:t>specs can be viewed at </a:t>
            </a:r>
            <a:r>
              <a:rPr kumimoji="0" lang="en-US" sz="1000" b="0" i="0" u="none" strike="noStrike" cap="none" normalizeH="0" baseline="0" dirty="0" smtClean="0">
                <a:ln>
                  <a:noFill/>
                </a:ln>
                <a:solidFill>
                  <a:schemeClr val="tx1"/>
                </a:solidFill>
                <a:effectLst/>
                <a:latin typeface="Calibri" pitchFamily="34" charset="0"/>
                <a:cs typeface="Arial" pitchFamily="34" charset="0"/>
                <a:hlinkClick r:id="rId6"/>
              </a:rPr>
              <a:t>http://www.nvidia.com/object/quadro-desktop-gpus-specs.html</a:t>
            </a:r>
            <a:r>
              <a:rPr kumimoji="0" lang="en-US" sz="1000" b="0" i="0" u="none" strike="noStrike" cap="none" normalizeH="0" baseline="0" dirty="0" smtClean="0">
                <a:ln>
                  <a:noFill/>
                </a:ln>
                <a:solidFill>
                  <a:srgbClr val="000000"/>
                </a:solidFill>
                <a:effectLst/>
                <a:latin typeface="Calibri" pitchFamily="34" charset="0"/>
                <a:cs typeface="Arial" pitchFamily="34" charset="0"/>
              </a:rPr>
              <a:t> </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92965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Callout.png"/>
          <p:cNvPicPr>
            <a:picLocks noChangeAspect="1"/>
          </p:cNvPicPr>
          <p:nvPr/>
        </p:nvPicPr>
        <p:blipFill>
          <a:blip r:embed="rId2">
            <a:alphaModFix amt="46000"/>
            <a:extLst>
              <a:ext uri="{28A0092B-C50C-407E-A947-70E740481C1C}">
                <a14:useLocalDpi xmlns:a14="http://schemas.microsoft.com/office/drawing/2010/main" val="0"/>
              </a:ext>
            </a:extLst>
          </a:blip>
          <a:stretch>
            <a:fillRect/>
          </a:stretch>
        </p:blipFill>
        <p:spPr>
          <a:xfrm>
            <a:off x="114301" y="1308100"/>
            <a:ext cx="2692210" cy="3994638"/>
          </a:xfrm>
          <a:prstGeom prst="rect">
            <a:avLst/>
          </a:prstGeom>
        </p:spPr>
      </p:pic>
      <p:pic>
        <p:nvPicPr>
          <p:cNvPr id="25" name="Picture 24" descr="Callout.png"/>
          <p:cNvPicPr>
            <a:picLocks noChangeAspect="1"/>
          </p:cNvPicPr>
          <p:nvPr/>
        </p:nvPicPr>
        <p:blipFill>
          <a:blip r:embed="rId2">
            <a:alphaModFix amt="46000"/>
            <a:extLst>
              <a:ext uri="{28A0092B-C50C-407E-A947-70E740481C1C}">
                <a14:useLocalDpi xmlns:a14="http://schemas.microsoft.com/office/drawing/2010/main" val="0"/>
              </a:ext>
            </a:extLst>
          </a:blip>
          <a:stretch>
            <a:fillRect/>
          </a:stretch>
        </p:blipFill>
        <p:spPr>
          <a:xfrm>
            <a:off x="3136901" y="1308100"/>
            <a:ext cx="2692210" cy="3994638"/>
          </a:xfrm>
          <a:prstGeom prst="rect">
            <a:avLst/>
          </a:prstGeom>
        </p:spPr>
      </p:pic>
      <p:pic>
        <p:nvPicPr>
          <p:cNvPr id="26" name="Picture 25" descr="Callout.png"/>
          <p:cNvPicPr>
            <a:picLocks noChangeAspect="1"/>
          </p:cNvPicPr>
          <p:nvPr/>
        </p:nvPicPr>
        <p:blipFill>
          <a:blip r:embed="rId2">
            <a:alphaModFix amt="46000"/>
            <a:extLst>
              <a:ext uri="{28A0092B-C50C-407E-A947-70E740481C1C}">
                <a14:useLocalDpi xmlns:a14="http://schemas.microsoft.com/office/drawing/2010/main" val="0"/>
              </a:ext>
            </a:extLst>
          </a:blip>
          <a:stretch>
            <a:fillRect/>
          </a:stretch>
        </p:blipFill>
        <p:spPr>
          <a:xfrm>
            <a:off x="6146801" y="1308100"/>
            <a:ext cx="2692210" cy="3994638"/>
          </a:xfrm>
          <a:prstGeom prst="rect">
            <a:avLst/>
          </a:prstGeom>
        </p:spPr>
      </p:pic>
      <p:pic>
        <p:nvPicPr>
          <p:cNvPr id="27" name="Picture 26" descr="Callout.png"/>
          <p:cNvPicPr>
            <a:picLocks noChangeAspect="1"/>
          </p:cNvPicPr>
          <p:nvPr/>
        </p:nvPicPr>
        <p:blipFill>
          <a:blip r:embed="rId2">
            <a:alphaModFix amt="46000"/>
            <a:extLst>
              <a:ext uri="{28A0092B-C50C-407E-A947-70E740481C1C}">
                <a14:useLocalDpi xmlns:a14="http://schemas.microsoft.com/office/drawing/2010/main" val="0"/>
              </a:ext>
            </a:extLst>
          </a:blip>
          <a:stretch>
            <a:fillRect/>
          </a:stretch>
        </p:blipFill>
        <p:spPr>
          <a:xfrm>
            <a:off x="9194801" y="1308100"/>
            <a:ext cx="2692210" cy="3994638"/>
          </a:xfrm>
          <a:prstGeom prst="rect">
            <a:avLst/>
          </a:prstGeom>
        </p:spPr>
      </p:pic>
      <p:sp>
        <p:nvSpPr>
          <p:cNvPr id="6" name="Title 5"/>
          <p:cNvSpPr>
            <a:spLocks noGrp="1"/>
          </p:cNvSpPr>
          <p:nvPr>
            <p:ph type="title"/>
          </p:nvPr>
        </p:nvSpPr>
        <p:spPr/>
        <p:txBody>
          <a:bodyPr/>
          <a:lstStyle/>
          <a:p>
            <a:r>
              <a:rPr lang="en-US" b="1" dirty="0">
                <a:latin typeface="+mj-lt"/>
              </a:rPr>
              <a:t>AMD </a:t>
            </a:r>
            <a:r>
              <a:rPr lang="en-US" b="1" dirty="0" smtClean="0">
                <a:latin typeface="+mj-lt"/>
              </a:rPr>
              <a:t>FIREPRO™ </a:t>
            </a:r>
            <a:r>
              <a:rPr lang="en-US" b="1" dirty="0">
                <a:latin typeface="+mj-lt"/>
              </a:rPr>
              <a:t>W7000</a:t>
            </a:r>
            <a:r>
              <a:rPr lang="en-US" b="1" dirty="0" smtClean="0">
                <a:latin typeface="+mj-lt"/>
              </a:rPr>
              <a:t>: Industry leading performance</a:t>
            </a:r>
            <a:endParaRPr lang="en-US" sz="2100" dirty="0"/>
          </a:p>
        </p:txBody>
      </p:sp>
      <p:graphicFrame>
        <p:nvGraphicFramePr>
          <p:cNvPr id="19" name="Chart 18"/>
          <p:cNvGraphicFramePr>
            <a:graphicFrameLocks/>
          </p:cNvGraphicFramePr>
          <p:nvPr>
            <p:extLst>
              <p:ext uri="{D42A27DB-BD31-4B8C-83A1-F6EECF244321}">
                <p14:modId xmlns:p14="http://schemas.microsoft.com/office/powerpoint/2010/main" val="915465633"/>
              </p:ext>
            </p:extLst>
          </p:nvPr>
        </p:nvGraphicFramePr>
        <p:xfrm>
          <a:off x="76459" y="1696914"/>
          <a:ext cx="2811765" cy="35016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Chart 27"/>
          <p:cNvGraphicFramePr>
            <a:graphicFrameLocks/>
          </p:cNvGraphicFramePr>
          <p:nvPr>
            <p:extLst>
              <p:ext uri="{D42A27DB-BD31-4B8C-83A1-F6EECF244321}">
                <p14:modId xmlns:p14="http://schemas.microsoft.com/office/powerpoint/2010/main" val="1654421364"/>
              </p:ext>
            </p:extLst>
          </p:nvPr>
        </p:nvGraphicFramePr>
        <p:xfrm>
          <a:off x="3115597" y="1689213"/>
          <a:ext cx="2793335" cy="350935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Chart 28"/>
          <p:cNvGraphicFramePr>
            <a:graphicFrameLocks/>
          </p:cNvGraphicFramePr>
          <p:nvPr>
            <p:extLst>
              <p:ext uri="{D42A27DB-BD31-4B8C-83A1-F6EECF244321}">
                <p14:modId xmlns:p14="http://schemas.microsoft.com/office/powerpoint/2010/main" val="1026646745"/>
              </p:ext>
            </p:extLst>
          </p:nvPr>
        </p:nvGraphicFramePr>
        <p:xfrm>
          <a:off x="6120910" y="1656000"/>
          <a:ext cx="2826946" cy="354256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Chart 29"/>
          <p:cNvGraphicFramePr>
            <a:graphicFrameLocks/>
          </p:cNvGraphicFramePr>
          <p:nvPr>
            <p:extLst>
              <p:ext uri="{D42A27DB-BD31-4B8C-83A1-F6EECF244321}">
                <p14:modId xmlns:p14="http://schemas.microsoft.com/office/powerpoint/2010/main" val="2760435069"/>
              </p:ext>
            </p:extLst>
          </p:nvPr>
        </p:nvGraphicFramePr>
        <p:xfrm>
          <a:off x="9179593" y="1663701"/>
          <a:ext cx="2767879" cy="3534868"/>
        </p:xfrm>
        <a:graphic>
          <a:graphicData uri="http://schemas.openxmlformats.org/drawingml/2006/chart">
            <c:chart xmlns:c="http://schemas.openxmlformats.org/drawingml/2006/chart" xmlns:r="http://schemas.openxmlformats.org/officeDocument/2006/relationships" r:id="rId6"/>
          </a:graphicData>
        </a:graphic>
      </p:graphicFrame>
      <p:pic>
        <p:nvPicPr>
          <p:cNvPr id="14" name="Picture 6" descr="E:\Quardia\Quardia Client Folder - Active\AMD\AMD0100 AMD Industry Graphics and HP Rock On event - Mitra Madani\Resources\PTC white.pn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2435"/>
          <a:stretch/>
        </p:blipFill>
        <p:spPr bwMode="auto">
          <a:xfrm>
            <a:off x="905947" y="1314556"/>
            <a:ext cx="1160904" cy="3779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5" name="Picture 2" descr="E:\Quardia\Quardia Resource Library\logos\sie_logo_petrol_rgb white.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842377" y="1440604"/>
            <a:ext cx="1400664" cy="22102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7" name="Picture 18" descr="C:\Users\areymond.AMD\Desktop\Logo_DS_CMYKcolor_WhiteBg.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24380" y="1290607"/>
            <a:ext cx="1720721" cy="45847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166604" y="5433927"/>
            <a:ext cx="3203462" cy="430887"/>
          </a:xfrm>
          <a:prstGeom prst="rect">
            <a:avLst/>
          </a:prstGeom>
          <a:noFill/>
        </p:spPr>
        <p:txBody>
          <a:bodyPr wrap="none" lIns="121899" tIns="60949" rIns="121899" bIns="60949" rtlCol="0">
            <a:spAutoFit/>
          </a:bodyPr>
          <a:lstStyle/>
          <a:p>
            <a:r>
              <a:rPr lang="en-US" sz="2000" b="1" dirty="0"/>
              <a:t>Normalized to K2000 = 1</a:t>
            </a:r>
            <a:endParaRPr lang="en-US" sz="2000" dirty="0">
              <a:solidFill>
                <a:schemeClr val="bg1"/>
              </a:solidFill>
            </a:endParaRPr>
          </a:p>
        </p:txBody>
      </p:sp>
      <p:sp>
        <p:nvSpPr>
          <p:cNvPr id="22" name="TextBox 21"/>
          <p:cNvSpPr txBox="1">
            <a:spLocks noChangeArrowheads="1"/>
          </p:cNvSpPr>
          <p:nvPr/>
        </p:nvSpPr>
        <p:spPr bwMode="auto">
          <a:xfrm>
            <a:off x="149412" y="6080258"/>
            <a:ext cx="35846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sz="1000" b="0" i="0" u="none" strike="noStrike" cap="none" normalizeH="0" baseline="0" dirty="0" smtClean="0">
                <a:ln>
                  <a:noFill/>
                </a:ln>
                <a:effectLst/>
                <a:latin typeface="Calibri" pitchFamily="34" charset="0"/>
                <a:cs typeface="Arial" pitchFamily="34" charset="0"/>
              </a:rPr>
              <a:t>System </a:t>
            </a:r>
            <a:r>
              <a:rPr kumimoji="0" lang="en-US" sz="1000" b="0" i="0" u="none" strike="noStrike" cap="none" normalizeH="0" baseline="0" dirty="0" err="1" smtClean="0">
                <a:ln>
                  <a:noFill/>
                </a:ln>
                <a:effectLst/>
                <a:latin typeface="Calibri" pitchFamily="34" charset="0"/>
                <a:cs typeface="Arial" pitchFamily="34" charset="0"/>
              </a:rPr>
              <a:t>Config</a:t>
            </a:r>
            <a:r>
              <a:rPr kumimoji="0" lang="en-US" sz="1000" b="0" i="0" u="none" strike="noStrike" cap="none" normalizeH="0" baseline="0" dirty="0" smtClean="0">
                <a:ln>
                  <a:noFill/>
                </a:ln>
                <a:effectLst/>
                <a:latin typeface="Calibri" pitchFamily="34" charset="0"/>
                <a:cs typeface="Arial" pitchFamily="34" charset="0"/>
              </a:rPr>
              <a:t>: HP Z420, Intel Xeon  E5-1660 @ 3.30GHz, </a:t>
            </a:r>
          </a:p>
          <a:p>
            <a:pPr marL="0" marR="0" lvl="0" indent="0" algn="l" defTabSz="914400" rtl="0" eaLnBrk="1" fontAlgn="base" latinLnBrk="0" hangingPunct="1">
              <a:lnSpc>
                <a:spcPct val="100000"/>
              </a:lnSpc>
              <a:spcBef>
                <a:spcPts val="0"/>
              </a:spcBef>
              <a:spcAft>
                <a:spcPts val="0"/>
              </a:spcAft>
              <a:buClrTx/>
              <a:buSzTx/>
              <a:buFontTx/>
              <a:buNone/>
              <a:tabLst/>
            </a:pPr>
            <a:r>
              <a:rPr kumimoji="0" lang="en-US" sz="1000" b="0" i="0" u="none" strike="noStrike" cap="none" normalizeH="0" baseline="0" dirty="0" smtClean="0">
                <a:ln>
                  <a:noFill/>
                </a:ln>
                <a:effectLst/>
                <a:latin typeface="Calibri" pitchFamily="34" charset="0"/>
                <a:cs typeface="Arial" pitchFamily="34" charset="0"/>
              </a:rPr>
              <a:t>16GB RAM, Windows® 7 64-bit SP1. AMD</a:t>
            </a:r>
            <a:r>
              <a:rPr kumimoji="0" lang="en-US" sz="1000" b="0" i="0" u="none" strike="noStrike" cap="none" normalizeH="0" dirty="0" smtClean="0">
                <a:ln>
                  <a:noFill/>
                </a:ln>
                <a:effectLst/>
                <a:latin typeface="Calibri" pitchFamily="34" charset="0"/>
                <a:cs typeface="Arial" pitchFamily="34" charset="0"/>
              </a:rPr>
              <a:t> driver v2.8, NV v311.35.</a:t>
            </a:r>
            <a:endParaRPr kumimoji="0" lang="en-US" sz="1000" b="0" i="0" u="none" strike="noStrike" cap="none" normalizeH="0" baseline="0" dirty="0" smtClean="0">
              <a:ln>
                <a:noFill/>
              </a:ln>
              <a:effectLst/>
              <a:latin typeface="Calibri" pitchFamily="34" charset="0"/>
              <a:cs typeface="Arial" pitchFamily="34" charset="0"/>
            </a:endParaRPr>
          </a:p>
        </p:txBody>
      </p:sp>
      <p:pic>
        <p:nvPicPr>
          <p:cNvPr id="23" name="Picture 21" descr="Autodesk_logo_white"/>
          <p:cNvPicPr>
            <a:picLocks noChangeAspect="1" noChangeArrowheads="1"/>
          </p:cNvPicPr>
          <p:nvPr/>
        </p:nvPicPr>
        <p:blipFill>
          <a:blip r:embed="rId10" cstate="email"/>
          <a:srcRect/>
          <a:stretch>
            <a:fillRect/>
          </a:stretch>
        </p:blipFill>
        <p:spPr bwMode="auto">
          <a:xfrm>
            <a:off x="6593756" y="1428425"/>
            <a:ext cx="1798299" cy="32065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0199971"/>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Graphics Core Next</a:t>
            </a:r>
            <a:endParaRPr lang="en-US" dirty="0"/>
          </a:p>
        </p:txBody>
      </p:sp>
    </p:spTree>
    <p:extLst>
      <p:ext uri="{BB962C8B-B14F-4D97-AF65-F5344CB8AC3E}">
        <p14:creationId xmlns:p14="http://schemas.microsoft.com/office/powerpoint/2010/main" val="131731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descr="H:\Quardia\Quardia Client Folder - Active\AMD\Common Resources\flash 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3135496" y="-3147889"/>
            <a:ext cx="12338350" cy="1234156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AMD FIREPRO™ W8000: For Heavy Rendering &amp; Compute Workloads</a:t>
            </a:r>
            <a:endParaRPr lang="en-US" dirty="0"/>
          </a:p>
        </p:txBody>
      </p:sp>
      <p:sp>
        <p:nvSpPr>
          <p:cNvPr id="5" name="Content Placeholder 4"/>
          <p:cNvSpPr>
            <a:spLocks noGrp="1"/>
          </p:cNvSpPr>
          <p:nvPr>
            <p:ph idx="1"/>
          </p:nvPr>
        </p:nvSpPr>
        <p:spPr/>
        <p:txBody>
          <a:bodyPr/>
          <a:lstStyle/>
          <a:p>
            <a:r>
              <a:rPr lang="en-US" sz="2400" dirty="0"/>
              <a:t>The best solution for users who need one card to meet their rendering and compute requirements</a:t>
            </a:r>
          </a:p>
        </p:txBody>
      </p:sp>
      <p:grpSp>
        <p:nvGrpSpPr>
          <p:cNvPr id="20" name="Group 19"/>
          <p:cNvGrpSpPr/>
          <p:nvPr/>
        </p:nvGrpSpPr>
        <p:grpSpPr>
          <a:xfrm>
            <a:off x="6939492" y="1053157"/>
            <a:ext cx="4704285" cy="5346471"/>
            <a:chOff x="188451" y="1561069"/>
            <a:chExt cx="2242588" cy="2061273"/>
          </a:xfrm>
        </p:grpSpPr>
        <p:pic>
          <p:nvPicPr>
            <p:cNvPr id="21" name="Picture 20"/>
            <p:cNvPicPr>
              <a:picLocks noChangeAspect="1"/>
            </p:cNvPicPr>
            <p:nvPr/>
          </p:nvPicPr>
          <p:blipFill rotWithShape="1">
            <a:blip r:embed="rId4" cstate="email">
              <a:extLst>
                <a:ext uri="{28A0092B-C50C-407E-A947-70E740481C1C}">
                  <a14:useLocalDpi xmlns:a14="http://schemas.microsoft.com/office/drawing/2010/main"/>
                </a:ext>
              </a:extLst>
            </a:blip>
            <a:srcRect l="16589" t="21017" r="17422" b="18330"/>
            <a:stretch/>
          </p:blipFill>
          <p:spPr>
            <a:xfrm>
              <a:off x="188451" y="1561069"/>
              <a:ext cx="2242588" cy="2061273"/>
            </a:xfrm>
            <a:prstGeom prst="rect">
              <a:avLst/>
            </a:prstGeom>
          </p:spPr>
        </p:pic>
        <p:pic>
          <p:nvPicPr>
            <p:cNvPr id="22" name="Picture 3" descr="C:\Users\bdara\Working folders\SI - Trinity launch working folder\W8000\W8000.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0022" y="1862376"/>
              <a:ext cx="1960431" cy="11932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120002" y="2210160"/>
            <a:ext cx="6610998" cy="4190640"/>
            <a:chOff x="120002" y="2210160"/>
            <a:chExt cx="6296978" cy="3638803"/>
          </a:xfrm>
        </p:grpSpPr>
        <p:sp>
          <p:nvSpPr>
            <p:cNvPr id="19" name="Down Arrow 18"/>
            <p:cNvSpPr/>
            <p:nvPr/>
          </p:nvSpPr>
          <p:spPr bwMode="auto">
            <a:xfrm rot="16200000">
              <a:off x="4677461" y="3578533"/>
              <a:ext cx="2611928" cy="867111"/>
            </a:xfrm>
            <a:prstGeom prst="downArrow">
              <a:avLst>
                <a:gd name="adj1" fmla="val 50000"/>
                <a:gd name="adj2" fmla="val 73428"/>
              </a:avLst>
            </a:prstGeom>
            <a:gradFill flip="none" rotWithShape="1">
              <a:gsLst>
                <a:gs pos="0">
                  <a:schemeClr val="tx1">
                    <a:alpha val="0"/>
                  </a:schemeClr>
                </a:gs>
                <a:gs pos="100000">
                  <a:schemeClr val="accent1"/>
                </a:gs>
              </a:gsLst>
              <a:lin ang="5400000" scaled="1"/>
              <a:tileRect/>
            </a:gradFill>
            <a:ln w="25400" algn="ctr">
              <a:noFill/>
              <a:round/>
              <a:headEnd/>
              <a:tailEnd/>
            </a:ln>
            <a:effectLst>
              <a:outerShdw blurRad="50800" dist="38100" dir="5400000" algn="t" rotWithShape="0">
                <a:prstClr val="black">
                  <a:alpha val="40000"/>
                </a:prstClr>
              </a:outerShdw>
            </a:effectLst>
          </p:spPr>
          <p:txBody>
            <a:bodyPr lIns="304747" tIns="60941" rIns="304747" bIns="60941" rtlCol="0" anchor="ctr"/>
            <a:lstStyle/>
            <a:p>
              <a:pPr marL="2117" indent="-2117" algn="ctr" defTabSz="1217364"/>
              <a:endParaRPr lang="en-US" b="1" dirty="0" smtClean="0">
                <a:solidFill>
                  <a:prstClr val="white"/>
                </a:solidFill>
                <a:cs typeface="Arial" charset="0"/>
              </a:endParaRPr>
            </a:p>
          </p:txBody>
        </p:sp>
        <p:pic>
          <p:nvPicPr>
            <p:cNvPr id="23" name="Picture 22" descr="CalloutL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002" y="2210160"/>
              <a:ext cx="5744518" cy="3638803"/>
            </a:xfrm>
            <a:prstGeom prst="rect">
              <a:avLst/>
            </a:prstGeom>
          </p:spPr>
        </p:pic>
      </p:grpSp>
      <p:graphicFrame>
        <p:nvGraphicFramePr>
          <p:cNvPr id="11" name="Group 3"/>
          <p:cNvGraphicFramePr>
            <a:graphicFrameLocks noGrp="1"/>
          </p:cNvGraphicFramePr>
          <p:nvPr>
            <p:extLst>
              <p:ext uri="{D42A27DB-BD31-4B8C-83A1-F6EECF244321}">
                <p14:modId xmlns:p14="http://schemas.microsoft.com/office/powerpoint/2010/main" val="2861991570"/>
              </p:ext>
            </p:extLst>
          </p:nvPr>
        </p:nvGraphicFramePr>
        <p:xfrm>
          <a:off x="265268" y="2365560"/>
          <a:ext cx="5640232" cy="3924848"/>
        </p:xfrm>
        <a:graphic>
          <a:graphicData uri="http://schemas.openxmlformats.org/drawingml/2006/table">
            <a:tbl>
              <a:tblPr/>
              <a:tblGrid>
                <a:gridCol w="3138332"/>
                <a:gridCol w="2501900"/>
              </a:tblGrid>
              <a:tr h="1036320">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ts val="2400"/>
                        </a:lnSpc>
                        <a:spcBef>
                          <a:spcPts val="0"/>
                        </a:spcBef>
                        <a:spcAft>
                          <a:spcPts val="0"/>
                        </a:spcAft>
                        <a:buClrTx/>
                        <a:buSzTx/>
                        <a:buFont typeface="Arial" charset="0"/>
                        <a:buNone/>
                        <a:tabLst/>
                        <a:defRPr/>
                      </a:pPr>
                      <a:r>
                        <a:rPr lang="en-US" sz="21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t>AMD FirePro</a:t>
                      </a:r>
                      <a:r>
                        <a:rPr lang="en-US" sz="2100" b="0" i="0" kern="1200" cap="none" baseline="0" noProof="0" dirty="0" smtClean="0">
                          <a:solidFill>
                            <a:schemeClr val="tx1"/>
                          </a:solidFill>
                          <a:effectLst/>
                          <a:latin typeface="+mj-lt"/>
                          <a:ea typeface="+mj-ea"/>
                          <a:cs typeface="Arial" pitchFamily="34" charset="0"/>
                        </a:rPr>
                        <a:t>™</a:t>
                      </a:r>
                      <a:r>
                        <a:rPr lang="en-US" sz="21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t> </a:t>
                      </a:r>
                      <a:br>
                        <a:rPr lang="en-US" sz="21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br>
                      <a:r>
                        <a:rPr lang="en-US" sz="27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t>W8000</a:t>
                      </a:r>
                    </a:p>
                  </a:txBody>
                  <a:tcPr marL="60944" marR="60944" marT="60960" marB="6096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800"/>
                        </a:lnSpc>
                        <a:spcBef>
                          <a:spcPts val="0"/>
                        </a:spcBef>
                        <a:spcAft>
                          <a:spcPts val="0"/>
                        </a:spcAft>
                        <a:buClrTx/>
                        <a:buSzTx/>
                        <a:buFont typeface="Arial" charset="0"/>
                        <a:buNone/>
                        <a:tabLst/>
                        <a:defRPr/>
                      </a:pPr>
                      <a:r>
                        <a:rPr lang="en-US" sz="19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t>AMD vs. Competitor</a:t>
                      </a:r>
                    </a:p>
                    <a:p>
                      <a:pPr marL="0" marR="0" lvl="0" indent="0" algn="ctr" defTabSz="914400" rtl="0" eaLnBrk="1" fontAlgn="base" latinLnBrk="0" hangingPunct="1">
                        <a:lnSpc>
                          <a:spcPts val="1800"/>
                        </a:lnSpc>
                        <a:spcBef>
                          <a:spcPts val="0"/>
                        </a:spcBef>
                        <a:spcAft>
                          <a:spcPts val="0"/>
                        </a:spcAft>
                        <a:buClrTx/>
                        <a:buSzTx/>
                        <a:buFont typeface="Arial" charset="0"/>
                        <a:buNone/>
                        <a:tabLst/>
                        <a:defRPr/>
                      </a:pPr>
                      <a:r>
                        <a:rPr lang="en-US" sz="19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t>(K5000)</a:t>
                      </a:r>
                    </a:p>
                  </a:txBody>
                  <a:tcPr marL="60944" marR="60944" marT="60960" marB="6096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22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1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Calibri"/>
                          <a:cs typeface="Times New Roman"/>
                        </a:rPr>
                        <a:t>3.23 TFLOPs of compute power vs. 2.17 TFLOPs</a:t>
                      </a:r>
                    </a:p>
                  </a:txBody>
                  <a:tcPr marL="60944" marR="60944" marT="60960" marB="609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CA" sz="3200" b="0" i="0" u="none" strike="noStrike" kern="1200" cap="none" spc="0" normalizeH="0" baseline="0" noProof="0" dirty="0" smtClean="0">
                        <a:ln>
                          <a:noFill/>
                        </a:ln>
                        <a:solidFill>
                          <a:srgbClr val="D31919"/>
                        </a:solidFill>
                        <a:effectLst>
                          <a:outerShdw blurRad="38100" dist="38100" dir="2700000" algn="tl">
                            <a:srgbClr val="000000">
                              <a:alpha val="43137"/>
                            </a:srgbClr>
                          </a:outerShdw>
                        </a:effectLst>
                        <a:uLnTx/>
                        <a:uFillTx/>
                        <a:latin typeface="Arial Black"/>
                        <a:ea typeface="Calibri"/>
                        <a:cs typeface="Arial Black"/>
                      </a:endParaRP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CA" sz="3200" b="1" i="0" u="none" strike="noStrike" kern="1200" cap="none" spc="0" normalizeH="0" baseline="0" noProof="0" dirty="0" smtClean="0">
                          <a:ln>
                            <a:noFill/>
                          </a:ln>
                          <a:solidFill>
                            <a:srgbClr val="D31919"/>
                          </a:solidFill>
                          <a:effectLst>
                            <a:outerShdw blurRad="38100" dist="38100" dir="2700000" algn="tl">
                              <a:srgbClr val="000000">
                                <a:alpha val="43137"/>
                              </a:srgbClr>
                            </a:outerShdw>
                          </a:effectLst>
                          <a:uLnTx/>
                          <a:uFillTx/>
                          <a:latin typeface="Arial Black"/>
                          <a:ea typeface="Calibri"/>
                          <a:cs typeface="Arial Black"/>
                        </a:rPr>
                        <a:t>50% More</a:t>
                      </a:r>
                      <a:endParaRPr kumimoji="0" lang="en-US" sz="3200" b="0" i="0" u="none" strike="noStrike" kern="1200" cap="none" spc="0" normalizeH="0" baseline="0" noProof="0" dirty="0" smtClean="0">
                        <a:ln>
                          <a:noFill/>
                        </a:ln>
                        <a:solidFill>
                          <a:srgbClr val="D31919"/>
                        </a:solidFill>
                        <a:effectLst/>
                        <a:uLnTx/>
                        <a:uFillTx/>
                        <a:latin typeface="Arial Black"/>
                        <a:ea typeface="Calibri"/>
                        <a:cs typeface="Arial Black"/>
                      </a:endParaRPr>
                    </a:p>
                  </a:txBody>
                  <a:tcPr marL="60944" marR="60944" marT="60960" marB="6096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22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1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j-lt"/>
                          <a:ea typeface="Calibri"/>
                          <a:cs typeface="Times New Roman"/>
                        </a:rPr>
                        <a:t>28.8 </a:t>
                      </a:r>
                      <a:r>
                        <a:rPr kumimoji="0" lang="en-CA" sz="2100" b="0"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mj-lt"/>
                          <a:ea typeface="Calibri"/>
                          <a:cs typeface="Times New Roman"/>
                        </a:rPr>
                        <a:t>gigapixels</a:t>
                      </a:r>
                      <a:r>
                        <a:rPr kumimoji="0" lang="en-CA" sz="21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j-lt"/>
                          <a:ea typeface="Calibri"/>
                          <a:cs typeface="Times New Roman"/>
                        </a:rPr>
                        <a:t>/s fill rate vs. 22.6 </a:t>
                      </a:r>
                      <a:r>
                        <a:rPr kumimoji="0" lang="en-CA" sz="2100" b="0"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mj-lt"/>
                          <a:ea typeface="Calibri"/>
                          <a:cs typeface="Times New Roman"/>
                        </a:rPr>
                        <a:t>gigapixels</a:t>
                      </a:r>
                      <a:r>
                        <a:rPr kumimoji="0" lang="en-CA" sz="21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j-lt"/>
                          <a:ea typeface="Calibri"/>
                          <a:cs typeface="Times New Roman"/>
                        </a:rPr>
                        <a:t>/s </a:t>
                      </a:r>
                    </a:p>
                  </a:txBody>
                  <a:tcPr marL="60944" marR="60944" marT="60960" marB="609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D31919"/>
                          </a:solidFill>
                          <a:effectLst/>
                          <a:uLnTx/>
                          <a:uFillTx/>
                          <a:latin typeface="Arial Black"/>
                          <a:ea typeface="Calibri"/>
                          <a:cs typeface="Arial Black"/>
                        </a:rPr>
                        <a:t> </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D31919"/>
                          </a:solidFill>
                          <a:effectLst>
                            <a:outerShdw blurRad="38100" dist="38100" dir="2700000" algn="tl">
                              <a:srgbClr val="000000">
                                <a:alpha val="43137"/>
                              </a:srgbClr>
                            </a:outerShdw>
                          </a:effectLst>
                          <a:uLnTx/>
                          <a:uFillTx/>
                          <a:latin typeface="Arial Black"/>
                          <a:ea typeface="Calibri"/>
                          <a:cs typeface="Arial Black"/>
                        </a:rPr>
                        <a:t>25% More</a:t>
                      </a:r>
                      <a:endParaRPr kumimoji="0" lang="en-US" sz="3200" b="0" i="0" u="none" strike="noStrike" kern="1200" cap="none" spc="0" normalizeH="0" baseline="0" noProof="0" dirty="0" smtClean="0">
                        <a:ln>
                          <a:noFill/>
                        </a:ln>
                        <a:solidFill>
                          <a:srgbClr val="D31919"/>
                        </a:solidFill>
                        <a:effectLst>
                          <a:outerShdw blurRad="38100" dist="38100" dir="2700000" algn="tl">
                            <a:srgbClr val="000000">
                              <a:alpha val="43137"/>
                            </a:srgbClr>
                          </a:outerShdw>
                        </a:effectLst>
                        <a:uLnTx/>
                        <a:uFillTx/>
                        <a:latin typeface="Arial Black"/>
                        <a:ea typeface="Calibri"/>
                        <a:cs typeface="Arial Black"/>
                      </a:endParaRPr>
                    </a:p>
                  </a:txBody>
                  <a:tcPr marL="60944" marR="60944" marT="60960" marB="6096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2264">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CA" sz="2100" b="0"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mj-lt"/>
                          <a:ea typeface="Calibri"/>
                          <a:cs typeface="Times New Roman"/>
                        </a:rPr>
                        <a:t>PCIe</a:t>
                      </a:r>
                      <a:r>
                        <a:rPr kumimoji="0" lang="en-CA" sz="21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a:ea typeface="Calibri"/>
                          <a:cs typeface="Arial"/>
                        </a:rPr>
                        <a:t>®</a:t>
                      </a:r>
                      <a:r>
                        <a:rPr kumimoji="0" lang="en-CA" sz="21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j-lt"/>
                          <a:ea typeface="Calibri"/>
                          <a:cs typeface="Times New Roman"/>
                        </a:rPr>
                        <a:t> 3.0 32GB/s vs. 2.0 16GB/s</a:t>
                      </a:r>
                    </a:p>
                  </a:txBody>
                  <a:tcPr marL="60944" marR="60944" marT="60960" marB="609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D31919"/>
                          </a:solidFill>
                          <a:effectLst/>
                          <a:uLnTx/>
                          <a:uFillTx/>
                          <a:latin typeface="Arial Black"/>
                          <a:ea typeface="Calibri"/>
                          <a:cs typeface="Arial Black"/>
                        </a:rPr>
                        <a:t> </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D31919"/>
                          </a:solidFill>
                          <a:effectLst>
                            <a:outerShdw blurRad="38100" dist="38100" dir="2700000" algn="tl">
                              <a:srgbClr val="000000">
                                <a:alpha val="43137"/>
                              </a:srgbClr>
                            </a:outerShdw>
                          </a:effectLst>
                          <a:uLnTx/>
                          <a:uFillTx/>
                          <a:latin typeface="Arial Black"/>
                          <a:ea typeface="Calibri"/>
                          <a:cs typeface="Arial Black"/>
                        </a:rPr>
                        <a:t>2x</a:t>
                      </a:r>
                      <a:endParaRPr kumimoji="0" lang="en-US" sz="3200" b="0" i="0" u="none" strike="noStrike" kern="1200" cap="none" spc="0" normalizeH="0" baseline="0" noProof="0" dirty="0" smtClean="0">
                        <a:ln>
                          <a:noFill/>
                        </a:ln>
                        <a:solidFill>
                          <a:srgbClr val="D31919"/>
                        </a:solidFill>
                        <a:effectLst/>
                        <a:uLnTx/>
                        <a:uFillTx/>
                        <a:latin typeface="Arial Black"/>
                        <a:ea typeface="Calibri"/>
                        <a:cs typeface="Arial Black"/>
                      </a:endParaRPr>
                    </a:p>
                  </a:txBody>
                  <a:tcPr marL="60944" marR="60944" marT="60960" marB="6096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2264">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CA" sz="21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j-lt"/>
                          <a:ea typeface="Calibri"/>
                          <a:cs typeface="Times New Roman"/>
                        </a:rPr>
                        <a:t>$1,599 vs. $1,675.75</a:t>
                      </a:r>
                    </a:p>
                  </a:txBody>
                  <a:tcPr marL="60944" marR="60944" marT="60960" marB="609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3200" b="1" i="0" u="none" strike="noStrike" kern="1200" cap="none" spc="0" normalizeH="0" baseline="0" noProof="0" dirty="0" smtClean="0">
                        <a:ln>
                          <a:noFill/>
                        </a:ln>
                        <a:solidFill>
                          <a:srgbClr val="D31919"/>
                        </a:solidFill>
                        <a:effectLst>
                          <a:outerShdw blurRad="38100" dist="38100" dir="2700000" algn="tl">
                            <a:srgbClr val="000000">
                              <a:alpha val="43137"/>
                            </a:srgbClr>
                          </a:outerShdw>
                        </a:effectLst>
                        <a:uLnTx/>
                        <a:uFillTx/>
                        <a:latin typeface="Arial Black"/>
                        <a:ea typeface="Calibri"/>
                        <a:cs typeface="Arial Black"/>
                      </a:endParaRP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D31919"/>
                          </a:solidFill>
                          <a:effectLst>
                            <a:outerShdw blurRad="38100" dist="38100" dir="2700000" algn="tl">
                              <a:srgbClr val="000000">
                                <a:alpha val="43137"/>
                              </a:srgbClr>
                            </a:outerShdw>
                          </a:effectLst>
                          <a:uLnTx/>
                          <a:uFillTx/>
                          <a:latin typeface="Arial Black"/>
                          <a:ea typeface="Calibri"/>
                          <a:cs typeface="Arial Black"/>
                        </a:rPr>
                        <a:t>5% Less</a:t>
                      </a:r>
                      <a:endParaRPr kumimoji="0" lang="en-US" sz="3200" b="0" i="0" u="none" strike="noStrike" kern="1200" cap="none" spc="0" normalizeH="0" baseline="0" noProof="0" dirty="0" smtClean="0">
                        <a:ln>
                          <a:noFill/>
                        </a:ln>
                        <a:solidFill>
                          <a:srgbClr val="D31919"/>
                        </a:solidFill>
                        <a:effectLst/>
                        <a:uLnTx/>
                        <a:uFillTx/>
                        <a:latin typeface="Arial Black"/>
                        <a:ea typeface="Calibri"/>
                        <a:cs typeface="Arial Black"/>
                      </a:endParaRPr>
                    </a:p>
                  </a:txBody>
                  <a:tcPr marL="60944" marR="60944" marT="60960" marB="6096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bl>
          </a:graphicData>
        </a:graphic>
      </p:graphicFrame>
      <p:sp>
        <p:nvSpPr>
          <p:cNvPr id="12" name="TextBox 2"/>
          <p:cNvSpPr txBox="1">
            <a:spLocks noChangeArrowheads="1"/>
          </p:cNvSpPr>
          <p:nvPr/>
        </p:nvSpPr>
        <p:spPr bwMode="auto">
          <a:xfrm>
            <a:off x="6150990" y="6199573"/>
            <a:ext cx="53244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n-US" sz="1000" b="0" i="0" u="none" strike="noStrike" cap="none" normalizeH="0" baseline="0" dirty="0" smtClean="0">
                <a:ln>
                  <a:noFill/>
                </a:ln>
                <a:effectLst/>
                <a:latin typeface="Calibri" pitchFamily="34" charset="0"/>
                <a:cs typeface="Arial" pitchFamily="34" charset="0"/>
              </a:rPr>
              <a:t>K5000 specs can be viewed at </a:t>
            </a:r>
            <a:r>
              <a:rPr kumimoji="0" lang="en-US" sz="1000" b="0" i="0" u="none" strike="noStrike" cap="none" normalizeH="0" baseline="0" dirty="0" smtClean="0">
                <a:ln>
                  <a:noFill/>
                </a:ln>
                <a:solidFill>
                  <a:schemeClr val="tx1"/>
                </a:solidFill>
                <a:effectLst/>
                <a:latin typeface="Calibri" pitchFamily="34" charset="0"/>
                <a:cs typeface="Arial" pitchFamily="34" charset="0"/>
                <a:hlinkClick r:id="rId7"/>
              </a:rPr>
              <a:t>http://www.nvidia.com/object/quadro-desktop-gpus-specs.html</a:t>
            </a:r>
            <a:r>
              <a:rPr kumimoji="0" lang="en-US" sz="1000" b="0" i="0" u="none" strike="noStrike" cap="none" normalizeH="0" baseline="0" dirty="0" smtClean="0">
                <a:ln>
                  <a:noFill/>
                </a:ln>
                <a:solidFill>
                  <a:schemeClr val="tx1"/>
                </a:solidFill>
                <a:effectLst/>
                <a:latin typeface="Calibri" pitchFamily="34" charset="0"/>
                <a:cs typeface="Arial" pitchFamily="34" charset="0"/>
              </a:rPr>
              <a:t>. K5000 pricing from </a:t>
            </a:r>
            <a:r>
              <a:rPr kumimoji="0" lang="en-US" sz="1000" b="0" i="0" u="none" strike="noStrike" cap="none" normalizeH="0" baseline="0" dirty="0" smtClean="0">
                <a:ln>
                  <a:noFill/>
                </a:ln>
                <a:solidFill>
                  <a:schemeClr val="tx1"/>
                </a:solidFill>
                <a:effectLst/>
                <a:latin typeface="Calibri" pitchFamily="34" charset="0"/>
                <a:cs typeface="Arial" pitchFamily="34" charset="0"/>
                <a:hlinkClick r:id="rId8"/>
              </a:rPr>
              <a:t>www.sabrepc.com</a:t>
            </a:r>
            <a:r>
              <a:rPr kumimoji="0" lang="en-US" sz="1000" b="0" i="0" u="none" strike="noStrike" cap="none" normalizeH="0" dirty="0" smtClean="0">
                <a:ln>
                  <a:noFill/>
                </a:ln>
                <a:solidFill>
                  <a:schemeClr val="tx1"/>
                </a:solidFill>
                <a:effectLst/>
                <a:latin typeface="Calibri" pitchFamily="34" charset="0"/>
                <a:cs typeface="Arial" pitchFamily="34" charset="0"/>
              </a:rPr>
              <a:t> as of 5.28.13. </a:t>
            </a:r>
            <a:r>
              <a:rPr kumimoji="0" lang="en-US" sz="1000" b="0" i="0" u="none" strike="noStrike" cap="none" normalizeH="0" baseline="0" dirty="0" smtClean="0">
                <a:ln>
                  <a:noFill/>
                </a:ln>
                <a:solidFill>
                  <a:srgbClr val="000000"/>
                </a:solidFill>
                <a:effectLst/>
                <a:latin typeface="Calibri" pitchFamily="34" charset="0"/>
                <a:cs typeface="Arial" pitchFamily="34" charset="0"/>
              </a:rPr>
              <a:t> </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290112785"/>
      </p:ext>
    </p:extLst>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descr="Callout.png"/>
          <p:cNvPicPr>
            <a:picLocks noChangeAspect="1"/>
          </p:cNvPicPr>
          <p:nvPr/>
        </p:nvPicPr>
        <p:blipFill>
          <a:blip r:embed="rId3">
            <a:alphaModFix amt="46000"/>
            <a:extLst>
              <a:ext uri="{28A0092B-C50C-407E-A947-70E740481C1C}">
                <a14:useLocalDpi xmlns:a14="http://schemas.microsoft.com/office/drawing/2010/main" val="0"/>
              </a:ext>
            </a:extLst>
          </a:blip>
          <a:stretch>
            <a:fillRect/>
          </a:stretch>
        </p:blipFill>
        <p:spPr>
          <a:xfrm>
            <a:off x="228601" y="1295400"/>
            <a:ext cx="2692210" cy="3524738"/>
          </a:xfrm>
          <a:prstGeom prst="rect">
            <a:avLst/>
          </a:prstGeom>
        </p:spPr>
      </p:pic>
      <p:pic>
        <p:nvPicPr>
          <p:cNvPr id="52" name="Picture 51" descr="Callout.png"/>
          <p:cNvPicPr>
            <a:picLocks noChangeAspect="1"/>
          </p:cNvPicPr>
          <p:nvPr/>
        </p:nvPicPr>
        <p:blipFill>
          <a:blip r:embed="rId3">
            <a:alphaModFix amt="46000"/>
            <a:extLst>
              <a:ext uri="{28A0092B-C50C-407E-A947-70E740481C1C}">
                <a14:useLocalDpi xmlns:a14="http://schemas.microsoft.com/office/drawing/2010/main" val="0"/>
              </a:ext>
            </a:extLst>
          </a:blip>
          <a:stretch>
            <a:fillRect/>
          </a:stretch>
        </p:blipFill>
        <p:spPr>
          <a:xfrm>
            <a:off x="3251201" y="1295400"/>
            <a:ext cx="2692210" cy="3524738"/>
          </a:xfrm>
          <a:prstGeom prst="rect">
            <a:avLst/>
          </a:prstGeom>
        </p:spPr>
      </p:pic>
      <p:pic>
        <p:nvPicPr>
          <p:cNvPr id="53" name="Picture 52" descr="Callout.png"/>
          <p:cNvPicPr>
            <a:picLocks noChangeAspect="1"/>
          </p:cNvPicPr>
          <p:nvPr/>
        </p:nvPicPr>
        <p:blipFill>
          <a:blip r:embed="rId3">
            <a:alphaModFix amt="46000"/>
            <a:extLst>
              <a:ext uri="{28A0092B-C50C-407E-A947-70E740481C1C}">
                <a14:useLocalDpi xmlns:a14="http://schemas.microsoft.com/office/drawing/2010/main" val="0"/>
              </a:ext>
            </a:extLst>
          </a:blip>
          <a:stretch>
            <a:fillRect/>
          </a:stretch>
        </p:blipFill>
        <p:spPr>
          <a:xfrm>
            <a:off x="6261101" y="1295400"/>
            <a:ext cx="2692210" cy="3524738"/>
          </a:xfrm>
          <a:prstGeom prst="rect">
            <a:avLst/>
          </a:prstGeom>
        </p:spPr>
      </p:pic>
      <p:pic>
        <p:nvPicPr>
          <p:cNvPr id="54" name="Picture 53" descr="Callout.png"/>
          <p:cNvPicPr>
            <a:picLocks noChangeAspect="1"/>
          </p:cNvPicPr>
          <p:nvPr/>
        </p:nvPicPr>
        <p:blipFill>
          <a:blip r:embed="rId3">
            <a:alphaModFix amt="46000"/>
            <a:extLst>
              <a:ext uri="{28A0092B-C50C-407E-A947-70E740481C1C}">
                <a14:useLocalDpi xmlns:a14="http://schemas.microsoft.com/office/drawing/2010/main" val="0"/>
              </a:ext>
            </a:extLst>
          </a:blip>
          <a:stretch>
            <a:fillRect/>
          </a:stretch>
        </p:blipFill>
        <p:spPr>
          <a:xfrm>
            <a:off x="9309101" y="1295400"/>
            <a:ext cx="2692210" cy="3524738"/>
          </a:xfrm>
          <a:prstGeom prst="rect">
            <a:avLst/>
          </a:prstGeom>
        </p:spPr>
      </p:pic>
      <p:pic>
        <p:nvPicPr>
          <p:cNvPr id="48" name="Picture 3" descr="H:\Quardia\Quardia Client Folder - Active\AMD\Common Resources\flash 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0" y="3721203"/>
            <a:ext cx="3333403" cy="333340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179" y="4318002"/>
            <a:ext cx="2197100" cy="2197098"/>
          </a:xfrm>
          <a:prstGeom prst="rect">
            <a:avLst/>
          </a:prstGeom>
        </p:spPr>
      </p:pic>
      <p:sp>
        <p:nvSpPr>
          <p:cNvPr id="50" name="Rectangle 49"/>
          <p:cNvSpPr/>
          <p:nvPr/>
        </p:nvSpPr>
        <p:spPr>
          <a:xfrm>
            <a:off x="818804" y="5143944"/>
            <a:ext cx="1701799" cy="613843"/>
          </a:xfrm>
          <a:prstGeom prst="rect">
            <a:avLst/>
          </a:prstGeom>
        </p:spPr>
        <p:txBody>
          <a:bodyPr wrap="square">
            <a:spAutoFit/>
          </a:bodyPr>
          <a:lstStyle/>
          <a:p>
            <a:pPr marL="2117" indent="-2117" algn="ctr" defTabSz="1217364">
              <a:lnSpc>
                <a:spcPts val="2000"/>
              </a:lnSpc>
            </a:pPr>
            <a:r>
              <a:rPr lang="en-US" sz="3200" b="1" dirty="0" smtClean="0">
                <a:solidFill>
                  <a:prstClr val="white"/>
                </a:solidFill>
                <a:effectLst>
                  <a:outerShdw blurRad="38100" dist="38100" dir="2700000" algn="tl">
                    <a:srgbClr val="000000">
                      <a:alpha val="43137"/>
                    </a:srgbClr>
                  </a:outerShdw>
                </a:effectLst>
                <a:latin typeface="Arial Black"/>
                <a:cs typeface="Arial Black"/>
              </a:rPr>
              <a:t>2.8X</a:t>
            </a:r>
            <a:r>
              <a:rPr lang="en-US" sz="3200" b="1" dirty="0">
                <a:solidFill>
                  <a:prstClr val="white"/>
                </a:solidFill>
                <a:effectLst>
                  <a:outerShdw blurRad="38100" dist="38100" dir="2700000" algn="tl">
                    <a:srgbClr val="000000">
                      <a:alpha val="43137"/>
                    </a:srgbClr>
                  </a:outerShdw>
                </a:effectLst>
                <a:latin typeface="Arial Black"/>
                <a:cs typeface="Arial Black"/>
              </a:rPr>
              <a:t/>
            </a:r>
            <a:br>
              <a:rPr lang="en-US" sz="3200" b="1" dirty="0">
                <a:solidFill>
                  <a:prstClr val="white"/>
                </a:solidFill>
                <a:effectLst>
                  <a:outerShdw blurRad="38100" dist="38100" dir="2700000" algn="tl">
                    <a:srgbClr val="000000">
                      <a:alpha val="43137"/>
                    </a:srgbClr>
                  </a:outerShdw>
                </a:effectLst>
                <a:latin typeface="Arial Black"/>
                <a:cs typeface="Arial Black"/>
              </a:rPr>
            </a:br>
            <a:r>
              <a:rPr lang="en-US" sz="2000" b="1" dirty="0" smtClean="0">
                <a:solidFill>
                  <a:prstClr val="white"/>
                </a:solidFill>
                <a:effectLst>
                  <a:outerShdw blurRad="38100" dist="38100" dir="2700000" algn="tl">
                    <a:srgbClr val="000000">
                      <a:alpha val="43137"/>
                    </a:srgbClr>
                  </a:outerShdw>
                </a:effectLst>
                <a:latin typeface="Arial Black"/>
                <a:cs typeface="Arial Black"/>
              </a:rPr>
              <a:t>Better!</a:t>
            </a:r>
            <a:endParaRPr lang="en-US" sz="2000" b="1" dirty="0">
              <a:solidFill>
                <a:prstClr val="white"/>
              </a:solidFill>
              <a:effectLst>
                <a:outerShdw blurRad="38100" dist="38100" dir="2700000" algn="tl">
                  <a:srgbClr val="000000">
                    <a:alpha val="43137"/>
                  </a:srgbClr>
                </a:outerShdw>
              </a:effectLst>
              <a:latin typeface="Arial Black"/>
              <a:cs typeface="Arial Black"/>
            </a:endParaRPr>
          </a:p>
        </p:txBody>
      </p:sp>
      <p:sp>
        <p:nvSpPr>
          <p:cNvPr id="32" name="Content Placeholder 2"/>
          <p:cNvSpPr>
            <a:spLocks noGrp="1"/>
          </p:cNvSpPr>
          <p:nvPr>
            <p:ph idx="1"/>
          </p:nvPr>
        </p:nvSpPr>
        <p:spPr>
          <a:xfrm>
            <a:off x="476982" y="1091085"/>
            <a:ext cx="11180161" cy="507153"/>
          </a:xfrm>
        </p:spPr>
        <p:txBody>
          <a:bodyPr/>
          <a:lstStyle/>
          <a:p>
            <a:pPr marL="0" indent="0" algn="ctr">
              <a:buNone/>
            </a:pPr>
            <a:r>
              <a:rPr lang="en-US" sz="2100" b="1" i="1" dirty="0">
                <a:ea typeface="ＭＳ Ｐゴシック" pitchFamily="34" charset="-128"/>
              </a:rPr>
              <a:t>The High-End Category Leader for Multi-tasking and Application Performance</a:t>
            </a:r>
          </a:p>
        </p:txBody>
      </p:sp>
      <p:graphicFrame>
        <p:nvGraphicFramePr>
          <p:cNvPr id="22" name="Chart 21"/>
          <p:cNvGraphicFramePr>
            <a:graphicFrameLocks/>
          </p:cNvGraphicFramePr>
          <p:nvPr>
            <p:extLst>
              <p:ext uri="{D42A27DB-BD31-4B8C-83A1-F6EECF244321}">
                <p14:modId xmlns:p14="http://schemas.microsoft.com/office/powerpoint/2010/main" val="3146227544"/>
              </p:ext>
            </p:extLst>
          </p:nvPr>
        </p:nvGraphicFramePr>
        <p:xfrm>
          <a:off x="9225015" y="1625600"/>
          <a:ext cx="2721852" cy="342899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Chart 28"/>
          <p:cNvGraphicFramePr>
            <a:graphicFrameLocks/>
          </p:cNvGraphicFramePr>
          <p:nvPr>
            <p:extLst>
              <p:ext uri="{D42A27DB-BD31-4B8C-83A1-F6EECF244321}">
                <p14:modId xmlns:p14="http://schemas.microsoft.com/office/powerpoint/2010/main" val="2028506521"/>
              </p:ext>
            </p:extLst>
          </p:nvPr>
        </p:nvGraphicFramePr>
        <p:xfrm>
          <a:off x="3292250" y="1587839"/>
          <a:ext cx="2679002" cy="3177404"/>
        </p:xfrm>
        <a:graphic>
          <a:graphicData uri="http://schemas.openxmlformats.org/drawingml/2006/chart">
            <c:chart xmlns:c="http://schemas.openxmlformats.org/drawingml/2006/chart" xmlns:r="http://schemas.openxmlformats.org/officeDocument/2006/relationships" r:id="rId7"/>
          </a:graphicData>
        </a:graphic>
      </p:graphicFrame>
      <p:sp>
        <p:nvSpPr>
          <p:cNvPr id="4" name="TextBox 3"/>
          <p:cNvSpPr txBox="1"/>
          <p:nvPr/>
        </p:nvSpPr>
        <p:spPr>
          <a:xfrm>
            <a:off x="202546" y="6185005"/>
            <a:ext cx="8573154" cy="553976"/>
          </a:xfrm>
          <a:prstGeom prst="rect">
            <a:avLst/>
          </a:prstGeom>
          <a:noFill/>
        </p:spPr>
        <p:txBody>
          <a:bodyPr wrap="square" lIns="121899" tIns="60949" rIns="121899" bIns="60949" rtlCol="0">
            <a:spAutoFit/>
          </a:bodyPr>
          <a:lstStyle/>
          <a:p>
            <a:pPr lvl="0">
              <a:spcBef>
                <a:spcPts val="0"/>
              </a:spcBef>
              <a:spcAft>
                <a:spcPts val="0"/>
              </a:spcAft>
            </a:pPr>
            <a:r>
              <a:rPr lang="en-CA" sz="900" i="1" dirty="0">
                <a:latin typeface="Calibri" pitchFamily="34" charset="0"/>
              </a:rPr>
              <a:t>Averaged </a:t>
            </a:r>
            <a:r>
              <a:rPr lang="en-CA" sz="900" i="1" dirty="0" err="1">
                <a:latin typeface="Calibri" pitchFamily="34" charset="0"/>
              </a:rPr>
              <a:t>SPECapc</a:t>
            </a:r>
            <a:r>
              <a:rPr lang="en-CA" sz="900" i="1" dirty="0">
                <a:latin typeface="Calibri" pitchFamily="34" charset="0"/>
              </a:rPr>
              <a:t> Maya 2012, UGS NX6, Creo2, 3dsmax 2011, and </a:t>
            </a:r>
            <a:r>
              <a:rPr lang="en-CA" sz="900" i="1" dirty="0" err="1">
                <a:latin typeface="Calibri" pitchFamily="34" charset="0"/>
              </a:rPr>
              <a:t>Solidworks</a:t>
            </a:r>
            <a:r>
              <a:rPr lang="en-CA" sz="900" i="1" dirty="0">
                <a:latin typeface="Calibri" pitchFamily="34" charset="0"/>
              </a:rPr>
              <a:t> 2013 Graphics Composite scores + </a:t>
            </a:r>
            <a:r>
              <a:rPr lang="en-CA" sz="900" i="1" dirty="0" err="1">
                <a:latin typeface="Calibri" pitchFamily="34" charset="0"/>
              </a:rPr>
              <a:t>BaseMark</a:t>
            </a:r>
            <a:r>
              <a:rPr lang="en-CA" sz="900" i="1" dirty="0">
                <a:latin typeface="Calibri" pitchFamily="34" charset="0"/>
              </a:rPr>
              <a:t> CL / </a:t>
            </a:r>
            <a:r>
              <a:rPr lang="en-CA" sz="900" i="1" dirty="0" smtClean="0">
                <a:latin typeface="Calibri" pitchFamily="34" charset="0"/>
              </a:rPr>
              <a:t>MSRP </a:t>
            </a:r>
          </a:p>
          <a:p>
            <a:pPr lvl="0">
              <a:spcBef>
                <a:spcPts val="0"/>
              </a:spcBef>
              <a:spcAft>
                <a:spcPts val="0"/>
              </a:spcAft>
            </a:pPr>
            <a:r>
              <a:rPr lang="en-US" sz="900" dirty="0" smtClean="0">
                <a:latin typeface="Calibri" pitchFamily="34" charset="0"/>
                <a:cs typeface="Arial" pitchFamily="34" charset="0"/>
              </a:rPr>
              <a:t>System </a:t>
            </a:r>
            <a:r>
              <a:rPr lang="en-US" sz="900" dirty="0" err="1">
                <a:latin typeface="Calibri" pitchFamily="34" charset="0"/>
                <a:cs typeface="Arial" pitchFamily="34" charset="0"/>
              </a:rPr>
              <a:t>Config</a:t>
            </a:r>
            <a:r>
              <a:rPr lang="en-US" sz="900" dirty="0">
                <a:latin typeface="Calibri" pitchFamily="34" charset="0"/>
                <a:cs typeface="Arial" pitchFamily="34" charset="0"/>
              </a:rPr>
              <a:t>: HP Z420, Intel Xeon  E5-1660 @ 3.30GHz, </a:t>
            </a:r>
            <a:r>
              <a:rPr lang="en-US" sz="900" dirty="0" smtClean="0">
                <a:latin typeface="Calibri" pitchFamily="34" charset="0"/>
                <a:cs typeface="Arial" pitchFamily="34" charset="0"/>
              </a:rPr>
              <a:t>16GB </a:t>
            </a:r>
            <a:r>
              <a:rPr lang="en-US" sz="900" dirty="0">
                <a:latin typeface="Calibri" pitchFamily="34" charset="0"/>
                <a:cs typeface="Arial" pitchFamily="34" charset="0"/>
              </a:rPr>
              <a:t>RAM, Windows® 7 </a:t>
            </a:r>
            <a:r>
              <a:rPr lang="en-US" sz="900" dirty="0" smtClean="0">
                <a:latin typeface="Calibri" pitchFamily="34" charset="0"/>
                <a:cs typeface="Arial" pitchFamily="34" charset="0"/>
              </a:rPr>
              <a:t> 64-bit SP1. AMD driver v9.003.3, NV v307.32.</a:t>
            </a:r>
            <a:endParaRPr lang="en-US" sz="900" dirty="0">
              <a:latin typeface="Calibri" pitchFamily="34" charset="0"/>
              <a:cs typeface="Arial" pitchFamily="34" charset="0"/>
            </a:endParaRPr>
          </a:p>
          <a:p>
            <a:pPr algn="ctr"/>
            <a:endParaRPr lang="en-CA" sz="900" i="1" dirty="0"/>
          </a:p>
        </p:txBody>
      </p:sp>
      <p:graphicFrame>
        <p:nvGraphicFramePr>
          <p:cNvPr id="30" name="Chart 29"/>
          <p:cNvGraphicFramePr>
            <a:graphicFrameLocks/>
          </p:cNvGraphicFramePr>
          <p:nvPr>
            <p:extLst>
              <p:ext uri="{D42A27DB-BD31-4B8C-83A1-F6EECF244321}">
                <p14:modId xmlns:p14="http://schemas.microsoft.com/office/powerpoint/2010/main" val="2807287497"/>
              </p:ext>
            </p:extLst>
          </p:nvPr>
        </p:nvGraphicFramePr>
        <p:xfrm>
          <a:off x="6150406" y="1669160"/>
          <a:ext cx="2922891" cy="315518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1" name="Chart 30"/>
          <p:cNvGraphicFramePr>
            <a:graphicFrameLocks/>
          </p:cNvGraphicFramePr>
          <p:nvPr>
            <p:extLst>
              <p:ext uri="{D42A27DB-BD31-4B8C-83A1-F6EECF244321}">
                <p14:modId xmlns:p14="http://schemas.microsoft.com/office/powerpoint/2010/main" val="2031153899"/>
              </p:ext>
            </p:extLst>
          </p:nvPr>
        </p:nvGraphicFramePr>
        <p:xfrm>
          <a:off x="192459" y="2297152"/>
          <a:ext cx="2925314" cy="2527196"/>
        </p:xfrm>
        <a:graphic>
          <a:graphicData uri="http://schemas.openxmlformats.org/drawingml/2006/chart">
            <c:chart xmlns:c="http://schemas.openxmlformats.org/drawingml/2006/chart" xmlns:r="http://schemas.openxmlformats.org/officeDocument/2006/relationships" r:id="rId9"/>
          </a:graphicData>
        </a:graphic>
      </p:graphicFrame>
      <p:sp>
        <p:nvSpPr>
          <p:cNvPr id="5" name="TextBox 4"/>
          <p:cNvSpPr txBox="1"/>
          <p:nvPr/>
        </p:nvSpPr>
        <p:spPr>
          <a:xfrm>
            <a:off x="272885" y="1446656"/>
            <a:ext cx="2774323" cy="841256"/>
          </a:xfrm>
          <a:prstGeom prst="rect">
            <a:avLst/>
          </a:prstGeom>
          <a:noFill/>
        </p:spPr>
        <p:txBody>
          <a:bodyPr wrap="square" lIns="121899" tIns="60949" rIns="121899" bIns="60949" rtlCol="0">
            <a:spAutoFit/>
          </a:bodyPr>
          <a:lstStyle/>
          <a:p>
            <a:pPr algn="ctr"/>
            <a:r>
              <a:rPr lang="en-CA" sz="1900" b="1" dirty="0"/>
              <a:t>Performance / Price</a:t>
            </a:r>
          </a:p>
          <a:p>
            <a:pPr algn="ctr"/>
            <a:r>
              <a:rPr lang="en-CA" sz="1400" dirty="0"/>
              <a:t>(Graphics + Compute Composite)</a:t>
            </a:r>
          </a:p>
        </p:txBody>
      </p:sp>
      <p:sp>
        <p:nvSpPr>
          <p:cNvPr id="3" name="Title 2"/>
          <p:cNvSpPr>
            <a:spLocks noGrp="1"/>
          </p:cNvSpPr>
          <p:nvPr>
            <p:ph type="title"/>
          </p:nvPr>
        </p:nvSpPr>
        <p:spPr/>
        <p:txBody>
          <a:bodyPr/>
          <a:lstStyle/>
          <a:p>
            <a:r>
              <a:rPr lang="en-US" dirty="0" smtClean="0"/>
              <a:t>AMD FIREPRO™ W8000: Uncompromising performance</a:t>
            </a:r>
            <a:endParaRPr lang="en-US" dirty="0"/>
          </a:p>
        </p:txBody>
      </p:sp>
      <p:pic>
        <p:nvPicPr>
          <p:cNvPr id="39" name="Picture 3" descr="H:\Quardia\Quardia Client Folder - Active\AMD\Common Resources\flash 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743922" y="3784703"/>
            <a:ext cx="3333403" cy="333340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 descr="H:\Quardia\Quardia Client Folder - Active\AMD\Common Resources\flash 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8855422" y="3721203"/>
            <a:ext cx="3333403" cy="333340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 descr="H:\Quardia\Quardia Client Folder - Active\AMD\Common Resources\flash 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2988022" y="3759303"/>
            <a:ext cx="3333403" cy="333340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0201" y="4318002"/>
            <a:ext cx="2197100" cy="2197098"/>
          </a:xfrm>
          <a:prstGeom prst="rect">
            <a:avLst/>
          </a:prstGeom>
        </p:spPr>
      </p:pic>
      <p:sp>
        <p:nvSpPr>
          <p:cNvPr id="43" name="Rectangle 42"/>
          <p:cNvSpPr/>
          <p:nvPr/>
        </p:nvSpPr>
        <p:spPr>
          <a:xfrm>
            <a:off x="3806826" y="5143944"/>
            <a:ext cx="1701799" cy="613843"/>
          </a:xfrm>
          <a:prstGeom prst="rect">
            <a:avLst/>
          </a:prstGeom>
        </p:spPr>
        <p:txBody>
          <a:bodyPr wrap="square">
            <a:spAutoFit/>
          </a:bodyPr>
          <a:lstStyle/>
          <a:p>
            <a:pPr marL="2117" indent="-2117" algn="ctr" defTabSz="1217364">
              <a:lnSpc>
                <a:spcPts val="2000"/>
              </a:lnSpc>
            </a:pPr>
            <a:r>
              <a:rPr lang="en-US" sz="3200" b="1" dirty="0" smtClean="0">
                <a:solidFill>
                  <a:prstClr val="white"/>
                </a:solidFill>
                <a:effectLst>
                  <a:outerShdw blurRad="38100" dist="38100" dir="2700000" algn="tl">
                    <a:srgbClr val="000000">
                      <a:alpha val="43137"/>
                    </a:srgbClr>
                  </a:outerShdw>
                </a:effectLst>
                <a:latin typeface="Arial Black"/>
                <a:cs typeface="Arial Black"/>
              </a:rPr>
              <a:t>54%</a:t>
            </a:r>
            <a:r>
              <a:rPr lang="en-US" sz="3200" b="1" dirty="0">
                <a:solidFill>
                  <a:prstClr val="white"/>
                </a:solidFill>
                <a:effectLst>
                  <a:outerShdw blurRad="38100" dist="38100" dir="2700000" algn="tl">
                    <a:srgbClr val="000000">
                      <a:alpha val="43137"/>
                    </a:srgbClr>
                  </a:outerShdw>
                </a:effectLst>
                <a:latin typeface="Arial Black"/>
                <a:cs typeface="Arial Black"/>
              </a:rPr>
              <a:t/>
            </a:r>
            <a:br>
              <a:rPr lang="en-US" sz="3200" b="1" dirty="0">
                <a:solidFill>
                  <a:prstClr val="white"/>
                </a:solidFill>
                <a:effectLst>
                  <a:outerShdw blurRad="38100" dist="38100" dir="2700000" algn="tl">
                    <a:srgbClr val="000000">
                      <a:alpha val="43137"/>
                    </a:srgbClr>
                  </a:outerShdw>
                </a:effectLst>
                <a:latin typeface="Arial Black"/>
                <a:cs typeface="Arial Black"/>
              </a:rPr>
            </a:br>
            <a:r>
              <a:rPr lang="en-US" sz="2000" b="1" dirty="0">
                <a:solidFill>
                  <a:prstClr val="white"/>
                </a:solidFill>
                <a:effectLst>
                  <a:outerShdw blurRad="38100" dist="38100" dir="2700000" algn="tl">
                    <a:srgbClr val="000000">
                      <a:alpha val="43137"/>
                    </a:srgbClr>
                  </a:outerShdw>
                </a:effectLst>
                <a:latin typeface="Arial Black"/>
                <a:cs typeface="Arial Black"/>
              </a:rPr>
              <a:t>Faster!</a:t>
            </a:r>
          </a:p>
        </p:txBody>
      </p:sp>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8001" y="4318002"/>
            <a:ext cx="2197100" cy="2197098"/>
          </a:xfrm>
          <a:prstGeom prst="rect">
            <a:avLst/>
          </a:prstGeom>
        </p:spPr>
      </p:pic>
      <p:sp>
        <p:nvSpPr>
          <p:cNvPr id="45" name="Rectangle 44"/>
          <p:cNvSpPr/>
          <p:nvPr/>
        </p:nvSpPr>
        <p:spPr>
          <a:xfrm>
            <a:off x="6524626" y="5143944"/>
            <a:ext cx="1701799" cy="613843"/>
          </a:xfrm>
          <a:prstGeom prst="rect">
            <a:avLst/>
          </a:prstGeom>
        </p:spPr>
        <p:txBody>
          <a:bodyPr wrap="square">
            <a:spAutoFit/>
          </a:bodyPr>
          <a:lstStyle/>
          <a:p>
            <a:pPr marL="2117" indent="-2117" algn="ctr" defTabSz="1217364">
              <a:lnSpc>
                <a:spcPts val="2000"/>
              </a:lnSpc>
            </a:pPr>
            <a:r>
              <a:rPr lang="en-US" sz="3200" b="1" dirty="0" smtClean="0">
                <a:solidFill>
                  <a:prstClr val="white"/>
                </a:solidFill>
                <a:effectLst>
                  <a:outerShdw blurRad="38100" dist="38100" dir="2700000" algn="tl">
                    <a:srgbClr val="000000">
                      <a:alpha val="43137"/>
                    </a:srgbClr>
                  </a:outerShdw>
                </a:effectLst>
                <a:latin typeface="Arial Black"/>
                <a:cs typeface="Arial Black"/>
              </a:rPr>
              <a:t>19%</a:t>
            </a:r>
            <a:r>
              <a:rPr lang="en-US" sz="3200" b="1" dirty="0">
                <a:solidFill>
                  <a:prstClr val="white"/>
                </a:solidFill>
                <a:effectLst>
                  <a:outerShdw blurRad="38100" dist="38100" dir="2700000" algn="tl">
                    <a:srgbClr val="000000">
                      <a:alpha val="43137"/>
                    </a:srgbClr>
                  </a:outerShdw>
                </a:effectLst>
                <a:latin typeface="Arial Black"/>
                <a:cs typeface="Arial Black"/>
              </a:rPr>
              <a:t/>
            </a:r>
            <a:br>
              <a:rPr lang="en-US" sz="3200" b="1" dirty="0">
                <a:solidFill>
                  <a:prstClr val="white"/>
                </a:solidFill>
                <a:effectLst>
                  <a:outerShdw blurRad="38100" dist="38100" dir="2700000" algn="tl">
                    <a:srgbClr val="000000">
                      <a:alpha val="43137"/>
                    </a:srgbClr>
                  </a:outerShdw>
                </a:effectLst>
                <a:latin typeface="Arial Black"/>
                <a:cs typeface="Arial Black"/>
              </a:rPr>
            </a:br>
            <a:r>
              <a:rPr lang="en-US" sz="2000" b="1" dirty="0">
                <a:solidFill>
                  <a:prstClr val="white"/>
                </a:solidFill>
                <a:effectLst>
                  <a:outerShdw blurRad="38100" dist="38100" dir="2700000" algn="tl">
                    <a:srgbClr val="000000">
                      <a:alpha val="43137"/>
                    </a:srgbClr>
                  </a:outerShdw>
                </a:effectLst>
                <a:latin typeface="Arial Black"/>
                <a:cs typeface="Arial Black"/>
              </a:rPr>
              <a:t>Faster!</a:t>
            </a:r>
          </a:p>
        </p:txBody>
      </p:sp>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7601" y="4318002"/>
            <a:ext cx="2197100" cy="2197098"/>
          </a:xfrm>
          <a:prstGeom prst="rect">
            <a:avLst/>
          </a:prstGeom>
        </p:spPr>
      </p:pic>
      <p:sp>
        <p:nvSpPr>
          <p:cNvPr id="47" name="Rectangle 46"/>
          <p:cNvSpPr/>
          <p:nvPr/>
        </p:nvSpPr>
        <p:spPr>
          <a:xfrm>
            <a:off x="9674226" y="5143944"/>
            <a:ext cx="1701799" cy="613843"/>
          </a:xfrm>
          <a:prstGeom prst="rect">
            <a:avLst/>
          </a:prstGeom>
        </p:spPr>
        <p:txBody>
          <a:bodyPr wrap="square">
            <a:spAutoFit/>
          </a:bodyPr>
          <a:lstStyle/>
          <a:p>
            <a:pPr marL="2117" indent="-2117" algn="ctr" defTabSz="1217364">
              <a:lnSpc>
                <a:spcPts val="2000"/>
              </a:lnSpc>
            </a:pPr>
            <a:r>
              <a:rPr lang="en-US" sz="3200" b="1" dirty="0" smtClean="0">
                <a:solidFill>
                  <a:prstClr val="white"/>
                </a:solidFill>
                <a:effectLst>
                  <a:outerShdw blurRad="38100" dist="38100" dir="2700000" algn="tl">
                    <a:srgbClr val="000000">
                      <a:alpha val="43137"/>
                    </a:srgbClr>
                  </a:outerShdw>
                </a:effectLst>
                <a:latin typeface="Arial Black"/>
                <a:cs typeface="Arial Black"/>
              </a:rPr>
              <a:t>4X</a:t>
            </a:r>
          </a:p>
          <a:p>
            <a:pPr marL="2117" indent="-2117" algn="ctr" defTabSz="1217364">
              <a:lnSpc>
                <a:spcPts val="2000"/>
              </a:lnSpc>
            </a:pPr>
            <a:r>
              <a:rPr lang="en-US" sz="2000" b="1" dirty="0" smtClean="0">
                <a:solidFill>
                  <a:prstClr val="white"/>
                </a:solidFill>
                <a:effectLst>
                  <a:outerShdw blurRad="38100" dist="38100" dir="2700000" algn="tl">
                    <a:srgbClr val="000000">
                      <a:alpha val="43137"/>
                    </a:srgbClr>
                  </a:outerShdw>
                </a:effectLst>
                <a:latin typeface="Arial Black"/>
                <a:cs typeface="Arial Black"/>
              </a:rPr>
              <a:t>Faster</a:t>
            </a:r>
            <a:r>
              <a:rPr lang="en-US" sz="2000" b="1" dirty="0">
                <a:solidFill>
                  <a:prstClr val="white"/>
                </a:solidFill>
                <a:effectLst>
                  <a:outerShdw blurRad="38100" dist="38100" dir="2700000" algn="tl">
                    <a:srgbClr val="000000">
                      <a:alpha val="43137"/>
                    </a:srgbClr>
                  </a:outerShdw>
                </a:effectLst>
                <a:latin typeface="Arial Black"/>
                <a:cs typeface="Arial Black"/>
              </a:rPr>
              <a:t>!</a:t>
            </a:r>
          </a:p>
        </p:txBody>
      </p:sp>
    </p:spTree>
    <p:extLst>
      <p:ext uri="{BB962C8B-B14F-4D97-AF65-F5344CB8AC3E}">
        <p14:creationId xmlns:p14="http://schemas.microsoft.com/office/powerpoint/2010/main" val="3547820883"/>
      </p:ext>
    </p:extLst>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latin typeface="+mn-lt"/>
              </a:rPr>
              <a:t>AMD FirePro</a:t>
            </a:r>
            <a:r>
              <a:rPr lang="en-US" cap="none" dirty="0" smtClean="0">
                <a:latin typeface="+mn-lt"/>
                <a:cs typeface="Arial"/>
              </a:rPr>
              <a:t>™ 3D Workstation Graphics </a:t>
            </a:r>
            <a:r>
              <a:rPr lang="en-US" b="0" cap="none" dirty="0" smtClean="0">
                <a:latin typeface="+mn-lt"/>
                <a:cs typeface="Arial"/>
              </a:rPr>
              <a:t>HP Tower Design Wins </a:t>
            </a:r>
            <a:endParaRPr lang="en-US" b="0" cap="none" dirty="0">
              <a:latin typeface="+mn-lt"/>
            </a:endParaRPr>
          </a:p>
        </p:txBody>
      </p:sp>
      <p:sp>
        <p:nvSpPr>
          <p:cNvPr id="6" name="TextBox 5"/>
          <p:cNvSpPr txBox="1"/>
          <p:nvPr/>
        </p:nvSpPr>
        <p:spPr>
          <a:xfrm>
            <a:off x="514154" y="2907047"/>
            <a:ext cx="2978380" cy="646331"/>
          </a:xfrm>
          <a:prstGeom prst="rect">
            <a:avLst/>
          </a:prstGeom>
          <a:noFill/>
        </p:spPr>
        <p:txBody>
          <a:bodyPr wrap="none" rtlCol="0">
            <a:spAutoFit/>
          </a:bodyPr>
          <a:lstStyle/>
          <a:p>
            <a:pPr algn="ctr"/>
            <a:r>
              <a:rPr lang="en-CA" dirty="0" smtClean="0"/>
              <a:t>HP Z820  Workstation </a:t>
            </a:r>
          </a:p>
          <a:p>
            <a:pPr algn="ctr"/>
            <a:r>
              <a:rPr lang="en-CA" dirty="0" smtClean="0"/>
              <a:t>AMD </a:t>
            </a:r>
            <a:r>
              <a:rPr lang="en-CA" dirty="0" err="1" smtClean="0"/>
              <a:t>FirePro</a:t>
            </a:r>
            <a:r>
              <a:rPr lang="en-CA" dirty="0" smtClean="0"/>
              <a:t>™ W7000, V3900</a:t>
            </a:r>
          </a:p>
        </p:txBody>
      </p:sp>
      <p:sp>
        <p:nvSpPr>
          <p:cNvPr id="8" name="TextBox 7"/>
          <p:cNvSpPr txBox="1"/>
          <p:nvPr/>
        </p:nvSpPr>
        <p:spPr>
          <a:xfrm>
            <a:off x="4843168" y="2994746"/>
            <a:ext cx="3081632" cy="646331"/>
          </a:xfrm>
          <a:prstGeom prst="rect">
            <a:avLst/>
          </a:prstGeom>
          <a:noFill/>
        </p:spPr>
        <p:txBody>
          <a:bodyPr wrap="square" rtlCol="0">
            <a:spAutoFit/>
          </a:bodyPr>
          <a:lstStyle/>
          <a:p>
            <a:pPr algn="ctr"/>
            <a:r>
              <a:rPr lang="en-CA" dirty="0" smtClean="0"/>
              <a:t>HP Z620  Workstation </a:t>
            </a:r>
          </a:p>
          <a:p>
            <a:pPr algn="ctr"/>
            <a:r>
              <a:rPr lang="en-CA" dirty="0" smtClean="0"/>
              <a:t>AMD </a:t>
            </a:r>
            <a:r>
              <a:rPr lang="en-CA" dirty="0" err="1" smtClean="0"/>
              <a:t>FirePro</a:t>
            </a:r>
            <a:r>
              <a:rPr lang="en-CA" dirty="0" smtClean="0"/>
              <a:t>™ W7000, V3900</a:t>
            </a:r>
          </a:p>
        </p:txBody>
      </p:sp>
      <p:sp>
        <p:nvSpPr>
          <p:cNvPr id="10" name="TextBox 9"/>
          <p:cNvSpPr txBox="1"/>
          <p:nvPr/>
        </p:nvSpPr>
        <p:spPr>
          <a:xfrm>
            <a:off x="8481507" y="3016428"/>
            <a:ext cx="2978380" cy="646331"/>
          </a:xfrm>
          <a:prstGeom prst="rect">
            <a:avLst/>
          </a:prstGeom>
          <a:noFill/>
        </p:spPr>
        <p:txBody>
          <a:bodyPr wrap="none" rtlCol="0">
            <a:spAutoFit/>
          </a:bodyPr>
          <a:lstStyle/>
          <a:p>
            <a:pPr algn="ctr"/>
            <a:r>
              <a:rPr lang="en-CA" dirty="0" smtClean="0"/>
              <a:t>HP Z420  Workstation </a:t>
            </a:r>
          </a:p>
          <a:p>
            <a:pPr algn="ctr"/>
            <a:r>
              <a:rPr lang="en-CA" dirty="0" smtClean="0"/>
              <a:t>AMD </a:t>
            </a:r>
            <a:r>
              <a:rPr lang="en-CA" dirty="0" err="1" smtClean="0"/>
              <a:t>FirePro</a:t>
            </a:r>
            <a:r>
              <a:rPr lang="en-CA" dirty="0" smtClean="0"/>
              <a:t>™ W7000, V3900</a:t>
            </a:r>
          </a:p>
        </p:txBody>
      </p:sp>
      <p:pic>
        <p:nvPicPr>
          <p:cNvPr id="15" name="Picture 14" descr="img_hero-z820.png"/>
          <p:cNvPicPr>
            <a:picLocks noChangeAspect="1"/>
          </p:cNvPicPr>
          <p:nvPr/>
        </p:nvPicPr>
        <p:blipFill>
          <a:blip r:embed="rId2" cstate="print"/>
          <a:stretch>
            <a:fillRect/>
          </a:stretch>
        </p:blipFill>
        <p:spPr>
          <a:xfrm>
            <a:off x="246688" y="685800"/>
            <a:ext cx="3366117" cy="2194560"/>
          </a:xfrm>
          <a:prstGeom prst="rect">
            <a:avLst/>
          </a:prstGeom>
        </p:spPr>
      </p:pic>
      <p:pic>
        <p:nvPicPr>
          <p:cNvPr id="16" name="Picture 15" descr="img_hero-z620.png"/>
          <p:cNvPicPr>
            <a:picLocks noChangeAspect="1"/>
          </p:cNvPicPr>
          <p:nvPr/>
        </p:nvPicPr>
        <p:blipFill>
          <a:blip r:embed="rId3" cstate="print"/>
          <a:stretch>
            <a:fillRect/>
          </a:stretch>
        </p:blipFill>
        <p:spPr>
          <a:xfrm>
            <a:off x="4162945" y="822960"/>
            <a:ext cx="3366115" cy="2194560"/>
          </a:xfrm>
          <a:prstGeom prst="rect">
            <a:avLst/>
          </a:prstGeom>
        </p:spPr>
      </p:pic>
      <p:pic>
        <p:nvPicPr>
          <p:cNvPr id="17" name="Picture 16" descr="img_hero-z420.png"/>
          <p:cNvPicPr>
            <a:picLocks noChangeAspect="1"/>
          </p:cNvPicPr>
          <p:nvPr/>
        </p:nvPicPr>
        <p:blipFill>
          <a:blip r:embed="rId4" cstate="print"/>
          <a:stretch>
            <a:fillRect/>
          </a:stretch>
        </p:blipFill>
        <p:spPr>
          <a:xfrm>
            <a:off x="8164262" y="685800"/>
            <a:ext cx="3366117" cy="2194560"/>
          </a:xfrm>
          <a:prstGeom prst="rect">
            <a:avLst/>
          </a:prstGeom>
        </p:spPr>
      </p:pic>
      <p:pic>
        <p:nvPicPr>
          <p:cNvPr id="18" name="Picture 17" descr="Z220CMT_ZR2740w_web_design_L_03-2012.png"/>
          <p:cNvPicPr>
            <a:picLocks noChangeAspect="1"/>
          </p:cNvPicPr>
          <p:nvPr/>
        </p:nvPicPr>
        <p:blipFill>
          <a:blip r:embed="rId5" cstate="print"/>
          <a:stretch>
            <a:fillRect/>
          </a:stretch>
        </p:blipFill>
        <p:spPr>
          <a:xfrm>
            <a:off x="762000" y="3635223"/>
            <a:ext cx="4721567" cy="2361399"/>
          </a:xfrm>
          <a:prstGeom prst="rect">
            <a:avLst/>
          </a:prstGeom>
        </p:spPr>
      </p:pic>
      <p:sp>
        <p:nvSpPr>
          <p:cNvPr id="19" name="TextBox 18"/>
          <p:cNvSpPr txBox="1"/>
          <p:nvPr/>
        </p:nvSpPr>
        <p:spPr>
          <a:xfrm>
            <a:off x="2250758" y="5739578"/>
            <a:ext cx="2300310" cy="646331"/>
          </a:xfrm>
          <a:prstGeom prst="rect">
            <a:avLst/>
          </a:prstGeom>
          <a:noFill/>
        </p:spPr>
        <p:txBody>
          <a:bodyPr wrap="none" rtlCol="0">
            <a:spAutoFit/>
          </a:bodyPr>
          <a:lstStyle/>
          <a:p>
            <a:pPr algn="ctr"/>
            <a:r>
              <a:rPr lang="en-CA" dirty="0" smtClean="0"/>
              <a:t>HP Z220  CMT</a:t>
            </a:r>
          </a:p>
          <a:p>
            <a:pPr algn="ctr"/>
            <a:r>
              <a:rPr lang="en-CA" dirty="0" smtClean="0"/>
              <a:t>AMD </a:t>
            </a:r>
            <a:r>
              <a:rPr lang="en-CA" dirty="0" err="1" smtClean="0"/>
              <a:t>FirePro</a:t>
            </a:r>
            <a:r>
              <a:rPr lang="en-CA" dirty="0" smtClean="0"/>
              <a:t>™ V3900 </a:t>
            </a:r>
          </a:p>
        </p:txBody>
      </p:sp>
      <p:pic>
        <p:nvPicPr>
          <p:cNvPr id="23" name="Picture 22" descr="Z220SFF_ZR2440w_Hero_Ampd_breakaway_pyramid1_L_03-2012.png"/>
          <p:cNvPicPr>
            <a:picLocks noChangeAspect="1"/>
          </p:cNvPicPr>
          <p:nvPr/>
        </p:nvPicPr>
        <p:blipFill>
          <a:blip r:embed="rId6" cstate="email"/>
          <a:stretch>
            <a:fillRect/>
          </a:stretch>
        </p:blipFill>
        <p:spPr>
          <a:xfrm>
            <a:off x="6085830" y="3765764"/>
            <a:ext cx="3761490" cy="2296980"/>
          </a:xfrm>
          <a:prstGeom prst="rect">
            <a:avLst/>
          </a:prstGeom>
        </p:spPr>
      </p:pic>
      <p:sp>
        <p:nvSpPr>
          <p:cNvPr id="26" name="TextBox 25"/>
          <p:cNvSpPr txBox="1"/>
          <p:nvPr/>
        </p:nvSpPr>
        <p:spPr>
          <a:xfrm>
            <a:off x="7041351" y="5806122"/>
            <a:ext cx="2194512" cy="646331"/>
          </a:xfrm>
          <a:prstGeom prst="rect">
            <a:avLst/>
          </a:prstGeom>
          <a:noFill/>
        </p:spPr>
        <p:txBody>
          <a:bodyPr wrap="none" rtlCol="0">
            <a:spAutoFit/>
          </a:bodyPr>
          <a:lstStyle/>
          <a:p>
            <a:pPr algn="ctr"/>
            <a:r>
              <a:rPr lang="en-CA" dirty="0" smtClean="0"/>
              <a:t>HP Z220  SFF</a:t>
            </a:r>
          </a:p>
          <a:p>
            <a:pPr algn="ctr"/>
            <a:r>
              <a:rPr lang="en-CA" dirty="0" smtClean="0"/>
              <a:t>AMD </a:t>
            </a:r>
            <a:r>
              <a:rPr lang="en-CA" dirty="0" err="1" smtClean="0"/>
              <a:t>FirePro</a:t>
            </a:r>
            <a:r>
              <a:rPr lang="en-CA" dirty="0" smtClean="0"/>
              <a:t>™ V3900</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latin typeface="+mn-lt"/>
              </a:rPr>
              <a:t>AMD FirePro</a:t>
            </a:r>
            <a:r>
              <a:rPr lang="en-US" cap="none" dirty="0" smtClean="0">
                <a:latin typeface="+mn-lt"/>
                <a:cs typeface="Arial"/>
              </a:rPr>
              <a:t>™ 3D</a:t>
            </a:r>
            <a:r>
              <a:rPr lang="en-US" cap="none" dirty="0">
                <a:latin typeface="+mn-lt"/>
                <a:cs typeface="Arial"/>
              </a:rPr>
              <a:t> </a:t>
            </a:r>
            <a:r>
              <a:rPr lang="en-US" b="0" cap="none" dirty="0" smtClean="0">
                <a:latin typeface="+mn-lt"/>
                <a:cs typeface="Arial"/>
              </a:rPr>
              <a:t>Dell Tower Design Wins 2013-14</a:t>
            </a:r>
            <a:endParaRPr lang="en-US" b="0" cap="none" dirty="0">
              <a:latin typeface="+mn-lt"/>
            </a:endParaRPr>
          </a:p>
        </p:txBody>
      </p:sp>
      <p:sp>
        <p:nvSpPr>
          <p:cNvPr id="6" name="TextBox 5"/>
          <p:cNvSpPr txBox="1"/>
          <p:nvPr/>
        </p:nvSpPr>
        <p:spPr>
          <a:xfrm>
            <a:off x="2770554" y="1577866"/>
            <a:ext cx="2856872" cy="1200329"/>
          </a:xfrm>
          <a:prstGeom prst="rect">
            <a:avLst/>
          </a:prstGeom>
          <a:noFill/>
        </p:spPr>
        <p:txBody>
          <a:bodyPr wrap="none" rtlCol="0">
            <a:spAutoFit/>
          </a:bodyPr>
          <a:lstStyle/>
          <a:p>
            <a:pPr algn="ctr"/>
            <a:r>
              <a:rPr lang="en-CA" b="1" dirty="0" smtClean="0"/>
              <a:t>Dell Precision  T7610</a:t>
            </a:r>
          </a:p>
          <a:p>
            <a:pPr algn="ctr"/>
            <a:endParaRPr lang="en-CA" dirty="0" smtClean="0"/>
          </a:p>
          <a:p>
            <a:pPr algn="ctr"/>
            <a:r>
              <a:rPr lang="en-CA" dirty="0" smtClean="0"/>
              <a:t>AMD </a:t>
            </a:r>
            <a:r>
              <a:rPr lang="en-CA" dirty="0" err="1" smtClean="0"/>
              <a:t>FirePro</a:t>
            </a:r>
            <a:r>
              <a:rPr lang="en-CA" dirty="0" smtClean="0"/>
              <a:t>™ W7000,</a:t>
            </a:r>
          </a:p>
          <a:p>
            <a:pPr algn="ctr"/>
            <a:r>
              <a:rPr lang="en-CA" dirty="0" smtClean="0"/>
              <a:t>W5000, V4900, V3900, 2270</a:t>
            </a:r>
          </a:p>
        </p:txBody>
      </p:sp>
      <p:sp>
        <p:nvSpPr>
          <p:cNvPr id="8" name="TextBox 7"/>
          <p:cNvSpPr txBox="1"/>
          <p:nvPr/>
        </p:nvSpPr>
        <p:spPr>
          <a:xfrm>
            <a:off x="2716560" y="4040431"/>
            <a:ext cx="2856872" cy="1477328"/>
          </a:xfrm>
          <a:prstGeom prst="rect">
            <a:avLst/>
          </a:prstGeom>
          <a:noFill/>
        </p:spPr>
        <p:txBody>
          <a:bodyPr wrap="none" rtlCol="0">
            <a:spAutoFit/>
          </a:bodyPr>
          <a:lstStyle/>
          <a:p>
            <a:pPr algn="ctr"/>
            <a:r>
              <a:rPr lang="en-CA" b="1" dirty="0" smtClean="0"/>
              <a:t>Dell Precision T3610</a:t>
            </a:r>
          </a:p>
          <a:p>
            <a:pPr algn="ctr"/>
            <a:endParaRPr lang="en-CA" dirty="0" smtClean="0"/>
          </a:p>
          <a:p>
            <a:pPr algn="ctr"/>
            <a:r>
              <a:rPr lang="en-CA" dirty="0" smtClean="0"/>
              <a:t>AMD FirePro</a:t>
            </a:r>
            <a:r>
              <a:rPr lang="en-CA" dirty="0"/>
              <a:t>™W7000,</a:t>
            </a:r>
          </a:p>
          <a:p>
            <a:pPr algn="ctr"/>
            <a:r>
              <a:rPr lang="en-CA" dirty="0"/>
              <a:t>W5000, V4900, </a:t>
            </a:r>
            <a:r>
              <a:rPr lang="en-CA" dirty="0" smtClean="0"/>
              <a:t>V3900, 2270</a:t>
            </a:r>
            <a:endParaRPr lang="en-CA" dirty="0"/>
          </a:p>
          <a:p>
            <a:pPr algn="ctr"/>
            <a:endParaRPr lang="en-CA" dirty="0" smtClean="0"/>
          </a:p>
        </p:txBody>
      </p:sp>
      <p:sp>
        <p:nvSpPr>
          <p:cNvPr id="21" name="TextBox 20"/>
          <p:cNvSpPr txBox="1"/>
          <p:nvPr/>
        </p:nvSpPr>
        <p:spPr>
          <a:xfrm>
            <a:off x="8399912" y="1577866"/>
            <a:ext cx="2856872" cy="1477328"/>
          </a:xfrm>
          <a:prstGeom prst="rect">
            <a:avLst/>
          </a:prstGeom>
          <a:noFill/>
        </p:spPr>
        <p:txBody>
          <a:bodyPr wrap="none" rtlCol="0">
            <a:spAutoFit/>
          </a:bodyPr>
          <a:lstStyle/>
          <a:p>
            <a:pPr algn="ctr"/>
            <a:r>
              <a:rPr lang="en-CA" b="1" dirty="0" smtClean="0"/>
              <a:t>Dell Precision T5610</a:t>
            </a:r>
          </a:p>
          <a:p>
            <a:pPr algn="ctr"/>
            <a:endParaRPr lang="en-CA" b="1" dirty="0" smtClean="0"/>
          </a:p>
          <a:p>
            <a:pPr algn="ctr"/>
            <a:r>
              <a:rPr lang="en-CA" dirty="0" smtClean="0"/>
              <a:t>AMD </a:t>
            </a:r>
            <a:r>
              <a:rPr lang="en-CA" dirty="0" err="1" smtClean="0"/>
              <a:t>FirePro</a:t>
            </a:r>
            <a:r>
              <a:rPr lang="en-CA" dirty="0" smtClean="0"/>
              <a:t>™ W7000,</a:t>
            </a:r>
          </a:p>
          <a:p>
            <a:pPr algn="ctr"/>
            <a:r>
              <a:rPr lang="en-CA" dirty="0" smtClean="0"/>
              <a:t>W5000</a:t>
            </a:r>
            <a:r>
              <a:rPr lang="en-CA" dirty="0"/>
              <a:t>, V4900, </a:t>
            </a:r>
            <a:r>
              <a:rPr lang="en-CA" dirty="0" smtClean="0"/>
              <a:t>V3900, 2270</a:t>
            </a:r>
            <a:endParaRPr lang="en-CA" dirty="0"/>
          </a:p>
          <a:p>
            <a:pPr algn="ctr"/>
            <a:endParaRPr lang="en-CA" dirty="0" smtClean="0"/>
          </a:p>
        </p:txBody>
      </p:sp>
      <p:sp>
        <p:nvSpPr>
          <p:cNvPr id="19" name="TextBox 18"/>
          <p:cNvSpPr txBox="1"/>
          <p:nvPr/>
        </p:nvSpPr>
        <p:spPr>
          <a:xfrm>
            <a:off x="8407749" y="4043772"/>
            <a:ext cx="3088987" cy="1477328"/>
          </a:xfrm>
          <a:prstGeom prst="rect">
            <a:avLst/>
          </a:prstGeom>
          <a:noFill/>
        </p:spPr>
        <p:txBody>
          <a:bodyPr wrap="none" rtlCol="0">
            <a:spAutoFit/>
          </a:bodyPr>
          <a:lstStyle/>
          <a:p>
            <a:pPr algn="ctr"/>
            <a:r>
              <a:rPr lang="en-CA" b="1" dirty="0" smtClean="0"/>
              <a:t>Dell Precision T1700 MT</a:t>
            </a:r>
          </a:p>
          <a:p>
            <a:pPr algn="ctr"/>
            <a:endParaRPr lang="en-CA" b="1" dirty="0" smtClean="0"/>
          </a:p>
          <a:p>
            <a:pPr algn="ctr"/>
            <a:r>
              <a:rPr lang="en-CA" dirty="0" smtClean="0"/>
              <a:t>AMD </a:t>
            </a:r>
            <a:r>
              <a:rPr lang="en-CA" dirty="0" err="1" smtClean="0"/>
              <a:t>FirePro</a:t>
            </a:r>
            <a:r>
              <a:rPr lang="en-CA" dirty="0" smtClean="0"/>
              <a:t>™ W5000</a:t>
            </a:r>
            <a:r>
              <a:rPr lang="en-CA" dirty="0"/>
              <a:t>, V4900, </a:t>
            </a:r>
            <a:endParaRPr lang="en-CA" dirty="0" smtClean="0"/>
          </a:p>
          <a:p>
            <a:pPr algn="ctr"/>
            <a:r>
              <a:rPr lang="en-CA" dirty="0" smtClean="0"/>
              <a:t>V3900, 2270</a:t>
            </a:r>
            <a:endParaRPr lang="en-CA" dirty="0"/>
          </a:p>
          <a:p>
            <a:pPr algn="ctr"/>
            <a:endParaRPr lang="en-CA" dirty="0" smtClean="0"/>
          </a:p>
        </p:txBody>
      </p:sp>
      <p:pic>
        <p:nvPicPr>
          <p:cNvPr id="6148" name="Picture 4" descr="http://i.dell.com/das/xa.ashx/global-prelaunch%20WEB/b28db42c-a2e9-1963-2f3b-174ee289ef49/1/MaxPNG?id=dell/Workstations/Precision/T1700/Mini_Tower/prt1700mt_lsy_0025rf.ps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5792" y="3596834"/>
            <a:ext cx="1938528" cy="278607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i.dell.com/das/xa.ashx/global-prelaunch%20WEB/51f85753-9765-4380-5938-8ee36415ecf8/1/MaxPNG?id=dell/Workstations/Precision/T7610/prt7610_lsy_15025lf_bk.ps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4486" y="1372503"/>
            <a:ext cx="1938528" cy="193852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i.dell.com/das/xa.ashx/global-prelaunch%20WEB/3e23af30-d85d-694f-5209-5fe4be8529b3/1/MaxPNG?id=dell/Workstations/Precision/T5610/prt5610_lsy_09000f_bk.ps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5792" y="1439599"/>
            <a:ext cx="1938528" cy="1938528"/>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i.dell.com/das/xa.ashx/global-prelaunch%20WEB/20af6d35-0ef5-6a1b-fa48-de6566b46d15/1/MaxPNG?id=dell/Workstations/Precision/T3610/prt3610_lsy_00025lf_bk.ps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4486" y="4020605"/>
            <a:ext cx="1938528" cy="19385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AMD </a:t>
            </a:r>
            <a:r>
              <a:rPr lang="en-US" dirty="0" err="1" smtClean="0">
                <a:latin typeface="+mn-lt"/>
              </a:rPr>
              <a:t>FirePRo</a:t>
            </a:r>
            <a:r>
              <a:rPr lang="en-US" dirty="0" smtClean="0">
                <a:latin typeface="+mn-lt"/>
                <a:cs typeface="Arial"/>
              </a:rPr>
              <a:t>™ 3D</a:t>
            </a:r>
            <a:r>
              <a:rPr lang="en-US" dirty="0">
                <a:latin typeface="+mn-lt"/>
                <a:cs typeface="Arial"/>
              </a:rPr>
              <a:t> </a:t>
            </a:r>
            <a:r>
              <a:rPr lang="en-US" b="0" cap="none" dirty="0" smtClean="0">
                <a:latin typeface="+mn-lt"/>
                <a:cs typeface="Arial"/>
              </a:rPr>
              <a:t>Dell Tower </a:t>
            </a:r>
            <a:r>
              <a:rPr lang="en-US" cap="none" dirty="0">
                <a:latin typeface="+mn-lt"/>
                <a:cs typeface="Arial"/>
              </a:rPr>
              <a:t> </a:t>
            </a:r>
            <a:r>
              <a:rPr lang="en-US" cap="none" dirty="0" smtClean="0">
                <a:latin typeface="+mn-lt"/>
                <a:cs typeface="Arial"/>
              </a:rPr>
              <a:t>&amp; Rack </a:t>
            </a:r>
            <a:r>
              <a:rPr lang="en-US" b="0" cap="none" dirty="0" smtClean="0">
                <a:latin typeface="+mn-lt"/>
                <a:cs typeface="Arial"/>
              </a:rPr>
              <a:t>Design Win 2013-14</a:t>
            </a:r>
            <a:endParaRPr lang="en-US" b="0" cap="none" dirty="0">
              <a:latin typeface="+mn-lt"/>
            </a:endParaRPr>
          </a:p>
        </p:txBody>
      </p:sp>
      <p:pic>
        <p:nvPicPr>
          <p:cNvPr id="7170" name="Picture 2" descr="http://i.dell.com/das/xa.ashx/global-prelaunch%20WEB/52f11b10-50b9-25d2-8931-beb66470fb22/1/MaxPNG?id=dell/Workstations/Precision/R7610/prr7610_ipanema_02130020_00088.ps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5810" y="2247263"/>
            <a:ext cx="3200400" cy="17395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195277" y="4231366"/>
            <a:ext cx="2846933" cy="1200329"/>
          </a:xfrm>
          <a:prstGeom prst="rect">
            <a:avLst/>
          </a:prstGeom>
          <a:noFill/>
        </p:spPr>
        <p:txBody>
          <a:bodyPr wrap="none" rtlCol="0">
            <a:spAutoFit/>
          </a:bodyPr>
          <a:lstStyle/>
          <a:p>
            <a:pPr algn="ctr"/>
            <a:r>
              <a:rPr lang="en-CA" b="1" dirty="0" smtClean="0"/>
              <a:t>Dell Precision R7610</a:t>
            </a:r>
          </a:p>
          <a:p>
            <a:pPr algn="ctr"/>
            <a:endParaRPr lang="en-CA" b="1" dirty="0" smtClean="0"/>
          </a:p>
          <a:p>
            <a:pPr algn="ctr"/>
            <a:r>
              <a:rPr lang="en-CA" dirty="0" smtClean="0"/>
              <a:t>AMD </a:t>
            </a:r>
            <a:r>
              <a:rPr lang="en-CA" dirty="0" err="1" smtClean="0"/>
              <a:t>FirePro</a:t>
            </a:r>
            <a:r>
              <a:rPr lang="en-CA" dirty="0" smtClean="0"/>
              <a:t>™ W5000</a:t>
            </a:r>
            <a:r>
              <a:rPr lang="en-CA" dirty="0"/>
              <a:t>, </a:t>
            </a:r>
            <a:r>
              <a:rPr lang="en-CA" dirty="0" smtClean="0"/>
              <a:t>2270</a:t>
            </a:r>
            <a:endParaRPr lang="en-CA" dirty="0"/>
          </a:p>
          <a:p>
            <a:pPr algn="ctr"/>
            <a:endParaRPr lang="en-CA" dirty="0" smtClean="0"/>
          </a:p>
        </p:txBody>
      </p:sp>
      <p:sp>
        <p:nvSpPr>
          <p:cNvPr id="11" name="TextBox 10"/>
          <p:cNvSpPr txBox="1"/>
          <p:nvPr/>
        </p:nvSpPr>
        <p:spPr>
          <a:xfrm>
            <a:off x="1560136" y="4194466"/>
            <a:ext cx="2484013" cy="1200329"/>
          </a:xfrm>
          <a:prstGeom prst="rect">
            <a:avLst/>
          </a:prstGeom>
          <a:noFill/>
        </p:spPr>
        <p:txBody>
          <a:bodyPr wrap="none" rtlCol="0">
            <a:spAutoFit/>
          </a:bodyPr>
          <a:lstStyle/>
          <a:p>
            <a:pPr algn="ctr"/>
            <a:r>
              <a:rPr lang="en-CA" b="1" dirty="0" smtClean="0"/>
              <a:t>Dell Precision T1700 SFF</a:t>
            </a:r>
          </a:p>
          <a:p>
            <a:pPr algn="ctr"/>
            <a:endParaRPr lang="en-CA" b="1" dirty="0" smtClean="0"/>
          </a:p>
          <a:p>
            <a:pPr algn="ctr"/>
            <a:r>
              <a:rPr lang="en-CA" dirty="0" smtClean="0"/>
              <a:t>AMD </a:t>
            </a:r>
            <a:r>
              <a:rPr lang="en-CA" dirty="0" err="1" smtClean="0"/>
              <a:t>FirePro</a:t>
            </a:r>
            <a:r>
              <a:rPr lang="en-CA" dirty="0" smtClean="0"/>
              <a:t>™ 2270</a:t>
            </a:r>
            <a:endParaRPr lang="en-CA" dirty="0"/>
          </a:p>
          <a:p>
            <a:pPr algn="ctr"/>
            <a:endParaRPr lang="en-CA" dirty="0" smtClean="0"/>
          </a:p>
        </p:txBody>
      </p:sp>
      <p:pic>
        <p:nvPicPr>
          <p:cNvPr id="7172" name="Picture 4" descr="http://i.dell.com/das/xa.ashx/global-prelaunch%20WEB/17abed30-cab6-1813-89af-5c3408196007/1/MaxPNG?id=dell/Workstations/Precision/T1700/Small_Form_Factor/prt1700sff_lsy_1525rf_beauty.ps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0136" y="1336966"/>
            <a:ext cx="2743200" cy="2743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AMD </a:t>
            </a:r>
            <a:r>
              <a:rPr lang="en-US" cap="none" dirty="0" smtClean="0"/>
              <a:t>FirePro</a:t>
            </a:r>
            <a:r>
              <a:rPr lang="en-US" cap="none" dirty="0">
                <a:cs typeface="Arial"/>
              </a:rPr>
              <a:t>™ 3D </a:t>
            </a:r>
            <a:r>
              <a:rPr lang="en-US" cap="none" dirty="0" smtClean="0">
                <a:cs typeface="Arial"/>
              </a:rPr>
              <a:t>Lenovo Design Wins </a:t>
            </a:r>
            <a:r>
              <a:rPr lang="en-US" cap="none" dirty="0">
                <a:cs typeface="Arial"/>
              </a:rPr>
              <a:t>2013-14</a:t>
            </a:r>
            <a:endParaRPr lang="en-US" dirty="0"/>
          </a:p>
        </p:txBody>
      </p:sp>
      <p:sp>
        <p:nvSpPr>
          <p:cNvPr id="4" name="Text Placeholder 3"/>
          <p:cNvSpPr>
            <a:spLocks noGrp="1"/>
          </p:cNvSpPr>
          <p:nvPr>
            <p:ph type="body" sz="quarter" idx="10"/>
          </p:nvPr>
        </p:nvSpPr>
        <p:spPr/>
        <p:txBody>
          <a:bodyPr/>
          <a:lstStyle/>
          <a:p>
            <a:endParaRPr lang="en-US"/>
          </a:p>
        </p:txBody>
      </p:sp>
      <p:pic>
        <p:nvPicPr>
          <p:cNvPr id="8194" name="Picture 2" descr="http://www.lenovo.com/shop/WW/products/splitter/workstations/gallery/ThinkStation-C30-workstation-PC-Front-Side-View-with-Monitor-1L-940x4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925" y="1262062"/>
            <a:ext cx="3657600" cy="18482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43334" y="3088366"/>
            <a:ext cx="3464795" cy="830997"/>
          </a:xfrm>
          <a:prstGeom prst="rect">
            <a:avLst/>
          </a:prstGeom>
          <a:noFill/>
        </p:spPr>
        <p:txBody>
          <a:bodyPr wrap="none" rtlCol="0">
            <a:spAutoFit/>
          </a:bodyPr>
          <a:lstStyle/>
          <a:p>
            <a:pPr algn="ctr"/>
            <a:r>
              <a:rPr lang="en-CA" sz="1600" b="1" dirty="0" smtClean="0"/>
              <a:t>Lenovo </a:t>
            </a:r>
            <a:r>
              <a:rPr lang="en-CA" sz="1600" b="1" dirty="0" err="1" smtClean="0"/>
              <a:t>ThinkStation</a:t>
            </a:r>
            <a:r>
              <a:rPr lang="en-CA" sz="1600" b="1" dirty="0" smtClean="0"/>
              <a:t> C30</a:t>
            </a:r>
          </a:p>
          <a:p>
            <a:pPr algn="ctr"/>
            <a:r>
              <a:rPr lang="en-CA" sz="1600" dirty="0" smtClean="0"/>
              <a:t>AMD </a:t>
            </a:r>
            <a:r>
              <a:rPr lang="en-CA" sz="1600" dirty="0" err="1" smtClean="0"/>
              <a:t>FirePro</a:t>
            </a:r>
            <a:r>
              <a:rPr lang="en-CA" sz="1600" dirty="0" smtClean="0"/>
              <a:t>™ W7000, W5000</a:t>
            </a:r>
            <a:r>
              <a:rPr lang="en-CA" sz="1600" dirty="0"/>
              <a:t>, </a:t>
            </a:r>
            <a:r>
              <a:rPr lang="en-CA" sz="1600" dirty="0" smtClean="0"/>
              <a:t>V4900, </a:t>
            </a:r>
          </a:p>
          <a:p>
            <a:pPr algn="ctr"/>
            <a:r>
              <a:rPr lang="en-CA" sz="1600" dirty="0" smtClean="0"/>
              <a:t>V3900, 2460, 2270</a:t>
            </a:r>
            <a:endParaRPr lang="en-CA" sz="1600" dirty="0"/>
          </a:p>
        </p:txBody>
      </p:sp>
      <p:pic>
        <p:nvPicPr>
          <p:cNvPr id="8196" name="Picture 4" descr="http://www.lenovo.com/shop/WW/products/splitter/workstations/gallery/ThinkStation-S30-workstation-PC-Front-Side-View-with-Monitor-1L-940x47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9805" y="1371872"/>
            <a:ext cx="3657600" cy="184825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420142" y="3177563"/>
            <a:ext cx="3464795" cy="830997"/>
          </a:xfrm>
          <a:prstGeom prst="rect">
            <a:avLst/>
          </a:prstGeom>
          <a:noFill/>
        </p:spPr>
        <p:txBody>
          <a:bodyPr wrap="none" rtlCol="0">
            <a:spAutoFit/>
          </a:bodyPr>
          <a:lstStyle/>
          <a:p>
            <a:pPr algn="ctr"/>
            <a:r>
              <a:rPr lang="en-CA" sz="1600" b="1" dirty="0" smtClean="0"/>
              <a:t>Lenovo </a:t>
            </a:r>
            <a:r>
              <a:rPr lang="en-CA" sz="1600" b="1" dirty="0" err="1" smtClean="0"/>
              <a:t>ThinkStation</a:t>
            </a:r>
            <a:r>
              <a:rPr lang="en-CA" sz="1600" b="1" dirty="0" smtClean="0"/>
              <a:t> S30</a:t>
            </a:r>
          </a:p>
          <a:p>
            <a:pPr algn="ctr"/>
            <a:r>
              <a:rPr lang="en-CA" sz="1600" dirty="0" smtClean="0"/>
              <a:t>AMD </a:t>
            </a:r>
            <a:r>
              <a:rPr lang="en-CA" sz="1600" dirty="0" err="1" smtClean="0"/>
              <a:t>FirePro</a:t>
            </a:r>
            <a:r>
              <a:rPr lang="en-CA" sz="1600" dirty="0" smtClean="0"/>
              <a:t>™ </a:t>
            </a:r>
            <a:r>
              <a:rPr lang="en-CA" sz="1600" dirty="0"/>
              <a:t>W7000, W5000, V4900, </a:t>
            </a:r>
            <a:endParaRPr lang="en-CA" sz="1600" dirty="0" smtClean="0"/>
          </a:p>
          <a:p>
            <a:pPr algn="ctr"/>
            <a:r>
              <a:rPr lang="en-CA" sz="1600" dirty="0" smtClean="0"/>
              <a:t>V3900, 2460, 2270</a:t>
            </a:r>
            <a:endParaRPr lang="en-CA" sz="1600" dirty="0"/>
          </a:p>
        </p:txBody>
      </p:sp>
      <p:pic>
        <p:nvPicPr>
          <p:cNvPr id="8198" name="Picture 6" descr="http://www.lenovo.com/shop/WW/products/splitter/workstations/gallery/ThinkStation-D30-workstation-PC-Front-Side-View-with-Monitor-1L-940x47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6542" y="3919363"/>
            <a:ext cx="3657600" cy="184825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525282" y="5794958"/>
            <a:ext cx="5027723" cy="830997"/>
          </a:xfrm>
          <a:prstGeom prst="rect">
            <a:avLst/>
          </a:prstGeom>
          <a:noFill/>
        </p:spPr>
        <p:txBody>
          <a:bodyPr wrap="none" rtlCol="0">
            <a:spAutoFit/>
          </a:bodyPr>
          <a:lstStyle/>
          <a:p>
            <a:pPr algn="ctr"/>
            <a:r>
              <a:rPr lang="en-CA" sz="1600" b="1" dirty="0" smtClean="0"/>
              <a:t>Lenovo </a:t>
            </a:r>
            <a:r>
              <a:rPr lang="en-CA" sz="1600" b="1" dirty="0" err="1" smtClean="0"/>
              <a:t>ThinkStation</a:t>
            </a:r>
            <a:r>
              <a:rPr lang="en-CA" sz="1600" b="1" dirty="0" smtClean="0"/>
              <a:t> D30</a:t>
            </a:r>
          </a:p>
          <a:p>
            <a:pPr algn="ctr"/>
            <a:r>
              <a:rPr lang="en-CA" sz="1600" dirty="0" smtClean="0"/>
              <a:t>AMD </a:t>
            </a:r>
            <a:r>
              <a:rPr lang="en-CA" sz="1600" dirty="0" err="1" smtClean="0"/>
              <a:t>FirePro</a:t>
            </a:r>
            <a:r>
              <a:rPr lang="en-CA" sz="1600" dirty="0" smtClean="0"/>
              <a:t>™ </a:t>
            </a:r>
            <a:r>
              <a:rPr lang="en-CA" sz="1600" dirty="0"/>
              <a:t>W7000, W5000, V4900, </a:t>
            </a:r>
            <a:r>
              <a:rPr lang="en-CA" sz="1600" dirty="0" smtClean="0"/>
              <a:t>V3900, 2460, 2270</a:t>
            </a:r>
            <a:endParaRPr lang="en-CA" sz="1600" dirty="0"/>
          </a:p>
          <a:p>
            <a:pPr algn="ctr"/>
            <a:endParaRPr lang="en-CA" sz="1600" dirty="0"/>
          </a:p>
        </p:txBody>
      </p:sp>
    </p:spTree>
    <p:extLst>
      <p:ext uri="{BB962C8B-B14F-4D97-AF65-F5344CB8AC3E}">
        <p14:creationId xmlns:p14="http://schemas.microsoft.com/office/powerpoint/2010/main" val="1107216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AMD FirePro</a:t>
            </a:r>
            <a:r>
              <a:rPr lang="en-US" cap="none" dirty="0">
                <a:cs typeface="Arial"/>
              </a:rPr>
              <a:t>™ 3D Lenovo Design Wins </a:t>
            </a:r>
            <a:r>
              <a:rPr lang="en-US" cap="none" dirty="0" smtClean="0">
                <a:cs typeface="Arial"/>
              </a:rPr>
              <a:t>2013-14 Continued</a:t>
            </a:r>
            <a:endParaRPr lang="en-US" dirty="0"/>
          </a:p>
        </p:txBody>
      </p:sp>
      <p:sp>
        <p:nvSpPr>
          <p:cNvPr id="3" name="Text Placeholder 2"/>
          <p:cNvSpPr>
            <a:spLocks noGrp="1"/>
          </p:cNvSpPr>
          <p:nvPr>
            <p:ph type="body" sz="quarter" idx="10"/>
          </p:nvPr>
        </p:nvSpPr>
        <p:spPr/>
        <p:txBody>
          <a:bodyPr/>
          <a:lstStyle/>
          <a:p>
            <a:endParaRPr lang="en-US"/>
          </a:p>
        </p:txBody>
      </p:sp>
      <p:sp>
        <p:nvSpPr>
          <p:cNvPr id="4" name="TextBox 3"/>
          <p:cNvSpPr txBox="1"/>
          <p:nvPr/>
        </p:nvSpPr>
        <p:spPr>
          <a:xfrm>
            <a:off x="3674728" y="2691218"/>
            <a:ext cx="2425664" cy="830997"/>
          </a:xfrm>
          <a:prstGeom prst="rect">
            <a:avLst/>
          </a:prstGeom>
          <a:noFill/>
        </p:spPr>
        <p:txBody>
          <a:bodyPr wrap="none" rtlCol="0">
            <a:spAutoFit/>
          </a:bodyPr>
          <a:lstStyle/>
          <a:p>
            <a:pPr algn="ctr"/>
            <a:r>
              <a:rPr lang="en-CA" sz="1600" b="1" dirty="0" smtClean="0"/>
              <a:t>Lenovo </a:t>
            </a:r>
            <a:r>
              <a:rPr lang="en-CA" sz="1600" b="1" dirty="0" err="1" smtClean="0"/>
              <a:t>ThinkStation</a:t>
            </a:r>
            <a:r>
              <a:rPr lang="en-CA" sz="1600" b="1" dirty="0" smtClean="0"/>
              <a:t> E32 T</a:t>
            </a:r>
          </a:p>
          <a:p>
            <a:pPr algn="ctr"/>
            <a:r>
              <a:rPr lang="en-CA" sz="1600" dirty="0" smtClean="0"/>
              <a:t>AMD </a:t>
            </a:r>
            <a:r>
              <a:rPr lang="en-CA" sz="1600" dirty="0" err="1" smtClean="0"/>
              <a:t>FirePro</a:t>
            </a:r>
            <a:r>
              <a:rPr lang="en-CA" sz="1600" dirty="0" smtClean="0"/>
              <a:t>™ 2270, 2460</a:t>
            </a:r>
            <a:endParaRPr lang="en-CA" sz="1600" dirty="0"/>
          </a:p>
          <a:p>
            <a:pPr algn="ctr"/>
            <a:endParaRPr lang="en-CA" sz="1600" dirty="0" smtClean="0"/>
          </a:p>
        </p:txBody>
      </p:sp>
      <p:pic>
        <p:nvPicPr>
          <p:cNvPr id="9218" name="Picture 2" descr="Lenovo ThinkStation E32 mini tower works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272130"/>
            <a:ext cx="3200400" cy="487017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Lenovo ThinkStation E32 small form factor workst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5250" y="1552574"/>
            <a:ext cx="3200400" cy="48701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135393" y="2551518"/>
            <a:ext cx="2759089" cy="830997"/>
          </a:xfrm>
          <a:prstGeom prst="rect">
            <a:avLst/>
          </a:prstGeom>
          <a:noFill/>
        </p:spPr>
        <p:txBody>
          <a:bodyPr wrap="none" rtlCol="0">
            <a:spAutoFit/>
          </a:bodyPr>
          <a:lstStyle/>
          <a:p>
            <a:pPr algn="ctr"/>
            <a:r>
              <a:rPr lang="en-CA" sz="1600" b="1" dirty="0" smtClean="0"/>
              <a:t>Lenovo </a:t>
            </a:r>
            <a:r>
              <a:rPr lang="en-CA" sz="1600" b="1" dirty="0" err="1" smtClean="0"/>
              <a:t>ThinkStation</a:t>
            </a:r>
            <a:r>
              <a:rPr lang="en-CA" sz="1600" b="1" dirty="0" smtClean="0"/>
              <a:t> E32 T SFF</a:t>
            </a:r>
          </a:p>
          <a:p>
            <a:pPr algn="ctr"/>
            <a:r>
              <a:rPr lang="en-CA" sz="1600" dirty="0" smtClean="0"/>
              <a:t>AMD </a:t>
            </a:r>
            <a:r>
              <a:rPr lang="en-CA" sz="1600" dirty="0" err="1" smtClean="0"/>
              <a:t>FirePro</a:t>
            </a:r>
            <a:r>
              <a:rPr lang="en-CA" sz="1600" dirty="0" smtClean="0"/>
              <a:t>™ 2270, 2460</a:t>
            </a:r>
            <a:endParaRPr lang="en-CA" sz="1600" dirty="0"/>
          </a:p>
          <a:p>
            <a:pPr algn="ctr"/>
            <a:endParaRPr lang="en-CA" sz="1600" dirty="0" smtClean="0"/>
          </a:p>
        </p:txBody>
      </p:sp>
    </p:spTree>
    <p:extLst>
      <p:ext uri="{BB962C8B-B14F-4D97-AF65-F5344CB8AC3E}">
        <p14:creationId xmlns:p14="http://schemas.microsoft.com/office/powerpoint/2010/main" val="1114806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Cloud &amp; Compute</a:t>
            </a:r>
            <a:endParaRPr lang="en-US" dirty="0"/>
          </a:p>
        </p:txBody>
      </p:sp>
    </p:spTree>
    <p:extLst>
      <p:ext uri="{BB962C8B-B14F-4D97-AF65-F5344CB8AC3E}">
        <p14:creationId xmlns:p14="http://schemas.microsoft.com/office/powerpoint/2010/main" val="357114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Chart 31" hidden="1"/>
          <p:cNvGraphicFramePr/>
          <p:nvPr>
            <p:extLst>
              <p:ext uri="{D42A27DB-BD31-4B8C-83A1-F6EECF244321}">
                <p14:modId xmlns:p14="http://schemas.microsoft.com/office/powerpoint/2010/main" val="285551861"/>
              </p:ext>
            </p:extLst>
          </p:nvPr>
        </p:nvGraphicFramePr>
        <p:xfrm>
          <a:off x="93109" y="770467"/>
          <a:ext cx="11960285" cy="4461933"/>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p:cNvGrpSpPr/>
          <p:nvPr/>
        </p:nvGrpSpPr>
        <p:grpSpPr>
          <a:xfrm>
            <a:off x="307661" y="1024343"/>
            <a:ext cx="369333" cy="4595093"/>
            <a:chOff x="330588" y="695912"/>
            <a:chExt cx="225931" cy="2934558"/>
          </a:xfrm>
        </p:grpSpPr>
        <p:sp>
          <p:nvSpPr>
            <p:cNvPr id="26" name="Rectangle 25"/>
            <p:cNvSpPr/>
            <p:nvPr/>
          </p:nvSpPr>
          <p:spPr>
            <a:xfrm rot="16200000">
              <a:off x="-263269" y="2810682"/>
              <a:ext cx="1413645" cy="225931"/>
            </a:xfrm>
            <a:prstGeom prst="rect">
              <a:avLst/>
            </a:prstGeom>
          </p:spPr>
          <p:txBody>
            <a:bodyPr wrap="square">
              <a:spAutoFit/>
            </a:bodyPr>
            <a:lstStyle/>
            <a:p>
              <a:pPr defTabSz="1218844">
                <a:defRPr/>
              </a:pPr>
              <a:r>
                <a:rPr lang="en-CA" b="1" kern="0" dirty="0" smtClean="0">
                  <a:latin typeface="+mn-lt"/>
                  <a:cs typeface="Arial" pitchFamily="34" charset="0"/>
                </a:rPr>
                <a:t>TFLOPS</a:t>
              </a:r>
              <a:endParaRPr lang="en-CA" b="1" kern="0" dirty="0">
                <a:latin typeface="+mn-lt"/>
                <a:cs typeface="Arial" pitchFamily="34" charset="0"/>
              </a:endParaRPr>
            </a:p>
          </p:txBody>
        </p:sp>
        <p:cxnSp>
          <p:nvCxnSpPr>
            <p:cNvPr id="27" name="Straight Arrow Connector 26"/>
            <p:cNvCxnSpPr/>
            <p:nvPr/>
          </p:nvCxnSpPr>
          <p:spPr>
            <a:xfrm flipV="1">
              <a:off x="450377" y="695912"/>
              <a:ext cx="0" cy="2016911"/>
            </a:xfrm>
            <a:prstGeom prst="straightConnector1">
              <a:avLst/>
            </a:prstGeom>
            <a:ln w="15875">
              <a:solidFill>
                <a:schemeClr val="tx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pic>
        <p:nvPicPr>
          <p:cNvPr id="56" name="Star" descr="E:\Quardia\Quardia Client Folder - Active\AMD\SQUARE png resource\flash 5.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290554" y="-785935"/>
            <a:ext cx="4672777" cy="4673997"/>
          </a:xfrm>
          <a:prstGeom prst="rect">
            <a:avLst/>
          </a:prstGeom>
          <a:noFill/>
          <a:extLst>
            <a:ext uri="{909E8E84-426E-40DD-AFC4-6F175D3DCCD1}">
              <a14:hiddenFill xmlns:a14="http://schemas.microsoft.com/office/drawing/2010/main">
                <a:solidFill>
                  <a:srgbClr val="FFFFFF"/>
                </a:solidFill>
              </a14:hiddenFill>
            </a:ext>
          </a:extLst>
        </p:spPr>
      </p:pic>
      <p:sp>
        <p:nvSpPr>
          <p:cNvPr id="31" name="chart line"/>
          <p:cNvSpPr/>
          <p:nvPr/>
        </p:nvSpPr>
        <p:spPr bwMode="auto">
          <a:xfrm>
            <a:off x="1422021" y="1599347"/>
            <a:ext cx="9281512" cy="3241276"/>
          </a:xfrm>
          <a:custGeom>
            <a:avLst/>
            <a:gdLst>
              <a:gd name="connsiteX0" fmla="*/ 0 w 5719864"/>
              <a:gd name="connsiteY0" fmla="*/ 2081719 h 2081719"/>
              <a:gd name="connsiteX1" fmla="*/ 1420239 w 5719864"/>
              <a:gd name="connsiteY1" fmla="*/ 2003898 h 2081719"/>
              <a:gd name="connsiteX2" fmla="*/ 2859932 w 5719864"/>
              <a:gd name="connsiteY2" fmla="*/ 1595336 h 2081719"/>
              <a:gd name="connsiteX3" fmla="*/ 4280171 w 5719864"/>
              <a:gd name="connsiteY3" fmla="*/ 671208 h 2081719"/>
              <a:gd name="connsiteX4" fmla="*/ 5719864 w 5719864"/>
              <a:gd name="connsiteY4" fmla="*/ 0 h 2081719"/>
              <a:gd name="connsiteX0" fmla="*/ 0 w 5832200"/>
              <a:gd name="connsiteY0" fmla="*/ 3302338 h 3302338"/>
              <a:gd name="connsiteX1" fmla="*/ 1420239 w 5832200"/>
              <a:gd name="connsiteY1" fmla="*/ 3224517 h 3302338"/>
              <a:gd name="connsiteX2" fmla="*/ 2859932 w 5832200"/>
              <a:gd name="connsiteY2" fmla="*/ 2815955 h 3302338"/>
              <a:gd name="connsiteX3" fmla="*/ 4280171 w 5832200"/>
              <a:gd name="connsiteY3" fmla="*/ 1891827 h 3302338"/>
              <a:gd name="connsiteX4" fmla="*/ 5832200 w 5832200"/>
              <a:gd name="connsiteY4" fmla="*/ 0 h 3302338"/>
              <a:gd name="connsiteX0" fmla="*/ 0 w 5832200"/>
              <a:gd name="connsiteY0" fmla="*/ 3302338 h 3302338"/>
              <a:gd name="connsiteX1" fmla="*/ 1420239 w 5832200"/>
              <a:gd name="connsiteY1" fmla="*/ 3224517 h 3302338"/>
              <a:gd name="connsiteX2" fmla="*/ 2859932 w 5832200"/>
              <a:gd name="connsiteY2" fmla="*/ 2815955 h 3302338"/>
              <a:gd name="connsiteX3" fmla="*/ 4280171 w 5832200"/>
              <a:gd name="connsiteY3" fmla="*/ 1891827 h 3302338"/>
              <a:gd name="connsiteX4" fmla="*/ 5832200 w 5832200"/>
              <a:gd name="connsiteY4" fmla="*/ 0 h 3302338"/>
              <a:gd name="connsiteX0" fmla="*/ 0 w 5832200"/>
              <a:gd name="connsiteY0" fmla="*/ 3302338 h 3302338"/>
              <a:gd name="connsiteX1" fmla="*/ 1420239 w 5832200"/>
              <a:gd name="connsiteY1" fmla="*/ 3224517 h 3302338"/>
              <a:gd name="connsiteX2" fmla="*/ 2859932 w 5832200"/>
              <a:gd name="connsiteY2" fmla="*/ 2815955 h 3302338"/>
              <a:gd name="connsiteX3" fmla="*/ 4383866 w 5832200"/>
              <a:gd name="connsiteY3" fmla="*/ 1824389 h 3302338"/>
              <a:gd name="connsiteX4" fmla="*/ 5832200 w 5832200"/>
              <a:gd name="connsiteY4" fmla="*/ 0 h 3302338"/>
              <a:gd name="connsiteX0" fmla="*/ 0 w 5832200"/>
              <a:gd name="connsiteY0" fmla="*/ 3302338 h 3302338"/>
              <a:gd name="connsiteX1" fmla="*/ 1420239 w 5832200"/>
              <a:gd name="connsiteY1" fmla="*/ 3224517 h 3302338"/>
              <a:gd name="connsiteX2" fmla="*/ 2859932 w 5832200"/>
              <a:gd name="connsiteY2" fmla="*/ 2815955 h 3302338"/>
              <a:gd name="connsiteX3" fmla="*/ 4383866 w 5832200"/>
              <a:gd name="connsiteY3" fmla="*/ 1824389 h 3302338"/>
              <a:gd name="connsiteX4" fmla="*/ 5832200 w 5832200"/>
              <a:gd name="connsiteY4" fmla="*/ 0 h 3302338"/>
              <a:gd name="connsiteX0" fmla="*/ 0 w 5832200"/>
              <a:gd name="connsiteY0" fmla="*/ 3302338 h 3302338"/>
              <a:gd name="connsiteX1" fmla="*/ 1420239 w 5832200"/>
              <a:gd name="connsiteY1" fmla="*/ 3224517 h 3302338"/>
              <a:gd name="connsiteX2" fmla="*/ 2859932 w 5832200"/>
              <a:gd name="connsiteY2" fmla="*/ 2815955 h 3302338"/>
              <a:gd name="connsiteX3" fmla="*/ 4383866 w 5832200"/>
              <a:gd name="connsiteY3" fmla="*/ 1824389 h 3302338"/>
              <a:gd name="connsiteX4" fmla="*/ 5832200 w 5832200"/>
              <a:gd name="connsiteY4" fmla="*/ 0 h 3302338"/>
              <a:gd name="connsiteX0" fmla="*/ 0 w 5832200"/>
              <a:gd name="connsiteY0" fmla="*/ 3302338 h 3302338"/>
              <a:gd name="connsiteX1" fmla="*/ 1420239 w 5832200"/>
              <a:gd name="connsiteY1" fmla="*/ 3224517 h 3302338"/>
              <a:gd name="connsiteX2" fmla="*/ 2859932 w 5832200"/>
              <a:gd name="connsiteY2" fmla="*/ 2815955 h 3302338"/>
              <a:gd name="connsiteX3" fmla="*/ 4383866 w 5832200"/>
              <a:gd name="connsiteY3" fmla="*/ 1824389 h 3302338"/>
              <a:gd name="connsiteX4" fmla="*/ 5832200 w 5832200"/>
              <a:gd name="connsiteY4" fmla="*/ 0 h 3302338"/>
              <a:gd name="connsiteX0" fmla="*/ 0 w 5832200"/>
              <a:gd name="connsiteY0" fmla="*/ 3302338 h 3302338"/>
              <a:gd name="connsiteX1" fmla="*/ 1420239 w 5832200"/>
              <a:gd name="connsiteY1" fmla="*/ 3224517 h 3302338"/>
              <a:gd name="connsiteX2" fmla="*/ 2859932 w 5832200"/>
              <a:gd name="connsiteY2" fmla="*/ 2815955 h 3302338"/>
              <a:gd name="connsiteX3" fmla="*/ 4383866 w 5832200"/>
              <a:gd name="connsiteY3" fmla="*/ 1824389 h 3302338"/>
              <a:gd name="connsiteX4" fmla="*/ 5832200 w 5832200"/>
              <a:gd name="connsiteY4" fmla="*/ 0 h 3302338"/>
              <a:gd name="connsiteX0" fmla="*/ 0 w 5840841"/>
              <a:gd name="connsiteY0" fmla="*/ 3133745 h 3133745"/>
              <a:gd name="connsiteX1" fmla="*/ 1420239 w 5840841"/>
              <a:gd name="connsiteY1" fmla="*/ 3055924 h 3133745"/>
              <a:gd name="connsiteX2" fmla="*/ 2859932 w 5840841"/>
              <a:gd name="connsiteY2" fmla="*/ 2647362 h 3133745"/>
              <a:gd name="connsiteX3" fmla="*/ 4383866 w 5840841"/>
              <a:gd name="connsiteY3" fmla="*/ 1655796 h 3133745"/>
              <a:gd name="connsiteX4" fmla="*/ 5840841 w 5840841"/>
              <a:gd name="connsiteY4" fmla="*/ 0 h 3133745"/>
              <a:gd name="connsiteX0" fmla="*/ 0 w 5840841"/>
              <a:gd name="connsiteY0" fmla="*/ 3133745 h 3133745"/>
              <a:gd name="connsiteX1" fmla="*/ 1420239 w 5840841"/>
              <a:gd name="connsiteY1" fmla="*/ 3055924 h 3133745"/>
              <a:gd name="connsiteX2" fmla="*/ 2859932 w 5840841"/>
              <a:gd name="connsiteY2" fmla="*/ 2647362 h 3133745"/>
              <a:gd name="connsiteX3" fmla="*/ 4383866 w 5840841"/>
              <a:gd name="connsiteY3" fmla="*/ 1655796 h 3133745"/>
              <a:gd name="connsiteX4" fmla="*/ 5840841 w 5840841"/>
              <a:gd name="connsiteY4" fmla="*/ 0 h 3133745"/>
              <a:gd name="connsiteX0" fmla="*/ 0 w 5840841"/>
              <a:gd name="connsiteY0" fmla="*/ 3133745 h 3133745"/>
              <a:gd name="connsiteX1" fmla="*/ 1420239 w 5840841"/>
              <a:gd name="connsiteY1" fmla="*/ 3055924 h 3133745"/>
              <a:gd name="connsiteX2" fmla="*/ 2859932 w 5840841"/>
              <a:gd name="connsiteY2" fmla="*/ 2647362 h 3133745"/>
              <a:gd name="connsiteX3" fmla="*/ 4383866 w 5840841"/>
              <a:gd name="connsiteY3" fmla="*/ 1655796 h 3133745"/>
              <a:gd name="connsiteX4" fmla="*/ 5840841 w 5840841"/>
              <a:gd name="connsiteY4" fmla="*/ 0 h 3133745"/>
              <a:gd name="connsiteX0" fmla="*/ 0 w 5840841"/>
              <a:gd name="connsiteY0" fmla="*/ 3133745 h 3133745"/>
              <a:gd name="connsiteX1" fmla="*/ 1420239 w 5840841"/>
              <a:gd name="connsiteY1" fmla="*/ 3055924 h 3133745"/>
              <a:gd name="connsiteX2" fmla="*/ 2920353 w 5840841"/>
              <a:gd name="connsiteY2" fmla="*/ 2659937 h 3133745"/>
              <a:gd name="connsiteX3" fmla="*/ 4383866 w 5840841"/>
              <a:gd name="connsiteY3" fmla="*/ 1655796 h 3133745"/>
              <a:gd name="connsiteX4" fmla="*/ 5840841 w 5840841"/>
              <a:gd name="connsiteY4" fmla="*/ 0 h 3133745"/>
              <a:gd name="connsiteX0" fmla="*/ 0 w 5840841"/>
              <a:gd name="connsiteY0" fmla="*/ 3133745 h 3133745"/>
              <a:gd name="connsiteX1" fmla="*/ 1444407 w 5840841"/>
              <a:gd name="connsiteY1" fmla="*/ 3055924 h 3133745"/>
              <a:gd name="connsiteX2" fmla="*/ 2920353 w 5840841"/>
              <a:gd name="connsiteY2" fmla="*/ 2659937 h 3133745"/>
              <a:gd name="connsiteX3" fmla="*/ 4383866 w 5840841"/>
              <a:gd name="connsiteY3" fmla="*/ 1655796 h 3133745"/>
              <a:gd name="connsiteX4" fmla="*/ 5840841 w 5840841"/>
              <a:gd name="connsiteY4" fmla="*/ 0 h 3133745"/>
              <a:gd name="connsiteX0" fmla="*/ 0 w 5840841"/>
              <a:gd name="connsiteY0" fmla="*/ 3133745 h 3133745"/>
              <a:gd name="connsiteX1" fmla="*/ 1444407 w 5840841"/>
              <a:gd name="connsiteY1" fmla="*/ 3055924 h 3133745"/>
              <a:gd name="connsiteX2" fmla="*/ 2920353 w 5840841"/>
              <a:gd name="connsiteY2" fmla="*/ 2659937 h 3133745"/>
              <a:gd name="connsiteX3" fmla="*/ 4395950 w 5840841"/>
              <a:gd name="connsiteY3" fmla="*/ 1800401 h 3133745"/>
              <a:gd name="connsiteX4" fmla="*/ 5840841 w 5840841"/>
              <a:gd name="connsiteY4" fmla="*/ 0 h 3133745"/>
              <a:gd name="connsiteX0" fmla="*/ 0 w 5848898"/>
              <a:gd name="connsiteY0" fmla="*/ 3133745 h 3133745"/>
              <a:gd name="connsiteX1" fmla="*/ 1444407 w 5848898"/>
              <a:gd name="connsiteY1" fmla="*/ 3055924 h 3133745"/>
              <a:gd name="connsiteX2" fmla="*/ 2920353 w 5848898"/>
              <a:gd name="connsiteY2" fmla="*/ 2659937 h 3133745"/>
              <a:gd name="connsiteX3" fmla="*/ 4395950 w 5848898"/>
              <a:gd name="connsiteY3" fmla="*/ 1800401 h 3133745"/>
              <a:gd name="connsiteX4" fmla="*/ 5848898 w 5848898"/>
              <a:gd name="connsiteY4" fmla="*/ 0 h 3133745"/>
              <a:gd name="connsiteX0" fmla="*/ 0 w 5848898"/>
              <a:gd name="connsiteY0" fmla="*/ 3133745 h 3133745"/>
              <a:gd name="connsiteX1" fmla="*/ 1444407 w 5848898"/>
              <a:gd name="connsiteY1" fmla="*/ 3055924 h 3133745"/>
              <a:gd name="connsiteX2" fmla="*/ 2920353 w 5848898"/>
              <a:gd name="connsiteY2" fmla="*/ 2659937 h 3133745"/>
              <a:gd name="connsiteX3" fmla="*/ 4395950 w 5848898"/>
              <a:gd name="connsiteY3" fmla="*/ 1800401 h 3133745"/>
              <a:gd name="connsiteX4" fmla="*/ 5848898 w 5848898"/>
              <a:gd name="connsiteY4" fmla="*/ 0 h 3133745"/>
              <a:gd name="connsiteX0" fmla="*/ 0 w 5848898"/>
              <a:gd name="connsiteY0" fmla="*/ 3133745 h 3133745"/>
              <a:gd name="connsiteX1" fmla="*/ 1476632 w 5848898"/>
              <a:gd name="connsiteY1" fmla="*/ 3064307 h 3133745"/>
              <a:gd name="connsiteX2" fmla="*/ 2920353 w 5848898"/>
              <a:gd name="connsiteY2" fmla="*/ 2659937 h 3133745"/>
              <a:gd name="connsiteX3" fmla="*/ 4395950 w 5848898"/>
              <a:gd name="connsiteY3" fmla="*/ 1800401 h 3133745"/>
              <a:gd name="connsiteX4" fmla="*/ 5848898 w 5848898"/>
              <a:gd name="connsiteY4" fmla="*/ 0 h 3133745"/>
              <a:gd name="connsiteX0" fmla="*/ 0 w 5848898"/>
              <a:gd name="connsiteY0" fmla="*/ 3133745 h 3133745"/>
              <a:gd name="connsiteX1" fmla="*/ 1476632 w 5848898"/>
              <a:gd name="connsiteY1" fmla="*/ 3064307 h 3133745"/>
              <a:gd name="connsiteX2" fmla="*/ 2941836 w 5848898"/>
              <a:gd name="connsiteY2" fmla="*/ 2643171 h 3133745"/>
              <a:gd name="connsiteX3" fmla="*/ 4395950 w 5848898"/>
              <a:gd name="connsiteY3" fmla="*/ 1800401 h 3133745"/>
              <a:gd name="connsiteX4" fmla="*/ 5848898 w 5848898"/>
              <a:gd name="connsiteY4" fmla="*/ 0 h 3133745"/>
              <a:gd name="connsiteX0" fmla="*/ 0 w 5848898"/>
              <a:gd name="connsiteY0" fmla="*/ 3133745 h 3133745"/>
              <a:gd name="connsiteX1" fmla="*/ 1476632 w 5848898"/>
              <a:gd name="connsiteY1" fmla="*/ 3064307 h 3133745"/>
              <a:gd name="connsiteX2" fmla="*/ 2941836 w 5848898"/>
              <a:gd name="connsiteY2" fmla="*/ 2643171 h 3133745"/>
              <a:gd name="connsiteX3" fmla="*/ 4416092 w 5848898"/>
              <a:gd name="connsiteY3" fmla="*/ 1762678 h 3133745"/>
              <a:gd name="connsiteX4" fmla="*/ 5848898 w 5848898"/>
              <a:gd name="connsiteY4" fmla="*/ 0 h 3133745"/>
              <a:gd name="connsiteX0" fmla="*/ 0 w 5881123"/>
              <a:gd name="connsiteY0" fmla="*/ 3221765 h 3221765"/>
              <a:gd name="connsiteX1" fmla="*/ 1476632 w 5881123"/>
              <a:gd name="connsiteY1" fmla="*/ 3152327 h 3221765"/>
              <a:gd name="connsiteX2" fmla="*/ 2941836 w 5881123"/>
              <a:gd name="connsiteY2" fmla="*/ 2731191 h 3221765"/>
              <a:gd name="connsiteX3" fmla="*/ 4416092 w 5881123"/>
              <a:gd name="connsiteY3" fmla="*/ 1850698 h 3221765"/>
              <a:gd name="connsiteX4" fmla="*/ 5881123 w 5881123"/>
              <a:gd name="connsiteY4" fmla="*/ 0 h 3221765"/>
              <a:gd name="connsiteX0" fmla="*/ 0 w 5893208"/>
              <a:gd name="connsiteY0" fmla="*/ 3196616 h 3196616"/>
              <a:gd name="connsiteX1" fmla="*/ 1476632 w 5893208"/>
              <a:gd name="connsiteY1" fmla="*/ 3127178 h 3196616"/>
              <a:gd name="connsiteX2" fmla="*/ 2941836 w 5893208"/>
              <a:gd name="connsiteY2" fmla="*/ 2706042 h 3196616"/>
              <a:gd name="connsiteX3" fmla="*/ 4416092 w 5893208"/>
              <a:gd name="connsiteY3" fmla="*/ 1825549 h 3196616"/>
              <a:gd name="connsiteX4" fmla="*/ 5893208 w 5893208"/>
              <a:gd name="connsiteY4" fmla="*/ 0 h 3196616"/>
              <a:gd name="connsiteX0" fmla="*/ 0 w 5889181"/>
              <a:gd name="connsiteY0" fmla="*/ 3209190 h 3209190"/>
              <a:gd name="connsiteX1" fmla="*/ 1476632 w 5889181"/>
              <a:gd name="connsiteY1" fmla="*/ 3139752 h 3209190"/>
              <a:gd name="connsiteX2" fmla="*/ 2941836 w 5889181"/>
              <a:gd name="connsiteY2" fmla="*/ 2718616 h 3209190"/>
              <a:gd name="connsiteX3" fmla="*/ 4416092 w 5889181"/>
              <a:gd name="connsiteY3" fmla="*/ 1838123 h 3209190"/>
              <a:gd name="connsiteX4" fmla="*/ 5889181 w 5889181"/>
              <a:gd name="connsiteY4" fmla="*/ 0 h 3209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9181" h="3209190">
                <a:moveTo>
                  <a:pt x="0" y="3209190"/>
                </a:moveTo>
                <a:lnTo>
                  <a:pt x="1476632" y="3139752"/>
                </a:lnTo>
                <a:lnTo>
                  <a:pt x="2941836" y="2718616"/>
                </a:lnTo>
                <a:lnTo>
                  <a:pt x="4416092" y="1838123"/>
                </a:lnTo>
                <a:cubicBezTo>
                  <a:pt x="4852785" y="1317661"/>
                  <a:pt x="5271250" y="791019"/>
                  <a:pt x="5889181" y="0"/>
                </a:cubicBezTo>
              </a:path>
            </a:pathLst>
          </a:custGeom>
          <a:noFill/>
          <a:ln w="76200" algn="ctr">
            <a:solidFill>
              <a:srgbClr val="D31919"/>
            </a:solidFill>
            <a:round/>
            <a:headEnd/>
            <a:tailEnd/>
          </a:ln>
          <a:effectLst>
            <a:reflection blurRad="215900" stA="79000" endPos="37000" dist="444500" dir="5400000" sy="-100000" algn="bl" rotWithShape="0"/>
          </a:effectLst>
          <a:scene3d>
            <a:camera prst="perspectiveAbove" fov="2700000">
              <a:rot lat="600000" lon="0" rev="0"/>
            </a:camera>
            <a:lightRig rig="flood" dir="t"/>
          </a:scene3d>
          <a:sp3d extrusionH="254000" prstMaterial="plastic"/>
        </p:spPr>
        <p:txBody>
          <a:bodyPr lIns="121899" tIns="60949" rIns="121899" bIns="60949" rtlCol="0" anchor="ctr"/>
          <a:lstStyle/>
          <a:p>
            <a:pPr algn="ctr"/>
            <a:endParaRPr lang="en-US" dirty="0"/>
          </a:p>
        </p:txBody>
      </p:sp>
      <p:grpSp>
        <p:nvGrpSpPr>
          <p:cNvPr id="7" name="90nm"/>
          <p:cNvGrpSpPr/>
          <p:nvPr/>
        </p:nvGrpSpPr>
        <p:grpSpPr>
          <a:xfrm>
            <a:off x="826245" y="3815114"/>
            <a:ext cx="1160894" cy="1592436"/>
            <a:chOff x="562228" y="2311312"/>
            <a:chExt cx="1162519" cy="1879287"/>
          </a:xfrm>
        </p:grpSpPr>
        <p:pic>
          <p:nvPicPr>
            <p:cNvPr id="7170" name="Picture 2" descr="E:\Quardia\Quardia Client Folder - Active\AMD\AMD0099 AMD ATI GPU launch - Darren McPhee\resources\AMD GPU fiber 09.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59601" y="3750715"/>
              <a:ext cx="878448" cy="43988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Quardia\Quardia Client Folder - Active\AMD\AMD0099 AMD ATI GPU launch - Darren McPhee\resources\AMD GPU fiber 09.pn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59602" y="3159062"/>
              <a:ext cx="791326" cy="719409"/>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p:cNvSpPr/>
            <p:nvPr/>
          </p:nvSpPr>
          <p:spPr>
            <a:xfrm>
              <a:off x="562228" y="2311312"/>
              <a:ext cx="1162519" cy="926204"/>
            </a:xfrm>
            <a:prstGeom prst="rect">
              <a:avLst/>
            </a:prstGeom>
          </p:spPr>
          <p:txBody>
            <a:bodyPr wrap="none">
              <a:spAutoFit/>
            </a:bodyPr>
            <a:lstStyle/>
            <a:p>
              <a:pPr algn="ctr">
                <a:lnSpc>
                  <a:spcPts val="2666"/>
                </a:lnSpc>
              </a:pPr>
              <a:r>
                <a:rPr lang="en-US" sz="4300" dirty="0">
                  <a:solidFill>
                    <a:prstClr val="white"/>
                  </a:solidFill>
                  <a:effectLst>
                    <a:outerShdw blurRad="342900" sx="102000" sy="102000" algn="ctr" rotWithShape="0">
                      <a:prstClr val="black"/>
                    </a:outerShdw>
                  </a:effectLst>
                  <a:latin typeface="+mn-lt"/>
                </a:rPr>
                <a:t>0.36</a:t>
              </a:r>
              <a:r>
                <a:rPr lang="en-US" sz="3200" dirty="0">
                  <a:solidFill>
                    <a:prstClr val="white"/>
                  </a:solidFill>
                  <a:effectLst>
                    <a:outerShdw blurRad="342900" sx="102000" sy="102000" algn="ctr" rotWithShape="0">
                      <a:prstClr val="black"/>
                    </a:outerShdw>
                  </a:effectLst>
                  <a:latin typeface="+mn-lt"/>
                </a:rPr>
                <a:t/>
              </a:r>
              <a:br>
                <a:rPr lang="en-US" sz="3200" dirty="0">
                  <a:solidFill>
                    <a:prstClr val="white"/>
                  </a:solidFill>
                  <a:effectLst>
                    <a:outerShdw blurRad="342900" sx="102000" sy="102000" algn="ctr" rotWithShape="0">
                      <a:prstClr val="black"/>
                    </a:outerShdw>
                  </a:effectLst>
                  <a:latin typeface="+mn-lt"/>
                </a:rPr>
              </a:br>
              <a:r>
                <a:rPr lang="en-US" sz="1900" dirty="0">
                  <a:solidFill>
                    <a:prstClr val="white"/>
                  </a:solidFill>
                  <a:effectLst>
                    <a:outerShdw blurRad="342900" sx="102000" sy="102000" algn="ctr" rotWithShape="0">
                      <a:prstClr val="black"/>
                    </a:outerShdw>
                  </a:effectLst>
                  <a:latin typeface="+mn-lt"/>
                </a:rPr>
                <a:t>90nm</a:t>
              </a:r>
              <a:endParaRPr lang="en-US" sz="3200" dirty="0">
                <a:solidFill>
                  <a:prstClr val="white"/>
                </a:solidFill>
                <a:effectLst>
                  <a:outerShdw blurRad="342900" sx="102000" sy="102000" algn="ctr" rotWithShape="0">
                    <a:prstClr val="black"/>
                  </a:outerShdw>
                </a:effectLst>
                <a:latin typeface="+mn-lt"/>
              </a:endParaRPr>
            </a:p>
          </p:txBody>
        </p:sp>
      </p:grpSp>
      <p:grpSp>
        <p:nvGrpSpPr>
          <p:cNvPr id="8" name="80nm"/>
          <p:cNvGrpSpPr/>
          <p:nvPr/>
        </p:nvGrpSpPr>
        <p:grpSpPr>
          <a:xfrm>
            <a:off x="3161993" y="3740784"/>
            <a:ext cx="1149675" cy="1769427"/>
            <a:chOff x="2307425" y="2204044"/>
            <a:chExt cx="1104661" cy="2088159"/>
          </a:xfrm>
        </p:grpSpPr>
        <p:pic>
          <p:nvPicPr>
            <p:cNvPr id="36" name="Picture 2" descr="E:\Quardia\Quardia Client Folder - Active\AMD\AMD0099 AMD ATI GPU launch - Darren McPhee\resources\AMD GPU fiber 09.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469237" y="3852319"/>
              <a:ext cx="878448" cy="43988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E:\Quardia\Quardia Client Folder - Active\AMD\AMD0099 AMD ATI GPU launch - Darren McPhee\resources\AMD GPU fiber 09.pn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469236" y="3042326"/>
              <a:ext cx="791325" cy="71940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2307425" y="2204044"/>
              <a:ext cx="1104661" cy="926204"/>
            </a:xfrm>
            <a:prstGeom prst="rect">
              <a:avLst/>
            </a:prstGeom>
          </p:spPr>
          <p:txBody>
            <a:bodyPr wrap="none">
              <a:spAutoFit/>
            </a:bodyPr>
            <a:lstStyle/>
            <a:p>
              <a:pPr algn="ctr">
                <a:lnSpc>
                  <a:spcPts val="2666"/>
                </a:lnSpc>
              </a:pPr>
              <a:r>
                <a:rPr lang="en-US" sz="4300" dirty="0" smtClean="0">
                  <a:solidFill>
                    <a:prstClr val="white"/>
                  </a:solidFill>
                  <a:effectLst>
                    <a:outerShdw blurRad="342900" sx="102000" sy="102000" algn="ctr" rotWithShape="0">
                      <a:prstClr val="black"/>
                    </a:outerShdw>
                  </a:effectLst>
                  <a:latin typeface="+mn-lt"/>
                </a:rPr>
                <a:t>0.44</a:t>
              </a:r>
              <a:endParaRPr lang="en-US" sz="3200" dirty="0">
                <a:solidFill>
                  <a:prstClr val="white"/>
                </a:solidFill>
                <a:effectLst>
                  <a:outerShdw blurRad="342900" sx="102000" sy="102000" algn="ctr" rotWithShape="0">
                    <a:prstClr val="black"/>
                  </a:outerShdw>
                </a:effectLst>
                <a:latin typeface="+mn-lt"/>
              </a:endParaRPr>
            </a:p>
            <a:p>
              <a:pPr algn="ctr">
                <a:lnSpc>
                  <a:spcPts val="2666"/>
                </a:lnSpc>
              </a:pPr>
              <a:r>
                <a:rPr lang="en-US" sz="1900" dirty="0">
                  <a:solidFill>
                    <a:prstClr val="white"/>
                  </a:solidFill>
                  <a:effectLst>
                    <a:outerShdw blurRad="342900" sx="102000" sy="102000" algn="ctr" rotWithShape="0">
                      <a:prstClr val="black"/>
                    </a:outerShdw>
                  </a:effectLst>
                  <a:latin typeface="+mn-lt"/>
                </a:rPr>
                <a:t>80nm</a:t>
              </a:r>
              <a:endParaRPr lang="en-US" sz="2100" dirty="0">
                <a:solidFill>
                  <a:prstClr val="white"/>
                </a:solidFill>
                <a:effectLst>
                  <a:outerShdw blurRad="342900" sx="102000" sy="102000" algn="ctr" rotWithShape="0">
                    <a:prstClr val="black"/>
                  </a:outerShdw>
                </a:effectLst>
                <a:latin typeface="+mn-lt"/>
              </a:endParaRPr>
            </a:p>
          </p:txBody>
        </p:sp>
      </p:grpSp>
      <p:grpSp>
        <p:nvGrpSpPr>
          <p:cNvPr id="9" name="55nm"/>
          <p:cNvGrpSpPr/>
          <p:nvPr/>
        </p:nvGrpSpPr>
        <p:grpSpPr>
          <a:xfrm>
            <a:off x="5476368" y="3322541"/>
            <a:ext cx="1160894" cy="1327503"/>
            <a:chOff x="3990574" y="1737907"/>
            <a:chExt cx="1173529" cy="1566630"/>
          </a:xfrm>
        </p:grpSpPr>
        <p:pic>
          <p:nvPicPr>
            <p:cNvPr id="40" name="Picture 2" descr="E:\Quardia\Quardia Client Folder - Active\AMD\AMD0099 AMD ATI GPU launch - Darren McPhee\resources\AMD GPU fiber 09.pn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178873" y="2585128"/>
              <a:ext cx="799231" cy="719409"/>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p:cNvSpPr/>
            <p:nvPr/>
          </p:nvSpPr>
          <p:spPr>
            <a:xfrm>
              <a:off x="3990574" y="1737907"/>
              <a:ext cx="1173529" cy="926204"/>
            </a:xfrm>
            <a:prstGeom prst="rect">
              <a:avLst/>
            </a:prstGeom>
          </p:spPr>
          <p:txBody>
            <a:bodyPr wrap="none">
              <a:spAutoFit/>
            </a:bodyPr>
            <a:lstStyle/>
            <a:p>
              <a:pPr algn="ctr">
                <a:lnSpc>
                  <a:spcPts val="2666"/>
                </a:lnSpc>
              </a:pPr>
              <a:r>
                <a:rPr lang="en-US" sz="4300" dirty="0">
                  <a:solidFill>
                    <a:prstClr val="white"/>
                  </a:solidFill>
                  <a:effectLst>
                    <a:outerShdw blurRad="342900" sx="102000" sy="102000" algn="ctr" rotWithShape="0">
                      <a:prstClr val="black"/>
                    </a:outerShdw>
                  </a:effectLst>
                  <a:latin typeface="+mn-lt"/>
                </a:rPr>
                <a:t>1.20</a:t>
              </a:r>
              <a:endParaRPr lang="en-US" sz="3200" dirty="0">
                <a:solidFill>
                  <a:prstClr val="white"/>
                </a:solidFill>
                <a:effectLst>
                  <a:outerShdw blurRad="342900" sx="102000" sy="102000" algn="ctr" rotWithShape="0">
                    <a:prstClr val="black"/>
                  </a:outerShdw>
                </a:effectLst>
                <a:latin typeface="+mn-lt"/>
              </a:endParaRPr>
            </a:p>
            <a:p>
              <a:pPr algn="ctr">
                <a:lnSpc>
                  <a:spcPts val="2666"/>
                </a:lnSpc>
              </a:pPr>
              <a:r>
                <a:rPr lang="en-US" sz="1900" dirty="0">
                  <a:solidFill>
                    <a:prstClr val="white"/>
                  </a:solidFill>
                  <a:effectLst>
                    <a:outerShdw blurRad="342900" sx="102000" sy="102000" algn="ctr" rotWithShape="0">
                      <a:prstClr val="black"/>
                    </a:outerShdw>
                  </a:effectLst>
                  <a:latin typeface="+mn-lt"/>
                </a:rPr>
                <a:t>55nm</a:t>
              </a:r>
              <a:endParaRPr lang="en-US" sz="2100" dirty="0">
                <a:solidFill>
                  <a:prstClr val="white"/>
                </a:solidFill>
                <a:effectLst>
                  <a:outerShdw blurRad="342900" sx="102000" sy="102000" algn="ctr" rotWithShape="0">
                    <a:prstClr val="black"/>
                  </a:outerShdw>
                </a:effectLst>
                <a:latin typeface="+mn-lt"/>
              </a:endParaRPr>
            </a:p>
          </p:txBody>
        </p:sp>
      </p:grpSp>
      <p:grpSp>
        <p:nvGrpSpPr>
          <p:cNvPr id="10" name="40nm"/>
          <p:cNvGrpSpPr/>
          <p:nvPr/>
        </p:nvGrpSpPr>
        <p:grpSpPr>
          <a:xfrm>
            <a:off x="7801217" y="2433093"/>
            <a:ext cx="1160894" cy="1328177"/>
            <a:chOff x="5710313" y="754618"/>
            <a:chExt cx="1130303" cy="1567426"/>
          </a:xfrm>
        </p:grpSpPr>
        <p:pic>
          <p:nvPicPr>
            <p:cNvPr id="43" name="Picture 2" descr="E:\Quardia\Quardia Client Folder - Active\AMD\AMD0099 AMD ATI GPU launch - Darren McPhee\resources\AMD GPU fiber 09.pn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888509" y="1602635"/>
              <a:ext cx="769792" cy="719409"/>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p:cNvSpPr/>
            <p:nvPr/>
          </p:nvSpPr>
          <p:spPr>
            <a:xfrm>
              <a:off x="5710313" y="754618"/>
              <a:ext cx="1130303" cy="926204"/>
            </a:xfrm>
            <a:prstGeom prst="rect">
              <a:avLst/>
            </a:prstGeom>
          </p:spPr>
          <p:txBody>
            <a:bodyPr wrap="none">
              <a:spAutoFit/>
            </a:bodyPr>
            <a:lstStyle/>
            <a:p>
              <a:pPr algn="ctr">
                <a:lnSpc>
                  <a:spcPts val="2666"/>
                </a:lnSpc>
              </a:pPr>
              <a:r>
                <a:rPr lang="en-US" sz="4300" dirty="0">
                  <a:solidFill>
                    <a:prstClr val="white"/>
                  </a:solidFill>
                  <a:effectLst>
                    <a:outerShdw blurRad="342900" sx="102000" sy="102000" algn="ctr" rotWithShape="0">
                      <a:prstClr val="black"/>
                    </a:outerShdw>
                  </a:effectLst>
                  <a:latin typeface="+mn-lt"/>
                </a:rPr>
                <a:t>2.72</a:t>
              </a:r>
              <a:r>
                <a:rPr lang="en-US" sz="3200" dirty="0">
                  <a:solidFill>
                    <a:prstClr val="white"/>
                  </a:solidFill>
                  <a:effectLst>
                    <a:outerShdw blurRad="342900" sx="102000" sy="102000" algn="ctr" rotWithShape="0">
                      <a:prstClr val="black"/>
                    </a:outerShdw>
                  </a:effectLst>
                  <a:latin typeface="+mn-lt"/>
                </a:rPr>
                <a:t/>
              </a:r>
              <a:br>
                <a:rPr lang="en-US" sz="3200" dirty="0">
                  <a:solidFill>
                    <a:prstClr val="white"/>
                  </a:solidFill>
                  <a:effectLst>
                    <a:outerShdw blurRad="342900" sx="102000" sy="102000" algn="ctr" rotWithShape="0">
                      <a:prstClr val="black"/>
                    </a:outerShdw>
                  </a:effectLst>
                  <a:latin typeface="+mn-lt"/>
                </a:rPr>
              </a:br>
              <a:r>
                <a:rPr lang="en-US" sz="1900" dirty="0">
                  <a:solidFill>
                    <a:prstClr val="white"/>
                  </a:solidFill>
                  <a:effectLst>
                    <a:outerShdw blurRad="342900" sx="102000" sy="102000" algn="ctr" rotWithShape="0">
                      <a:prstClr val="black"/>
                    </a:outerShdw>
                  </a:effectLst>
                  <a:latin typeface="+mn-lt"/>
                </a:rPr>
                <a:t>40nm</a:t>
              </a:r>
              <a:endParaRPr lang="en-US" sz="2100" dirty="0">
                <a:solidFill>
                  <a:prstClr val="white"/>
                </a:solidFill>
                <a:effectLst>
                  <a:outerShdw blurRad="342900" sx="102000" sy="102000" algn="ctr" rotWithShape="0">
                    <a:prstClr val="black"/>
                  </a:outerShdw>
                </a:effectLst>
                <a:latin typeface="+mn-lt"/>
              </a:endParaRPr>
            </a:p>
          </p:txBody>
        </p:sp>
      </p:grpSp>
      <p:grpSp>
        <p:nvGrpSpPr>
          <p:cNvPr id="5" name="28nm"/>
          <p:cNvGrpSpPr/>
          <p:nvPr/>
        </p:nvGrpSpPr>
        <p:grpSpPr>
          <a:xfrm>
            <a:off x="9509631" y="329228"/>
            <a:ext cx="2343910" cy="1783012"/>
            <a:chOff x="7134080" y="246921"/>
            <a:chExt cx="1758390" cy="1337259"/>
          </a:xfrm>
        </p:grpSpPr>
        <p:pic>
          <p:nvPicPr>
            <p:cNvPr id="46" name="Picture 2" descr="E:\Quardia\Quardia Client Folder - Active\AMD\AMD0099 AMD ATI GPU launch - Darren McPhee\resources\AMD GPU fiber 09.pn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718876" y="951755"/>
              <a:ext cx="593124" cy="4572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7134080" y="246921"/>
              <a:ext cx="1758390" cy="1337259"/>
              <a:chOff x="7108680" y="61819"/>
              <a:chExt cx="1758390" cy="1337259"/>
            </a:xfrm>
          </p:grpSpPr>
          <p:sp>
            <p:nvSpPr>
              <p:cNvPr id="51" name="Rectangle 50"/>
              <p:cNvSpPr/>
              <p:nvPr/>
            </p:nvSpPr>
            <p:spPr>
              <a:xfrm>
                <a:off x="7180328" y="61819"/>
                <a:ext cx="1677819" cy="328937"/>
              </a:xfrm>
              <a:prstGeom prst="rect">
                <a:avLst/>
              </a:prstGeom>
              <a:effectLst>
                <a:outerShdw blurRad="50800" dist="38100" dir="5400000" algn="t" rotWithShape="0">
                  <a:prstClr val="black">
                    <a:alpha val="40000"/>
                  </a:prstClr>
                </a:outerShdw>
              </a:effectLst>
            </p:spPr>
            <p:txBody>
              <a:bodyPr wrap="none">
                <a:spAutoFit/>
              </a:bodyPr>
              <a:lstStyle/>
              <a:p>
                <a:pPr algn="ctr">
                  <a:lnSpc>
                    <a:spcPts val="2666"/>
                  </a:lnSpc>
                </a:pPr>
                <a:r>
                  <a:rPr lang="en-US" sz="5300" b="1" dirty="0">
                    <a:effectLst>
                      <a:glow rad="101600">
                        <a:schemeClr val="tx1">
                          <a:lumMod val="85000"/>
                          <a:alpha val="40000"/>
                        </a:schemeClr>
                      </a:glow>
                      <a:outerShdw blurRad="342900" sx="102000" sy="102000" algn="ctr" rotWithShape="0">
                        <a:prstClr val="black"/>
                      </a:outerShdw>
                    </a:effectLst>
                    <a:latin typeface="+mn-lt"/>
                  </a:rPr>
                  <a:t>5.91 SP</a:t>
                </a:r>
                <a:endParaRPr lang="en-US" b="1" dirty="0">
                  <a:effectLst>
                    <a:glow rad="101600">
                      <a:schemeClr val="tx1">
                        <a:lumMod val="85000"/>
                        <a:alpha val="40000"/>
                      </a:schemeClr>
                    </a:glow>
                    <a:outerShdw blurRad="342900" sx="102000" sy="102000" algn="ctr" rotWithShape="0">
                      <a:prstClr val="black"/>
                    </a:outerShdw>
                  </a:effectLst>
                  <a:latin typeface="+mn-lt"/>
                </a:endParaRPr>
              </a:p>
            </p:txBody>
          </p:sp>
          <p:sp>
            <p:nvSpPr>
              <p:cNvPr id="33" name="Rectangle 32"/>
              <p:cNvSpPr/>
              <p:nvPr/>
            </p:nvSpPr>
            <p:spPr>
              <a:xfrm>
                <a:off x="7108680" y="550769"/>
                <a:ext cx="1758390" cy="848309"/>
              </a:xfrm>
              <a:prstGeom prst="rect">
                <a:avLst/>
              </a:prstGeom>
              <a:effectLst>
                <a:outerShdw blurRad="50800" dist="38100" dir="5400000" algn="t" rotWithShape="0">
                  <a:prstClr val="black">
                    <a:alpha val="40000"/>
                  </a:prstClr>
                </a:outerShdw>
              </a:effectLst>
            </p:spPr>
            <p:txBody>
              <a:bodyPr wrap="none">
                <a:spAutoFit/>
              </a:bodyPr>
              <a:lstStyle/>
              <a:p>
                <a:pPr algn="ctr">
                  <a:lnSpc>
                    <a:spcPts val="2666"/>
                  </a:lnSpc>
                </a:pPr>
                <a:r>
                  <a:rPr lang="en-US" sz="5300" b="1" dirty="0">
                    <a:effectLst>
                      <a:glow rad="101600">
                        <a:schemeClr val="tx1">
                          <a:lumMod val="85000"/>
                          <a:alpha val="40000"/>
                        </a:schemeClr>
                      </a:glow>
                      <a:outerShdw blurRad="342900" sx="102000" sy="102000" algn="ctr" rotWithShape="0">
                        <a:prstClr val="black"/>
                      </a:outerShdw>
                    </a:effectLst>
                    <a:latin typeface="+mn-lt"/>
                  </a:rPr>
                  <a:t>1.48 DP</a:t>
                </a:r>
                <a:br>
                  <a:rPr lang="en-US" sz="5300" b="1" dirty="0">
                    <a:effectLst>
                      <a:glow rad="101600">
                        <a:schemeClr val="tx1">
                          <a:lumMod val="85000"/>
                          <a:alpha val="40000"/>
                        </a:schemeClr>
                      </a:glow>
                      <a:outerShdw blurRad="342900" sx="102000" sy="102000" algn="ctr" rotWithShape="0">
                        <a:prstClr val="black"/>
                      </a:outerShdw>
                    </a:effectLst>
                    <a:latin typeface="+mn-lt"/>
                  </a:rPr>
                </a:br>
                <a:r>
                  <a:rPr lang="en-US" sz="2700" b="1" dirty="0">
                    <a:effectLst>
                      <a:glow rad="101600">
                        <a:schemeClr val="tx1">
                          <a:lumMod val="85000"/>
                          <a:alpha val="40000"/>
                        </a:schemeClr>
                      </a:glow>
                      <a:outerShdw blurRad="342900" sx="102000" sy="102000" algn="ctr" rotWithShape="0">
                        <a:prstClr val="black"/>
                      </a:outerShdw>
                    </a:effectLst>
                    <a:latin typeface="+mn-lt"/>
                  </a:rPr>
                  <a:t>28nm</a:t>
                </a:r>
                <a:r>
                  <a:rPr lang="en-US" sz="2100" b="1" dirty="0">
                    <a:effectLst>
                      <a:glow rad="101600">
                        <a:schemeClr val="tx1">
                          <a:lumMod val="85000"/>
                          <a:alpha val="40000"/>
                        </a:schemeClr>
                      </a:glow>
                      <a:outerShdw blurRad="342900" sx="102000" sy="102000" algn="ctr" rotWithShape="0">
                        <a:prstClr val="black"/>
                      </a:outerShdw>
                    </a:effectLst>
                    <a:latin typeface="+mn-lt"/>
                  </a:rPr>
                  <a:t/>
                </a:r>
                <a:br>
                  <a:rPr lang="en-US" sz="2100" b="1" dirty="0">
                    <a:effectLst>
                      <a:glow rad="101600">
                        <a:schemeClr val="tx1">
                          <a:lumMod val="85000"/>
                          <a:alpha val="40000"/>
                        </a:schemeClr>
                      </a:glow>
                      <a:outerShdw blurRad="342900" sx="102000" sy="102000" algn="ctr" rotWithShape="0">
                        <a:prstClr val="black"/>
                      </a:outerShdw>
                    </a:effectLst>
                    <a:latin typeface="+mn-lt"/>
                  </a:rPr>
                </a:br>
                <a:r>
                  <a:rPr lang="en-US" sz="2100" b="1" dirty="0">
                    <a:effectLst>
                      <a:glow rad="101600">
                        <a:schemeClr val="tx1">
                          <a:lumMod val="85000"/>
                          <a:alpha val="40000"/>
                        </a:schemeClr>
                      </a:glow>
                      <a:outerShdw blurRad="342900" sx="102000" sy="102000" algn="ctr" rotWithShape="0">
                        <a:prstClr val="black"/>
                      </a:outerShdw>
                    </a:effectLst>
                    <a:latin typeface="+mn-lt"/>
                  </a:rPr>
                  <a:t>(S10000)</a:t>
                </a:r>
                <a:endParaRPr lang="en-US" b="1" dirty="0">
                  <a:effectLst>
                    <a:glow rad="101600">
                      <a:schemeClr val="tx1">
                        <a:lumMod val="85000"/>
                        <a:alpha val="40000"/>
                      </a:schemeClr>
                    </a:glow>
                    <a:outerShdw blurRad="342900" sx="102000" sy="102000" algn="ctr" rotWithShape="0">
                      <a:prstClr val="black"/>
                    </a:outerShdw>
                  </a:effectLst>
                  <a:latin typeface="+mn-lt"/>
                </a:endParaRPr>
              </a:p>
            </p:txBody>
          </p:sp>
        </p:grpSp>
      </p:grpSp>
      <p:sp>
        <p:nvSpPr>
          <p:cNvPr id="3" name="Title 2"/>
          <p:cNvSpPr>
            <a:spLocks noGrp="1"/>
          </p:cNvSpPr>
          <p:nvPr>
            <p:ph type="title"/>
          </p:nvPr>
        </p:nvSpPr>
        <p:spPr/>
        <p:txBody>
          <a:bodyPr/>
          <a:lstStyle/>
          <a:p>
            <a:r>
              <a:rPr lang="en-US" dirty="0" smtClean="0"/>
              <a:t>AMD FirePro</a:t>
            </a:r>
            <a:r>
              <a:rPr lang="en-US" dirty="0" smtClean="0">
                <a:latin typeface="Arial"/>
                <a:cs typeface="Arial"/>
              </a:rPr>
              <a:t>™ </a:t>
            </a:r>
            <a:r>
              <a:rPr lang="en-US" dirty="0" smtClean="0"/>
              <a:t>Compute Power, TFLOPS</a:t>
            </a:r>
            <a:endParaRPr lang="en-US" dirty="0"/>
          </a:p>
        </p:txBody>
      </p:sp>
      <p:sp>
        <p:nvSpPr>
          <p:cNvPr id="34" name="TextBox 33"/>
          <p:cNvSpPr txBox="1"/>
          <p:nvPr/>
        </p:nvSpPr>
        <p:spPr>
          <a:xfrm>
            <a:off x="1" y="5619433"/>
            <a:ext cx="10480930" cy="738664"/>
          </a:xfrm>
          <a:prstGeom prst="rect">
            <a:avLst/>
          </a:prstGeom>
          <a:noFill/>
          <a:scene3d>
            <a:camera prst="orthographicFront"/>
            <a:lightRig rig="threePt" dir="t"/>
          </a:scene3d>
          <a:sp3d extrusionH="190500" prstMaterial="metal">
            <a:bevelT w="12700" h="12700" prst="angle"/>
          </a:sp3d>
        </p:spPr>
        <p:txBody>
          <a:bodyPr wrap="square" lIns="0" tIns="0" rIns="0" bIns="0" rtlCol="0">
            <a:spAutoFit/>
          </a:bodyPr>
          <a:lstStyle/>
          <a:p>
            <a:pPr algn="ctr"/>
            <a:r>
              <a:rPr lang="en-US" sz="4800" i="1" dirty="0">
                <a:solidFill>
                  <a:prstClr val="white"/>
                </a:solidFill>
                <a:effectLst>
                  <a:outerShdw blurRad="60007" dist="200025" dir="15000000" sy="30000" kx="-1800000" algn="bl" rotWithShape="0">
                    <a:prstClr val="black">
                      <a:alpha val="32000"/>
                    </a:prstClr>
                  </a:outerShdw>
                  <a:reflection blurRad="177800" stA="50000" endPos="54000" dir="5400000" sy="-100000" algn="bl" rotWithShape="0"/>
                </a:effectLst>
                <a:latin typeface="+mj-lt"/>
              </a:rPr>
              <a:t>Delivering MORE PERFORMANCE</a:t>
            </a:r>
          </a:p>
        </p:txBody>
      </p:sp>
      <p:sp>
        <p:nvSpPr>
          <p:cNvPr id="38" name="TextBox 37"/>
          <p:cNvSpPr txBox="1"/>
          <p:nvPr/>
        </p:nvSpPr>
        <p:spPr>
          <a:xfrm>
            <a:off x="341657" y="6330498"/>
            <a:ext cx="3605561" cy="233589"/>
          </a:xfrm>
          <a:prstGeom prst="rect">
            <a:avLst/>
          </a:prstGeom>
          <a:noFill/>
        </p:spPr>
        <p:txBody>
          <a:bodyPr wrap="none" lIns="109392" tIns="54696" rIns="109392" bIns="54696" rtlCol="0" anchor="ctr">
            <a:spAutoFit/>
          </a:bodyPr>
          <a:lstStyle/>
          <a:p>
            <a:r>
              <a:rPr lang="en-US" sz="800" i="1" dirty="0">
                <a:solidFill>
                  <a:schemeClr val="accent6">
                    <a:lumMod val="65000"/>
                  </a:schemeClr>
                </a:solidFill>
                <a:latin typeface="Arial" pitchFamily="34" charset="0"/>
                <a:cs typeface="Arial" pitchFamily="34" charset="0"/>
              </a:rPr>
              <a:t>* All compute power values rounded to the nearest hundredth of a TFLOP.</a:t>
            </a:r>
          </a:p>
        </p:txBody>
      </p:sp>
      <p:pic>
        <p:nvPicPr>
          <p:cNvPr id="35" name="Picture 3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836021" y="2950311"/>
            <a:ext cx="3017520" cy="2341598"/>
          </a:xfrm>
          <a:prstGeom prst="rect">
            <a:avLst/>
          </a:prstGeom>
        </p:spPr>
      </p:pic>
    </p:spTree>
    <p:extLst>
      <p:ext uri="{BB962C8B-B14F-4D97-AF65-F5344CB8AC3E}">
        <p14:creationId xmlns:p14="http://schemas.microsoft.com/office/powerpoint/2010/main" val="27593624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4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9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135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18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53" presetClass="entr" presetSubtype="16" fill="hold" nodeType="withEffect">
                                  <p:stCondLst>
                                    <p:cond delay="1800"/>
                                  </p:stCondLst>
                                  <p:childTnLst>
                                    <p:set>
                                      <p:cBhvr>
                                        <p:cTn id="24" dur="1" fill="hold">
                                          <p:stCondLst>
                                            <p:cond delay="0"/>
                                          </p:stCondLst>
                                        </p:cTn>
                                        <p:tgtEl>
                                          <p:spTgt spid="56"/>
                                        </p:tgtEl>
                                        <p:attrNameLst>
                                          <p:attrName>style.visibility</p:attrName>
                                        </p:attrNameLst>
                                      </p:cBhvr>
                                      <p:to>
                                        <p:strVal val="visible"/>
                                      </p:to>
                                    </p:set>
                                    <p:anim calcmode="lin" valueType="num">
                                      <p:cBhvr>
                                        <p:cTn id="25" dur="500" fill="hold"/>
                                        <p:tgtEl>
                                          <p:spTgt spid="56"/>
                                        </p:tgtEl>
                                        <p:attrNameLst>
                                          <p:attrName>ppt_w</p:attrName>
                                        </p:attrNameLst>
                                      </p:cBhvr>
                                      <p:tavLst>
                                        <p:tav tm="0">
                                          <p:val>
                                            <p:fltVal val="0"/>
                                          </p:val>
                                        </p:tav>
                                        <p:tav tm="100000">
                                          <p:val>
                                            <p:strVal val="#ppt_w"/>
                                          </p:val>
                                        </p:tav>
                                      </p:tavLst>
                                    </p:anim>
                                    <p:anim calcmode="lin" valueType="num">
                                      <p:cBhvr>
                                        <p:cTn id="26" dur="500" fill="hold"/>
                                        <p:tgtEl>
                                          <p:spTgt spid="56"/>
                                        </p:tgtEl>
                                        <p:attrNameLst>
                                          <p:attrName>ppt_h</p:attrName>
                                        </p:attrNameLst>
                                      </p:cBhvr>
                                      <p:tavLst>
                                        <p:tav tm="0">
                                          <p:val>
                                            <p:fltVal val="0"/>
                                          </p:val>
                                        </p:tav>
                                        <p:tav tm="100000">
                                          <p:val>
                                            <p:strVal val="#ppt_h"/>
                                          </p:val>
                                        </p:tav>
                                      </p:tavLst>
                                    </p:anim>
                                    <p:animEffect transition="in" filter="fade">
                                      <p:cBhvr>
                                        <p:cTn id="27" dur="500"/>
                                        <p:tgtEl>
                                          <p:spTgt spid="5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left)">
                                      <p:cBhvr>
                                        <p:cTn id="30" dur="23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424256" y="967408"/>
            <a:ext cx="2469506" cy="5813570"/>
            <a:chOff x="6319838" y="725555"/>
            <a:chExt cx="1852612" cy="5045560"/>
          </a:xfrm>
        </p:grpSpPr>
        <p:grpSp>
          <p:nvGrpSpPr>
            <p:cNvPr id="15" name="Group 14"/>
            <p:cNvGrpSpPr/>
            <p:nvPr/>
          </p:nvGrpSpPr>
          <p:grpSpPr>
            <a:xfrm>
              <a:off x="6319838" y="725555"/>
              <a:ext cx="1852612" cy="5045560"/>
              <a:chOff x="6319838" y="596348"/>
              <a:chExt cx="1852612" cy="5045560"/>
            </a:xfrm>
          </p:grpSpPr>
          <p:pic>
            <p:nvPicPr>
              <p:cNvPr id="5123" name="Picture 3" descr="E:\Quardia\Quardia Client Folder - Active\AMD\AMD0099 AMD ATI GPU launch - Darren McPhee\resources\redbar larg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19838" y="698432"/>
                <a:ext cx="1852612" cy="494347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bwMode="auto">
              <a:xfrm>
                <a:off x="6718852" y="596348"/>
                <a:ext cx="974035" cy="387624"/>
              </a:xfrm>
              <a:prstGeom prst="rect">
                <a:avLst/>
              </a:prstGeom>
              <a:noFill/>
              <a:ln w="25400" algn="ctr">
                <a:noFill/>
                <a:round/>
                <a:headEnd/>
                <a:tailEnd/>
              </a:ln>
              <a:effectLst>
                <a:reflection blurRad="63500" stA="89000" endPos="38000" dir="5400000" sy="-100000" algn="bl" rotWithShape="0"/>
              </a:effectLst>
              <a:scene3d>
                <a:camera prst="perspectiveHeroicExtremeLeftFacing">
                  <a:rot lat="787301" lon="2062272" rev="21539006"/>
                </a:camera>
                <a:lightRig rig="soft" dir="t"/>
              </a:scene3d>
            </p:spPr>
            <p:txBody>
              <a:bodyPr wrap="none" lIns="0" tIns="0" rIns="0" bIns="0" rtlCol="0" anchor="b" anchorCtr="0">
                <a:sp3d extrusionH="19050" prstMaterial="plastic"/>
              </a:bodyPr>
              <a:lstStyle/>
              <a:p>
                <a:pPr marL="2117" indent="-2117" algn="ctr" defTabSz="1217364">
                  <a:lnSpc>
                    <a:spcPts val="2266"/>
                  </a:lnSpc>
                </a:pPr>
                <a:r>
                  <a:rPr lang="en-US" sz="5900" b="1" dirty="0">
                    <a:solidFill>
                      <a:prstClr val="white"/>
                    </a:solidFill>
                  </a:rPr>
                  <a:t>32</a:t>
                </a:r>
                <a:endParaRPr lang="en-US" sz="3700" b="1" dirty="0">
                  <a:solidFill>
                    <a:prstClr val="white"/>
                  </a:solidFill>
                </a:endParaRPr>
              </a:p>
              <a:p>
                <a:pPr marL="2117" indent="-2117" algn="ctr" defTabSz="1217364">
                  <a:lnSpc>
                    <a:spcPts val="2266"/>
                  </a:lnSpc>
                </a:pPr>
                <a:r>
                  <a:rPr lang="en-US" sz="2700" b="1" dirty="0">
                    <a:solidFill>
                      <a:prstClr val="white"/>
                    </a:solidFill>
                  </a:rPr>
                  <a:t>GB/s</a:t>
                </a:r>
                <a:endParaRPr lang="en-US" sz="3700" b="1" dirty="0">
                  <a:solidFill>
                    <a:prstClr val="white"/>
                  </a:solidFill>
                </a:endParaRPr>
              </a:p>
            </p:txBody>
          </p:sp>
        </p:grpSp>
        <p:pic>
          <p:nvPicPr>
            <p:cNvPr id="1029" name="Picture 5" descr="E:\Quardia\Quardia Client Folder - Active\AMD\AMD0099 AMD ATI GPU launch - Darren McPhee\resources\AMD GPU fiber 04 text.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334249" y="3232150"/>
              <a:ext cx="803275" cy="5667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4899638" y="2743200"/>
            <a:ext cx="2591414" cy="4037778"/>
            <a:chOff x="3675683" y="2057398"/>
            <a:chExt cx="1944067" cy="5045488"/>
          </a:xfrm>
        </p:grpSpPr>
        <p:grpSp>
          <p:nvGrpSpPr>
            <p:cNvPr id="16" name="Group 15"/>
            <p:cNvGrpSpPr/>
            <p:nvPr/>
          </p:nvGrpSpPr>
          <p:grpSpPr>
            <a:xfrm>
              <a:off x="3675683" y="2057398"/>
              <a:ext cx="1852613" cy="5045488"/>
              <a:chOff x="3666158" y="1967947"/>
              <a:chExt cx="1852613" cy="5045488"/>
            </a:xfrm>
          </p:grpSpPr>
          <p:pic>
            <p:nvPicPr>
              <p:cNvPr id="142" name="Picture 4" descr="E:\Quardia\Quardia Client Folder - Active\AMD\AMD0099 AMD ATI GPU launch - Darren McPhee\resources\grey bar large.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66158" y="2069960"/>
                <a:ext cx="1852613" cy="4943475"/>
              </a:xfrm>
              <a:prstGeom prst="rect">
                <a:avLst/>
              </a:prstGeom>
              <a:noFill/>
              <a:extLst>
                <a:ext uri="{909E8E84-426E-40DD-AFC4-6F175D3DCCD1}">
                  <a14:hiddenFill xmlns:a14="http://schemas.microsoft.com/office/drawing/2010/main">
                    <a:solidFill>
                      <a:srgbClr val="FFFFFF"/>
                    </a:solidFill>
                  </a14:hiddenFill>
                </a:ext>
              </a:extLst>
            </p:spPr>
          </p:pic>
          <p:sp>
            <p:nvSpPr>
              <p:cNvPr id="159" name="Rectangle 158"/>
              <p:cNvSpPr/>
              <p:nvPr/>
            </p:nvSpPr>
            <p:spPr bwMode="auto">
              <a:xfrm>
                <a:off x="4084984" y="1967947"/>
                <a:ext cx="974035" cy="387624"/>
              </a:xfrm>
              <a:prstGeom prst="rect">
                <a:avLst/>
              </a:prstGeom>
              <a:noFill/>
              <a:ln w="25400" algn="ctr">
                <a:noFill/>
                <a:round/>
                <a:headEnd/>
                <a:tailEnd/>
              </a:ln>
              <a:effectLst>
                <a:reflection blurRad="63500" stA="89000" endPos="38000" dir="5400000" sy="-100000" algn="bl" rotWithShape="0"/>
              </a:effectLst>
              <a:scene3d>
                <a:camera prst="perspectiveHeroicExtremeLeftFacing">
                  <a:rot lat="787301" lon="2062272" rev="21539006"/>
                </a:camera>
                <a:lightRig rig="soft" dir="t"/>
              </a:scene3d>
            </p:spPr>
            <p:txBody>
              <a:bodyPr wrap="none" lIns="0" tIns="0" rIns="0" bIns="0" rtlCol="0" anchor="b" anchorCtr="0">
                <a:sp3d extrusionH="19050" prstMaterial="plastic"/>
              </a:bodyPr>
              <a:lstStyle/>
              <a:p>
                <a:pPr marL="2117" indent="-2117" algn="ctr" defTabSz="1217364">
                  <a:lnSpc>
                    <a:spcPts val="2266"/>
                  </a:lnSpc>
                </a:pPr>
                <a:r>
                  <a:rPr lang="en-US" sz="5900" b="1" dirty="0">
                    <a:solidFill>
                      <a:prstClr val="white"/>
                    </a:solidFill>
                  </a:rPr>
                  <a:t>16</a:t>
                </a:r>
                <a:endParaRPr lang="en-US" sz="3700" b="1" dirty="0">
                  <a:solidFill>
                    <a:prstClr val="white"/>
                  </a:solidFill>
                </a:endParaRPr>
              </a:p>
              <a:p>
                <a:pPr marL="2117" indent="-2117" algn="ctr" defTabSz="1217364">
                  <a:lnSpc>
                    <a:spcPts val="2266"/>
                  </a:lnSpc>
                </a:pPr>
                <a:r>
                  <a:rPr lang="en-US" sz="2700" b="1" dirty="0">
                    <a:solidFill>
                      <a:prstClr val="white"/>
                    </a:solidFill>
                  </a:rPr>
                  <a:t>GB/s</a:t>
                </a:r>
                <a:endParaRPr lang="en-US" sz="3700" b="1" dirty="0">
                  <a:solidFill>
                    <a:prstClr val="white"/>
                  </a:solidFill>
                </a:endParaRPr>
              </a:p>
            </p:txBody>
          </p:sp>
        </p:grpSp>
        <p:pic>
          <p:nvPicPr>
            <p:cNvPr id="61" name="Picture 5" descr="E:\Quardia\Quardia Client Folder - Active\AMD\AMD0099 AMD ATI GPU launch - Darren McPhee\resources\AMD GPU fiber 04 text.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733925" y="3232150"/>
              <a:ext cx="885825" cy="5667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1362231" y="3631093"/>
            <a:ext cx="2548354" cy="3226907"/>
            <a:chOff x="1021937" y="2723318"/>
            <a:chExt cx="1911763" cy="5031065"/>
          </a:xfrm>
        </p:grpSpPr>
        <p:grpSp>
          <p:nvGrpSpPr>
            <p:cNvPr id="20" name="Group 19"/>
            <p:cNvGrpSpPr/>
            <p:nvPr/>
          </p:nvGrpSpPr>
          <p:grpSpPr>
            <a:xfrm>
              <a:off x="1021937" y="2723318"/>
              <a:ext cx="1852613" cy="5031065"/>
              <a:chOff x="1012412" y="2663684"/>
              <a:chExt cx="1852613" cy="5031065"/>
            </a:xfrm>
          </p:grpSpPr>
          <p:pic>
            <p:nvPicPr>
              <p:cNvPr id="5124" name="Picture 4" descr="E:\Quardia\Quardia Client Folder - Active\AMD\AMD0099 AMD ATI GPU launch - Darren McPhee\resources\grey bar large.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12412" y="2751274"/>
                <a:ext cx="1852613" cy="4943475"/>
              </a:xfrm>
              <a:prstGeom prst="rect">
                <a:avLst/>
              </a:prstGeom>
              <a:noFill/>
              <a:extLst>
                <a:ext uri="{909E8E84-426E-40DD-AFC4-6F175D3DCCD1}">
                  <a14:hiddenFill xmlns:a14="http://schemas.microsoft.com/office/drawing/2010/main">
                    <a:solidFill>
                      <a:srgbClr val="FFFFFF"/>
                    </a:solidFill>
                  </a14:hiddenFill>
                </a:ext>
              </a:extLst>
            </p:spPr>
          </p:pic>
          <p:sp>
            <p:nvSpPr>
              <p:cNvPr id="160" name="Rectangle 159"/>
              <p:cNvSpPr/>
              <p:nvPr/>
            </p:nvSpPr>
            <p:spPr bwMode="auto">
              <a:xfrm>
                <a:off x="1441176" y="2663684"/>
                <a:ext cx="974035" cy="387624"/>
              </a:xfrm>
              <a:prstGeom prst="rect">
                <a:avLst/>
              </a:prstGeom>
              <a:noFill/>
              <a:ln w="25400" algn="ctr">
                <a:noFill/>
                <a:round/>
                <a:headEnd/>
                <a:tailEnd/>
              </a:ln>
              <a:effectLst>
                <a:reflection blurRad="63500" stA="89000" endPos="38000" dir="5400000" sy="-100000" algn="bl" rotWithShape="0"/>
              </a:effectLst>
              <a:scene3d>
                <a:camera prst="perspectiveHeroicExtremeLeftFacing">
                  <a:rot lat="787301" lon="2062272" rev="21539006"/>
                </a:camera>
                <a:lightRig rig="soft" dir="t"/>
              </a:scene3d>
            </p:spPr>
            <p:txBody>
              <a:bodyPr wrap="none" lIns="0" tIns="0" rIns="0" bIns="0" rtlCol="0" anchor="b" anchorCtr="0">
                <a:sp3d extrusionH="19050" prstMaterial="plastic"/>
              </a:bodyPr>
              <a:lstStyle/>
              <a:p>
                <a:pPr marL="2117" indent="-2117" algn="ctr" defTabSz="1217364">
                  <a:lnSpc>
                    <a:spcPts val="2266"/>
                  </a:lnSpc>
                </a:pPr>
                <a:r>
                  <a:rPr lang="en-US" sz="5900" b="1" dirty="0">
                    <a:solidFill>
                      <a:prstClr val="white"/>
                    </a:solidFill>
                  </a:rPr>
                  <a:t>8</a:t>
                </a:r>
                <a:endParaRPr lang="en-US" sz="3700" b="1" dirty="0">
                  <a:solidFill>
                    <a:prstClr val="white"/>
                  </a:solidFill>
                </a:endParaRPr>
              </a:p>
              <a:p>
                <a:pPr marL="2117" indent="-2117" algn="ctr" defTabSz="1217364">
                  <a:lnSpc>
                    <a:spcPts val="2266"/>
                  </a:lnSpc>
                </a:pPr>
                <a:r>
                  <a:rPr lang="en-US" sz="2700" b="1" dirty="0">
                    <a:solidFill>
                      <a:prstClr val="white"/>
                    </a:solidFill>
                  </a:rPr>
                  <a:t>GB/s</a:t>
                </a:r>
                <a:endParaRPr lang="en-US" sz="3700" b="1" dirty="0">
                  <a:solidFill>
                    <a:prstClr val="white"/>
                  </a:solidFill>
                </a:endParaRPr>
              </a:p>
            </p:txBody>
          </p:sp>
        </p:grpSp>
        <p:pic>
          <p:nvPicPr>
            <p:cNvPr id="62" name="Picture 5" descr="E:\Quardia\Quardia Client Folder - Active\AMD\AMD0099 AMD ATI GPU launch - Darren McPhee\resources\AMD GPU fiber 04 text.png"/>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2187575" y="3232150"/>
              <a:ext cx="746125" cy="566738"/>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E:\Quardia\Quardia Client Folder - Active\AMD\AMD0099 AMD ATI GPU launch - Darren McPhee\resources\AMD GPU fiber 04 cach.png"/>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0" y="4826000"/>
            <a:ext cx="12188825" cy="2032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Quardia\Quardia Client Folder - Active\AMD\AMD0099 AMD ATI GPU launch - Darren McPhee\resources\AMD GPU fiber 04 refl.png"/>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7935435" y="4419600"/>
            <a:ext cx="3151511" cy="2438400"/>
          </a:xfrm>
          <a:prstGeom prst="rect">
            <a:avLst/>
          </a:prstGeom>
          <a:noFill/>
          <a:extLst>
            <a:ext uri="{909E8E84-426E-40DD-AFC4-6F175D3DCCD1}">
              <a14:hiddenFill xmlns:a14="http://schemas.microsoft.com/office/drawing/2010/main">
                <a:solidFill>
                  <a:srgbClr val="FFFFFF"/>
                </a:solidFill>
              </a14:hiddenFill>
            </a:ext>
          </a:extLst>
        </p:spPr>
      </p:pic>
      <p:cxnSp>
        <p:nvCxnSpPr>
          <p:cNvPr id="68" name="Straight Arrow Connector 67"/>
          <p:cNvCxnSpPr/>
          <p:nvPr/>
        </p:nvCxnSpPr>
        <p:spPr>
          <a:xfrm flipV="1">
            <a:off x="600345" y="1234728"/>
            <a:ext cx="0" cy="222955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rot="16200000">
            <a:off x="-185866" y="4163405"/>
            <a:ext cx="1554229" cy="323143"/>
          </a:xfrm>
          <a:prstGeom prst="rect">
            <a:avLst/>
          </a:prstGeom>
        </p:spPr>
        <p:txBody>
          <a:bodyPr wrap="none" lIns="121899" tIns="60949" rIns="121899" bIns="60949">
            <a:spAutoFit/>
          </a:bodyPr>
          <a:lstStyle/>
          <a:p>
            <a:pPr defTabSz="1218844">
              <a:defRPr/>
            </a:pPr>
            <a:r>
              <a:rPr lang="en-CA" sz="1300" kern="0" dirty="0">
                <a:latin typeface="Arial" pitchFamily="34" charset="0"/>
                <a:cs typeface="Arial" pitchFamily="34" charset="0"/>
              </a:rPr>
              <a:t>Bandwidth (</a:t>
            </a:r>
            <a:r>
              <a:rPr lang="en-CA" sz="1300" kern="0" dirty="0" smtClean="0">
                <a:latin typeface="Arial" pitchFamily="34" charset="0"/>
                <a:cs typeface="Arial" pitchFamily="34" charset="0"/>
              </a:rPr>
              <a:t>GB/s</a:t>
            </a:r>
            <a:r>
              <a:rPr lang="en-CA" sz="1300" kern="0" dirty="0">
                <a:latin typeface="Arial" pitchFamily="34" charset="0"/>
                <a:cs typeface="Arial" pitchFamily="34" charset="0"/>
              </a:rPr>
              <a:t>)</a:t>
            </a:r>
          </a:p>
        </p:txBody>
      </p:sp>
      <p:pic>
        <p:nvPicPr>
          <p:cNvPr id="57" name="Picture 3" descr="E:\Quardia\Quardia Client Folder - Active\AMD\AMD0099 AMD ATI GPU launch - Darren McPhee\resources\AMD GPU fiber 04 refl.png"/>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4354968" y="4419600"/>
            <a:ext cx="349159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3" descr="E:\Quardia\Quardia Client Folder - Active\AMD\AMD0099 AMD ATI GPU launch - Darren McPhee\resources\AMD GPU fiber 04 refl.png"/>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1158131" y="4419600"/>
            <a:ext cx="3234925" cy="2438400"/>
          </a:xfrm>
          <a:prstGeom prst="rect">
            <a:avLst/>
          </a:prstGeom>
          <a:noFill/>
          <a:extLst>
            <a:ext uri="{909E8E84-426E-40DD-AFC4-6F175D3DCCD1}">
              <a14:hiddenFill xmlns:a14="http://schemas.microsoft.com/office/drawing/2010/main">
                <a:solidFill>
                  <a:srgbClr val="FFFFFF"/>
                </a:solidFill>
              </a14:hiddenFill>
            </a:ext>
          </a:extLst>
        </p:spPr>
      </p:pic>
      <p:grpSp>
        <p:nvGrpSpPr>
          <p:cNvPr id="51" name="Group 50"/>
          <p:cNvGrpSpPr/>
          <p:nvPr/>
        </p:nvGrpSpPr>
        <p:grpSpPr>
          <a:xfrm>
            <a:off x="0" y="5130800"/>
            <a:ext cx="12188825" cy="1371600"/>
            <a:chOff x="-3133154" y="3848100"/>
            <a:chExt cx="15753779" cy="1028700"/>
          </a:xfrm>
        </p:grpSpPr>
        <p:pic>
          <p:nvPicPr>
            <p:cNvPr id="53" name="Picture 2" descr="E:\Quardia\Quardia Client Folder - Active\AMD\AMD0099 AMD ATI GPU launch - Darren McPhee\resources\red flare.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353621" y="3848100"/>
              <a:ext cx="7267004" cy="44767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E:\Quardia\Quardia Client Folder - Active\AMD\AMD0099 AMD ATI GPU launch - Darren McPhee\resources\red flare.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133154" y="4429125"/>
              <a:ext cx="7267004" cy="447675"/>
            </a:xfrm>
            <a:prstGeom prst="rect">
              <a:avLst/>
            </a:prstGeom>
            <a:noFill/>
            <a:extLst>
              <a:ext uri="{909E8E84-426E-40DD-AFC4-6F175D3DCCD1}">
                <a14:hiddenFill xmlns:a14="http://schemas.microsoft.com/office/drawing/2010/main">
                  <a:solidFill>
                    <a:srgbClr val="FFFFFF"/>
                  </a:solidFill>
                </a14:hiddenFill>
              </a:ext>
            </a:extLst>
          </p:spPr>
        </p:pic>
      </p:grpSp>
      <p:sp>
        <p:nvSpPr>
          <p:cNvPr id="105" name="TextBox 104"/>
          <p:cNvSpPr txBox="1"/>
          <p:nvPr/>
        </p:nvSpPr>
        <p:spPr>
          <a:xfrm>
            <a:off x="44145" y="6547407"/>
            <a:ext cx="336337" cy="233571"/>
          </a:xfrm>
          <a:prstGeom prst="rect">
            <a:avLst/>
          </a:prstGeom>
          <a:noFill/>
        </p:spPr>
        <p:txBody>
          <a:bodyPr wrap="none" lIns="109392" tIns="54696" rIns="109392" bIns="54696" rtlCol="0" anchor="ctr">
            <a:spAutoFit/>
          </a:bodyPr>
          <a:lstStyle/>
          <a:p>
            <a:pPr algn="r"/>
            <a:fld id="{B50A2252-0B00-49D0-9A28-2F5CCECF09D1}" type="slidenum">
              <a:rPr lang="en-US" sz="800">
                <a:solidFill>
                  <a:srgbClr val="CACFD0"/>
                </a:solidFill>
                <a:latin typeface="Arial" pitchFamily="34" charset="0"/>
                <a:cs typeface="Arial" pitchFamily="34" charset="0"/>
              </a:rPr>
              <a:pPr algn="r"/>
              <a:t>69</a:t>
            </a:fld>
            <a:endParaRPr lang="en-US" sz="800" dirty="0">
              <a:solidFill>
                <a:srgbClr val="CACFD0"/>
              </a:solidFill>
              <a:latin typeface="Arial" pitchFamily="34" charset="0"/>
              <a:cs typeface="Arial" pitchFamily="34" charset="0"/>
            </a:endParaRPr>
          </a:p>
        </p:txBody>
      </p:sp>
      <p:sp>
        <p:nvSpPr>
          <p:cNvPr id="3" name="Title 2"/>
          <p:cNvSpPr>
            <a:spLocks noGrp="1"/>
          </p:cNvSpPr>
          <p:nvPr>
            <p:ph type="title"/>
          </p:nvPr>
        </p:nvSpPr>
        <p:spPr>
          <a:xfrm>
            <a:off x="306917" y="513621"/>
            <a:ext cx="10424160" cy="474345"/>
          </a:xfrm>
        </p:spPr>
        <p:txBody>
          <a:bodyPr/>
          <a:lstStyle/>
          <a:p>
            <a:r>
              <a:rPr lang="en-US" cap="none" dirty="0" smtClean="0">
                <a:latin typeface="+mn-lt"/>
              </a:rPr>
              <a:t>AMD FirePro™ </a:t>
            </a:r>
            <a:r>
              <a:rPr lang="en-US" cap="none" dirty="0" err="1" smtClean="0">
                <a:latin typeface="+mn-lt"/>
                <a:cs typeface="Calibri Light"/>
              </a:rPr>
              <a:t>PCIe</a:t>
            </a:r>
            <a:r>
              <a:rPr lang="en-US" cap="none" baseline="30000" dirty="0" smtClean="0">
                <a:solidFill>
                  <a:schemeClr val="tx1"/>
                </a:solidFill>
                <a:latin typeface="+mn-lt"/>
                <a:cs typeface="Calibri Light"/>
              </a:rPr>
              <a:t>® </a:t>
            </a:r>
            <a:r>
              <a:rPr lang="en-US" cap="none" dirty="0" smtClean="0">
                <a:solidFill>
                  <a:schemeClr val="tx1"/>
                </a:solidFill>
                <a:latin typeface="+mn-lt"/>
                <a:cs typeface="Calibri Light"/>
              </a:rPr>
              <a:t>GEN 3 LEADERSHIP</a:t>
            </a:r>
            <a:endParaRPr lang="en-US" cap="none" dirty="0">
              <a:latin typeface="+mn-lt"/>
              <a:cs typeface="Calibri Light"/>
            </a:endParaRPr>
          </a:p>
        </p:txBody>
      </p:sp>
      <p:grpSp>
        <p:nvGrpSpPr>
          <p:cNvPr id="29" name="Group 28"/>
          <p:cNvGrpSpPr/>
          <p:nvPr/>
        </p:nvGrpSpPr>
        <p:grpSpPr>
          <a:xfrm>
            <a:off x="0" y="5130800"/>
            <a:ext cx="12188825" cy="1371600"/>
            <a:chOff x="-3133154" y="3848100"/>
            <a:chExt cx="15753779" cy="1028700"/>
          </a:xfrm>
        </p:grpSpPr>
        <p:sp>
          <p:nvSpPr>
            <p:cNvPr id="30" name="TextBox 29"/>
            <p:cNvSpPr txBox="1"/>
            <p:nvPr/>
          </p:nvSpPr>
          <p:spPr>
            <a:xfrm>
              <a:off x="151922" y="4003110"/>
              <a:ext cx="11044548" cy="677108"/>
            </a:xfrm>
            <a:prstGeom prst="rect">
              <a:avLst/>
            </a:prstGeom>
            <a:noFill/>
            <a:scene3d>
              <a:camera prst="orthographicFront"/>
              <a:lightRig rig="threePt" dir="t"/>
            </a:scene3d>
            <a:sp3d extrusionH="190500" prstMaterial="metal">
              <a:bevelT w="12700" h="12700" prst="angle"/>
            </a:sp3d>
          </p:spPr>
          <p:txBody>
            <a:bodyPr wrap="square" lIns="0" tIns="0" rIns="0" bIns="0" rtlCol="0">
              <a:spAutoFit/>
            </a:bodyPr>
            <a:lstStyle/>
            <a:p>
              <a:pPr lvl="0" algn="ctr"/>
              <a:r>
                <a:rPr lang="en-US" sz="5900" i="1" dirty="0">
                  <a:solidFill>
                    <a:prstClr val="white"/>
                  </a:solidFill>
                  <a:effectLst>
                    <a:outerShdw blurRad="60007" dist="200025" dir="15000000" sy="30000" kx="-1800000" algn="bl" rotWithShape="0">
                      <a:prstClr val="black">
                        <a:alpha val="32000"/>
                      </a:prstClr>
                    </a:outerShdw>
                    <a:reflection blurRad="177800" stA="50000" endPos="54000" dir="5400000" sy="-100000" algn="bl" rotWithShape="0"/>
                  </a:effectLst>
                  <a:latin typeface="Calibri"/>
                  <a:cs typeface="Calibri"/>
                </a:rPr>
                <a:t>AHEAD of the </a:t>
              </a:r>
              <a:r>
                <a:rPr lang="en-US" sz="5900" dirty="0">
                  <a:solidFill>
                    <a:schemeClr val="accent1"/>
                  </a:solidFill>
                  <a:effectLst>
                    <a:outerShdw blurRad="60007" dist="200025" dir="15000000" sy="30000" kx="-1800000" algn="bl" rotWithShape="0">
                      <a:prstClr val="black">
                        <a:alpha val="32000"/>
                      </a:prstClr>
                    </a:outerShdw>
                    <a:reflection blurRad="177800" stA="50000" endPos="54000" dir="5400000" sy="-100000" algn="bl" rotWithShape="0"/>
                  </a:effectLst>
                  <a:latin typeface="Calibri"/>
                  <a:cs typeface="Calibri"/>
                </a:rPr>
                <a:t>Curve</a:t>
              </a:r>
            </a:p>
          </p:txBody>
        </p:sp>
        <p:pic>
          <p:nvPicPr>
            <p:cNvPr id="31" name="Picture 2" descr="E:\Quardia\Quardia Client Folder - Active\AMD\AMD0099 AMD ATI GPU launch - Darren McPhee\resources\red flare.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353621" y="3848100"/>
              <a:ext cx="7267004" cy="4476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E:\Quardia\Quardia Client Folder - Active\AMD\AMD0099 AMD ATI GPU launch - Darren McPhee\resources\red flare.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133154" y="4429125"/>
              <a:ext cx="7267004" cy="4476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3639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accel="50000" fill="hold" nodeType="withEffect" p14:presetBounceEnd="41667">
                                      <p:stCondLst>
                                        <p:cond delay="0"/>
                                      </p:stCondLst>
                                      <p:childTnLst>
                                        <p:animMotion origin="layout" path="M 5.55556E-7 1.48148E-6 L 5.55556E-7 0.16389 " pathEditMode="relative" rAng="0" ptsTypes="AA" p14:bounceEnd="41667">
                                          <p:cBhvr>
                                            <p:cTn id="9" dur="1500" spd="-100000" fill="hold"/>
                                            <p:tgtEl>
                                              <p:spTgt spid="2"/>
                                            </p:tgtEl>
                                            <p:attrNameLst>
                                              <p:attrName>ppt_x</p:attrName>
                                              <p:attrName>ppt_y</p:attrName>
                                            </p:attrNameLst>
                                          </p:cBhvr>
                                          <p:rCtr x="0" y="8179"/>
                                        </p:animMotion>
                                      </p:childTnLst>
                                    </p:cTn>
                                  </p:par>
                                  <p:par>
                                    <p:cTn id="10" presetID="10" presetClass="entr" presetSubtype="0" fill="hold" nodeType="withEffect">
                                      <p:stCondLst>
                                        <p:cond delay="20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cTn>
                                  </p:par>
                                  <p:par>
                                    <p:cTn id="13" presetID="10" presetClass="entr" presetSubtype="0" fill="hold" nodeType="with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42" presetClass="path" presetSubtype="0" accel="50000" fill="hold" nodeType="withEffect" p14:presetBounceEnd="41667">
                                      <p:stCondLst>
                                        <p:cond delay="1000"/>
                                      </p:stCondLst>
                                      <p:childTnLst>
                                        <p:animMotion origin="layout" path="M 2.77778E-7 -2.09877E-6 L 2.77778E-7 0.35648 " pathEditMode="relative" rAng="0" ptsTypes="AA" p14:bounceEnd="41667">
                                          <p:cBhvr>
                                            <p:cTn id="17" dur="1500" spd="-100000" fill="hold"/>
                                            <p:tgtEl>
                                              <p:spTgt spid="4"/>
                                            </p:tgtEl>
                                            <p:attrNameLst>
                                              <p:attrName>ppt_x</p:attrName>
                                              <p:attrName>ppt_y</p:attrName>
                                            </p:attrNameLst>
                                          </p:cBhvr>
                                          <p:rCtr x="0" y="17809"/>
                                        </p:animMotion>
                                      </p:childTnLst>
                                    </p:cTn>
                                  </p:par>
                                  <p:par>
                                    <p:cTn id="18" presetID="10" presetClass="entr" presetSubtype="0" fill="hold" nodeType="withEffect">
                                      <p:stCondLst>
                                        <p:cond delay="1200"/>
                                      </p:stCondLst>
                                      <p:childTnLst>
                                        <p:set>
                                          <p:cBhvr>
                                            <p:cTn id="19" dur="1" fill="hold">
                                              <p:stCondLst>
                                                <p:cond delay="0"/>
                                              </p:stCondLst>
                                            </p:cTn>
                                            <p:tgtEl>
                                              <p:spTgt spid="57"/>
                                            </p:tgtEl>
                                            <p:attrNameLst>
                                              <p:attrName>style.visibility</p:attrName>
                                            </p:attrNameLst>
                                          </p:cBhvr>
                                          <p:to>
                                            <p:strVal val="visible"/>
                                          </p:to>
                                        </p:set>
                                        <p:animEffect transition="in" filter="fade">
                                          <p:cBhvr>
                                            <p:cTn id="20" dur="500"/>
                                            <p:tgtEl>
                                              <p:spTgt spid="57"/>
                                            </p:tgtEl>
                                          </p:cBhvr>
                                        </p:animEffect>
                                      </p:childTnLst>
                                    </p:cTn>
                                  </p:par>
                                  <p:par>
                                    <p:cTn id="21" presetID="10" presetClass="entr" presetSubtype="0" fill="hold" nodeType="withEffect">
                                      <p:stCondLst>
                                        <p:cond delay="200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42" presetClass="path" presetSubtype="0" accel="50000" fill="hold" nodeType="withEffect" p14:presetBounceEnd="41667">
                                      <p:stCondLst>
                                        <p:cond delay="2000"/>
                                      </p:stCondLst>
                                      <p:childTnLst>
                                        <p:animMotion origin="layout" path="M -1.11111E-6 -1.48148E-6 L -1.11111E-6 0.61574 " pathEditMode="relative" rAng="0" ptsTypes="AA" p14:bounceEnd="41667">
                                          <p:cBhvr>
                                            <p:cTn id="25" dur="1500" spd="-100000" fill="hold"/>
                                            <p:tgtEl>
                                              <p:spTgt spid="5"/>
                                            </p:tgtEl>
                                            <p:attrNameLst>
                                              <p:attrName>ppt_x</p:attrName>
                                              <p:attrName>ppt_y</p:attrName>
                                            </p:attrNameLst>
                                          </p:cBhvr>
                                          <p:rCtr x="0" y="30772"/>
                                        </p:animMotion>
                                      </p:childTnLst>
                                    </p:cTn>
                                  </p:par>
                                  <p:par>
                                    <p:cTn id="26" presetID="10" presetClass="entr" presetSubtype="0" fill="hold" nodeType="withEffect">
                                      <p:stCondLst>
                                        <p:cond delay="2200"/>
                                      </p:stCondLst>
                                      <p:childTnLst>
                                        <p:set>
                                          <p:cBhvr>
                                            <p:cTn id="27" dur="1" fill="hold">
                                              <p:stCondLst>
                                                <p:cond delay="0"/>
                                              </p:stCondLst>
                                            </p:cTn>
                                            <p:tgtEl>
                                              <p:spTgt spid="1027"/>
                                            </p:tgtEl>
                                            <p:attrNameLst>
                                              <p:attrName>style.visibility</p:attrName>
                                            </p:attrNameLst>
                                          </p:cBhvr>
                                          <p:to>
                                            <p:strVal val="visible"/>
                                          </p:to>
                                        </p:set>
                                        <p:animEffect transition="in" filter="fade">
                                          <p:cBhvr>
                                            <p:cTn id="28"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accel="50000" fill="hold" nodeType="withEffect">
                                      <p:stCondLst>
                                        <p:cond delay="0"/>
                                      </p:stCondLst>
                                      <p:childTnLst>
                                        <p:animMotion origin="layout" path="M 5.55556E-7 1.48148E-6 L 5.55556E-7 0.16389 " pathEditMode="relative" rAng="0" ptsTypes="AA">
                                          <p:cBhvr>
                                            <p:cTn id="9" dur="1500" spd="-100000" fill="hold"/>
                                            <p:tgtEl>
                                              <p:spTgt spid="2"/>
                                            </p:tgtEl>
                                            <p:attrNameLst>
                                              <p:attrName>ppt_x</p:attrName>
                                              <p:attrName>ppt_y</p:attrName>
                                            </p:attrNameLst>
                                          </p:cBhvr>
                                          <p:rCtr x="0" y="8179"/>
                                        </p:animMotion>
                                      </p:childTnLst>
                                    </p:cTn>
                                  </p:par>
                                  <p:par>
                                    <p:cTn id="10" presetID="10" presetClass="entr" presetSubtype="0" fill="hold" nodeType="withEffect">
                                      <p:stCondLst>
                                        <p:cond delay="20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cTn>
                                  </p:par>
                                  <p:par>
                                    <p:cTn id="13" presetID="10" presetClass="entr" presetSubtype="0" fill="hold" nodeType="with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42" presetClass="path" presetSubtype="0" accel="50000" fill="hold" nodeType="withEffect">
                                      <p:stCondLst>
                                        <p:cond delay="1000"/>
                                      </p:stCondLst>
                                      <p:childTnLst>
                                        <p:animMotion origin="layout" path="M 2.77778E-7 -2.09877E-6 L 2.77778E-7 0.35648 " pathEditMode="relative" rAng="0" ptsTypes="AA">
                                          <p:cBhvr>
                                            <p:cTn id="17" dur="1500" spd="-100000" fill="hold"/>
                                            <p:tgtEl>
                                              <p:spTgt spid="4"/>
                                            </p:tgtEl>
                                            <p:attrNameLst>
                                              <p:attrName>ppt_x</p:attrName>
                                              <p:attrName>ppt_y</p:attrName>
                                            </p:attrNameLst>
                                          </p:cBhvr>
                                          <p:rCtr x="0" y="17809"/>
                                        </p:animMotion>
                                      </p:childTnLst>
                                    </p:cTn>
                                  </p:par>
                                  <p:par>
                                    <p:cTn id="18" presetID="10" presetClass="entr" presetSubtype="0" fill="hold" nodeType="withEffect">
                                      <p:stCondLst>
                                        <p:cond delay="1200"/>
                                      </p:stCondLst>
                                      <p:childTnLst>
                                        <p:set>
                                          <p:cBhvr>
                                            <p:cTn id="19" dur="1" fill="hold">
                                              <p:stCondLst>
                                                <p:cond delay="0"/>
                                              </p:stCondLst>
                                            </p:cTn>
                                            <p:tgtEl>
                                              <p:spTgt spid="57"/>
                                            </p:tgtEl>
                                            <p:attrNameLst>
                                              <p:attrName>style.visibility</p:attrName>
                                            </p:attrNameLst>
                                          </p:cBhvr>
                                          <p:to>
                                            <p:strVal val="visible"/>
                                          </p:to>
                                        </p:set>
                                        <p:animEffect transition="in" filter="fade">
                                          <p:cBhvr>
                                            <p:cTn id="20" dur="500"/>
                                            <p:tgtEl>
                                              <p:spTgt spid="57"/>
                                            </p:tgtEl>
                                          </p:cBhvr>
                                        </p:animEffect>
                                      </p:childTnLst>
                                    </p:cTn>
                                  </p:par>
                                  <p:par>
                                    <p:cTn id="21" presetID="10" presetClass="entr" presetSubtype="0" fill="hold" nodeType="withEffect">
                                      <p:stCondLst>
                                        <p:cond delay="200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42" presetClass="path" presetSubtype="0" accel="50000" fill="hold" nodeType="withEffect">
                                      <p:stCondLst>
                                        <p:cond delay="2000"/>
                                      </p:stCondLst>
                                      <p:childTnLst>
                                        <p:animMotion origin="layout" path="M -1.11111E-6 -1.48148E-6 L -1.11111E-6 0.61574 " pathEditMode="relative" rAng="0" ptsTypes="AA">
                                          <p:cBhvr>
                                            <p:cTn id="25" dur="1500" spd="-100000" fill="hold"/>
                                            <p:tgtEl>
                                              <p:spTgt spid="5"/>
                                            </p:tgtEl>
                                            <p:attrNameLst>
                                              <p:attrName>ppt_x</p:attrName>
                                              <p:attrName>ppt_y</p:attrName>
                                            </p:attrNameLst>
                                          </p:cBhvr>
                                          <p:rCtr x="0" y="30772"/>
                                        </p:animMotion>
                                      </p:childTnLst>
                                    </p:cTn>
                                  </p:par>
                                  <p:par>
                                    <p:cTn id="26" presetID="10" presetClass="entr" presetSubtype="0" fill="hold" nodeType="withEffect">
                                      <p:stCondLst>
                                        <p:cond delay="2200"/>
                                      </p:stCondLst>
                                      <p:childTnLst>
                                        <p:set>
                                          <p:cBhvr>
                                            <p:cTn id="27" dur="1" fill="hold">
                                              <p:stCondLst>
                                                <p:cond delay="0"/>
                                              </p:stCondLst>
                                            </p:cTn>
                                            <p:tgtEl>
                                              <p:spTgt spid="1027"/>
                                            </p:tgtEl>
                                            <p:attrNameLst>
                                              <p:attrName>style.visibility</p:attrName>
                                            </p:attrNameLst>
                                          </p:cBhvr>
                                          <p:to>
                                            <p:strVal val="visible"/>
                                          </p:to>
                                        </p:set>
                                        <p:animEffect transition="in" filter="fade">
                                          <p:cBhvr>
                                            <p:cTn id="28"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Quardia\Quardia Client Folder - Active\AMD\AMD0099 AMD ATI GPU launch - Darren McPhee\resources\AMD GPU fiber 4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16"/>
            <a:ext cx="12188825" cy="68601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588" y="188472"/>
            <a:ext cx="1401499" cy="117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ctrTitle"/>
          </p:nvPr>
        </p:nvSpPr>
        <p:spPr/>
        <p:txBody>
          <a:bodyPr/>
          <a:lstStyle/>
          <a:p>
            <a:endParaRPr lang="en-US" dirty="0"/>
          </a:p>
        </p:txBody>
      </p:sp>
      <p:sp>
        <p:nvSpPr>
          <p:cNvPr id="9" name="Subtitle 8"/>
          <p:cNvSpPr>
            <a:spLocks noGrp="1"/>
          </p:cNvSpPr>
          <p:nvPr>
            <p:ph type="subTitle" idx="1"/>
          </p:nvPr>
        </p:nvSpPr>
        <p:spPr/>
        <p:txBody>
          <a:bodyPr/>
          <a:lstStyle/>
          <a:p>
            <a:endParaRPr lang="en-US" dirty="0"/>
          </a:p>
        </p:txBody>
      </p:sp>
      <p:sp>
        <p:nvSpPr>
          <p:cNvPr id="10" name="Text Placeholder 9"/>
          <p:cNvSpPr>
            <a:spLocks noGrp="1"/>
          </p:cNvSpPr>
          <p:nvPr>
            <p:ph type="body" sz="quarter" idx="10"/>
          </p:nvPr>
        </p:nvSpPr>
        <p:spPr/>
        <p:txBody>
          <a:bodyPr/>
          <a:lstStyle/>
          <a:p>
            <a:endParaRPr lang="en-US" dirty="0"/>
          </a:p>
        </p:txBody>
      </p:sp>
      <p:sp>
        <p:nvSpPr>
          <p:cNvPr id="11" name="Picture Placeholder 10"/>
          <p:cNvSpPr>
            <a:spLocks noGrp="1"/>
          </p:cNvSpPr>
          <p:nvPr>
            <p:ph type="pic" sz="quarter" idx="11"/>
          </p:nvPr>
        </p:nvSpPr>
        <p:spPr/>
      </p:sp>
      <p:pic>
        <p:nvPicPr>
          <p:cNvPr id="15" name="Picture 2" descr="E:\Quardia\Quardia Client Folder - Active\AMD\AMD0099 AMD ATI GPU launch - Darren McPhee\resources\AMD GPU fiber 48.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0000"/>
                    </a14:imgEffect>
                    <a14:imgEffect>
                      <a14:saturation sat="150000"/>
                    </a14:imgEffect>
                  </a14:imgLayer>
                </a14:imgProps>
              </a:ext>
              <a:ext uri="{28A0092B-C50C-407E-A947-70E740481C1C}">
                <a14:useLocalDpi xmlns:a14="http://schemas.microsoft.com/office/drawing/2010/main" val="0"/>
              </a:ext>
            </a:extLst>
          </a:blip>
          <a:srcRect/>
          <a:stretch>
            <a:fillRect/>
          </a:stretch>
        </p:blipFill>
        <p:spPr bwMode="auto">
          <a:xfrm>
            <a:off x="0" y="0"/>
            <a:ext cx="12188825" cy="6860117"/>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3"/>
          <p:cNvSpPr txBox="1">
            <a:spLocks/>
          </p:cNvSpPr>
          <p:nvPr/>
        </p:nvSpPr>
        <p:spPr>
          <a:xfrm>
            <a:off x="209550" y="182563"/>
            <a:ext cx="9994900" cy="639762"/>
          </a:xfrm>
          <a:prstGeom prst="rect">
            <a:avLst/>
          </a:prstGeom>
        </p:spPr>
        <p:txBody>
          <a:bodyPr vert="horz" lIns="91440" tIns="45720" rIns="91440" bIns="45720" rtlCol="0" anchor="b">
            <a:noAutofit/>
          </a:bodyPr>
          <a:lstStyle>
            <a:lvl1pPr algn="l" rtl="0" eaLnBrk="0" fontAlgn="base" hangingPunct="0">
              <a:spcBef>
                <a:spcPct val="0"/>
              </a:spcBef>
              <a:spcAft>
                <a:spcPct val="0"/>
              </a:spcAft>
              <a:defRPr sz="2700" b="1" kern="1200" cap="all" baseline="0">
                <a:solidFill>
                  <a:schemeClr val="tx1"/>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sz="2400" b="1">
                <a:solidFill>
                  <a:srgbClr val="FFFFFF"/>
                </a:solidFill>
                <a:latin typeface="Arial" charset="0"/>
              </a:defRPr>
            </a:lvl2pPr>
            <a:lvl3pPr algn="l" rtl="0" eaLnBrk="0" fontAlgn="base" hangingPunct="0">
              <a:spcBef>
                <a:spcPct val="0"/>
              </a:spcBef>
              <a:spcAft>
                <a:spcPct val="0"/>
              </a:spcAft>
              <a:defRPr sz="2400" b="1">
                <a:solidFill>
                  <a:srgbClr val="FFFFFF"/>
                </a:solidFill>
                <a:latin typeface="Arial" charset="0"/>
              </a:defRPr>
            </a:lvl3pPr>
            <a:lvl4pPr algn="l" rtl="0" eaLnBrk="0" fontAlgn="base" hangingPunct="0">
              <a:spcBef>
                <a:spcPct val="0"/>
              </a:spcBef>
              <a:spcAft>
                <a:spcPct val="0"/>
              </a:spcAft>
              <a:defRPr sz="2400" b="1">
                <a:solidFill>
                  <a:srgbClr val="FFFFFF"/>
                </a:solidFill>
                <a:latin typeface="Arial" charset="0"/>
              </a:defRPr>
            </a:lvl4pPr>
            <a:lvl5pPr algn="l" rtl="0" eaLnBrk="0" fontAlgn="base" hangingPunct="0">
              <a:spcBef>
                <a:spcPct val="0"/>
              </a:spcBef>
              <a:spcAft>
                <a:spcPct val="0"/>
              </a:spcAft>
              <a:defRPr sz="2400" b="1">
                <a:solidFill>
                  <a:srgbClr val="FFFFFF"/>
                </a:solidFill>
                <a:latin typeface="Arial" charset="0"/>
              </a:defRPr>
            </a:lvl5pPr>
            <a:lvl6pPr marL="457200" algn="l" rtl="0" fontAlgn="base">
              <a:spcBef>
                <a:spcPct val="0"/>
              </a:spcBef>
              <a:spcAft>
                <a:spcPct val="0"/>
              </a:spcAft>
              <a:defRPr sz="2400" b="1">
                <a:solidFill>
                  <a:srgbClr val="FFFFFF"/>
                </a:solidFill>
                <a:latin typeface="Arial" charset="0"/>
              </a:defRPr>
            </a:lvl6pPr>
            <a:lvl7pPr marL="914400" algn="l" rtl="0" fontAlgn="base">
              <a:spcBef>
                <a:spcPct val="0"/>
              </a:spcBef>
              <a:spcAft>
                <a:spcPct val="0"/>
              </a:spcAft>
              <a:defRPr sz="2400" b="1">
                <a:solidFill>
                  <a:srgbClr val="FFFFFF"/>
                </a:solidFill>
                <a:latin typeface="Arial" charset="0"/>
              </a:defRPr>
            </a:lvl7pPr>
            <a:lvl8pPr marL="1371600" algn="l" rtl="0" fontAlgn="base">
              <a:spcBef>
                <a:spcPct val="0"/>
              </a:spcBef>
              <a:spcAft>
                <a:spcPct val="0"/>
              </a:spcAft>
              <a:defRPr sz="2400" b="1">
                <a:solidFill>
                  <a:srgbClr val="FFFFFF"/>
                </a:solidFill>
                <a:latin typeface="Arial" charset="0"/>
              </a:defRPr>
            </a:lvl8pPr>
            <a:lvl9pPr marL="1828800" algn="l" rtl="0" fontAlgn="base">
              <a:spcBef>
                <a:spcPct val="0"/>
              </a:spcBef>
              <a:spcAft>
                <a:spcPct val="0"/>
              </a:spcAft>
              <a:defRPr sz="2400" b="1">
                <a:solidFill>
                  <a:srgbClr val="FFFFFF"/>
                </a:solidFill>
                <a:latin typeface="Arial" charset="0"/>
              </a:defRPr>
            </a:lvl9pPr>
          </a:lstStyle>
          <a:p>
            <a:r>
              <a:rPr lang="en-US" dirty="0" smtClean="0"/>
              <a:t>Technology: Graphics Core Next Architecture</a:t>
            </a:r>
            <a:endParaRPr lang="en-US" dirty="0"/>
          </a:p>
        </p:txBody>
      </p:sp>
      <p:sp>
        <p:nvSpPr>
          <p:cNvPr id="13" name="Content Placeholder 7"/>
          <p:cNvSpPr txBox="1">
            <a:spLocks/>
          </p:cNvSpPr>
          <p:nvPr/>
        </p:nvSpPr>
        <p:spPr bwMode="auto">
          <a:xfrm>
            <a:off x="447268" y="1097280"/>
            <a:ext cx="11335607" cy="475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ts val="0"/>
              </a:spcBef>
              <a:spcAft>
                <a:spcPts val="0"/>
              </a:spcAft>
              <a:buClr>
                <a:srgbClr val="C00000"/>
              </a:buClr>
              <a:buFont typeface="Wingdings 3" pitchFamily="18" charset="2"/>
              <a:buNone/>
              <a:defRPr sz="2100" i="1" kern="1200">
                <a:solidFill>
                  <a:schemeClr val="tx1"/>
                </a:solidFill>
                <a:latin typeface="+mn-lt"/>
                <a:ea typeface="+mn-ea"/>
                <a:cs typeface="+mn-cs"/>
              </a:defRPr>
            </a:lvl1pPr>
            <a:lvl2pPr marL="609493" indent="0" algn="ctr" rtl="0" eaLnBrk="0" fontAlgn="base" hangingPunct="0">
              <a:spcBef>
                <a:spcPts val="300"/>
              </a:spcBef>
              <a:spcAft>
                <a:spcPct val="0"/>
              </a:spcAft>
              <a:buFont typeface="Arial" charset="0"/>
              <a:buNone/>
              <a:defRPr sz="1600" kern="1200">
                <a:solidFill>
                  <a:schemeClr val="tx1">
                    <a:tint val="75000"/>
                  </a:schemeClr>
                </a:solidFill>
                <a:latin typeface="+mn-lt"/>
                <a:ea typeface="+mn-ea"/>
                <a:cs typeface="+mn-cs"/>
              </a:defRPr>
            </a:lvl2pPr>
            <a:lvl3pPr marL="1218987" indent="0" algn="ctr" rtl="0" eaLnBrk="0" fontAlgn="base" hangingPunct="0">
              <a:spcBef>
                <a:spcPts val="300"/>
              </a:spcBef>
              <a:spcAft>
                <a:spcPct val="0"/>
              </a:spcAft>
              <a:buClr>
                <a:schemeClr val="tx1"/>
              </a:buClr>
              <a:buFont typeface="Arial" charset="0"/>
              <a:buNone/>
              <a:defRPr sz="1400" kern="1200">
                <a:solidFill>
                  <a:schemeClr val="tx1">
                    <a:tint val="75000"/>
                  </a:schemeClr>
                </a:solidFill>
                <a:latin typeface="+mn-lt"/>
                <a:ea typeface="+mn-ea"/>
                <a:cs typeface="+mn-cs"/>
              </a:defRPr>
            </a:lvl3pPr>
            <a:lvl4pPr marL="1828480" indent="0" algn="ctr" rtl="0" eaLnBrk="0" fontAlgn="base" hangingPunct="0">
              <a:spcBef>
                <a:spcPts val="300"/>
              </a:spcBef>
              <a:spcAft>
                <a:spcPct val="0"/>
              </a:spcAft>
              <a:buFont typeface="Arial" charset="0"/>
              <a:buNone/>
              <a:defRPr sz="1200" kern="1200">
                <a:solidFill>
                  <a:schemeClr val="tx1">
                    <a:tint val="75000"/>
                  </a:schemeClr>
                </a:solidFill>
                <a:latin typeface="+mn-lt"/>
                <a:ea typeface="+mn-ea"/>
                <a:cs typeface="+mn-cs"/>
              </a:defRPr>
            </a:lvl4pPr>
            <a:lvl5pPr marL="2437973" indent="0" algn="ctr" rtl="0" eaLnBrk="0" fontAlgn="base" hangingPunct="0">
              <a:spcBef>
                <a:spcPts val="300"/>
              </a:spcBef>
              <a:spcAft>
                <a:spcPct val="0"/>
              </a:spcAft>
              <a:buFont typeface="Arial" charset="0"/>
              <a:buNone/>
              <a:defRPr sz="1200" kern="1200">
                <a:solidFill>
                  <a:schemeClr val="tx1">
                    <a:tint val="75000"/>
                  </a:schemeClr>
                </a:solidFill>
                <a:latin typeface="+mn-lt"/>
                <a:ea typeface="+mn-ea"/>
                <a:cs typeface="+mn-cs"/>
              </a:defRPr>
            </a:lvl5pPr>
            <a:lvl6pPr marL="3047467"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365696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4266453"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4875947"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1600"/>
              </a:spcBef>
            </a:pPr>
            <a:r>
              <a:rPr lang="en-CA" sz="2400" b="1" dirty="0" smtClean="0"/>
              <a:t>Render and compute at the same time!</a:t>
            </a:r>
            <a:endParaRPr lang="en-CA" dirty="0"/>
          </a:p>
        </p:txBody>
      </p:sp>
    </p:spTree>
    <p:extLst>
      <p:ext uri="{BB962C8B-B14F-4D97-AF65-F5344CB8AC3E}">
        <p14:creationId xmlns:p14="http://schemas.microsoft.com/office/powerpoint/2010/main" val="22572381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descr="H:\Quardia\Quardia Client Folder - Active\AMD\Common Resources\flash 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3006379" y="-2746960"/>
            <a:ext cx="12338350" cy="1234156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smtClean="0"/>
              <a:t>AMD FIREPRO™ S7000 server graphics: Powerful Single-slot</a:t>
            </a:r>
            <a:endParaRPr lang="en-US" dirty="0"/>
          </a:p>
        </p:txBody>
      </p:sp>
      <p:sp>
        <p:nvSpPr>
          <p:cNvPr id="15" name="Down Arrow 14"/>
          <p:cNvSpPr/>
          <p:nvPr/>
        </p:nvSpPr>
        <p:spPr bwMode="auto">
          <a:xfrm rot="16200000">
            <a:off x="4435521" y="3556478"/>
            <a:ext cx="2611928" cy="867111"/>
          </a:xfrm>
          <a:prstGeom prst="downArrow">
            <a:avLst>
              <a:gd name="adj1" fmla="val 50000"/>
              <a:gd name="adj2" fmla="val 73428"/>
            </a:avLst>
          </a:prstGeom>
          <a:gradFill flip="none" rotWithShape="1">
            <a:gsLst>
              <a:gs pos="0">
                <a:schemeClr val="tx1">
                  <a:alpha val="0"/>
                </a:schemeClr>
              </a:gs>
              <a:gs pos="100000">
                <a:schemeClr val="accent1"/>
              </a:gs>
            </a:gsLst>
            <a:lin ang="5400000" scaled="1"/>
            <a:tileRect/>
          </a:gradFill>
          <a:ln w="25400" algn="ctr">
            <a:noFill/>
            <a:round/>
            <a:headEnd/>
            <a:tailEnd/>
          </a:ln>
          <a:effectLst>
            <a:outerShdw blurRad="50800" dist="38100" dir="5400000" algn="t" rotWithShape="0">
              <a:prstClr val="black">
                <a:alpha val="40000"/>
              </a:prstClr>
            </a:outerShdw>
          </a:effectLst>
        </p:spPr>
        <p:txBody>
          <a:bodyPr lIns="304747" tIns="60941" rIns="304747" bIns="60941" rtlCol="0" anchor="ctr"/>
          <a:lstStyle/>
          <a:p>
            <a:pPr marL="2117" indent="-2117" algn="ctr" defTabSz="1217364"/>
            <a:endParaRPr lang="en-US" b="1" dirty="0" smtClean="0">
              <a:solidFill>
                <a:prstClr val="white"/>
              </a:solidFill>
              <a:cs typeface="Arial" charset="0"/>
            </a:endParaRPr>
          </a:p>
        </p:txBody>
      </p:sp>
      <p:pic>
        <p:nvPicPr>
          <p:cNvPr id="6" name="Picture 5" descr="CalloutL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004" y="2210160"/>
            <a:ext cx="5171209" cy="3785906"/>
          </a:xfrm>
          <a:prstGeom prst="rect">
            <a:avLst/>
          </a:prstGeom>
        </p:spPr>
      </p:pic>
      <p:graphicFrame>
        <p:nvGraphicFramePr>
          <p:cNvPr id="11" name="Group 3"/>
          <p:cNvGraphicFramePr>
            <a:graphicFrameLocks noGrp="1"/>
          </p:cNvGraphicFramePr>
          <p:nvPr>
            <p:extLst>
              <p:ext uri="{D42A27DB-BD31-4B8C-83A1-F6EECF244321}">
                <p14:modId xmlns:p14="http://schemas.microsoft.com/office/powerpoint/2010/main" val="2292522531"/>
              </p:ext>
            </p:extLst>
          </p:nvPr>
        </p:nvGraphicFramePr>
        <p:xfrm>
          <a:off x="665070" y="2210160"/>
          <a:ext cx="4777769" cy="3476413"/>
        </p:xfrm>
        <a:graphic>
          <a:graphicData uri="http://schemas.openxmlformats.org/drawingml/2006/table">
            <a:tbl>
              <a:tblPr/>
              <a:tblGrid>
                <a:gridCol w="2905062"/>
                <a:gridCol w="1872707"/>
              </a:tblGrid>
              <a:tr h="1036320">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ts val="2400"/>
                        </a:lnSpc>
                        <a:spcBef>
                          <a:spcPts val="0"/>
                        </a:spcBef>
                        <a:spcAft>
                          <a:spcPts val="0"/>
                        </a:spcAft>
                        <a:buClrTx/>
                        <a:buSzTx/>
                        <a:buFont typeface="Arial" charset="0"/>
                        <a:buNone/>
                        <a:tabLst/>
                        <a:defRPr/>
                      </a:pPr>
                      <a:r>
                        <a:rPr lang="en-US" sz="21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t>AMD FirePro</a:t>
                      </a:r>
                      <a:r>
                        <a:rPr lang="en-US" sz="2100" b="0" i="0" kern="1200" cap="none" baseline="0" noProof="0" dirty="0" smtClean="0">
                          <a:solidFill>
                            <a:schemeClr val="tx1"/>
                          </a:solidFill>
                          <a:effectLst/>
                          <a:latin typeface="+mj-lt"/>
                          <a:ea typeface="+mj-ea"/>
                          <a:cs typeface="Arial" pitchFamily="34" charset="0"/>
                        </a:rPr>
                        <a:t>™</a:t>
                      </a:r>
                      <a:r>
                        <a:rPr lang="en-US" sz="21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t> </a:t>
                      </a:r>
                      <a:br>
                        <a:rPr lang="en-US" sz="21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br>
                      <a:r>
                        <a:rPr lang="en-US" sz="27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t>S7000</a:t>
                      </a:r>
                    </a:p>
                  </a:txBody>
                  <a:tcPr marL="60944" marR="60944" marT="60960" marB="6096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800"/>
                        </a:lnSpc>
                        <a:spcBef>
                          <a:spcPts val="0"/>
                        </a:spcBef>
                        <a:spcAft>
                          <a:spcPts val="0"/>
                        </a:spcAft>
                        <a:buClrTx/>
                        <a:buSzTx/>
                        <a:buFont typeface="Arial" charset="0"/>
                        <a:buNone/>
                        <a:tabLst/>
                        <a:defRPr/>
                      </a:pPr>
                      <a:r>
                        <a:rPr lang="en-US" sz="19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t>AMD vs. Competitor</a:t>
                      </a:r>
                    </a:p>
                    <a:p>
                      <a:pPr marL="0" marR="0" lvl="0" indent="0" algn="ctr" defTabSz="914400" rtl="0" eaLnBrk="1" fontAlgn="base" latinLnBrk="0" hangingPunct="1">
                        <a:lnSpc>
                          <a:spcPts val="1800"/>
                        </a:lnSpc>
                        <a:spcBef>
                          <a:spcPts val="0"/>
                        </a:spcBef>
                        <a:spcAft>
                          <a:spcPts val="0"/>
                        </a:spcAft>
                        <a:buClrTx/>
                        <a:buSzTx/>
                        <a:buFont typeface="Arial" charset="0"/>
                        <a:buNone/>
                        <a:tabLst/>
                        <a:defRPr/>
                      </a:pPr>
                      <a:r>
                        <a:rPr lang="en-US" sz="19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t>(K20)</a:t>
                      </a:r>
                    </a:p>
                  </a:txBody>
                  <a:tcPr marL="60944" marR="60944" marT="60960" marB="6096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60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1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Calibri"/>
                          <a:cs typeface="Times New Roman"/>
                        </a:rPr>
                        <a:t>Price performance leadership </a:t>
                      </a:r>
                    </a:p>
                  </a:txBody>
                  <a:tcPr marL="60944" marR="60944" marT="60960" marB="609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300" b="1" i="0" u="none" strike="noStrike" kern="1200" cap="none" spc="0" normalizeH="0" baseline="0" noProof="0" dirty="0" smtClean="0">
                          <a:ln>
                            <a:noFill/>
                          </a:ln>
                          <a:solidFill>
                            <a:srgbClr val="D31919"/>
                          </a:solidFill>
                          <a:effectLst>
                            <a:outerShdw blurRad="38100" dist="38100" dir="2700000" algn="tl">
                              <a:srgbClr val="000000">
                                <a:alpha val="43137"/>
                              </a:srgbClr>
                            </a:outerShdw>
                          </a:effectLst>
                          <a:uLnTx/>
                          <a:uFillTx/>
                          <a:latin typeface="Arial Black"/>
                          <a:ea typeface="Calibri"/>
                          <a:cs typeface="Arial Black"/>
                        </a:rPr>
                        <a:t>59% less $</a:t>
                      </a:r>
                      <a:endParaRPr kumimoji="0" lang="en-US" sz="2300" b="0" i="0" u="none" strike="noStrike" kern="1200" cap="none" spc="0" normalizeH="0" baseline="0" noProof="0" dirty="0" smtClean="0">
                        <a:ln>
                          <a:noFill/>
                        </a:ln>
                        <a:solidFill>
                          <a:srgbClr val="D31919"/>
                        </a:solidFill>
                        <a:effectLst/>
                        <a:uLnTx/>
                        <a:uFillTx/>
                        <a:latin typeface="Arial Black"/>
                        <a:ea typeface="Calibri"/>
                        <a:cs typeface="Arial Black"/>
                      </a:endParaRPr>
                    </a:p>
                  </a:txBody>
                  <a:tcPr marL="60944" marR="60944" marT="60960" marB="6096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60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dirty="0" smtClean="0">
                          <a:latin typeface="+mn-lt"/>
                          <a:ea typeface="ＭＳ Ｐゴシック" charset="-128"/>
                          <a:cs typeface="Arial"/>
                        </a:rPr>
                        <a:t>1.92 TFLOPS SPFP performance/$</a:t>
                      </a:r>
                      <a:r>
                        <a:rPr lang="en-US" sz="2100" baseline="0" dirty="0" smtClean="0">
                          <a:latin typeface="+mn-lt"/>
                          <a:ea typeface="ＭＳ Ｐゴシック" charset="-128"/>
                          <a:cs typeface="Arial"/>
                        </a:rPr>
                        <a:t> </a:t>
                      </a:r>
                      <a:r>
                        <a:rPr lang="en-US" sz="2100" dirty="0" smtClean="0">
                          <a:latin typeface="+mn-lt"/>
                          <a:ea typeface="ＭＳ Ｐゴシック" charset="-128"/>
                          <a:cs typeface="Arial"/>
                        </a:rPr>
                        <a:t>vs.             K20 at 1.14 </a:t>
                      </a:r>
                      <a:endParaRPr kumimoji="0" lang="en-CA" sz="21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j-lt"/>
                        <a:ea typeface="Calibri"/>
                        <a:cs typeface="Times New Roman"/>
                      </a:endParaRPr>
                    </a:p>
                  </a:txBody>
                  <a:tcPr marL="60944" marR="60944" marT="60960" marB="609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smtClean="0">
                          <a:ln>
                            <a:noFill/>
                          </a:ln>
                          <a:solidFill>
                            <a:srgbClr val="D31919"/>
                          </a:solidFill>
                          <a:effectLst>
                            <a:outerShdw blurRad="38100" dist="38100" dir="2700000" algn="tl">
                              <a:srgbClr val="000000">
                                <a:alpha val="43137"/>
                              </a:srgbClr>
                            </a:outerShdw>
                          </a:effectLst>
                          <a:uLnTx/>
                          <a:uFillTx/>
                          <a:latin typeface="Arial Black"/>
                          <a:ea typeface="Calibri"/>
                          <a:cs typeface="Arial Black"/>
                        </a:rPr>
                        <a:t>68%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smtClean="0">
                          <a:ln>
                            <a:noFill/>
                          </a:ln>
                          <a:solidFill>
                            <a:srgbClr val="D31919"/>
                          </a:solidFill>
                          <a:effectLst>
                            <a:outerShdw blurRad="38100" dist="38100" dir="2700000" algn="tl">
                              <a:srgbClr val="000000">
                                <a:alpha val="43137"/>
                              </a:srgbClr>
                            </a:outerShdw>
                          </a:effectLst>
                          <a:uLnTx/>
                          <a:uFillTx/>
                          <a:latin typeface="Arial Black"/>
                          <a:ea typeface="Calibri"/>
                          <a:cs typeface="Arial Black"/>
                        </a:rPr>
                        <a:t>more</a:t>
                      </a:r>
                      <a:endParaRPr kumimoji="0" lang="en-US" sz="2300" b="0" i="0" u="none" strike="noStrike" kern="1200" cap="none" spc="0" normalizeH="0" baseline="0" noProof="0" dirty="0" smtClean="0">
                        <a:ln>
                          <a:noFill/>
                        </a:ln>
                        <a:solidFill>
                          <a:srgbClr val="D31919"/>
                        </a:solidFill>
                        <a:effectLst/>
                        <a:uLnTx/>
                        <a:uFillTx/>
                        <a:latin typeface="Arial Black"/>
                        <a:ea typeface="Calibri"/>
                        <a:cs typeface="Arial Black"/>
                      </a:endParaRPr>
                    </a:p>
                  </a:txBody>
                  <a:tcPr marL="60944" marR="60944" marT="60960" marB="6096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60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1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j-lt"/>
                          <a:ea typeface="Calibri"/>
                          <a:cs typeface="Times New Roman"/>
                        </a:rPr>
                        <a:t>Higher performance/watt</a:t>
                      </a:r>
                    </a:p>
                  </a:txBody>
                  <a:tcPr marL="60944" marR="60944" marT="60960" marB="609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srgbClr val="D31919"/>
                          </a:solidFill>
                          <a:effectLst/>
                          <a:uLnTx/>
                          <a:uFillTx/>
                          <a:latin typeface="Arial Black"/>
                          <a:ea typeface="Calibri"/>
                          <a:cs typeface="Arial Black"/>
                        </a:rPr>
                        <a:t>16 GFLOPS</a:t>
                      </a:r>
                    </a:p>
                  </a:txBody>
                  <a:tcPr marL="60944" marR="60944" marT="60960" marB="6096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3" name="Picture 12" descr="S7000_Angle_5x5.png"/>
          <p:cNvPicPr>
            <a:picLocks noChangeAspect="1"/>
          </p:cNvPicPr>
          <p:nvPr/>
        </p:nvPicPr>
        <p:blipFill>
          <a:blip r:embed="rId5" cstate="email"/>
          <a:stretch>
            <a:fillRect/>
          </a:stretch>
        </p:blipFill>
        <p:spPr>
          <a:xfrm>
            <a:off x="5898383" y="1753235"/>
            <a:ext cx="5943600" cy="3341176"/>
          </a:xfrm>
          <a:prstGeom prst="rect">
            <a:avLst/>
          </a:prstGeom>
        </p:spPr>
      </p:pic>
      <p:sp>
        <p:nvSpPr>
          <p:cNvPr id="14" name="TextBox 15"/>
          <p:cNvSpPr txBox="1">
            <a:spLocks noChangeArrowheads="1"/>
          </p:cNvSpPr>
          <p:nvPr/>
        </p:nvSpPr>
        <p:spPr bwMode="auto">
          <a:xfrm>
            <a:off x="573908" y="6047289"/>
            <a:ext cx="5841882" cy="772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a:spcBef>
                <a:spcPts val="0"/>
              </a:spcBef>
              <a:spcAft>
                <a:spcPts val="0"/>
              </a:spcAft>
            </a:pPr>
            <a:r>
              <a:rPr lang="en-US" sz="1000" dirty="0" smtClean="0">
                <a:latin typeface="Calibri" pitchFamily="34" charset="0"/>
                <a:cs typeface="Arial" pitchFamily="34" charset="0"/>
              </a:rPr>
              <a:t>K20 </a:t>
            </a:r>
            <a:r>
              <a:rPr kumimoji="0" lang="en-US" sz="1000" b="0" i="0" u="none" strike="noStrike" cap="none" normalizeH="0" baseline="0" dirty="0" smtClean="0">
                <a:ln>
                  <a:noFill/>
                </a:ln>
                <a:effectLst/>
                <a:latin typeface="Calibri" pitchFamily="34" charset="0"/>
                <a:cs typeface="Arial" pitchFamily="34" charset="0"/>
              </a:rPr>
              <a:t>specs can be viewed </a:t>
            </a:r>
            <a:r>
              <a:rPr lang="en-US" sz="1000" dirty="0">
                <a:latin typeface="Calibri" pitchFamily="34" charset="0"/>
                <a:cs typeface="Arial" pitchFamily="34" charset="0"/>
              </a:rPr>
              <a:t>at </a:t>
            </a:r>
            <a:r>
              <a:rPr lang="en-US" sz="1000" dirty="0">
                <a:latin typeface="Calibri" pitchFamily="34" charset="0"/>
                <a:cs typeface="Arial" pitchFamily="34" charset="0"/>
                <a:hlinkClick r:id="rId6"/>
              </a:rPr>
              <a:t>http://</a:t>
            </a:r>
            <a:r>
              <a:rPr lang="en-US" sz="1000" dirty="0" smtClean="0">
                <a:latin typeface="Calibri" pitchFamily="34" charset="0"/>
                <a:cs typeface="Arial" pitchFamily="34" charset="0"/>
                <a:hlinkClick r:id="rId6"/>
              </a:rPr>
              <a:t>www.nvidia.com/object/tesla-servers.htm</a:t>
            </a:r>
            <a:r>
              <a:rPr lang="en-US" sz="1000" dirty="0" smtClean="0">
                <a:latin typeface="Calibri" pitchFamily="34" charset="0"/>
                <a:cs typeface="Arial" pitchFamily="34" charset="0"/>
              </a:rPr>
              <a:t>.  </a:t>
            </a:r>
          </a:p>
          <a:p>
            <a:pPr>
              <a:spcBef>
                <a:spcPts val="0"/>
              </a:spcBef>
              <a:spcAft>
                <a:spcPts val="0"/>
              </a:spcAft>
            </a:pPr>
            <a:r>
              <a:rPr lang="en-US" sz="1000" dirty="0" err="1" smtClean="0"/>
              <a:t>Nvidia</a:t>
            </a:r>
            <a:r>
              <a:rPr lang="en-US" sz="1000" dirty="0" smtClean="0"/>
              <a:t> </a:t>
            </a:r>
            <a:r>
              <a:rPr lang="en-US" sz="1000" dirty="0"/>
              <a:t>K20 pricing from </a:t>
            </a:r>
            <a:r>
              <a:rPr lang="en-US" sz="1000" dirty="0" smtClean="0">
                <a:hlinkClick r:id="rId7"/>
              </a:rPr>
              <a:t>www.superbiiz.com</a:t>
            </a:r>
            <a:r>
              <a:rPr lang="en-US" sz="1000" dirty="0" smtClean="0"/>
              <a:t> on 3/4/13 at $3,069.99,and S9000 MSRP </a:t>
            </a:r>
            <a:r>
              <a:rPr lang="en-US" sz="1000" dirty="0"/>
              <a:t>i</a:t>
            </a:r>
            <a:r>
              <a:rPr lang="en-US" sz="1000" dirty="0" smtClean="0"/>
              <a:t>s $1,249.</a:t>
            </a:r>
          </a:p>
          <a:p>
            <a:pPr>
              <a:spcBef>
                <a:spcPts val="0"/>
              </a:spcBef>
              <a:spcAft>
                <a:spcPts val="0"/>
              </a:spcAft>
            </a:pPr>
            <a:r>
              <a:rPr lang="en-US" sz="1000" dirty="0" smtClean="0"/>
              <a:t>S7000 is 150W max power, K20 is 225W.</a:t>
            </a:r>
            <a:endParaRPr lang="en-US" sz="1000" dirty="0"/>
          </a:p>
          <a:p>
            <a:pPr lvl="0">
              <a:spcBef>
                <a:spcPts val="500"/>
              </a:spcBef>
              <a:spcAft>
                <a:spcPts val="500"/>
              </a:spcAft>
            </a:pPr>
            <a:r>
              <a:rPr lang="en-US" sz="1000" dirty="0" smtClean="0">
                <a:latin typeface="Calibri" pitchFamily="34" charset="0"/>
                <a:cs typeface="Arial" pitchFamily="34" charset="0"/>
                <a:hlinkClick r:id="rId8"/>
              </a:rPr>
              <a:t>l</a:t>
            </a:r>
            <a:r>
              <a:rPr lang="en-US" sz="1000" dirty="0" smtClean="0">
                <a:latin typeface="Calibri" pitchFamily="34" charset="0"/>
                <a:cs typeface="Arial" pitchFamily="34" charset="0"/>
              </a:rPr>
              <a:t> </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219077005"/>
      </p:ext>
    </p:extLst>
  </p:cSld>
  <p:clrMapOvr>
    <a:masterClrMapping/>
  </p:clrMapOvr>
  <p:transition spd="med">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descr="H:\Quardia\Quardia Client Folder - Active\AMD\Common Resources\flash 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3006379" y="-2746960"/>
            <a:ext cx="12338350" cy="1234156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smtClean="0"/>
              <a:t>AMD FIREPRO™ S9000 server graphics: Price/performance leadership</a:t>
            </a:r>
            <a:endParaRPr lang="en-US" dirty="0"/>
          </a:p>
        </p:txBody>
      </p:sp>
      <p:sp>
        <p:nvSpPr>
          <p:cNvPr id="15" name="Down Arrow 14"/>
          <p:cNvSpPr/>
          <p:nvPr/>
        </p:nvSpPr>
        <p:spPr bwMode="auto">
          <a:xfrm rot="16200000">
            <a:off x="4435521" y="3556478"/>
            <a:ext cx="2611928" cy="867111"/>
          </a:xfrm>
          <a:prstGeom prst="downArrow">
            <a:avLst>
              <a:gd name="adj1" fmla="val 50000"/>
              <a:gd name="adj2" fmla="val 73428"/>
            </a:avLst>
          </a:prstGeom>
          <a:gradFill flip="none" rotWithShape="1">
            <a:gsLst>
              <a:gs pos="0">
                <a:schemeClr val="tx1">
                  <a:alpha val="0"/>
                </a:schemeClr>
              </a:gs>
              <a:gs pos="100000">
                <a:schemeClr val="accent1"/>
              </a:gs>
            </a:gsLst>
            <a:lin ang="5400000" scaled="1"/>
            <a:tileRect/>
          </a:gradFill>
          <a:ln w="25400" algn="ctr">
            <a:noFill/>
            <a:round/>
            <a:headEnd/>
            <a:tailEnd/>
          </a:ln>
          <a:effectLst>
            <a:outerShdw blurRad="50800" dist="38100" dir="5400000" algn="t" rotWithShape="0">
              <a:prstClr val="black">
                <a:alpha val="40000"/>
              </a:prstClr>
            </a:outerShdw>
          </a:effectLst>
        </p:spPr>
        <p:txBody>
          <a:bodyPr lIns="304747" tIns="60941" rIns="304747" bIns="60941" rtlCol="0" anchor="ctr"/>
          <a:lstStyle/>
          <a:p>
            <a:pPr marL="2117" indent="-2117" algn="ctr" defTabSz="1217364"/>
            <a:endParaRPr lang="en-US" b="1" dirty="0" smtClean="0">
              <a:solidFill>
                <a:prstClr val="white"/>
              </a:solidFill>
              <a:cs typeface="Arial" charset="0"/>
            </a:endParaRPr>
          </a:p>
        </p:txBody>
      </p:sp>
      <p:sp>
        <p:nvSpPr>
          <p:cNvPr id="4" name="TextBox 15"/>
          <p:cNvSpPr txBox="1">
            <a:spLocks noChangeArrowheads="1"/>
          </p:cNvSpPr>
          <p:nvPr/>
        </p:nvSpPr>
        <p:spPr bwMode="auto">
          <a:xfrm>
            <a:off x="573908" y="6092259"/>
            <a:ext cx="5841882" cy="618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a:spcBef>
                <a:spcPts val="0"/>
              </a:spcBef>
              <a:spcAft>
                <a:spcPts val="0"/>
              </a:spcAft>
            </a:pPr>
            <a:r>
              <a:rPr lang="en-US" sz="1000" dirty="0" smtClean="0">
                <a:latin typeface="Calibri" pitchFamily="34" charset="0"/>
                <a:cs typeface="Arial" pitchFamily="34" charset="0"/>
              </a:rPr>
              <a:t>K20 </a:t>
            </a:r>
            <a:r>
              <a:rPr kumimoji="0" lang="en-US" sz="1000" b="0" i="0" u="none" strike="noStrike" cap="none" normalizeH="0" baseline="0" dirty="0" smtClean="0">
                <a:ln>
                  <a:noFill/>
                </a:ln>
                <a:effectLst/>
                <a:latin typeface="Calibri" pitchFamily="34" charset="0"/>
                <a:cs typeface="Arial" pitchFamily="34" charset="0"/>
              </a:rPr>
              <a:t>specs can be viewed </a:t>
            </a:r>
            <a:r>
              <a:rPr lang="en-US" sz="1000" dirty="0">
                <a:latin typeface="Calibri" pitchFamily="34" charset="0"/>
                <a:cs typeface="Arial" pitchFamily="34" charset="0"/>
              </a:rPr>
              <a:t>at </a:t>
            </a:r>
            <a:r>
              <a:rPr lang="en-US" sz="1000" dirty="0">
                <a:latin typeface="Calibri" pitchFamily="34" charset="0"/>
                <a:cs typeface="Arial" pitchFamily="34" charset="0"/>
                <a:hlinkClick r:id="rId4"/>
              </a:rPr>
              <a:t>http://</a:t>
            </a:r>
            <a:r>
              <a:rPr lang="en-US" sz="1000" dirty="0" smtClean="0">
                <a:latin typeface="Calibri" pitchFamily="34" charset="0"/>
                <a:cs typeface="Arial" pitchFamily="34" charset="0"/>
                <a:hlinkClick r:id="rId4"/>
              </a:rPr>
              <a:t>www.nvidia.com/object/tesla-servers.htm</a:t>
            </a:r>
            <a:r>
              <a:rPr lang="en-US" sz="1000" dirty="0" smtClean="0">
                <a:latin typeface="Calibri" pitchFamily="34" charset="0"/>
                <a:cs typeface="Arial" pitchFamily="34" charset="0"/>
              </a:rPr>
              <a:t>. </a:t>
            </a:r>
          </a:p>
          <a:p>
            <a:pPr>
              <a:spcBef>
                <a:spcPts val="0"/>
              </a:spcBef>
              <a:spcAft>
                <a:spcPts val="0"/>
              </a:spcAft>
            </a:pPr>
            <a:r>
              <a:rPr lang="en-US" sz="1000" dirty="0" err="1" smtClean="0">
                <a:latin typeface="Calibri" pitchFamily="34" charset="0"/>
              </a:rPr>
              <a:t>Nvidia</a:t>
            </a:r>
            <a:r>
              <a:rPr lang="en-US" sz="1000" dirty="0" smtClean="0">
                <a:latin typeface="Calibri" pitchFamily="34" charset="0"/>
              </a:rPr>
              <a:t> </a:t>
            </a:r>
            <a:r>
              <a:rPr lang="en-US" sz="1000" dirty="0">
                <a:latin typeface="Calibri" pitchFamily="34" charset="0"/>
              </a:rPr>
              <a:t>K20 pricing from </a:t>
            </a:r>
            <a:r>
              <a:rPr lang="en-US" sz="1000" dirty="0" smtClean="0">
                <a:latin typeface="Calibri" pitchFamily="34" charset="0"/>
                <a:hlinkClick r:id="rId5"/>
              </a:rPr>
              <a:t>www.superbiiz.com</a:t>
            </a:r>
            <a:r>
              <a:rPr lang="en-US" sz="1000" dirty="0" smtClean="0">
                <a:latin typeface="Calibri" pitchFamily="34" charset="0"/>
              </a:rPr>
              <a:t> on 3/4/13 at $3,069.99,amd S9000 MSRP is $2,499.</a:t>
            </a:r>
            <a:endParaRPr lang="en-US" sz="1000" dirty="0">
              <a:latin typeface="Calibri" pitchFamily="34" charset="0"/>
            </a:endParaRPr>
          </a:p>
          <a:p>
            <a:pPr lvl="0">
              <a:spcBef>
                <a:spcPts val="500"/>
              </a:spcBef>
              <a:spcAft>
                <a:spcPts val="500"/>
              </a:spcAft>
            </a:pPr>
            <a:r>
              <a:rPr lang="en-US" sz="1000" dirty="0" smtClean="0">
                <a:latin typeface="Calibri" pitchFamily="34" charset="0"/>
                <a:cs typeface="Arial" pitchFamily="34" charset="0"/>
                <a:hlinkClick r:id="rId6"/>
              </a:rPr>
              <a:t>l</a:t>
            </a:r>
            <a:r>
              <a:rPr lang="en-US" sz="1000" dirty="0" smtClean="0">
                <a:latin typeface="Calibri" pitchFamily="34" charset="0"/>
                <a:cs typeface="Arial" pitchFamily="34" charset="0"/>
              </a:rPr>
              <a:t> </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Picture 5" descr="CalloutLG.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0004" y="2210160"/>
            <a:ext cx="5171209" cy="3785906"/>
          </a:xfrm>
          <a:prstGeom prst="rect">
            <a:avLst/>
          </a:prstGeom>
        </p:spPr>
      </p:pic>
      <p:graphicFrame>
        <p:nvGraphicFramePr>
          <p:cNvPr id="11" name="Group 3"/>
          <p:cNvGraphicFramePr>
            <a:graphicFrameLocks noGrp="1"/>
          </p:cNvGraphicFramePr>
          <p:nvPr>
            <p:extLst>
              <p:ext uri="{D42A27DB-BD31-4B8C-83A1-F6EECF244321}">
                <p14:modId xmlns:p14="http://schemas.microsoft.com/office/powerpoint/2010/main" val="949014245"/>
              </p:ext>
            </p:extLst>
          </p:nvPr>
        </p:nvGraphicFramePr>
        <p:xfrm>
          <a:off x="665070" y="2210160"/>
          <a:ext cx="4777769" cy="3537373"/>
        </p:xfrm>
        <a:graphic>
          <a:graphicData uri="http://schemas.openxmlformats.org/drawingml/2006/table">
            <a:tbl>
              <a:tblPr/>
              <a:tblGrid>
                <a:gridCol w="2905062"/>
                <a:gridCol w="1872707"/>
              </a:tblGrid>
              <a:tr h="1036320">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ts val="2400"/>
                        </a:lnSpc>
                        <a:spcBef>
                          <a:spcPts val="0"/>
                        </a:spcBef>
                        <a:spcAft>
                          <a:spcPts val="0"/>
                        </a:spcAft>
                        <a:buClrTx/>
                        <a:buSzTx/>
                        <a:buFont typeface="Arial" charset="0"/>
                        <a:buNone/>
                        <a:tabLst/>
                        <a:defRPr/>
                      </a:pPr>
                      <a:r>
                        <a:rPr lang="en-US" sz="21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t>AMD FirePro</a:t>
                      </a:r>
                      <a:r>
                        <a:rPr lang="en-US" sz="2100" b="0" i="0" kern="1200" cap="none" baseline="0" noProof="0" dirty="0" smtClean="0">
                          <a:solidFill>
                            <a:schemeClr val="tx1"/>
                          </a:solidFill>
                          <a:effectLst/>
                          <a:latin typeface="+mj-lt"/>
                          <a:ea typeface="+mj-ea"/>
                          <a:cs typeface="Arial" pitchFamily="34" charset="0"/>
                        </a:rPr>
                        <a:t>™</a:t>
                      </a:r>
                      <a:r>
                        <a:rPr lang="en-US" sz="21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t> </a:t>
                      </a:r>
                      <a:br>
                        <a:rPr lang="en-US" sz="21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br>
                      <a:r>
                        <a:rPr lang="en-US" sz="27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t>S9000</a:t>
                      </a:r>
                    </a:p>
                  </a:txBody>
                  <a:tcPr marL="60944" marR="60944" marT="60960" marB="6096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800"/>
                        </a:lnSpc>
                        <a:spcBef>
                          <a:spcPts val="0"/>
                        </a:spcBef>
                        <a:spcAft>
                          <a:spcPts val="0"/>
                        </a:spcAft>
                        <a:buClrTx/>
                        <a:buSzTx/>
                        <a:buFont typeface="Arial" charset="0"/>
                        <a:buNone/>
                        <a:tabLst/>
                        <a:defRPr/>
                      </a:pPr>
                      <a:r>
                        <a:rPr lang="en-US" sz="19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t>AMD vs. Competitor</a:t>
                      </a:r>
                    </a:p>
                    <a:p>
                      <a:pPr marL="0" marR="0" lvl="0" indent="0" algn="ctr" defTabSz="914400" rtl="0" eaLnBrk="1" fontAlgn="base" latinLnBrk="0" hangingPunct="1">
                        <a:lnSpc>
                          <a:spcPts val="1800"/>
                        </a:lnSpc>
                        <a:spcBef>
                          <a:spcPts val="0"/>
                        </a:spcBef>
                        <a:spcAft>
                          <a:spcPts val="0"/>
                        </a:spcAft>
                        <a:buClrTx/>
                        <a:buSzTx/>
                        <a:buFont typeface="Arial" charset="0"/>
                        <a:buNone/>
                        <a:tabLst/>
                        <a:defRPr/>
                      </a:pPr>
                      <a:r>
                        <a:rPr lang="en-US" sz="19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t>(K20)</a:t>
                      </a:r>
                    </a:p>
                  </a:txBody>
                  <a:tcPr marL="60944" marR="60944" marT="60960" marB="6096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60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1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Calibri"/>
                          <a:cs typeface="Times New Roman"/>
                        </a:rPr>
                        <a:t>6GB GDDR5 vs.  5GB</a:t>
                      </a:r>
                    </a:p>
                  </a:txBody>
                  <a:tcPr marL="60944" marR="60944" marT="60960" marB="609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300" b="1" i="0" u="none" strike="noStrike" kern="1200" cap="none" spc="0" normalizeH="0" baseline="0" noProof="0" dirty="0" smtClean="0">
                          <a:ln>
                            <a:noFill/>
                          </a:ln>
                          <a:solidFill>
                            <a:srgbClr val="D31919"/>
                          </a:solidFill>
                          <a:effectLst>
                            <a:outerShdw blurRad="38100" dist="38100" dir="2700000" algn="tl">
                              <a:srgbClr val="000000">
                                <a:alpha val="43137"/>
                              </a:srgbClr>
                            </a:outerShdw>
                          </a:effectLst>
                          <a:uLnTx/>
                          <a:uFillTx/>
                          <a:latin typeface="Arial Black"/>
                          <a:ea typeface="Calibri"/>
                          <a:cs typeface="Arial Black"/>
                        </a:rPr>
                        <a:t>1GB more</a:t>
                      </a:r>
                      <a:endParaRPr kumimoji="0" lang="en-US" sz="2300" b="0" i="0" u="none" strike="noStrike" kern="1200" cap="none" spc="0" normalizeH="0" baseline="0" noProof="0" dirty="0" smtClean="0">
                        <a:ln>
                          <a:noFill/>
                        </a:ln>
                        <a:solidFill>
                          <a:srgbClr val="D31919"/>
                        </a:solidFill>
                        <a:effectLst/>
                        <a:uLnTx/>
                        <a:uFillTx/>
                        <a:latin typeface="Arial Black"/>
                        <a:ea typeface="Calibri"/>
                        <a:cs typeface="Arial Black"/>
                      </a:endParaRPr>
                    </a:p>
                  </a:txBody>
                  <a:tcPr marL="60944" marR="60944" marT="60960" marB="6096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60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1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j-lt"/>
                          <a:ea typeface="Calibri"/>
                          <a:cs typeface="Times New Roman"/>
                        </a:rPr>
                        <a:t>264 GB/s memory bandwidth vs. 208</a:t>
                      </a:r>
                    </a:p>
                  </a:txBody>
                  <a:tcPr marL="60944" marR="60944" marT="60960" marB="609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smtClean="0">
                          <a:ln>
                            <a:noFill/>
                          </a:ln>
                          <a:solidFill>
                            <a:srgbClr val="FFC000"/>
                          </a:solidFill>
                          <a:effectLst/>
                          <a:uLnTx/>
                          <a:uFillTx/>
                          <a:latin typeface="+mj-lt"/>
                          <a:ea typeface="Calibri"/>
                          <a:cs typeface="Times New Roman"/>
                        </a:rPr>
                        <a:t> </a:t>
                      </a:r>
                      <a:r>
                        <a:rPr kumimoji="0" lang="en-US" sz="2300" b="1" i="0" u="none" strike="noStrike" kern="1200" cap="none" spc="0" normalizeH="0" baseline="0" noProof="0" dirty="0" smtClean="0">
                          <a:ln>
                            <a:noFill/>
                          </a:ln>
                          <a:solidFill>
                            <a:srgbClr val="D31919"/>
                          </a:solidFill>
                          <a:effectLst>
                            <a:outerShdw blurRad="38100" dist="38100" dir="2700000" algn="tl">
                              <a:srgbClr val="000000">
                                <a:alpha val="43137"/>
                              </a:srgbClr>
                            </a:outerShdw>
                          </a:effectLst>
                          <a:uLnTx/>
                          <a:uFillTx/>
                          <a:latin typeface="Arial Black"/>
                          <a:ea typeface="Calibri"/>
                          <a:cs typeface="Arial Black"/>
                        </a:rPr>
                        <a:t>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smtClean="0">
                          <a:ln>
                            <a:noFill/>
                          </a:ln>
                          <a:solidFill>
                            <a:srgbClr val="D31919"/>
                          </a:solidFill>
                          <a:effectLst>
                            <a:outerShdw blurRad="38100" dist="38100" dir="2700000" algn="tl">
                              <a:srgbClr val="000000">
                                <a:alpha val="43137"/>
                              </a:srgbClr>
                            </a:outerShdw>
                          </a:effectLst>
                          <a:uLnTx/>
                          <a:uFillTx/>
                          <a:latin typeface="Arial Black"/>
                          <a:ea typeface="Calibri"/>
                          <a:cs typeface="Arial Black"/>
                        </a:rPr>
                        <a:t>more</a:t>
                      </a:r>
                      <a:endParaRPr kumimoji="0" lang="en-US" sz="2300" b="0" i="0" u="none" strike="noStrike" kern="1200" cap="none" spc="0" normalizeH="0" baseline="0" noProof="0" dirty="0" smtClean="0">
                        <a:ln>
                          <a:noFill/>
                        </a:ln>
                        <a:solidFill>
                          <a:srgbClr val="D31919"/>
                        </a:solidFill>
                        <a:effectLst>
                          <a:outerShdw blurRad="38100" dist="38100" dir="2700000" algn="tl">
                            <a:srgbClr val="000000">
                              <a:alpha val="43137"/>
                            </a:srgbClr>
                          </a:outerShdw>
                        </a:effectLst>
                        <a:uLnTx/>
                        <a:uFillTx/>
                        <a:latin typeface="Arial Black"/>
                        <a:ea typeface="Calibri"/>
                        <a:cs typeface="Arial Black"/>
                      </a:endParaRPr>
                    </a:p>
                  </a:txBody>
                  <a:tcPr marL="60944" marR="60944" marT="60960" marB="6096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60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dirty="0" smtClean="0">
                          <a:latin typeface="+mn-lt"/>
                          <a:ea typeface="ＭＳ Ｐゴシック" charset="-128"/>
                          <a:cs typeface="Arial"/>
                        </a:rPr>
                        <a:t>1.29 TFLOPS SPFP performance/$</a:t>
                      </a:r>
                      <a:r>
                        <a:rPr lang="en-US" sz="2100" baseline="0" dirty="0" smtClean="0">
                          <a:latin typeface="+mn-lt"/>
                          <a:ea typeface="ＭＳ Ｐゴシック" charset="-128"/>
                          <a:cs typeface="Arial"/>
                        </a:rPr>
                        <a:t> </a:t>
                      </a:r>
                      <a:r>
                        <a:rPr lang="en-US" sz="2100" dirty="0" smtClean="0">
                          <a:latin typeface="+mn-lt"/>
                          <a:ea typeface="ＭＳ Ｐゴシック" charset="-128"/>
                          <a:cs typeface="Arial"/>
                        </a:rPr>
                        <a:t>vs.             K20 at 1.14 </a:t>
                      </a:r>
                      <a:endParaRPr kumimoji="0" lang="en-CA" sz="21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j-lt"/>
                        <a:ea typeface="Calibri"/>
                        <a:cs typeface="Times New Roman"/>
                      </a:endParaRPr>
                    </a:p>
                  </a:txBody>
                  <a:tcPr marL="60944" marR="60944" marT="60960" marB="609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smtClean="0">
                          <a:ln>
                            <a:noFill/>
                          </a:ln>
                          <a:solidFill>
                            <a:srgbClr val="D31919"/>
                          </a:solidFill>
                          <a:effectLst>
                            <a:outerShdw blurRad="38100" dist="38100" dir="2700000" algn="tl">
                              <a:srgbClr val="000000">
                                <a:alpha val="43137"/>
                              </a:srgbClr>
                            </a:outerShdw>
                          </a:effectLst>
                          <a:uLnTx/>
                          <a:uFillTx/>
                          <a:latin typeface="Arial Black"/>
                          <a:ea typeface="Calibri"/>
                          <a:cs typeface="Arial Black"/>
                        </a:rPr>
                        <a:t>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smtClean="0">
                          <a:ln>
                            <a:noFill/>
                          </a:ln>
                          <a:solidFill>
                            <a:srgbClr val="D31919"/>
                          </a:solidFill>
                          <a:effectLst>
                            <a:outerShdw blurRad="38100" dist="38100" dir="2700000" algn="tl">
                              <a:srgbClr val="000000">
                                <a:alpha val="43137"/>
                              </a:srgbClr>
                            </a:outerShdw>
                          </a:effectLst>
                          <a:uLnTx/>
                          <a:uFillTx/>
                          <a:latin typeface="Arial Black"/>
                          <a:ea typeface="Calibri"/>
                          <a:cs typeface="Arial Black"/>
                        </a:rPr>
                        <a:t>more</a:t>
                      </a:r>
                      <a:endParaRPr kumimoji="0" lang="en-US" sz="2300" b="0" i="0" u="none" strike="noStrike" kern="1200" cap="none" spc="0" normalizeH="0" baseline="0" noProof="0" dirty="0" smtClean="0">
                        <a:ln>
                          <a:noFill/>
                        </a:ln>
                        <a:solidFill>
                          <a:srgbClr val="D31919"/>
                        </a:solidFill>
                        <a:effectLst/>
                        <a:uLnTx/>
                        <a:uFillTx/>
                        <a:latin typeface="Arial Black"/>
                        <a:ea typeface="Calibri"/>
                        <a:cs typeface="Arial Black"/>
                      </a:endParaRPr>
                    </a:p>
                  </a:txBody>
                  <a:tcPr marL="60944" marR="60944" marT="60960" marB="6096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2" name="Picture 11" descr="Woodier Angle.png"/>
          <p:cNvPicPr>
            <a:picLocks noChangeAspect="1"/>
          </p:cNvPicPr>
          <p:nvPr/>
        </p:nvPicPr>
        <p:blipFill>
          <a:blip r:embed="rId8" cstate="email"/>
          <a:stretch>
            <a:fillRect/>
          </a:stretch>
        </p:blipFill>
        <p:spPr>
          <a:xfrm>
            <a:off x="6153785" y="1758495"/>
            <a:ext cx="5943600" cy="3280192"/>
          </a:xfrm>
          <a:prstGeom prst="rect">
            <a:avLst/>
          </a:prstGeom>
        </p:spPr>
      </p:pic>
    </p:spTree>
    <p:extLst>
      <p:ext uri="{BB962C8B-B14F-4D97-AF65-F5344CB8AC3E}">
        <p14:creationId xmlns:p14="http://schemas.microsoft.com/office/powerpoint/2010/main" val="3823288693"/>
      </p:ext>
    </p:extLst>
  </p:cSld>
  <p:clrMapOvr>
    <a:masterClrMapping/>
  </p:clrMapOvr>
  <p:transition spd="med">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descr="H:\Quardia\Quardia Client Folder - Active\AMD\Common Resources\flash 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3006376" y="-3089862"/>
            <a:ext cx="12338350" cy="1234156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smtClean="0"/>
              <a:t>AMD FIREPRO™ S10000 Server Graphics: Most Powerful Server GPU</a:t>
            </a:r>
            <a:endParaRPr lang="en-US" dirty="0"/>
          </a:p>
        </p:txBody>
      </p:sp>
      <p:sp>
        <p:nvSpPr>
          <p:cNvPr id="5" name="Content Placeholder 4"/>
          <p:cNvSpPr>
            <a:spLocks noGrp="1"/>
          </p:cNvSpPr>
          <p:nvPr>
            <p:ph idx="1"/>
          </p:nvPr>
        </p:nvSpPr>
        <p:spPr>
          <a:xfrm>
            <a:off x="209550" y="1325563"/>
            <a:ext cx="10969625" cy="5211762"/>
          </a:xfrm>
        </p:spPr>
        <p:txBody>
          <a:bodyPr/>
          <a:lstStyle/>
          <a:p>
            <a:r>
              <a:rPr lang="en-CA" sz="2400" dirty="0"/>
              <a:t> </a:t>
            </a:r>
            <a:r>
              <a:rPr lang="en-CA" sz="2400" dirty="0" smtClean="0"/>
              <a:t>Delivers unprecedented compute performance</a:t>
            </a:r>
          </a:p>
        </p:txBody>
      </p:sp>
      <p:sp>
        <p:nvSpPr>
          <p:cNvPr id="15" name="Down Arrow 14"/>
          <p:cNvSpPr/>
          <p:nvPr/>
        </p:nvSpPr>
        <p:spPr bwMode="auto">
          <a:xfrm rot="16200000">
            <a:off x="4435521" y="3556478"/>
            <a:ext cx="2611928" cy="867111"/>
          </a:xfrm>
          <a:prstGeom prst="downArrow">
            <a:avLst>
              <a:gd name="adj1" fmla="val 50000"/>
              <a:gd name="adj2" fmla="val 73428"/>
            </a:avLst>
          </a:prstGeom>
          <a:gradFill flip="none" rotWithShape="1">
            <a:gsLst>
              <a:gs pos="0">
                <a:schemeClr val="tx1">
                  <a:alpha val="0"/>
                </a:schemeClr>
              </a:gs>
              <a:gs pos="100000">
                <a:schemeClr val="accent1"/>
              </a:gs>
            </a:gsLst>
            <a:lin ang="5400000" scaled="1"/>
            <a:tileRect/>
          </a:gradFill>
          <a:ln w="25400" algn="ctr">
            <a:noFill/>
            <a:round/>
            <a:headEnd/>
            <a:tailEnd/>
          </a:ln>
          <a:effectLst>
            <a:outerShdw blurRad="50800" dist="38100" dir="5400000" algn="t" rotWithShape="0">
              <a:prstClr val="black">
                <a:alpha val="40000"/>
              </a:prstClr>
            </a:outerShdw>
          </a:effectLst>
        </p:spPr>
        <p:txBody>
          <a:bodyPr lIns="304747" tIns="60941" rIns="304747" bIns="60941" rtlCol="0" anchor="ctr"/>
          <a:lstStyle/>
          <a:p>
            <a:pPr marL="2117" indent="-2117" algn="ctr" defTabSz="1217364"/>
            <a:endParaRPr lang="en-US" b="1" dirty="0" smtClean="0">
              <a:solidFill>
                <a:prstClr val="white"/>
              </a:solidFill>
              <a:cs typeface="Arial" charset="0"/>
            </a:endParaRPr>
          </a:p>
        </p:txBody>
      </p:sp>
      <p:sp>
        <p:nvSpPr>
          <p:cNvPr id="4" name="TextBox 15"/>
          <p:cNvSpPr txBox="1">
            <a:spLocks noChangeArrowheads="1"/>
          </p:cNvSpPr>
          <p:nvPr/>
        </p:nvSpPr>
        <p:spPr bwMode="auto">
          <a:xfrm>
            <a:off x="573908" y="6197189"/>
            <a:ext cx="53244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spcBef>
                <a:spcPts val="500"/>
              </a:spcBef>
              <a:spcAft>
                <a:spcPts val="500"/>
              </a:spcAft>
            </a:pPr>
            <a:r>
              <a:rPr lang="en-US" sz="1000" dirty="0" smtClean="0">
                <a:latin typeface="Calibri" pitchFamily="34" charset="0"/>
                <a:cs typeface="Arial" pitchFamily="34" charset="0"/>
              </a:rPr>
              <a:t>K40 </a:t>
            </a:r>
            <a:r>
              <a:rPr kumimoji="0" lang="en-US" sz="1000" b="0" i="0" u="none" strike="noStrike" cap="none" normalizeH="0" baseline="0" dirty="0" smtClean="0">
                <a:ln>
                  <a:noFill/>
                </a:ln>
                <a:effectLst/>
                <a:latin typeface="Calibri" pitchFamily="34" charset="0"/>
                <a:cs typeface="Arial" pitchFamily="34" charset="0"/>
              </a:rPr>
              <a:t>specs can be viewed </a:t>
            </a:r>
            <a:r>
              <a:rPr lang="en-US" sz="1000" dirty="0">
                <a:latin typeface="Calibri" pitchFamily="34" charset="0"/>
                <a:cs typeface="Arial" pitchFamily="34" charset="0"/>
              </a:rPr>
              <a:t>at </a:t>
            </a:r>
            <a:r>
              <a:rPr lang="en-US" sz="1000" dirty="0">
                <a:latin typeface="Calibri" pitchFamily="34" charset="0"/>
                <a:cs typeface="Arial" pitchFamily="34" charset="0"/>
                <a:hlinkClick r:id="rId4"/>
              </a:rPr>
              <a:t>http://</a:t>
            </a:r>
            <a:r>
              <a:rPr lang="en-US" sz="1000" dirty="0" smtClean="0">
                <a:latin typeface="Calibri" pitchFamily="34" charset="0"/>
                <a:cs typeface="Arial" pitchFamily="34" charset="0"/>
                <a:hlinkClick r:id="rId4"/>
              </a:rPr>
              <a:t>www.nvidia.com/object/tesla-servers.html</a:t>
            </a:r>
            <a:r>
              <a:rPr lang="en-US" sz="1000" dirty="0" smtClean="0">
                <a:latin typeface="Calibri" pitchFamily="34" charset="0"/>
                <a:cs typeface="Arial" pitchFamily="34" charset="0"/>
              </a:rPr>
              <a:t> </a:t>
            </a:r>
            <a:endParaRPr kumimoji="0" lang="en-US" sz="1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Picture 5" descr="CalloutL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004" y="2210160"/>
            <a:ext cx="5171209" cy="3785906"/>
          </a:xfrm>
          <a:prstGeom prst="rect">
            <a:avLst/>
          </a:prstGeom>
        </p:spPr>
      </p:pic>
      <p:graphicFrame>
        <p:nvGraphicFramePr>
          <p:cNvPr id="11" name="Group 3"/>
          <p:cNvGraphicFramePr>
            <a:graphicFrameLocks noGrp="1"/>
          </p:cNvGraphicFramePr>
          <p:nvPr>
            <p:extLst>
              <p:ext uri="{D42A27DB-BD31-4B8C-83A1-F6EECF244321}">
                <p14:modId xmlns:p14="http://schemas.microsoft.com/office/powerpoint/2010/main" val="613193993"/>
              </p:ext>
            </p:extLst>
          </p:nvPr>
        </p:nvGraphicFramePr>
        <p:xfrm>
          <a:off x="665070" y="2210160"/>
          <a:ext cx="4777769" cy="3505200"/>
        </p:xfrm>
        <a:graphic>
          <a:graphicData uri="http://schemas.openxmlformats.org/drawingml/2006/table">
            <a:tbl>
              <a:tblPr/>
              <a:tblGrid>
                <a:gridCol w="2905062"/>
                <a:gridCol w="1872707"/>
              </a:tblGrid>
              <a:tr h="1036320">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ts val="2400"/>
                        </a:lnSpc>
                        <a:spcBef>
                          <a:spcPts val="0"/>
                        </a:spcBef>
                        <a:spcAft>
                          <a:spcPts val="0"/>
                        </a:spcAft>
                        <a:buClrTx/>
                        <a:buSzTx/>
                        <a:buFont typeface="Arial" charset="0"/>
                        <a:buNone/>
                        <a:tabLst/>
                        <a:defRPr/>
                      </a:pPr>
                      <a:r>
                        <a:rPr lang="en-US" sz="21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t>AMD FirePro</a:t>
                      </a:r>
                      <a:r>
                        <a:rPr lang="en-US" sz="2100" b="0" i="0" kern="1200" cap="none" baseline="0" noProof="0" dirty="0" smtClean="0">
                          <a:solidFill>
                            <a:schemeClr val="tx1"/>
                          </a:solidFill>
                          <a:effectLst/>
                          <a:latin typeface="+mj-lt"/>
                          <a:ea typeface="+mj-ea"/>
                          <a:cs typeface="Arial" pitchFamily="34" charset="0"/>
                        </a:rPr>
                        <a:t>™</a:t>
                      </a:r>
                      <a:r>
                        <a:rPr lang="en-US" sz="21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t> </a:t>
                      </a:r>
                      <a:br>
                        <a:rPr lang="en-US" sz="21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br>
                      <a:r>
                        <a:rPr lang="en-US" sz="27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t>S10000</a:t>
                      </a:r>
                    </a:p>
                  </a:txBody>
                  <a:tcPr marL="60944" marR="60944" marT="60960" marB="6096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800"/>
                        </a:lnSpc>
                        <a:spcBef>
                          <a:spcPts val="0"/>
                        </a:spcBef>
                        <a:spcAft>
                          <a:spcPts val="0"/>
                        </a:spcAft>
                        <a:buClrTx/>
                        <a:buSzTx/>
                        <a:buFont typeface="Arial" charset="0"/>
                        <a:buNone/>
                        <a:tabLst/>
                        <a:defRPr/>
                      </a:pPr>
                      <a:r>
                        <a:rPr lang="en-US" sz="19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t>AMD vs. Competitor</a:t>
                      </a:r>
                    </a:p>
                    <a:p>
                      <a:pPr marL="0" marR="0" lvl="0" indent="0" algn="ctr" defTabSz="914400" rtl="0" eaLnBrk="1" fontAlgn="base" latinLnBrk="0" hangingPunct="1">
                        <a:lnSpc>
                          <a:spcPts val="1800"/>
                        </a:lnSpc>
                        <a:spcBef>
                          <a:spcPts val="0"/>
                        </a:spcBef>
                        <a:spcAft>
                          <a:spcPts val="0"/>
                        </a:spcAft>
                        <a:buClrTx/>
                        <a:buSzTx/>
                        <a:buFont typeface="Arial" charset="0"/>
                        <a:buNone/>
                        <a:tabLst/>
                        <a:defRPr/>
                      </a:pPr>
                      <a:r>
                        <a:rPr lang="en-US" sz="1900" b="1" i="0" kern="1200" cap="none" baseline="0" noProof="0" dirty="0" smtClean="0">
                          <a:solidFill>
                            <a:schemeClr val="tx1"/>
                          </a:solidFill>
                          <a:effectLst>
                            <a:outerShdw blurRad="38100" dist="38100" dir="2700000" algn="tl">
                              <a:srgbClr val="000000">
                                <a:alpha val="43137"/>
                              </a:srgbClr>
                            </a:outerShdw>
                          </a:effectLst>
                          <a:latin typeface="+mj-lt"/>
                          <a:ea typeface="+mj-ea"/>
                          <a:cs typeface="Arial" pitchFamily="34" charset="0"/>
                        </a:rPr>
                        <a:t>(K40)</a:t>
                      </a:r>
                    </a:p>
                  </a:txBody>
                  <a:tcPr marL="60944" marR="60944" marT="60960" marB="60960"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60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1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Calibri"/>
                          <a:cs typeface="Times New Roman"/>
                        </a:rPr>
                        <a:t>5.91 TFLOPS SPFP vs. 4.29</a:t>
                      </a:r>
                    </a:p>
                  </a:txBody>
                  <a:tcPr marL="60944" marR="60944" marT="60960" marB="609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300" b="1" i="0" u="none" strike="noStrike" kern="1200" cap="none" spc="0" normalizeH="0" baseline="0" noProof="0" dirty="0" smtClean="0">
                          <a:ln>
                            <a:noFill/>
                          </a:ln>
                          <a:solidFill>
                            <a:srgbClr val="D31919"/>
                          </a:solidFill>
                          <a:effectLst>
                            <a:outerShdw blurRad="38100" dist="38100" dir="2700000" algn="tl">
                              <a:srgbClr val="000000">
                                <a:alpha val="43137"/>
                              </a:srgbClr>
                            </a:outerShdw>
                          </a:effectLst>
                          <a:uLnTx/>
                          <a:uFillTx/>
                          <a:latin typeface="Arial Black"/>
                          <a:ea typeface="Calibri"/>
                          <a:cs typeface="Arial Black"/>
                        </a:rPr>
                        <a:t>37%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300" b="1" i="0" u="none" strike="noStrike" kern="1200" cap="none" spc="0" normalizeH="0" baseline="0" noProof="0" dirty="0" smtClean="0">
                          <a:ln>
                            <a:noFill/>
                          </a:ln>
                          <a:solidFill>
                            <a:srgbClr val="D31919"/>
                          </a:solidFill>
                          <a:effectLst>
                            <a:outerShdw blurRad="38100" dist="38100" dir="2700000" algn="tl">
                              <a:srgbClr val="000000">
                                <a:alpha val="43137"/>
                              </a:srgbClr>
                            </a:outerShdw>
                          </a:effectLst>
                          <a:uLnTx/>
                          <a:uFillTx/>
                          <a:latin typeface="Arial Black"/>
                          <a:ea typeface="Calibri"/>
                          <a:cs typeface="Arial Black"/>
                        </a:rPr>
                        <a:t>more</a:t>
                      </a:r>
                      <a:endParaRPr kumimoji="0" lang="en-US" sz="2300" b="0" i="0" u="none" strike="noStrike" kern="1200" cap="none" spc="0" normalizeH="0" baseline="0" noProof="0" dirty="0" smtClean="0">
                        <a:ln>
                          <a:noFill/>
                        </a:ln>
                        <a:solidFill>
                          <a:srgbClr val="D31919"/>
                        </a:solidFill>
                        <a:effectLst/>
                        <a:uLnTx/>
                        <a:uFillTx/>
                        <a:latin typeface="Arial Black"/>
                        <a:ea typeface="Calibri"/>
                        <a:cs typeface="Arial Black"/>
                      </a:endParaRPr>
                    </a:p>
                  </a:txBody>
                  <a:tcPr marL="60944" marR="60944" marT="60960" marB="6096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60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1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j-lt"/>
                          <a:ea typeface="Calibri"/>
                          <a:cs typeface="Times New Roman"/>
                        </a:rPr>
                        <a:t>480 GB/s memory bandwidth vs. 288</a:t>
                      </a:r>
                    </a:p>
                  </a:txBody>
                  <a:tcPr marL="60944" marR="60944" marT="60960" marB="609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smtClean="0">
                          <a:ln>
                            <a:noFill/>
                          </a:ln>
                          <a:solidFill>
                            <a:srgbClr val="FFC000"/>
                          </a:solidFill>
                          <a:effectLst/>
                          <a:uLnTx/>
                          <a:uFillTx/>
                          <a:latin typeface="+mj-lt"/>
                          <a:ea typeface="Calibri"/>
                          <a:cs typeface="Times New Roman"/>
                        </a:rPr>
                        <a:t> </a:t>
                      </a:r>
                      <a:r>
                        <a:rPr kumimoji="0" lang="en-US" sz="2300" b="1" i="0" u="none" strike="noStrike" kern="1200" cap="none" spc="0" normalizeH="0" baseline="0" noProof="0" dirty="0" smtClean="0">
                          <a:ln>
                            <a:noFill/>
                          </a:ln>
                          <a:solidFill>
                            <a:srgbClr val="D31919"/>
                          </a:solidFill>
                          <a:effectLst>
                            <a:outerShdw blurRad="38100" dist="38100" dir="2700000" algn="tl">
                              <a:srgbClr val="000000">
                                <a:alpha val="43137"/>
                              </a:srgbClr>
                            </a:outerShdw>
                          </a:effectLst>
                          <a:uLnTx/>
                          <a:uFillTx/>
                          <a:latin typeface="Arial Black"/>
                          <a:ea typeface="Calibri"/>
                          <a:cs typeface="Times New Roman"/>
                        </a:rPr>
                        <a:t>66</a:t>
                      </a:r>
                      <a:r>
                        <a:rPr kumimoji="0" lang="en-US" sz="2300" b="1" i="0" u="none" strike="noStrike" kern="1200" cap="none" spc="0" normalizeH="0" baseline="0" noProof="0" dirty="0" smtClean="0">
                          <a:ln>
                            <a:noFill/>
                          </a:ln>
                          <a:solidFill>
                            <a:srgbClr val="D31919"/>
                          </a:solidFill>
                          <a:effectLst>
                            <a:outerShdw blurRad="38100" dist="38100" dir="2700000" algn="tl">
                              <a:srgbClr val="000000">
                                <a:alpha val="43137"/>
                              </a:srgbClr>
                            </a:outerShdw>
                          </a:effectLst>
                          <a:uLnTx/>
                          <a:uFillTx/>
                          <a:latin typeface="Arial Black"/>
                          <a:ea typeface="Calibri"/>
                          <a:cs typeface="Arial Black"/>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smtClean="0">
                          <a:ln>
                            <a:noFill/>
                          </a:ln>
                          <a:solidFill>
                            <a:srgbClr val="D31919"/>
                          </a:solidFill>
                          <a:effectLst>
                            <a:outerShdw blurRad="38100" dist="38100" dir="2700000" algn="tl">
                              <a:srgbClr val="000000">
                                <a:alpha val="43137"/>
                              </a:srgbClr>
                            </a:outerShdw>
                          </a:effectLst>
                          <a:uLnTx/>
                          <a:uFillTx/>
                          <a:latin typeface="Arial Black"/>
                          <a:ea typeface="Calibri"/>
                          <a:cs typeface="Arial Black"/>
                        </a:rPr>
                        <a:t>more</a:t>
                      </a:r>
                      <a:endParaRPr kumimoji="0" lang="en-US" sz="2300" b="0" i="0" u="none" strike="noStrike" kern="1200" cap="none" spc="0" normalizeH="0" baseline="0" noProof="0" dirty="0" smtClean="0">
                        <a:ln>
                          <a:noFill/>
                        </a:ln>
                        <a:solidFill>
                          <a:srgbClr val="D31919"/>
                        </a:solidFill>
                        <a:effectLst>
                          <a:outerShdw blurRad="38100" dist="38100" dir="2700000" algn="tl">
                            <a:srgbClr val="000000">
                              <a:alpha val="43137"/>
                            </a:srgbClr>
                          </a:outerShdw>
                        </a:effectLst>
                        <a:uLnTx/>
                        <a:uFillTx/>
                        <a:latin typeface="Arial Black"/>
                        <a:ea typeface="Calibri"/>
                        <a:cs typeface="Arial Black"/>
                      </a:endParaRPr>
                    </a:p>
                  </a:txBody>
                  <a:tcPr marL="60944" marR="60944" marT="60960" marB="6096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6053">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CA" sz="21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j-lt"/>
                          <a:ea typeface="Calibri"/>
                          <a:cs typeface="Times New Roman"/>
                        </a:rPr>
                        <a:t>1.48 TFLOPS DPFP vs. 1.43</a:t>
                      </a:r>
                    </a:p>
                  </a:txBody>
                  <a:tcPr marL="60944" marR="60944" marT="60960" marB="6096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smtClean="0">
                          <a:ln>
                            <a:noFill/>
                          </a:ln>
                          <a:solidFill>
                            <a:srgbClr val="D31919"/>
                          </a:solidFill>
                          <a:effectLst>
                            <a:outerShdw blurRad="38100" dist="38100" dir="2700000" algn="tl">
                              <a:srgbClr val="000000">
                                <a:alpha val="43137"/>
                              </a:srgbClr>
                            </a:outerShdw>
                          </a:effectLst>
                          <a:uLnTx/>
                          <a:uFillTx/>
                          <a:latin typeface="Arial"/>
                          <a:ea typeface="Calibri"/>
                          <a:cs typeface="Arial"/>
                        </a:rPr>
                        <a:t>˃</a:t>
                      </a:r>
                      <a:r>
                        <a:rPr kumimoji="0" lang="en-US" sz="2300" b="1" i="0" u="none" strike="noStrike" kern="1200" cap="none" spc="0" normalizeH="0" baseline="0" noProof="0" dirty="0" smtClean="0">
                          <a:ln>
                            <a:noFill/>
                          </a:ln>
                          <a:solidFill>
                            <a:srgbClr val="D31919"/>
                          </a:solidFill>
                          <a:effectLst>
                            <a:outerShdw blurRad="38100" dist="38100" dir="2700000" algn="tl">
                              <a:srgbClr val="000000">
                                <a:alpha val="43137"/>
                              </a:srgbClr>
                            </a:outerShdw>
                          </a:effectLst>
                          <a:uLnTx/>
                          <a:uFillTx/>
                          <a:latin typeface="Arial Black"/>
                          <a:ea typeface="Calibri"/>
                          <a:cs typeface="Arial Black"/>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smtClean="0">
                          <a:ln>
                            <a:noFill/>
                          </a:ln>
                          <a:solidFill>
                            <a:srgbClr val="D31919"/>
                          </a:solidFill>
                          <a:effectLst>
                            <a:outerShdw blurRad="38100" dist="38100" dir="2700000" algn="tl">
                              <a:srgbClr val="000000">
                                <a:alpha val="43137"/>
                              </a:srgbClr>
                            </a:outerShdw>
                          </a:effectLst>
                          <a:uLnTx/>
                          <a:uFillTx/>
                          <a:latin typeface="Arial Black"/>
                          <a:ea typeface="Calibri"/>
                          <a:cs typeface="Arial Black"/>
                        </a:rPr>
                        <a:t>more</a:t>
                      </a:r>
                      <a:endParaRPr kumimoji="0" lang="en-US" sz="2300" b="0" i="0" u="none" strike="noStrike" kern="1200" cap="none" spc="0" normalizeH="0" baseline="0" noProof="0" dirty="0" smtClean="0">
                        <a:ln>
                          <a:noFill/>
                        </a:ln>
                        <a:solidFill>
                          <a:srgbClr val="D31919"/>
                        </a:solidFill>
                        <a:effectLst/>
                        <a:uLnTx/>
                        <a:uFillTx/>
                        <a:latin typeface="Arial Black"/>
                        <a:ea typeface="Calibri"/>
                        <a:cs typeface="Arial Black"/>
                      </a:endParaRPr>
                    </a:p>
                  </a:txBody>
                  <a:tcPr marL="60944" marR="60944" marT="60960" marB="6096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20629" y="1903028"/>
            <a:ext cx="4372379" cy="3392970"/>
          </a:xfrm>
          <a:prstGeom prst="rect">
            <a:avLst/>
          </a:prstGeom>
        </p:spPr>
      </p:pic>
    </p:spTree>
    <p:extLst>
      <p:ext uri="{BB962C8B-B14F-4D97-AF65-F5344CB8AC3E}">
        <p14:creationId xmlns:p14="http://schemas.microsoft.com/office/powerpoint/2010/main" val="3845049980"/>
      </p:ext>
    </p:extLst>
  </p:cSld>
  <p:clrMapOvr>
    <a:masterClrMapping/>
  </p:clrMapOvr>
  <p:transition spd="med">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latin typeface="+mn-lt"/>
              </a:rPr>
              <a:t>AMD FirePro</a:t>
            </a:r>
            <a:r>
              <a:rPr lang="en-US" cap="none" dirty="0" smtClean="0">
                <a:latin typeface="+mn-lt"/>
                <a:cs typeface="Arial"/>
              </a:rPr>
              <a:t>™ Dell </a:t>
            </a:r>
            <a:r>
              <a:rPr lang="en-US" b="0" cap="none" dirty="0" smtClean="0">
                <a:latin typeface="+mn-lt"/>
                <a:cs typeface="Arial"/>
              </a:rPr>
              <a:t>Server Design Wins for VDI 2013-2014</a:t>
            </a:r>
            <a:endParaRPr lang="en-US" b="0" cap="none" dirty="0">
              <a:latin typeface="+mn-lt"/>
            </a:endParaRPr>
          </a:p>
        </p:txBody>
      </p:sp>
      <p:sp>
        <p:nvSpPr>
          <p:cNvPr id="6" name="TextBox 5"/>
          <p:cNvSpPr txBox="1"/>
          <p:nvPr/>
        </p:nvSpPr>
        <p:spPr>
          <a:xfrm>
            <a:off x="135502" y="4717715"/>
            <a:ext cx="3097002" cy="646331"/>
          </a:xfrm>
          <a:prstGeom prst="rect">
            <a:avLst/>
          </a:prstGeom>
          <a:noFill/>
        </p:spPr>
        <p:txBody>
          <a:bodyPr wrap="none" rtlCol="0">
            <a:spAutoFit/>
          </a:bodyPr>
          <a:lstStyle/>
          <a:p>
            <a:pPr algn="ctr"/>
            <a:r>
              <a:rPr lang="en-CA" dirty="0" smtClean="0"/>
              <a:t>Dell </a:t>
            </a:r>
            <a:r>
              <a:rPr lang="en-CA" dirty="0" err="1" smtClean="0"/>
              <a:t>PowerEdge</a:t>
            </a:r>
            <a:r>
              <a:rPr lang="en-CA" dirty="0" smtClean="0"/>
              <a:t> T620  </a:t>
            </a:r>
          </a:p>
          <a:p>
            <a:pPr algn="ctr"/>
            <a:r>
              <a:rPr lang="en-CA" dirty="0" smtClean="0"/>
              <a:t>AMD </a:t>
            </a:r>
            <a:r>
              <a:rPr lang="en-CA" dirty="0" err="1" smtClean="0"/>
              <a:t>FirePro</a:t>
            </a:r>
            <a:r>
              <a:rPr lang="en-CA" dirty="0" smtClean="0"/>
              <a:t>™ W7000, V7800P</a:t>
            </a:r>
          </a:p>
        </p:txBody>
      </p:sp>
      <p:sp>
        <p:nvSpPr>
          <p:cNvPr id="12" name="TextBox 11"/>
          <p:cNvSpPr txBox="1"/>
          <p:nvPr/>
        </p:nvSpPr>
        <p:spPr>
          <a:xfrm>
            <a:off x="4471757" y="4810047"/>
            <a:ext cx="2268250" cy="646331"/>
          </a:xfrm>
          <a:prstGeom prst="rect">
            <a:avLst/>
          </a:prstGeom>
          <a:noFill/>
        </p:spPr>
        <p:txBody>
          <a:bodyPr wrap="none" rtlCol="0">
            <a:spAutoFit/>
          </a:bodyPr>
          <a:lstStyle/>
          <a:p>
            <a:pPr algn="ctr"/>
            <a:r>
              <a:rPr lang="en-CA" dirty="0" smtClean="0"/>
              <a:t>Dell PowerEdge VRTX</a:t>
            </a:r>
          </a:p>
          <a:p>
            <a:pPr algn="ctr"/>
            <a:r>
              <a:rPr lang="en-CA" dirty="0" smtClean="0"/>
              <a:t>AMD </a:t>
            </a:r>
            <a:r>
              <a:rPr lang="en-CA" dirty="0" err="1" smtClean="0"/>
              <a:t>FirePro</a:t>
            </a:r>
            <a:r>
              <a:rPr lang="en-CA" dirty="0" smtClean="0"/>
              <a:t>™ W7000</a:t>
            </a:r>
          </a:p>
        </p:txBody>
      </p:sp>
      <p:pic>
        <p:nvPicPr>
          <p:cNvPr id="9" name="Picture 8" descr="Dell-T620_4.png"/>
          <p:cNvPicPr>
            <a:picLocks noChangeAspect="1"/>
          </p:cNvPicPr>
          <p:nvPr/>
        </p:nvPicPr>
        <p:blipFill>
          <a:blip r:embed="rId2" cstate="print"/>
          <a:stretch>
            <a:fillRect/>
          </a:stretch>
        </p:blipFill>
        <p:spPr>
          <a:xfrm>
            <a:off x="693857" y="2194560"/>
            <a:ext cx="2562854" cy="2468880"/>
          </a:xfrm>
          <a:prstGeom prst="rect">
            <a:avLst/>
          </a:prstGeom>
        </p:spPr>
      </p:pic>
      <p:pic>
        <p:nvPicPr>
          <p:cNvPr id="11" name="Picture 10" descr="dell-r720_1_1.png"/>
          <p:cNvPicPr>
            <a:picLocks noChangeAspect="1"/>
          </p:cNvPicPr>
          <p:nvPr/>
        </p:nvPicPr>
        <p:blipFill>
          <a:blip r:embed="rId3" cstate="print"/>
          <a:stretch>
            <a:fillRect/>
          </a:stretch>
        </p:blipFill>
        <p:spPr>
          <a:xfrm>
            <a:off x="7496048" y="2350435"/>
            <a:ext cx="4387977" cy="2468880"/>
          </a:xfrm>
          <a:prstGeom prst="rect">
            <a:avLst/>
          </a:prstGeom>
        </p:spPr>
      </p:pic>
      <p:sp>
        <p:nvSpPr>
          <p:cNvPr id="8" name="TextBox 7"/>
          <p:cNvSpPr txBox="1"/>
          <p:nvPr/>
        </p:nvSpPr>
        <p:spPr>
          <a:xfrm>
            <a:off x="8362902" y="4340274"/>
            <a:ext cx="3682098" cy="646331"/>
          </a:xfrm>
          <a:prstGeom prst="rect">
            <a:avLst/>
          </a:prstGeom>
          <a:noFill/>
        </p:spPr>
        <p:txBody>
          <a:bodyPr wrap="none" rtlCol="0">
            <a:spAutoFit/>
          </a:bodyPr>
          <a:lstStyle/>
          <a:p>
            <a:pPr algn="ctr"/>
            <a:r>
              <a:rPr lang="en-CA" dirty="0" smtClean="0"/>
              <a:t>Dell </a:t>
            </a:r>
            <a:r>
              <a:rPr lang="en-CA" dirty="0" err="1" smtClean="0"/>
              <a:t>PowerEdge</a:t>
            </a:r>
            <a:r>
              <a:rPr lang="en-CA" dirty="0" smtClean="0"/>
              <a:t>  R720 </a:t>
            </a:r>
          </a:p>
          <a:p>
            <a:pPr algn="ctr"/>
            <a:r>
              <a:rPr lang="en-CA" dirty="0" smtClean="0"/>
              <a:t>AMD </a:t>
            </a:r>
            <a:r>
              <a:rPr lang="en-CA" dirty="0" err="1" smtClean="0"/>
              <a:t>FirePro</a:t>
            </a:r>
            <a:r>
              <a:rPr lang="en-CA" dirty="0" smtClean="0"/>
              <a:t>™ S9000, S7000, V7800P</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9962" y="2678531"/>
            <a:ext cx="3291840" cy="1812685"/>
          </a:xfrm>
          <a:prstGeom prst="rect">
            <a:avLst/>
          </a:prstGeom>
        </p:spPr>
      </p:pic>
    </p:spTree>
    <p:extLst>
      <p:ext uri="{BB962C8B-B14F-4D97-AF65-F5344CB8AC3E}">
        <p14:creationId xmlns:p14="http://schemas.microsoft.com/office/powerpoint/2010/main" val="154035582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Citrix</a:t>
            </a:r>
            <a:r>
              <a:rPr lang="en-US" dirty="0" smtClean="0">
                <a:latin typeface="+mn-lt"/>
                <a:cs typeface="Arial"/>
              </a:rPr>
              <a:t>® Certified for The Cloud</a:t>
            </a:r>
            <a:endParaRPr lang="en-US" dirty="0">
              <a:latin typeface="+mn-lt"/>
            </a:endParaRPr>
          </a:p>
        </p:txBody>
      </p:sp>
      <p:sp>
        <p:nvSpPr>
          <p:cNvPr id="4" name="Text Placeholder 3"/>
          <p:cNvSpPr>
            <a:spLocks noGrp="1"/>
          </p:cNvSpPr>
          <p:nvPr>
            <p:ph type="body" sz="quarter" idx="10"/>
          </p:nvPr>
        </p:nvSpPr>
        <p:spPr/>
        <p:txBody>
          <a:bodyPr/>
          <a:lstStyle/>
          <a:p>
            <a:r>
              <a:rPr lang="en-US" dirty="0" smtClean="0">
                <a:latin typeface="+mn-lt"/>
              </a:rPr>
              <a:t>Enabling robust Centralized Computing Experiences</a:t>
            </a:r>
            <a:endParaRPr lang="en-US" dirty="0">
              <a:latin typeface="+mn-lt"/>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60532" y="1359462"/>
            <a:ext cx="3566160" cy="4579338"/>
          </a:xfrm>
          <a:prstGeom prst="rect">
            <a:avLst/>
          </a:prstGeom>
        </p:spPr>
      </p:pic>
      <p:pic>
        <p:nvPicPr>
          <p:cNvPr id="8" name="Content Placeholder 7"/>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7382547" y="3000160"/>
            <a:ext cx="4779962" cy="3584971"/>
          </a:xfrm>
        </p:spPr>
      </p:pic>
      <p:sp>
        <p:nvSpPr>
          <p:cNvPr id="10" name="Content Placeholder 2"/>
          <p:cNvSpPr txBox="1">
            <a:spLocks/>
          </p:cNvSpPr>
          <p:nvPr/>
        </p:nvSpPr>
        <p:spPr bwMode="auto">
          <a:xfrm>
            <a:off x="313245" y="1381123"/>
            <a:ext cx="530352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342900" indent="-342900" algn="l" rtl="0" fontAlgn="base">
              <a:spcBef>
                <a:spcPts val="800"/>
              </a:spcBef>
              <a:spcAft>
                <a:spcPct val="0"/>
              </a:spcAft>
              <a:buClr>
                <a:schemeClr val="tx1"/>
              </a:buClr>
              <a:buFont typeface="Wingdings 3" pitchFamily="18" charset="2"/>
              <a:buChar char=""/>
              <a:defRPr sz="2000" kern="1200">
                <a:solidFill>
                  <a:schemeClr val="tx1"/>
                </a:solidFill>
                <a:latin typeface="Calibri" pitchFamily="34" charset="0"/>
                <a:ea typeface="+mn-ea"/>
                <a:cs typeface="+mn-cs"/>
              </a:defRPr>
            </a:lvl1pPr>
            <a:lvl2pPr marL="547688" indent="-180975" algn="l" rtl="0" fontAlgn="base">
              <a:spcBef>
                <a:spcPts val="300"/>
              </a:spcBef>
              <a:spcAft>
                <a:spcPct val="0"/>
              </a:spcAft>
              <a:buClr>
                <a:schemeClr val="tx1"/>
              </a:buClr>
              <a:buFont typeface="Calibri" pitchFamily="34" charset="0"/>
              <a:buChar char="‒"/>
              <a:defRPr kern="1200">
                <a:solidFill>
                  <a:schemeClr val="tx1"/>
                </a:solidFill>
                <a:latin typeface="Calibri" pitchFamily="34" charset="0"/>
                <a:ea typeface="+mn-ea"/>
                <a:cs typeface="+mn-cs"/>
              </a:defRPr>
            </a:lvl2pPr>
            <a:lvl3pPr marL="914400" indent="-168275" algn="l" rtl="0" fontAlgn="base">
              <a:spcBef>
                <a:spcPts val="300"/>
              </a:spcBef>
              <a:spcAft>
                <a:spcPct val="0"/>
              </a:spcAft>
              <a:buClr>
                <a:schemeClr val="tx1"/>
              </a:buClr>
              <a:buFont typeface="Calibri" pitchFamily="34" charset="0"/>
              <a:buChar char="‒"/>
              <a:defRPr sz="1600" kern="1200">
                <a:solidFill>
                  <a:schemeClr val="tx1"/>
                </a:solidFill>
                <a:latin typeface="Calibri" pitchFamily="34" charset="0"/>
                <a:ea typeface="+mn-ea"/>
                <a:cs typeface="+mn-cs"/>
              </a:defRPr>
            </a:lvl3pPr>
            <a:lvl4pPr marL="1371600" indent="-182563" algn="l" rtl="0" fontAlgn="base">
              <a:spcBef>
                <a:spcPts val="300"/>
              </a:spcBef>
              <a:spcAft>
                <a:spcPct val="0"/>
              </a:spcAft>
              <a:buClr>
                <a:schemeClr val="tx1"/>
              </a:buClr>
              <a:buFont typeface="Calibri" pitchFamily="34" charset="0"/>
              <a:buChar char="‒"/>
              <a:defRPr sz="1200" kern="1200">
                <a:solidFill>
                  <a:schemeClr val="tx1"/>
                </a:solidFill>
                <a:latin typeface="Calibri" pitchFamily="34" charset="0"/>
                <a:ea typeface="+mn-ea"/>
                <a:cs typeface="+mn-cs"/>
              </a:defRPr>
            </a:lvl4pPr>
            <a:lvl5pPr marL="1644650" indent="-163513" algn="l" rtl="0" fontAlgn="base">
              <a:spcBef>
                <a:spcPts val="300"/>
              </a:spcBef>
              <a:spcAft>
                <a:spcPct val="0"/>
              </a:spcAft>
              <a:buClr>
                <a:schemeClr val="tx1"/>
              </a:buClr>
              <a:buFont typeface="Calibri" pitchFamily="34" charset="0"/>
              <a:buChar char="‒"/>
              <a:defRPr sz="12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latin typeface="Arial" pitchFamily="34" charset="0"/>
                <a:cs typeface="Arial" pitchFamily="34" charset="0"/>
              </a:rPr>
              <a:t>Validated for Citrix® </a:t>
            </a:r>
            <a:r>
              <a:rPr lang="en-US" dirty="0" err="1" smtClean="0">
                <a:latin typeface="Arial" pitchFamily="34" charset="0"/>
                <a:cs typeface="Arial" pitchFamily="34" charset="0"/>
              </a:rPr>
              <a:t>XenServer</a:t>
            </a:r>
            <a:r>
              <a:rPr lang="en-US" dirty="0" smtClean="0">
                <a:latin typeface="Arial" pitchFamily="34" charset="0"/>
                <a:cs typeface="Arial" pitchFamily="34" charset="0"/>
              </a:rPr>
              <a:t>™ 6.1</a:t>
            </a:r>
          </a:p>
          <a:p>
            <a:endParaRPr lang="en-US" dirty="0"/>
          </a:p>
          <a:p>
            <a:r>
              <a:rPr lang="en-US" dirty="0">
                <a:latin typeface="Arial" pitchFamily="34" charset="0"/>
                <a:cs typeface="Arial" pitchFamily="34" charset="0"/>
              </a:rPr>
              <a:t>Systems and GPUs are thoroughly                vetted and tested for compatibility,  reliability and performance </a:t>
            </a:r>
            <a:endParaRPr lang="en-US" dirty="0" smtClean="0">
              <a:latin typeface="Arial" pitchFamily="34" charset="0"/>
              <a:cs typeface="Arial" pitchFamily="34" charset="0"/>
            </a:endParaRPr>
          </a:p>
          <a:p>
            <a:pPr marL="0" indent="0">
              <a:buNone/>
            </a:pPr>
            <a:endParaRPr lang="en-US" dirty="0">
              <a:latin typeface="Arial" pitchFamily="34" charset="0"/>
              <a:cs typeface="Arial" pitchFamily="34" charset="0"/>
            </a:endParaRPr>
          </a:p>
          <a:p>
            <a:pPr marL="0" indent="0">
              <a:buNone/>
            </a:pPr>
            <a:endParaRPr lang="en-US" dirty="0"/>
          </a:p>
          <a:p>
            <a:pPr marL="0" indent="0">
              <a:buNone/>
            </a:pPr>
            <a:endParaRPr lang="en-US" dirty="0" smtClean="0">
              <a:latin typeface="Arial"/>
              <a:cs typeface="Arial"/>
            </a:endParaRPr>
          </a:p>
          <a:p>
            <a:pPr marL="0" indent="0">
              <a:buNone/>
            </a:pPr>
            <a:endParaRPr lang="en-US" dirty="0" smtClean="0">
              <a:latin typeface="Arial"/>
              <a:cs typeface="Arial"/>
            </a:endParaRPr>
          </a:p>
        </p:txBody>
      </p:sp>
      <p:sp>
        <p:nvSpPr>
          <p:cNvPr id="9" name="TextBox 8"/>
          <p:cNvSpPr txBox="1"/>
          <p:nvPr/>
        </p:nvSpPr>
        <p:spPr>
          <a:xfrm>
            <a:off x="5090732" y="5536121"/>
            <a:ext cx="2380715" cy="646331"/>
          </a:xfrm>
          <a:prstGeom prst="rect">
            <a:avLst/>
          </a:prstGeom>
          <a:noFill/>
        </p:spPr>
        <p:txBody>
          <a:bodyPr wrap="none" rtlCol="0">
            <a:spAutoFit/>
          </a:bodyPr>
          <a:lstStyle/>
          <a:p>
            <a:pPr algn="ctr">
              <a:spcAft>
                <a:spcPts val="0"/>
              </a:spcAft>
              <a:buClr>
                <a:schemeClr val="bg2"/>
              </a:buClr>
            </a:pPr>
            <a:r>
              <a:rPr lang="en-US" dirty="0" smtClean="0">
                <a:latin typeface="+mn-lt"/>
              </a:rPr>
              <a:t>Dell PowerEdge</a:t>
            </a:r>
            <a:r>
              <a:rPr lang="en-US" dirty="0" smtClean="0">
                <a:latin typeface="+mn-lt"/>
                <a:cs typeface="Arial"/>
              </a:rPr>
              <a:t>™ T620 </a:t>
            </a:r>
          </a:p>
          <a:p>
            <a:pPr algn="ctr">
              <a:spcAft>
                <a:spcPts val="0"/>
              </a:spcAft>
              <a:buClr>
                <a:schemeClr val="bg2"/>
              </a:buClr>
            </a:pPr>
            <a:r>
              <a:rPr lang="en-US" dirty="0" smtClean="0">
                <a:latin typeface="+mn-lt"/>
                <a:cs typeface="Arial"/>
              </a:rPr>
              <a:t>AMD FirePro™ W7000</a:t>
            </a:r>
            <a:endParaRPr lang="en-US" dirty="0" smtClean="0">
              <a:latin typeface="+mn-lt"/>
            </a:endParaRPr>
          </a:p>
        </p:txBody>
      </p:sp>
      <p:sp>
        <p:nvSpPr>
          <p:cNvPr id="12" name="TextBox 11"/>
          <p:cNvSpPr txBox="1"/>
          <p:nvPr/>
        </p:nvSpPr>
        <p:spPr>
          <a:xfrm>
            <a:off x="8659002" y="5536120"/>
            <a:ext cx="3005631" cy="646331"/>
          </a:xfrm>
          <a:prstGeom prst="rect">
            <a:avLst/>
          </a:prstGeom>
          <a:noFill/>
        </p:spPr>
        <p:txBody>
          <a:bodyPr wrap="none" rtlCol="0">
            <a:spAutoFit/>
          </a:bodyPr>
          <a:lstStyle/>
          <a:p>
            <a:pPr algn="ctr">
              <a:spcAft>
                <a:spcPts val="0"/>
              </a:spcAft>
              <a:buClr>
                <a:schemeClr val="bg2"/>
              </a:buClr>
            </a:pPr>
            <a:r>
              <a:rPr lang="en-US" dirty="0" smtClean="0">
                <a:latin typeface="+mn-lt"/>
              </a:rPr>
              <a:t>Dell PowerEdge</a:t>
            </a:r>
            <a:r>
              <a:rPr lang="en-US" dirty="0" smtClean="0">
                <a:latin typeface="+mn-lt"/>
                <a:cs typeface="Arial"/>
              </a:rPr>
              <a:t>™ R720</a:t>
            </a:r>
          </a:p>
          <a:p>
            <a:pPr algn="ctr">
              <a:spcAft>
                <a:spcPts val="0"/>
              </a:spcAft>
              <a:buClr>
                <a:schemeClr val="bg2"/>
              </a:buClr>
            </a:pPr>
            <a:r>
              <a:rPr lang="en-US" dirty="0" smtClean="0">
                <a:latin typeface="+mn-lt"/>
                <a:cs typeface="Arial"/>
              </a:rPr>
              <a:t>AMD FirePro™ S7000 &amp; S9000</a:t>
            </a:r>
            <a:endParaRPr lang="en-US" dirty="0" smtClean="0">
              <a:latin typeface="+mn-lt"/>
            </a:endParaRPr>
          </a:p>
        </p:txBody>
      </p:sp>
      <p:sp>
        <p:nvSpPr>
          <p:cNvPr id="3" name="TextBox 2"/>
          <p:cNvSpPr txBox="1"/>
          <p:nvPr/>
        </p:nvSpPr>
        <p:spPr>
          <a:xfrm>
            <a:off x="7204758" y="6335667"/>
            <a:ext cx="4459875" cy="600164"/>
          </a:xfrm>
          <a:prstGeom prst="rect">
            <a:avLst/>
          </a:prstGeom>
          <a:noFill/>
        </p:spPr>
        <p:txBody>
          <a:bodyPr wrap="none" rtlCol="0">
            <a:spAutoFit/>
          </a:bodyPr>
          <a:lstStyle/>
          <a:p>
            <a:pPr>
              <a:spcAft>
                <a:spcPts val="600"/>
              </a:spcAft>
              <a:buClr>
                <a:schemeClr val="bg2"/>
              </a:buClr>
            </a:pPr>
            <a:r>
              <a:rPr lang="en-US" sz="1400" dirty="0"/>
              <a:t>http://hcl.vmd.citrix.com/GPUPass-throughDeviceList.aspx</a:t>
            </a:r>
          </a:p>
          <a:p>
            <a:pPr>
              <a:spcAft>
                <a:spcPts val="600"/>
              </a:spcAft>
              <a:buClr>
                <a:schemeClr val="bg2"/>
              </a:buClr>
            </a:pPr>
            <a:endParaRPr lang="en-US" sz="1400" dirty="0" smtClean="0"/>
          </a:p>
        </p:txBody>
      </p:sp>
    </p:spTree>
    <p:extLst>
      <p:ext uri="{BB962C8B-B14F-4D97-AF65-F5344CB8AC3E}">
        <p14:creationId xmlns:p14="http://schemas.microsoft.com/office/powerpoint/2010/main" val="172300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GPU Virtualization with </a:t>
            </a:r>
            <a:r>
              <a:rPr lang="en-US" dirty="0" err="1" smtClean="0"/>
              <a:t>Vmware</a:t>
            </a:r>
            <a:r>
              <a:rPr lang="en-US" dirty="0" smtClean="0">
                <a:latin typeface="Arial"/>
                <a:cs typeface="Arial"/>
              </a:rPr>
              <a:t>®</a:t>
            </a:r>
            <a:endParaRPr lang="en-US" dirty="0"/>
          </a:p>
        </p:txBody>
      </p:sp>
      <p:sp>
        <p:nvSpPr>
          <p:cNvPr id="3" name="Content Placeholder 2"/>
          <p:cNvSpPr>
            <a:spLocks noGrp="1"/>
          </p:cNvSpPr>
          <p:nvPr>
            <p:ph idx="1"/>
          </p:nvPr>
        </p:nvSpPr>
        <p:spPr>
          <a:xfrm>
            <a:off x="313245" y="1381123"/>
            <a:ext cx="6786055" cy="4937760"/>
          </a:xfrm>
        </p:spPr>
        <p:txBody>
          <a:bodyPr/>
          <a:lstStyle/>
          <a:p>
            <a:r>
              <a:rPr lang="en-US" dirty="0"/>
              <a:t>AMD FirePro™ S-Series </a:t>
            </a:r>
            <a:r>
              <a:rPr lang="en-US" dirty="0" smtClean="0"/>
              <a:t>cards </a:t>
            </a:r>
            <a:r>
              <a:rPr lang="en-US" dirty="0"/>
              <a:t>combine with </a:t>
            </a:r>
            <a:r>
              <a:rPr lang="en-US" dirty="0" err="1"/>
              <a:t>VMWare</a:t>
            </a:r>
            <a:r>
              <a:rPr lang="en-US" dirty="0"/>
              <a:t> </a:t>
            </a:r>
            <a:r>
              <a:rPr lang="en-US" dirty="0" err="1"/>
              <a:t>vSphere</a:t>
            </a:r>
            <a:r>
              <a:rPr lang="en-US" dirty="0"/>
              <a:t> 5.5 virtualization platform to enable multiple virtual machines to access and share one GPU</a:t>
            </a:r>
          </a:p>
          <a:p>
            <a:r>
              <a:rPr lang="en-US" dirty="0" smtClean="0"/>
              <a:t>VMware and AMD introduced Shared GPU functionality at </a:t>
            </a:r>
            <a:r>
              <a:rPr lang="en-US" dirty="0" err="1" smtClean="0"/>
              <a:t>vmworld</a:t>
            </a:r>
            <a:r>
              <a:rPr lang="en-US" dirty="0" smtClean="0"/>
              <a:t> 2013 on 8/29/13</a:t>
            </a:r>
          </a:p>
          <a:p>
            <a:r>
              <a:rPr lang="en-US" dirty="0" smtClean="0"/>
              <a:t>Support up to four virtual desktops running 3D gra</a:t>
            </a:r>
            <a:r>
              <a:rPr lang="en-US" dirty="0"/>
              <a:t>p</a:t>
            </a:r>
            <a:r>
              <a:rPr lang="en-US" dirty="0" smtClean="0"/>
              <a:t>hics applications from one GPU</a:t>
            </a:r>
          </a:p>
          <a:p>
            <a:r>
              <a:rPr lang="en-US" dirty="0" smtClean="0"/>
              <a:t>With Shared GPU IT </a:t>
            </a:r>
            <a:r>
              <a:rPr lang="en-US" dirty="0"/>
              <a:t>can more effectively manage and support a large number of traditional workers as well as </a:t>
            </a:r>
            <a:r>
              <a:rPr lang="en-US" dirty="0" smtClean="0"/>
              <a:t>smaller groups </a:t>
            </a:r>
            <a:r>
              <a:rPr lang="en-US" dirty="0"/>
              <a:t>of specialized </a:t>
            </a:r>
            <a:r>
              <a:rPr lang="en-US" dirty="0" smtClean="0"/>
              <a:t>users </a:t>
            </a:r>
          </a:p>
        </p:txBody>
      </p:sp>
      <p:sp>
        <p:nvSpPr>
          <p:cNvPr id="5" name="Text Placeholder 4"/>
          <p:cNvSpPr>
            <a:spLocks noGrp="1"/>
          </p:cNvSpPr>
          <p:nvPr>
            <p:ph type="body" sz="quarter" idx="10"/>
          </p:nvPr>
        </p:nvSpPr>
        <p:spPr/>
        <p:txBody>
          <a:bodyPr/>
          <a:lstStyle/>
          <a:p>
            <a:r>
              <a:rPr lang="en-US" dirty="0" smtClean="0"/>
              <a:t>Shared GPU Supported on AMD </a:t>
            </a:r>
            <a:r>
              <a:rPr lang="en-US" dirty="0" err="1" smtClean="0"/>
              <a:t>Firepro</a:t>
            </a:r>
            <a:r>
              <a:rPr lang="en-US" dirty="0" smtClean="0">
                <a:latin typeface="Arial"/>
                <a:cs typeface="Arial"/>
              </a:rPr>
              <a:t>® </a:t>
            </a:r>
            <a:r>
              <a:rPr lang="en-US" dirty="0" smtClean="0">
                <a:latin typeface="+mn-lt"/>
                <a:cs typeface="Arial"/>
              </a:rPr>
              <a:t>S-Series Server Cards for VDI </a:t>
            </a:r>
            <a:endParaRPr lang="en-US" dirty="0">
              <a:latin typeface="+mn-l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0305" y="1576066"/>
            <a:ext cx="4663440" cy="3497580"/>
          </a:xfrm>
          <a:prstGeom prst="rect">
            <a:avLst/>
          </a:prstGeom>
          <a:scene3d>
            <a:camera prst="perspectiveLeft"/>
            <a:lightRig rig="threePt" dir="t"/>
          </a:scene3d>
        </p:spPr>
      </p:pic>
      <p:sp>
        <p:nvSpPr>
          <p:cNvPr id="4" name="TextBox 3"/>
          <p:cNvSpPr txBox="1"/>
          <p:nvPr/>
        </p:nvSpPr>
        <p:spPr>
          <a:xfrm>
            <a:off x="313245" y="6164994"/>
            <a:ext cx="1676998" cy="307777"/>
          </a:xfrm>
          <a:prstGeom prst="rect">
            <a:avLst/>
          </a:prstGeom>
          <a:noFill/>
        </p:spPr>
        <p:txBody>
          <a:bodyPr wrap="none" rtlCol="0">
            <a:spAutoFit/>
          </a:bodyPr>
          <a:lstStyle/>
          <a:p>
            <a:pPr>
              <a:spcAft>
                <a:spcPts val="600"/>
              </a:spcAft>
              <a:buClr>
                <a:schemeClr val="bg2"/>
              </a:buClr>
            </a:pPr>
            <a:r>
              <a:rPr lang="en-US" sz="1400" dirty="0"/>
              <a:t>http://goo.gl/ijrsMO</a:t>
            </a:r>
            <a:endParaRPr lang="en-US" sz="1400" dirty="0" smtClean="0"/>
          </a:p>
        </p:txBody>
      </p:sp>
    </p:spTree>
    <p:extLst>
      <p:ext uri="{BB962C8B-B14F-4D97-AF65-F5344CB8AC3E}">
        <p14:creationId xmlns:p14="http://schemas.microsoft.com/office/powerpoint/2010/main" val="295976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 SANAM SLIDE</a:t>
            </a:r>
            <a:endParaRPr lang="en-US" dirty="0"/>
          </a:p>
        </p:txBody>
      </p:sp>
      <p:sp>
        <p:nvSpPr>
          <p:cNvPr id="4" name="Text Placeholder 3"/>
          <p:cNvSpPr>
            <a:spLocks noGrp="1"/>
          </p:cNvSpPr>
          <p:nvPr>
            <p:ph type="body" sz="quarter" idx="10"/>
          </p:nvPr>
        </p:nvSpPr>
        <p:spPr/>
        <p:txBody>
          <a:bodyPr/>
          <a:lstStyle/>
          <a:p>
            <a:endParaRPr lang="en-US"/>
          </a:p>
        </p:txBody>
      </p:sp>
      <p:pic>
        <p:nvPicPr>
          <p:cNvPr id="1026" name="Picture 2" descr="C:\Users\tchavez\Documents\Case Studies\SANAM\DSC_201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135" y="51117"/>
            <a:ext cx="12252960" cy="817950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1257300" y="51117"/>
            <a:ext cx="10780585" cy="474345"/>
          </a:xfrm>
          <a:prstGeom prst="rect">
            <a:avLst/>
          </a:prstGeom>
        </p:spPr>
        <p:txBody>
          <a:bodyPr vert="horz" lIns="0" tIns="45720" rIns="0" bIns="0" rtlCol="0" anchor="b" anchorCtr="0">
            <a:noAutofit/>
          </a:bodyPr>
          <a:lstStyle>
            <a:lvl1pPr algn="l" rtl="0" fontAlgn="base">
              <a:spcBef>
                <a:spcPct val="0"/>
              </a:spcBef>
              <a:spcAft>
                <a:spcPct val="0"/>
              </a:spcAft>
              <a:defRPr sz="2600" kern="1200" cap="all">
                <a:solidFill>
                  <a:schemeClr val="tx1"/>
                </a:solidFill>
                <a:latin typeface="Calibri" pitchFamily="34" charset="0"/>
                <a:ea typeface="+mj-ea"/>
                <a:cs typeface="+mj-cs"/>
              </a:defRPr>
            </a:lvl1pPr>
            <a:lvl2pPr algn="l" rtl="0" fontAlgn="base">
              <a:spcBef>
                <a:spcPct val="0"/>
              </a:spcBef>
              <a:spcAft>
                <a:spcPct val="0"/>
              </a:spcAft>
              <a:defRPr sz="2600">
                <a:solidFill>
                  <a:schemeClr val="tx1"/>
                </a:solidFill>
                <a:latin typeface="Calibri" pitchFamily="34" charset="0"/>
              </a:defRPr>
            </a:lvl2pPr>
            <a:lvl3pPr algn="l" rtl="0" fontAlgn="base">
              <a:spcBef>
                <a:spcPct val="0"/>
              </a:spcBef>
              <a:spcAft>
                <a:spcPct val="0"/>
              </a:spcAft>
              <a:defRPr sz="2600">
                <a:solidFill>
                  <a:schemeClr val="tx1"/>
                </a:solidFill>
                <a:latin typeface="Calibri" pitchFamily="34" charset="0"/>
              </a:defRPr>
            </a:lvl3pPr>
            <a:lvl4pPr algn="l" rtl="0" fontAlgn="base">
              <a:spcBef>
                <a:spcPct val="0"/>
              </a:spcBef>
              <a:spcAft>
                <a:spcPct val="0"/>
              </a:spcAft>
              <a:defRPr sz="2600">
                <a:solidFill>
                  <a:schemeClr val="tx1"/>
                </a:solidFill>
                <a:latin typeface="Calibri" pitchFamily="34" charset="0"/>
              </a:defRPr>
            </a:lvl4pPr>
            <a:lvl5pPr algn="l" rtl="0" fontAlgn="base">
              <a:spcBef>
                <a:spcPct val="0"/>
              </a:spcBef>
              <a:spcAft>
                <a:spcPct val="0"/>
              </a:spcAft>
              <a:defRPr sz="2600">
                <a:solidFill>
                  <a:schemeClr val="tx1"/>
                </a:solidFill>
                <a:latin typeface="Calibri" pitchFamily="34" charset="0"/>
              </a:defRPr>
            </a:lvl5pPr>
            <a:lvl6pPr marL="457200" algn="l" rtl="0" fontAlgn="base">
              <a:spcBef>
                <a:spcPct val="0"/>
              </a:spcBef>
              <a:spcAft>
                <a:spcPct val="0"/>
              </a:spcAft>
              <a:defRPr sz="2600">
                <a:solidFill>
                  <a:schemeClr val="tx1"/>
                </a:solidFill>
                <a:latin typeface="Calibri" pitchFamily="34" charset="0"/>
              </a:defRPr>
            </a:lvl6pPr>
            <a:lvl7pPr marL="914400" algn="l" rtl="0" fontAlgn="base">
              <a:spcBef>
                <a:spcPct val="0"/>
              </a:spcBef>
              <a:spcAft>
                <a:spcPct val="0"/>
              </a:spcAft>
              <a:defRPr sz="2600">
                <a:solidFill>
                  <a:schemeClr val="tx1"/>
                </a:solidFill>
                <a:latin typeface="Calibri" pitchFamily="34" charset="0"/>
              </a:defRPr>
            </a:lvl7pPr>
            <a:lvl8pPr marL="1371600" algn="l" rtl="0" fontAlgn="base">
              <a:spcBef>
                <a:spcPct val="0"/>
              </a:spcBef>
              <a:spcAft>
                <a:spcPct val="0"/>
              </a:spcAft>
              <a:defRPr sz="2600">
                <a:solidFill>
                  <a:schemeClr val="tx1"/>
                </a:solidFill>
                <a:latin typeface="Calibri" pitchFamily="34" charset="0"/>
              </a:defRPr>
            </a:lvl8pPr>
            <a:lvl9pPr marL="1828800" algn="l" rtl="0" fontAlgn="base">
              <a:spcBef>
                <a:spcPct val="0"/>
              </a:spcBef>
              <a:spcAft>
                <a:spcPct val="0"/>
              </a:spcAft>
              <a:defRPr sz="2600">
                <a:solidFill>
                  <a:schemeClr val="tx1"/>
                </a:solidFill>
                <a:latin typeface="Calibri" pitchFamily="34" charset="0"/>
              </a:defRPr>
            </a:lvl9pPr>
          </a:lstStyle>
          <a:p>
            <a:pPr algn="r"/>
            <a:r>
              <a:rPr lang="en-US" sz="2200" b="1" dirty="0" smtClean="0">
                <a:latin typeface="Arial" pitchFamily="34" charset="0"/>
                <a:cs typeface="Arial" pitchFamily="34" charset="0"/>
              </a:rPr>
              <a:t>Power of AMD </a:t>
            </a:r>
            <a:r>
              <a:rPr lang="en-US" sz="2200" b="1" dirty="0" err="1" smtClean="0">
                <a:latin typeface="Arial" pitchFamily="34" charset="0"/>
                <a:cs typeface="Arial" pitchFamily="34" charset="0"/>
              </a:rPr>
              <a:t>FIrePRo</a:t>
            </a:r>
            <a:r>
              <a:rPr lang="en-US" sz="2200" b="1" dirty="0" smtClean="0">
                <a:latin typeface="Arial" pitchFamily="34" charset="0"/>
                <a:cs typeface="Arial" pitchFamily="34" charset="0"/>
              </a:rPr>
              <a:t>™ for GPU Compute: SANAM Supercomputer</a:t>
            </a:r>
            <a:endParaRPr lang="en-US" sz="2200" b="1" dirty="0">
              <a:latin typeface="Arial" pitchFamily="34" charset="0"/>
              <a:cs typeface="Arial" pitchFamily="34" charset="0"/>
            </a:endParaRPr>
          </a:p>
        </p:txBody>
      </p:sp>
      <p:sp>
        <p:nvSpPr>
          <p:cNvPr id="9" name="Parallelogram 8"/>
          <p:cNvSpPr/>
          <p:nvPr/>
        </p:nvSpPr>
        <p:spPr>
          <a:xfrm>
            <a:off x="4877625" y="4314816"/>
            <a:ext cx="7589520" cy="2286000"/>
          </a:xfrm>
          <a:prstGeom prst="parallelogram">
            <a:avLst>
              <a:gd name="adj" fmla="val 99186"/>
            </a:avLst>
          </a:prstGeom>
          <a:solidFill>
            <a:schemeClr val="accent3">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spcAft>
                <a:spcPts val="600"/>
              </a:spcAft>
              <a:buClr>
                <a:schemeClr val="bg2"/>
              </a:buClr>
              <a:buFont typeface="Wingdings" pitchFamily="2" charset="2"/>
              <a:buChar char="§"/>
            </a:pPr>
            <a:endParaRPr lang="en-US" sz="2000" b="1" dirty="0"/>
          </a:p>
          <a:p>
            <a:pPr marL="285750" indent="-285750">
              <a:spcAft>
                <a:spcPts val="600"/>
              </a:spcAft>
              <a:buClr>
                <a:schemeClr val="bg2"/>
              </a:buClr>
              <a:buFont typeface="Wingdings" pitchFamily="2" charset="2"/>
              <a:buChar char="§"/>
            </a:pPr>
            <a:endParaRPr lang="en-US" sz="1600" b="1" dirty="0">
              <a:latin typeface="Arial" pitchFamily="34" charset="0"/>
              <a:cs typeface="Arial" pitchFamily="34" charset="0"/>
            </a:endParaRPr>
          </a:p>
        </p:txBody>
      </p:sp>
      <p:sp>
        <p:nvSpPr>
          <p:cNvPr id="8" name="Rectangle 7"/>
          <p:cNvSpPr/>
          <p:nvPr/>
        </p:nvSpPr>
        <p:spPr>
          <a:xfrm>
            <a:off x="7102599" y="4505316"/>
            <a:ext cx="4935286" cy="2246769"/>
          </a:xfrm>
          <a:prstGeom prst="rect">
            <a:avLst/>
          </a:prstGeom>
        </p:spPr>
        <p:txBody>
          <a:bodyPr wrap="square">
            <a:spAutoFit/>
          </a:bodyPr>
          <a:lstStyle/>
          <a:p>
            <a:pPr marL="228600" indent="-228600">
              <a:spcAft>
                <a:spcPts val="0"/>
              </a:spcAft>
              <a:buFont typeface="Wingdings" pitchFamily="2" charset="2"/>
              <a:buChar char="§"/>
            </a:pPr>
            <a:r>
              <a:rPr lang="en-US" sz="2000" b="1" dirty="0" smtClean="0">
                <a:latin typeface="+mn-lt"/>
                <a:cs typeface="Arial" pitchFamily="34" charset="0"/>
              </a:rPr>
              <a:t>Frankfurt Institute for Advanced Studies</a:t>
            </a:r>
          </a:p>
          <a:p>
            <a:pPr marL="228600" indent="-228600">
              <a:spcAft>
                <a:spcPts val="0"/>
              </a:spcAft>
              <a:buFont typeface="Wingdings" pitchFamily="2" charset="2"/>
              <a:buChar char="§"/>
            </a:pPr>
            <a:r>
              <a:rPr lang="en-US" sz="2000" b="1" dirty="0" smtClean="0">
                <a:latin typeface="+mn-lt"/>
                <a:cs typeface="Arial" pitchFamily="34" charset="0"/>
              </a:rPr>
              <a:t>Antiproton and ion research</a:t>
            </a:r>
          </a:p>
          <a:p>
            <a:pPr marL="228600" indent="-228600">
              <a:spcAft>
                <a:spcPts val="0"/>
              </a:spcAft>
              <a:buFont typeface="Wingdings" pitchFamily="2" charset="2"/>
              <a:buChar char="§"/>
            </a:pPr>
            <a:r>
              <a:rPr lang="en-US" sz="2000" b="1" dirty="0" smtClean="0">
                <a:latin typeface="+mn-lt"/>
                <a:cs typeface="Arial" pitchFamily="34" charset="0"/>
              </a:rPr>
              <a:t>420 FirePro</a:t>
            </a:r>
            <a:r>
              <a:rPr lang="en-US" sz="2000" b="1" dirty="0" smtClean="0">
                <a:latin typeface="+mn-lt"/>
                <a:cs typeface="Arial"/>
              </a:rPr>
              <a:t>™ S10000 server cards</a:t>
            </a:r>
            <a:endParaRPr lang="en-US" sz="2000" b="1" dirty="0">
              <a:latin typeface="+mn-lt"/>
              <a:cs typeface="Arial" pitchFamily="34" charset="0"/>
            </a:endParaRPr>
          </a:p>
          <a:p>
            <a:pPr marL="228600" indent="-228600">
              <a:spcAft>
                <a:spcPts val="0"/>
              </a:spcAft>
              <a:buFont typeface="Wingdings" pitchFamily="2" charset="2"/>
              <a:buChar char="§"/>
            </a:pPr>
            <a:r>
              <a:rPr lang="en-US" sz="2000" b="1" dirty="0">
                <a:latin typeface="+mn-lt"/>
                <a:cs typeface="Arial" pitchFamily="34" charset="0"/>
              </a:rPr>
              <a:t>#2 Green500</a:t>
            </a:r>
            <a:r>
              <a:rPr lang="en-US" sz="2000" b="1" dirty="0">
                <a:latin typeface="+mn-lt"/>
                <a:cs typeface="Arial"/>
              </a:rPr>
              <a:t>™ List, Nov 2012</a:t>
            </a:r>
            <a:endParaRPr lang="en-US" sz="2000" b="1" dirty="0">
              <a:latin typeface="+mn-lt"/>
              <a:cs typeface="Arial" pitchFamily="34" charset="0"/>
            </a:endParaRPr>
          </a:p>
          <a:p>
            <a:pPr marL="228600" indent="-228600">
              <a:spcAft>
                <a:spcPts val="0"/>
              </a:spcAft>
              <a:buFont typeface="Wingdings" pitchFamily="2" charset="2"/>
              <a:buChar char="§"/>
            </a:pPr>
            <a:r>
              <a:rPr lang="en-US" sz="2000" b="1" dirty="0" smtClean="0">
                <a:latin typeface="+mn-lt"/>
                <a:cs typeface="Arial" pitchFamily="34" charset="0"/>
              </a:rPr>
              <a:t>Sustains up to 420 TFLOPS</a:t>
            </a:r>
          </a:p>
          <a:p>
            <a:pPr marL="228600" indent="-228600">
              <a:spcAft>
                <a:spcPts val="0"/>
              </a:spcAft>
              <a:buFont typeface="Wingdings" pitchFamily="2" charset="2"/>
              <a:buChar char="§"/>
            </a:pPr>
            <a:r>
              <a:rPr lang="en-US" sz="2000" b="1" dirty="0" smtClean="0">
                <a:latin typeface="+mn-lt"/>
                <a:cs typeface="Arial" pitchFamily="34" charset="0"/>
              </a:rPr>
              <a:t>180 kW total, 2.3 GLOPS/W</a:t>
            </a:r>
          </a:p>
          <a:p>
            <a:pPr>
              <a:spcAft>
                <a:spcPts val="0"/>
              </a:spcAft>
            </a:pPr>
            <a:endParaRPr lang="en-US" sz="2000" b="1" dirty="0" smtClean="0">
              <a:latin typeface="+mn-lt"/>
              <a:cs typeface="Arial" pitchFamily="34" charset="0"/>
            </a:endParaRPr>
          </a:p>
        </p:txBody>
      </p:sp>
      <p:sp>
        <p:nvSpPr>
          <p:cNvPr id="10" name="Parallelogram 9"/>
          <p:cNvSpPr/>
          <p:nvPr/>
        </p:nvSpPr>
        <p:spPr>
          <a:xfrm>
            <a:off x="215900" y="5220204"/>
            <a:ext cx="6858000" cy="1371600"/>
          </a:xfrm>
          <a:prstGeom prst="parallelogram">
            <a:avLst>
              <a:gd name="adj" fmla="val 99186"/>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000" b="1" dirty="0" smtClean="0"/>
              <a:t> “To achieve the capacity we wanted, we would need to rely on the power of GPUs and the obvious supplier was AMD.”</a:t>
            </a:r>
            <a:endParaRPr lang="en-US" sz="2000" b="1" dirty="0" smtClean="0">
              <a:cs typeface="Arial"/>
            </a:endParaRPr>
          </a:p>
          <a:p>
            <a:pPr>
              <a:spcAft>
                <a:spcPts val="600"/>
              </a:spcAft>
              <a:buClr>
                <a:schemeClr val="bg2"/>
              </a:buClr>
            </a:pPr>
            <a:r>
              <a:rPr lang="en-US" sz="2000" b="1" dirty="0" smtClean="0">
                <a:cs typeface="Arial"/>
              </a:rPr>
              <a:t> </a:t>
            </a:r>
            <a:r>
              <a:rPr lang="en-US" sz="2000" dirty="0" smtClean="0">
                <a:cs typeface="Arial"/>
              </a:rPr>
              <a:t>Dr. Volker </a:t>
            </a:r>
            <a:r>
              <a:rPr lang="en-US" sz="2000" dirty="0" err="1" smtClean="0">
                <a:cs typeface="Arial"/>
              </a:rPr>
              <a:t>Lindenstruth</a:t>
            </a:r>
            <a:r>
              <a:rPr lang="en-US" sz="2000" dirty="0" smtClean="0">
                <a:cs typeface="Arial"/>
              </a:rPr>
              <a:t>, Goethe Univ.</a:t>
            </a:r>
            <a:endParaRPr lang="en-US" sz="1600" dirty="0">
              <a:latin typeface="Arial" pitchFamily="34" charset="0"/>
              <a:cs typeface="Arial" pitchFamily="34" charset="0"/>
            </a:endParaRPr>
          </a:p>
        </p:txBody>
      </p:sp>
      <p:sp>
        <p:nvSpPr>
          <p:cNvPr id="11" name="Text Placeholder 3"/>
          <p:cNvSpPr txBox="1">
            <a:spLocks/>
          </p:cNvSpPr>
          <p:nvPr/>
        </p:nvSpPr>
        <p:spPr bwMode="auto">
          <a:xfrm>
            <a:off x="1537112" y="558799"/>
            <a:ext cx="1042416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914400" rtl="0" eaLnBrk="1" fontAlgn="base" latinLnBrk="0" hangingPunct="1">
              <a:spcBef>
                <a:spcPct val="0"/>
              </a:spcBef>
              <a:spcAft>
                <a:spcPct val="0"/>
              </a:spcAft>
              <a:buClr>
                <a:schemeClr val="tx1"/>
              </a:buClr>
              <a:buFont typeface="Wingdings 3" pitchFamily="18" charset="2"/>
              <a:buNone/>
              <a:defRPr lang="en-US" sz="1800" strike="noStrike" kern="1200" cap="all" baseline="0" dirty="0" smtClean="0">
                <a:solidFill>
                  <a:schemeClr val="tx1"/>
                </a:solidFill>
                <a:latin typeface="Calibri" pitchFamily="34" charset="0"/>
                <a:ea typeface="+mj-ea"/>
                <a:cs typeface="+mj-cs"/>
              </a:defRPr>
            </a:lvl1pPr>
            <a:lvl2pPr marL="367665" indent="0" algn="l" defTabSz="914400" rtl="0" eaLnBrk="1" fontAlgn="base" latinLnBrk="0" hangingPunct="1">
              <a:spcBef>
                <a:spcPct val="0"/>
              </a:spcBef>
              <a:spcAft>
                <a:spcPct val="0"/>
              </a:spcAft>
              <a:buClr>
                <a:schemeClr val="tx1"/>
              </a:buClr>
              <a:buFont typeface="Calibri" pitchFamily="34" charset="0"/>
              <a:buNone/>
              <a:defRPr lang="en-US" sz="2400" strike="noStrike" kern="1200" cap="all" baseline="0" dirty="0" smtClean="0">
                <a:solidFill>
                  <a:schemeClr val="tx1"/>
                </a:solidFill>
                <a:latin typeface="Calibri" pitchFamily="34" charset="0"/>
                <a:ea typeface="+mj-ea"/>
                <a:cs typeface="+mj-cs"/>
              </a:defRPr>
            </a:lvl2pPr>
            <a:lvl3pPr marL="746125" indent="0" algn="l" defTabSz="914400" rtl="0" eaLnBrk="1" fontAlgn="base" latinLnBrk="0" hangingPunct="1">
              <a:spcBef>
                <a:spcPct val="0"/>
              </a:spcBef>
              <a:spcAft>
                <a:spcPct val="0"/>
              </a:spcAft>
              <a:buClr>
                <a:schemeClr val="tx1"/>
              </a:buClr>
              <a:buFont typeface="Calibri" pitchFamily="34" charset="0"/>
              <a:buNone/>
              <a:defRPr lang="en-US" sz="2400" strike="noStrike" kern="1200" cap="all" baseline="0" dirty="0" smtClean="0">
                <a:solidFill>
                  <a:schemeClr val="tx1"/>
                </a:solidFill>
                <a:latin typeface="Calibri" pitchFamily="34" charset="0"/>
                <a:ea typeface="+mj-ea"/>
                <a:cs typeface="+mj-cs"/>
              </a:defRPr>
            </a:lvl3pPr>
            <a:lvl4pPr marL="1188720" indent="0" algn="l" defTabSz="914400" rtl="0" eaLnBrk="1" fontAlgn="base" latinLnBrk="0" hangingPunct="1">
              <a:spcBef>
                <a:spcPct val="0"/>
              </a:spcBef>
              <a:spcAft>
                <a:spcPct val="0"/>
              </a:spcAft>
              <a:buClr>
                <a:schemeClr val="tx1"/>
              </a:buClr>
              <a:buFont typeface="Calibri" pitchFamily="34" charset="0"/>
              <a:buNone/>
              <a:defRPr lang="en-US" sz="2400" strike="noStrike" kern="1200" cap="all" baseline="0" dirty="0" smtClean="0">
                <a:solidFill>
                  <a:schemeClr val="tx1"/>
                </a:solidFill>
                <a:latin typeface="Calibri" pitchFamily="34" charset="0"/>
                <a:ea typeface="+mj-ea"/>
                <a:cs typeface="+mj-cs"/>
              </a:defRPr>
            </a:lvl4pPr>
            <a:lvl5pPr marL="1481328" indent="0" algn="l" defTabSz="914400" rtl="0" eaLnBrk="1" fontAlgn="base" latinLnBrk="0" hangingPunct="1">
              <a:spcBef>
                <a:spcPct val="0"/>
              </a:spcBef>
              <a:spcAft>
                <a:spcPct val="0"/>
              </a:spcAft>
              <a:buClr>
                <a:schemeClr val="tx1"/>
              </a:buClr>
              <a:buFont typeface="Calibri" pitchFamily="34" charset="0"/>
              <a:buNone/>
              <a:defRPr lang="en-US" sz="2400" strike="noStrike" kern="1200" cap="all" baseline="0" dirty="0">
                <a:solidFill>
                  <a:schemeClr val="tx1"/>
                </a:solidFill>
                <a:latin typeface="Calibri" pitchFamily="34" charset="0"/>
                <a:ea typeface="+mj-ea"/>
                <a:cs typeface="+mj-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latin typeface="+mn-lt"/>
              </a:rPr>
              <a:t>University of Frankfurt</a:t>
            </a:r>
            <a:endParaRPr lang="en-US" dirty="0">
              <a:solidFill>
                <a:schemeClr val="bg2"/>
              </a:solidFill>
              <a:latin typeface="+mn-lt"/>
            </a:endParaRPr>
          </a:p>
        </p:txBody>
      </p:sp>
      <p:sp>
        <p:nvSpPr>
          <p:cNvPr id="3" name="TextBox 2"/>
          <p:cNvSpPr txBox="1"/>
          <p:nvPr/>
        </p:nvSpPr>
        <p:spPr>
          <a:xfrm>
            <a:off x="6218893" y="6591804"/>
            <a:ext cx="3719801" cy="600164"/>
          </a:xfrm>
          <a:prstGeom prst="rect">
            <a:avLst/>
          </a:prstGeom>
          <a:noFill/>
        </p:spPr>
        <p:txBody>
          <a:bodyPr wrap="none" rtlCol="0">
            <a:spAutoFit/>
          </a:bodyPr>
          <a:lstStyle/>
          <a:p>
            <a:pPr>
              <a:spcAft>
                <a:spcPts val="600"/>
              </a:spcAft>
              <a:buClr>
                <a:schemeClr val="bg2"/>
              </a:buClr>
            </a:pPr>
            <a:r>
              <a:rPr lang="en-US" sz="1400" u="sng" dirty="0">
                <a:solidFill>
                  <a:schemeClr val="bg2"/>
                </a:solidFill>
              </a:rPr>
              <a:t>http://www.youtube.com/watch?v=f67PA-TrhLQ</a:t>
            </a:r>
            <a:endParaRPr lang="en-US" sz="1400" dirty="0">
              <a:solidFill>
                <a:schemeClr val="bg2"/>
              </a:solidFill>
            </a:endParaRPr>
          </a:p>
          <a:p>
            <a:pPr marL="174625" indent="-174625">
              <a:spcAft>
                <a:spcPts val="600"/>
              </a:spcAft>
              <a:buClr>
                <a:schemeClr val="bg2"/>
              </a:buClr>
              <a:buFont typeface="Wingdings 3" pitchFamily="18" charset="2"/>
              <a:buChar char="}"/>
            </a:pPr>
            <a:endParaRPr lang="en-US" sz="1400" dirty="0" smtClean="0"/>
          </a:p>
        </p:txBody>
      </p:sp>
    </p:spTree>
    <p:extLst>
      <p:ext uri="{BB962C8B-B14F-4D97-AF65-F5344CB8AC3E}">
        <p14:creationId xmlns:p14="http://schemas.microsoft.com/office/powerpoint/2010/main" val="1930231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chavez\AppData\Local\Microsoft\Windows\Temporary Internet Files\Content.Outlook\5JV123T6\City2-point5.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315" y="0"/>
            <a:ext cx="12161520" cy="696284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1664525" y="57164"/>
            <a:ext cx="10424160" cy="474345"/>
          </a:xfrm>
          <a:prstGeom prst="rect">
            <a:avLst/>
          </a:prstGeom>
        </p:spPr>
        <p:txBody>
          <a:bodyPr vert="horz" lIns="0" tIns="45720" rIns="0" bIns="0" rtlCol="0" anchor="b" anchorCtr="0">
            <a:noAutofit/>
          </a:bodyPr>
          <a:lstStyle>
            <a:lvl1pPr algn="l" rtl="0" fontAlgn="base">
              <a:spcBef>
                <a:spcPct val="0"/>
              </a:spcBef>
              <a:spcAft>
                <a:spcPct val="0"/>
              </a:spcAft>
              <a:defRPr sz="2600" kern="1200" cap="all">
                <a:solidFill>
                  <a:schemeClr val="tx1"/>
                </a:solidFill>
                <a:latin typeface="Calibri" pitchFamily="34" charset="0"/>
                <a:ea typeface="+mj-ea"/>
                <a:cs typeface="+mj-cs"/>
              </a:defRPr>
            </a:lvl1pPr>
            <a:lvl2pPr algn="l" rtl="0" fontAlgn="base">
              <a:spcBef>
                <a:spcPct val="0"/>
              </a:spcBef>
              <a:spcAft>
                <a:spcPct val="0"/>
              </a:spcAft>
              <a:defRPr sz="2600">
                <a:solidFill>
                  <a:schemeClr val="tx1"/>
                </a:solidFill>
                <a:latin typeface="Calibri" pitchFamily="34" charset="0"/>
              </a:defRPr>
            </a:lvl2pPr>
            <a:lvl3pPr algn="l" rtl="0" fontAlgn="base">
              <a:spcBef>
                <a:spcPct val="0"/>
              </a:spcBef>
              <a:spcAft>
                <a:spcPct val="0"/>
              </a:spcAft>
              <a:defRPr sz="2600">
                <a:solidFill>
                  <a:schemeClr val="tx1"/>
                </a:solidFill>
                <a:latin typeface="Calibri" pitchFamily="34" charset="0"/>
              </a:defRPr>
            </a:lvl3pPr>
            <a:lvl4pPr algn="l" rtl="0" fontAlgn="base">
              <a:spcBef>
                <a:spcPct val="0"/>
              </a:spcBef>
              <a:spcAft>
                <a:spcPct val="0"/>
              </a:spcAft>
              <a:defRPr sz="2600">
                <a:solidFill>
                  <a:schemeClr val="tx1"/>
                </a:solidFill>
                <a:latin typeface="Calibri" pitchFamily="34" charset="0"/>
              </a:defRPr>
            </a:lvl4pPr>
            <a:lvl5pPr algn="l" rtl="0" fontAlgn="base">
              <a:spcBef>
                <a:spcPct val="0"/>
              </a:spcBef>
              <a:spcAft>
                <a:spcPct val="0"/>
              </a:spcAft>
              <a:defRPr sz="2600">
                <a:solidFill>
                  <a:schemeClr val="tx1"/>
                </a:solidFill>
                <a:latin typeface="Calibri" pitchFamily="34" charset="0"/>
              </a:defRPr>
            </a:lvl5pPr>
            <a:lvl6pPr marL="457200" algn="l" rtl="0" fontAlgn="base">
              <a:spcBef>
                <a:spcPct val="0"/>
              </a:spcBef>
              <a:spcAft>
                <a:spcPct val="0"/>
              </a:spcAft>
              <a:defRPr sz="2600">
                <a:solidFill>
                  <a:schemeClr val="tx1"/>
                </a:solidFill>
                <a:latin typeface="Calibri" pitchFamily="34" charset="0"/>
              </a:defRPr>
            </a:lvl6pPr>
            <a:lvl7pPr marL="914400" algn="l" rtl="0" fontAlgn="base">
              <a:spcBef>
                <a:spcPct val="0"/>
              </a:spcBef>
              <a:spcAft>
                <a:spcPct val="0"/>
              </a:spcAft>
              <a:defRPr sz="2600">
                <a:solidFill>
                  <a:schemeClr val="tx1"/>
                </a:solidFill>
                <a:latin typeface="Calibri" pitchFamily="34" charset="0"/>
              </a:defRPr>
            </a:lvl7pPr>
            <a:lvl8pPr marL="1371600" algn="l" rtl="0" fontAlgn="base">
              <a:spcBef>
                <a:spcPct val="0"/>
              </a:spcBef>
              <a:spcAft>
                <a:spcPct val="0"/>
              </a:spcAft>
              <a:defRPr sz="2600">
                <a:solidFill>
                  <a:schemeClr val="tx1"/>
                </a:solidFill>
                <a:latin typeface="Calibri" pitchFamily="34" charset="0"/>
              </a:defRPr>
            </a:lvl8pPr>
            <a:lvl9pPr marL="1828800" algn="l" rtl="0" fontAlgn="base">
              <a:spcBef>
                <a:spcPct val="0"/>
              </a:spcBef>
              <a:spcAft>
                <a:spcPct val="0"/>
              </a:spcAft>
              <a:defRPr sz="2600">
                <a:solidFill>
                  <a:schemeClr val="tx1"/>
                </a:solidFill>
                <a:latin typeface="Calibri" pitchFamily="34" charset="0"/>
              </a:defRPr>
            </a:lvl9pPr>
          </a:lstStyle>
          <a:p>
            <a:r>
              <a:rPr lang="en-US" sz="2200" b="1" dirty="0" smtClean="0">
                <a:latin typeface="Arial" pitchFamily="34" charset="0"/>
                <a:cs typeface="Arial" pitchFamily="34" charset="0"/>
              </a:rPr>
              <a:t>Power of AMD </a:t>
            </a:r>
            <a:r>
              <a:rPr lang="en-US" sz="2200" b="1" dirty="0" err="1" smtClean="0">
                <a:latin typeface="Arial" pitchFamily="34" charset="0"/>
                <a:cs typeface="Arial" pitchFamily="34" charset="0"/>
              </a:rPr>
              <a:t>FIrePRo</a:t>
            </a:r>
            <a:r>
              <a:rPr lang="en-US" sz="2200" b="1" dirty="0" smtClean="0">
                <a:latin typeface="Arial" pitchFamily="34" charset="0"/>
                <a:cs typeface="Arial" pitchFamily="34" charset="0"/>
              </a:rPr>
              <a:t>™ for Display Walls: Stony Brook Univ.</a:t>
            </a:r>
            <a:endParaRPr lang="en-US" sz="2200" b="1" dirty="0">
              <a:latin typeface="Arial" pitchFamily="34" charset="0"/>
              <a:cs typeface="Arial"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653" y="65980"/>
            <a:ext cx="1280160" cy="1086001"/>
          </a:xfrm>
          <a:prstGeom prst="rect">
            <a:avLst/>
          </a:prstGeom>
        </p:spPr>
      </p:pic>
      <p:sp>
        <p:nvSpPr>
          <p:cNvPr id="14" name="Parallelogram 13"/>
          <p:cNvSpPr/>
          <p:nvPr/>
        </p:nvSpPr>
        <p:spPr>
          <a:xfrm>
            <a:off x="4418965" y="4850137"/>
            <a:ext cx="7132320" cy="2011680"/>
          </a:xfrm>
          <a:prstGeom prst="parallelogram">
            <a:avLst>
              <a:gd name="adj" fmla="val 99186"/>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spcAft>
                <a:spcPts val="600"/>
              </a:spcAft>
              <a:buClr>
                <a:schemeClr val="bg2"/>
              </a:buClr>
            </a:pPr>
            <a:endParaRPr lang="en-US" sz="2000" b="1" dirty="0"/>
          </a:p>
          <a:p>
            <a:pPr>
              <a:spcAft>
                <a:spcPts val="600"/>
              </a:spcAft>
              <a:buClr>
                <a:schemeClr val="bg2"/>
              </a:buClr>
            </a:pPr>
            <a:endParaRPr lang="en-US" sz="1600" b="1" dirty="0">
              <a:latin typeface="Arial" pitchFamily="34" charset="0"/>
              <a:cs typeface="Arial" pitchFamily="34" charset="0"/>
            </a:endParaRPr>
          </a:p>
        </p:txBody>
      </p:sp>
      <p:sp>
        <p:nvSpPr>
          <p:cNvPr id="5" name="Rectangle 4"/>
          <p:cNvSpPr/>
          <p:nvPr/>
        </p:nvSpPr>
        <p:spPr>
          <a:xfrm>
            <a:off x="6220460" y="4915314"/>
            <a:ext cx="5303520" cy="1754326"/>
          </a:xfrm>
          <a:prstGeom prst="rect">
            <a:avLst/>
          </a:prstGeom>
        </p:spPr>
        <p:txBody>
          <a:bodyPr>
            <a:spAutoFit/>
          </a:bodyPr>
          <a:lstStyle/>
          <a:p>
            <a:pPr marL="177800" indent="-177800">
              <a:buFont typeface="Wingdings" pitchFamily="2" charset="2"/>
              <a:buChar char="§"/>
            </a:pPr>
            <a:r>
              <a:rPr lang="en-US" b="1" dirty="0" smtClean="0">
                <a:latin typeface="Arial" pitchFamily="34" charset="0"/>
                <a:cs typeface="Arial" pitchFamily="34" charset="0"/>
              </a:rPr>
              <a:t>The Reality </a:t>
            </a:r>
            <a:r>
              <a:rPr lang="en-US" b="1" dirty="0">
                <a:latin typeface="Arial" pitchFamily="34" charset="0"/>
                <a:cs typeface="Arial" pitchFamily="34" charset="0"/>
              </a:rPr>
              <a:t>Deck</a:t>
            </a:r>
          </a:p>
          <a:p>
            <a:pPr marL="177800" indent="-177800">
              <a:buFont typeface="Wingdings" pitchFamily="2" charset="2"/>
              <a:buChar char="§"/>
            </a:pPr>
            <a:r>
              <a:rPr lang="en-US" b="1" dirty="0" smtClean="0">
                <a:latin typeface="Arial" pitchFamily="34" charset="0"/>
                <a:cs typeface="Arial" pitchFamily="34" charset="0"/>
              </a:rPr>
              <a:t>1.5 </a:t>
            </a:r>
            <a:r>
              <a:rPr lang="en-US" b="1" dirty="0">
                <a:latin typeface="Arial" pitchFamily="34" charset="0"/>
                <a:cs typeface="Arial" pitchFamily="34" charset="0"/>
              </a:rPr>
              <a:t>billion pixels</a:t>
            </a:r>
          </a:p>
          <a:p>
            <a:pPr marL="177800" indent="-177800">
              <a:buFont typeface="Wingdings" pitchFamily="2" charset="2"/>
              <a:buChar char="§"/>
            </a:pPr>
            <a:r>
              <a:rPr lang="en-US" b="1" dirty="0" smtClean="0">
                <a:latin typeface="Arial" pitchFamily="34" charset="0"/>
                <a:cs typeface="Arial" pitchFamily="34" charset="0"/>
              </a:rPr>
              <a:t>Visualize </a:t>
            </a:r>
            <a:r>
              <a:rPr lang="en-US" b="1" dirty="0">
                <a:latin typeface="Arial" pitchFamily="34" charset="0"/>
                <a:cs typeface="Arial" pitchFamily="34" charset="0"/>
              </a:rPr>
              <a:t>large amounts of data</a:t>
            </a:r>
          </a:p>
          <a:p>
            <a:pPr marL="177800" indent="-177800">
              <a:buFont typeface="Wingdings" pitchFamily="2" charset="2"/>
              <a:buChar char="§"/>
            </a:pPr>
            <a:r>
              <a:rPr lang="en-US" b="1" dirty="0" smtClean="0">
                <a:latin typeface="Arial" pitchFamily="34" charset="0"/>
                <a:cs typeface="Arial" pitchFamily="34" charset="0"/>
              </a:rPr>
              <a:t> 72 </a:t>
            </a:r>
            <a:r>
              <a:rPr lang="en-US" b="1" dirty="0">
                <a:latin typeface="Arial" pitchFamily="34" charset="0"/>
                <a:cs typeface="Arial" pitchFamily="34" charset="0"/>
              </a:rPr>
              <a:t>AMD FirePro™ graphics cards</a:t>
            </a:r>
          </a:p>
          <a:p>
            <a:pPr marL="177800" indent="-177800">
              <a:buFont typeface="Wingdings" pitchFamily="2" charset="2"/>
              <a:buChar char="§"/>
            </a:pPr>
            <a:r>
              <a:rPr lang="en-US" b="1" dirty="0">
                <a:latin typeface="Arial" pitchFamily="34" charset="0"/>
                <a:cs typeface="Arial" pitchFamily="34" charset="0"/>
              </a:rPr>
              <a:t>16 ATI FirePro</a:t>
            </a:r>
            <a:r>
              <a:rPr lang="en-US" b="1" dirty="0">
                <a:latin typeface="Arial"/>
                <a:cs typeface="Arial"/>
              </a:rPr>
              <a:t>™ S400 </a:t>
            </a:r>
            <a:r>
              <a:rPr lang="en-US" b="1" dirty="0" smtClean="0">
                <a:latin typeface="Arial"/>
                <a:cs typeface="Arial"/>
              </a:rPr>
              <a:t>sync cards</a:t>
            </a:r>
            <a:endParaRPr lang="en-US" b="1" dirty="0">
              <a:latin typeface="Arial" pitchFamily="34" charset="0"/>
              <a:cs typeface="Arial" pitchFamily="34" charset="0"/>
            </a:endParaRPr>
          </a:p>
          <a:p>
            <a:pPr marL="177800" indent="-177800">
              <a:buFont typeface="Wingdings" pitchFamily="2" charset="2"/>
              <a:buChar char="§"/>
            </a:pPr>
            <a:r>
              <a:rPr lang="en-US" b="1" dirty="0">
                <a:latin typeface="Arial" pitchFamily="34" charset="0"/>
                <a:cs typeface="Arial" pitchFamily="34" charset="0"/>
              </a:rPr>
              <a:t>416 HD displays (2560x1440)</a:t>
            </a:r>
          </a:p>
        </p:txBody>
      </p:sp>
      <p:sp>
        <p:nvSpPr>
          <p:cNvPr id="11" name="Parallelogram 10"/>
          <p:cNvSpPr/>
          <p:nvPr/>
        </p:nvSpPr>
        <p:spPr>
          <a:xfrm>
            <a:off x="-12700" y="5485337"/>
            <a:ext cx="6309360" cy="1371600"/>
          </a:xfrm>
          <a:prstGeom prst="parallelogram">
            <a:avLst>
              <a:gd name="adj" fmla="val 99186"/>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spcAft>
                <a:spcPts val="600"/>
              </a:spcAft>
              <a:buClr>
                <a:schemeClr val="bg2"/>
              </a:buClr>
            </a:pPr>
            <a:endParaRPr lang="en-US" sz="2000" b="1" dirty="0"/>
          </a:p>
          <a:p>
            <a:pPr>
              <a:spcAft>
                <a:spcPts val="600"/>
              </a:spcAft>
              <a:buClr>
                <a:schemeClr val="bg2"/>
              </a:buClr>
            </a:pPr>
            <a:r>
              <a:rPr lang="en-US" sz="2000" b="1" dirty="0" smtClean="0"/>
              <a:t> “</a:t>
            </a:r>
            <a:r>
              <a:rPr lang="en-US" sz="2000" b="1" dirty="0"/>
              <a:t>AMD FirePro</a:t>
            </a:r>
            <a:r>
              <a:rPr lang="en-US" sz="2000" b="1" dirty="0">
                <a:cs typeface="Arial"/>
              </a:rPr>
              <a:t>™ workstation graphics are </a:t>
            </a:r>
            <a:r>
              <a:rPr lang="en-US" sz="2000" b="1" dirty="0" smtClean="0">
                <a:cs typeface="Arial"/>
              </a:rPr>
              <a:t> central </a:t>
            </a:r>
            <a:r>
              <a:rPr lang="en-US" sz="2000" b="1" dirty="0">
                <a:cs typeface="Arial"/>
              </a:rPr>
              <a:t>to this </a:t>
            </a:r>
            <a:r>
              <a:rPr lang="en-US" sz="2000" b="1" dirty="0" smtClean="0">
                <a:cs typeface="Arial"/>
              </a:rPr>
              <a:t>immersive experience.”</a:t>
            </a:r>
          </a:p>
          <a:p>
            <a:pPr>
              <a:spcAft>
                <a:spcPts val="600"/>
              </a:spcAft>
              <a:buClr>
                <a:schemeClr val="bg2"/>
              </a:buClr>
            </a:pPr>
            <a:r>
              <a:rPr lang="en-US" sz="2000" b="1" dirty="0" smtClean="0">
                <a:cs typeface="Arial"/>
              </a:rPr>
              <a:t> </a:t>
            </a:r>
            <a:r>
              <a:rPr lang="en-US" sz="2000" b="1" dirty="0">
                <a:cs typeface="Arial"/>
              </a:rPr>
              <a:t>– Dr. </a:t>
            </a:r>
            <a:r>
              <a:rPr lang="en-US" sz="2000" b="1" dirty="0" err="1">
                <a:cs typeface="Arial"/>
              </a:rPr>
              <a:t>Arie</a:t>
            </a:r>
            <a:r>
              <a:rPr lang="en-US" sz="2000" b="1" dirty="0">
                <a:cs typeface="Arial"/>
              </a:rPr>
              <a:t> Kaufman, Project Director </a:t>
            </a:r>
            <a:endParaRPr lang="en-US" sz="2000" b="1" dirty="0"/>
          </a:p>
          <a:p>
            <a:pPr>
              <a:spcAft>
                <a:spcPts val="600"/>
              </a:spcAft>
              <a:buClr>
                <a:schemeClr val="bg2"/>
              </a:buClr>
            </a:pPr>
            <a:endParaRPr lang="en-US" sz="1600" b="1" dirty="0">
              <a:latin typeface="Arial" pitchFamily="34" charset="0"/>
              <a:cs typeface="Arial" pitchFamily="34" charset="0"/>
            </a:endParaRPr>
          </a:p>
        </p:txBody>
      </p:sp>
      <p:sp>
        <p:nvSpPr>
          <p:cNvPr id="2" name="TextBox 1"/>
          <p:cNvSpPr txBox="1"/>
          <p:nvPr/>
        </p:nvSpPr>
        <p:spPr>
          <a:xfrm>
            <a:off x="9699041" y="6546529"/>
            <a:ext cx="2489784" cy="246221"/>
          </a:xfrm>
          <a:prstGeom prst="rect">
            <a:avLst/>
          </a:prstGeom>
          <a:noFill/>
        </p:spPr>
        <p:txBody>
          <a:bodyPr wrap="none" rtlCol="0">
            <a:spAutoFit/>
          </a:bodyPr>
          <a:lstStyle/>
          <a:p>
            <a:pPr>
              <a:spcAft>
                <a:spcPts val="600"/>
              </a:spcAft>
              <a:buClr>
                <a:schemeClr val="bg2"/>
              </a:buClr>
            </a:pPr>
            <a:r>
              <a:rPr lang="en-US" sz="1000" dirty="0" smtClean="0"/>
              <a:t>www.youtube.com/watch?v=E9KNLnzaHOI</a:t>
            </a:r>
          </a:p>
        </p:txBody>
      </p:sp>
    </p:spTree>
    <p:extLst>
      <p:ext uri="{BB962C8B-B14F-4D97-AF65-F5344CB8AC3E}">
        <p14:creationId xmlns:p14="http://schemas.microsoft.com/office/powerpoint/2010/main" val="69547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dirty="0" smtClean="0"/>
              <a:t>Enabling Gamers to Play Favorite Titles on virtually any device, anywhere</a:t>
            </a:r>
            <a:endParaRPr lang="en-US" sz="2200" dirty="0"/>
          </a:p>
        </p:txBody>
      </p:sp>
      <p:sp>
        <p:nvSpPr>
          <p:cNvPr id="4" name="Text Placeholder 3"/>
          <p:cNvSpPr>
            <a:spLocks noGrp="1"/>
          </p:cNvSpPr>
          <p:nvPr>
            <p:ph type="body" sz="quarter" idx="10"/>
          </p:nvPr>
        </p:nvSpPr>
        <p:spPr/>
        <p:txBody>
          <a:bodyPr/>
          <a:lstStyle/>
          <a:p>
            <a:r>
              <a:rPr lang="en-US" dirty="0" err="1" smtClean="0"/>
              <a:t>Gamescom</a:t>
            </a:r>
            <a:r>
              <a:rPr lang="en-US" dirty="0" smtClean="0"/>
              <a:t> 2013, Germany</a:t>
            </a:r>
            <a:endParaRPr lang="en-US" dirty="0"/>
          </a:p>
        </p:txBody>
      </p:sp>
      <p:pic>
        <p:nvPicPr>
          <p:cNvPr id="1028" name="Picture 4" descr="http://community.amd.com/servlet/JiveServlet/showImage/38-2561-2599/CiiNOW+and+AMD+gamescom+2013.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45" y="1038221"/>
            <a:ext cx="9692640" cy="5454418"/>
          </a:xfrm>
          <a:prstGeom prst="rect">
            <a:avLst/>
          </a:prstGeom>
          <a:noFill/>
          <a:extLst>
            <a:ext uri="{909E8E84-426E-40DD-AFC4-6F175D3DCCD1}">
              <a14:hiddenFill xmlns:a14="http://schemas.microsoft.com/office/drawing/2010/main">
                <a:solidFill>
                  <a:srgbClr val="FFFFFF"/>
                </a:solidFill>
              </a14:hiddenFill>
            </a:ext>
          </a:extLst>
        </p:spPr>
      </p:pic>
      <p:sp>
        <p:nvSpPr>
          <p:cNvPr id="7" name="Parallelogram 6"/>
          <p:cNvSpPr/>
          <p:nvPr/>
        </p:nvSpPr>
        <p:spPr>
          <a:xfrm>
            <a:off x="4474158" y="4113410"/>
            <a:ext cx="7589520" cy="2468880"/>
          </a:xfrm>
          <a:prstGeom prst="parallelogram">
            <a:avLst>
              <a:gd name="adj" fmla="val 9918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ts val="600"/>
              </a:spcAft>
              <a:buClr>
                <a:schemeClr val="bg2"/>
              </a:buClr>
            </a:pPr>
            <a:r>
              <a:rPr lang="en-US" sz="2000" dirty="0" smtClean="0"/>
              <a:t>        </a:t>
            </a:r>
          </a:p>
          <a:p>
            <a:pPr algn="ctr">
              <a:spcAft>
                <a:spcPts val="600"/>
              </a:spcAft>
              <a:buClr>
                <a:schemeClr val="bg2"/>
              </a:buClr>
            </a:pPr>
            <a:r>
              <a:rPr lang="en-US" sz="2000" b="1" dirty="0"/>
              <a:t> </a:t>
            </a:r>
            <a:r>
              <a:rPr lang="en-US" sz="2000" b="1" dirty="0" smtClean="0"/>
              <a:t>       “AMD </a:t>
            </a:r>
            <a:r>
              <a:rPr lang="en-US" sz="2000" b="1" dirty="0"/>
              <a:t>and </a:t>
            </a:r>
            <a:r>
              <a:rPr lang="en-US" sz="2000" b="1" dirty="0" err="1"/>
              <a:t>CiiNOW</a:t>
            </a:r>
            <a:r>
              <a:rPr lang="en-US" sz="2000" b="1" dirty="0"/>
              <a:t> are making gaming in the cloud a disruptive and visually compelling experience. Together, we enable instant, amazing gaming experiences on a wide variety of clients for game enthusiasts</a:t>
            </a:r>
            <a:r>
              <a:rPr lang="en-US" sz="2000" b="1" dirty="0" smtClean="0"/>
              <a:t>.“</a:t>
            </a:r>
          </a:p>
          <a:p>
            <a:pPr>
              <a:spcAft>
                <a:spcPts val="600"/>
              </a:spcAft>
              <a:buClr>
                <a:schemeClr val="bg2"/>
              </a:buClr>
            </a:pPr>
            <a:r>
              <a:rPr lang="en-US" sz="2000" dirty="0" smtClean="0"/>
              <a:t>Ron </a:t>
            </a:r>
            <a:r>
              <a:rPr lang="en-US" sz="2000" dirty="0" err="1" smtClean="0"/>
              <a:t>Haberman</a:t>
            </a:r>
            <a:r>
              <a:rPr lang="en-US" sz="2000" dirty="0" smtClean="0"/>
              <a:t>, CEO, </a:t>
            </a:r>
            <a:r>
              <a:rPr lang="en-US" sz="2000" dirty="0" err="1" smtClean="0"/>
              <a:t>CiiNOW</a:t>
            </a:r>
            <a:r>
              <a:rPr lang="en-US" sz="2000" dirty="0" smtClean="0"/>
              <a:t>, Inc.</a:t>
            </a:r>
            <a:endParaRPr lang="en-US" sz="2000" dirty="0"/>
          </a:p>
          <a:p>
            <a:pPr>
              <a:spcAft>
                <a:spcPts val="600"/>
              </a:spcAft>
              <a:buClr>
                <a:schemeClr val="bg2"/>
              </a:buClr>
            </a:pPr>
            <a:endParaRPr lang="en-US" sz="1600" b="1" dirty="0">
              <a:latin typeface="Arial" pitchFamily="34" charset="0"/>
              <a:cs typeface="Arial" pitchFamily="34" charset="0"/>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784" y="5506511"/>
            <a:ext cx="1106615" cy="938778"/>
          </a:xfrm>
          <a:prstGeom prst="rect">
            <a:avLst/>
          </a:prstGeom>
        </p:spPr>
      </p:pic>
      <p:pic>
        <p:nvPicPr>
          <p:cNvPr id="8"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8000347" y="2323772"/>
            <a:ext cx="2005538" cy="200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0361874" y="2366823"/>
            <a:ext cx="1594200" cy="163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000347" y="1472226"/>
            <a:ext cx="3870532" cy="73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549399" y="6076434"/>
            <a:ext cx="1706942" cy="307777"/>
          </a:xfrm>
          <a:prstGeom prst="rect">
            <a:avLst/>
          </a:prstGeom>
          <a:noFill/>
        </p:spPr>
        <p:txBody>
          <a:bodyPr wrap="none" rtlCol="0">
            <a:spAutoFit/>
          </a:bodyPr>
          <a:lstStyle/>
          <a:p>
            <a:pPr>
              <a:spcAft>
                <a:spcPts val="600"/>
              </a:spcAft>
              <a:buClr>
                <a:schemeClr val="bg2"/>
              </a:buClr>
            </a:pPr>
            <a:r>
              <a:rPr lang="en-US" sz="1400" dirty="0"/>
              <a:t>http://goo.gl/zcuSTH</a:t>
            </a:r>
            <a:endParaRPr lang="en-US" sz="1400" dirty="0" smtClean="0"/>
          </a:p>
        </p:txBody>
      </p:sp>
    </p:spTree>
    <p:extLst>
      <p:ext uri="{BB962C8B-B14F-4D97-AF65-F5344CB8AC3E}">
        <p14:creationId xmlns:p14="http://schemas.microsoft.com/office/powerpoint/2010/main" val="2087927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042" y="235798"/>
            <a:ext cx="10424160" cy="474345"/>
          </a:xfrm>
        </p:spPr>
        <p:txBody>
          <a:bodyPr/>
          <a:lstStyle/>
          <a:p>
            <a:r>
              <a:rPr lang="en-US" sz="2600" cap="none" dirty="0" smtClean="0"/>
              <a:t>Footnotes</a:t>
            </a:r>
            <a:endParaRPr lang="en-US" sz="2600" cap="none" dirty="0"/>
          </a:p>
        </p:txBody>
      </p:sp>
      <p:sp>
        <p:nvSpPr>
          <p:cNvPr id="6" name="Rectangle 5"/>
          <p:cNvSpPr/>
          <p:nvPr/>
        </p:nvSpPr>
        <p:spPr>
          <a:xfrm>
            <a:off x="51636" y="1327672"/>
            <a:ext cx="11584750" cy="5016758"/>
          </a:xfrm>
          <a:prstGeom prst="rect">
            <a:avLst/>
          </a:prstGeom>
        </p:spPr>
        <p:txBody>
          <a:bodyPr wrap="square">
            <a:spAutoFit/>
          </a:bodyPr>
          <a:lstStyle/>
          <a:p>
            <a:pPr marL="265113" indent="-85725"/>
            <a:r>
              <a:rPr lang="en-US" sz="1400" baseline="30000" dirty="0" smtClean="0"/>
              <a:t>1</a:t>
            </a:r>
            <a:r>
              <a:rPr lang="en-US" sz="1400" dirty="0" smtClean="0"/>
              <a:t>Software: Adobe Premiere Pro pre-release build 294 / Windows 7 64-bit, Effects: </a:t>
            </a:r>
            <a:r>
              <a:rPr lang="en-US" sz="1400" dirty="0" err="1" smtClean="0"/>
              <a:t>ProcAmp</a:t>
            </a:r>
            <a:r>
              <a:rPr lang="en-US" sz="1400" dirty="0" smtClean="0"/>
              <a:t>, sharpen, color Balance (RGB), RGB color Corrector, </a:t>
            </a:r>
            <a:r>
              <a:rPr lang="en-US" sz="1400" dirty="0" err="1" smtClean="0"/>
              <a:t>lumetri</a:t>
            </a:r>
            <a:r>
              <a:rPr lang="en-US" sz="1400" dirty="0" smtClean="0"/>
              <a:t> (multiple Deep </a:t>
            </a:r>
            <a:r>
              <a:rPr lang="en-US" sz="1400" dirty="0" err="1" smtClean="0"/>
              <a:t>Colour</a:t>
            </a:r>
            <a:r>
              <a:rPr lang="en-US" sz="1400" dirty="0" smtClean="0"/>
              <a:t> effects) System: Intel Xeon E5530 @ 2.40 GHZ, 12GB memory, 160GB </a:t>
            </a:r>
            <a:r>
              <a:rPr lang="en-US" sz="1400" dirty="0" err="1" smtClean="0"/>
              <a:t>Velociraptor</a:t>
            </a:r>
            <a:r>
              <a:rPr lang="en-US" sz="1400" dirty="0" smtClean="0"/>
              <a:t>, Drives: AMD 12102 / NVIDIA 311.35, Content: 4K TIFF 24-bit sequence</a:t>
            </a:r>
          </a:p>
          <a:p>
            <a:pPr marL="265113" indent="-85725"/>
            <a:r>
              <a:rPr lang="en-US" sz="1400" dirty="0"/>
              <a:t>²</a:t>
            </a:r>
            <a:r>
              <a:rPr lang="en-US" sz="1400" dirty="0" smtClean="0"/>
              <a:t>Exxact </a:t>
            </a:r>
            <a:r>
              <a:rPr lang="en-US" sz="1400" dirty="0"/>
              <a:t>Quantum TXR410-144R, </a:t>
            </a:r>
            <a:r>
              <a:rPr lang="en-US" sz="1400" dirty="0" err="1"/>
              <a:t>Tyan</a:t>
            </a:r>
            <a:r>
              <a:rPr lang="en-US" sz="1400" dirty="0"/>
              <a:t> FT72B7015, 32GB memory, Windows® 7 64-bit, and AMD driver version 9.003.3.3 / NVidia driver version 310.90. </a:t>
            </a:r>
            <a:endParaRPr lang="en-US" sz="1400" dirty="0" smtClean="0"/>
          </a:p>
          <a:p>
            <a:pPr marL="265113" indent="-85725"/>
            <a:r>
              <a:rPr lang="en-US" sz="1400" dirty="0" smtClean="0"/>
              <a:t>³</a:t>
            </a:r>
            <a:r>
              <a:rPr lang="en-US" sz="1400" dirty="0"/>
              <a:t>AMD </a:t>
            </a:r>
            <a:r>
              <a:rPr lang="en-US" sz="1400" dirty="0" err="1"/>
              <a:t>PowerGate</a:t>
            </a:r>
            <a:r>
              <a:rPr lang="en-US" sz="1400" dirty="0"/>
              <a:t>, </a:t>
            </a:r>
            <a:r>
              <a:rPr lang="en-US" sz="1400" dirty="0" err="1"/>
              <a:t>PowerTune</a:t>
            </a:r>
            <a:r>
              <a:rPr lang="en-US" sz="1400" dirty="0"/>
              <a:t> and AMD </a:t>
            </a:r>
            <a:r>
              <a:rPr lang="en-US" sz="1400" dirty="0" err="1"/>
              <a:t>ZeroCore</a:t>
            </a:r>
            <a:r>
              <a:rPr lang="en-US" sz="1400" dirty="0"/>
              <a:t> Power are technologies offered by certain AMD FirePro™ products, which are designed to intelligently manage GPU power consumption in response to certain GPU load conditions. Not all products feature all technologies – check with your component or system manufacturer for specific model capabilities. </a:t>
            </a:r>
          </a:p>
          <a:p>
            <a:pPr marL="265113" indent="-85725"/>
            <a:r>
              <a:rPr lang="en-US" sz="1400" dirty="0" smtClean="0">
                <a:latin typeface="Calibri"/>
              </a:rPr>
              <a:t>⁴</a:t>
            </a:r>
            <a:r>
              <a:rPr lang="en-US" sz="1400" dirty="0"/>
              <a:t>According to HP, not all HP </a:t>
            </a:r>
            <a:r>
              <a:rPr lang="en-US" sz="1400" dirty="0" err="1"/>
              <a:t>Zbook</a:t>
            </a:r>
            <a:r>
              <a:rPr lang="en-US" sz="1400" dirty="0"/>
              <a:t> configurations qualify as a mobile workstation </a:t>
            </a:r>
            <a:r>
              <a:rPr lang="en-US" sz="1400" dirty="0" err="1"/>
              <a:t>Ultrabook</a:t>
            </a:r>
            <a:r>
              <a:rPr lang="en-US" sz="1400" dirty="0"/>
              <a:t>™.</a:t>
            </a:r>
          </a:p>
          <a:p>
            <a:pPr marL="265113" indent="-85725"/>
            <a:r>
              <a:rPr lang="en-US" sz="1400" dirty="0">
                <a:latin typeface="Calibri"/>
              </a:rPr>
              <a:t>⁵</a:t>
            </a:r>
            <a:r>
              <a:rPr lang="en-US" sz="1400" dirty="0" smtClean="0"/>
              <a:t>AMD </a:t>
            </a:r>
            <a:r>
              <a:rPr lang="en-US" sz="1400" dirty="0" err="1"/>
              <a:t>Eyefinity</a:t>
            </a:r>
            <a:r>
              <a:rPr lang="en-US" sz="1400" dirty="0"/>
              <a:t> technology supports up to six </a:t>
            </a:r>
            <a:r>
              <a:rPr lang="en-US" sz="1400" dirty="0" err="1"/>
              <a:t>DisplayPort</a:t>
            </a:r>
            <a:r>
              <a:rPr lang="en-US" sz="1400" dirty="0"/>
              <a:t>™ monitors on an enabled graphics card. Supported display quantity, type and resolution vary by model and board design; confirm specifications with manufacturer before purchase. To enable more than two displays, or multiple displays from a single output, additional hardware such as </a:t>
            </a:r>
            <a:r>
              <a:rPr lang="en-US" sz="1400" dirty="0" err="1"/>
              <a:t>DisplayPort</a:t>
            </a:r>
            <a:r>
              <a:rPr lang="en-US" sz="1400" dirty="0"/>
              <a:t>-ready monitors or </a:t>
            </a:r>
            <a:r>
              <a:rPr lang="en-US" sz="1400" dirty="0" err="1"/>
              <a:t>DisplayPort</a:t>
            </a:r>
            <a:r>
              <a:rPr lang="en-US" sz="1400" dirty="0"/>
              <a:t> 1.2 MST-enabled hubs may be required.  A maximum of two active adapters is recommended for consumer systems. See </a:t>
            </a:r>
            <a:r>
              <a:rPr lang="en-US" sz="1400" u="sng" dirty="0">
                <a:hlinkClick r:id="rId2"/>
              </a:rPr>
              <a:t>www.amd.com/eyefinityfaq</a:t>
            </a:r>
            <a:r>
              <a:rPr lang="en-US" sz="1400" dirty="0"/>
              <a:t> for full details</a:t>
            </a:r>
            <a:r>
              <a:rPr lang="en-US" sz="1400" dirty="0" smtClean="0"/>
              <a:t>.</a:t>
            </a:r>
          </a:p>
          <a:p>
            <a:pPr marL="265113" indent="-85725"/>
            <a:r>
              <a:rPr lang="en-US" sz="1400" dirty="0" smtClean="0">
                <a:latin typeface="Calibri"/>
              </a:rPr>
              <a:t>⁶</a:t>
            </a:r>
            <a:r>
              <a:rPr lang="en-US" sz="1400" dirty="0" smtClean="0"/>
              <a:t>Requires </a:t>
            </a:r>
            <a:r>
              <a:rPr lang="en-US" sz="1400" dirty="0"/>
              <a:t>4K display and content.  Supported resolution varies by GPU model and board design; confirm specifications with manufacturer before purchase</a:t>
            </a:r>
            <a:r>
              <a:rPr lang="en-US" sz="1400" dirty="0" smtClean="0"/>
              <a:t>.</a:t>
            </a:r>
          </a:p>
          <a:p>
            <a:pPr marL="265113" indent="-85725"/>
            <a:r>
              <a:rPr lang="en-US" sz="1400" dirty="0" smtClean="0">
                <a:latin typeface="Calibri"/>
              </a:rPr>
              <a:t>⁷</a:t>
            </a:r>
            <a:r>
              <a:rPr lang="en-US" sz="1400" dirty="0"/>
              <a:t>AMD </a:t>
            </a:r>
            <a:r>
              <a:rPr lang="en-US" sz="1400" dirty="0" err="1"/>
              <a:t>Enduro</a:t>
            </a:r>
            <a:r>
              <a:rPr lang="en-US" sz="1400" dirty="0"/>
              <a:t>™ technology requires either an AMD “A” series or “E” series APU or an Intel processor, plus an AMD Radeon™ HD 7000M series or an AMD FirePro</a:t>
            </a:r>
            <a:r>
              <a:rPr lang="en-US" sz="1400" dirty="0">
                <a:cs typeface="Arial"/>
              </a:rPr>
              <a:t>™ M5100/M4100/M3100 </a:t>
            </a:r>
            <a:r>
              <a:rPr lang="en-US" sz="1400" dirty="0"/>
              <a:t>discrete graphics configuration and is available on Windows® 7 Professional, Windows® 7 Ultimate, Windows® 7 Home Premium, and/or Windows® 7 Home Basic OS. Linux OS supports manual switching which requires restart of X-Server to switch between graphics solutions. Not all AMD Radeon™ HD 7000M series or AMD FirePro</a:t>
            </a:r>
            <a:r>
              <a:rPr lang="en-US" sz="1400" dirty="0">
                <a:cs typeface="Arial"/>
              </a:rPr>
              <a:t>™ M5100/M4100/M3100 </a:t>
            </a:r>
            <a:r>
              <a:rPr lang="en-US" sz="1400" dirty="0"/>
              <a:t>GPU features and capabilities may be supported on all AMD </a:t>
            </a:r>
            <a:r>
              <a:rPr lang="en-US" sz="1400" dirty="0" err="1"/>
              <a:t>Enduro</a:t>
            </a:r>
            <a:r>
              <a:rPr lang="en-US" sz="1400" dirty="0"/>
              <a:t>™ technology-enabled components or systems — always check with your component or system manufacturer for specific mode capabilities and supported technologies.</a:t>
            </a:r>
          </a:p>
          <a:p>
            <a:pPr marL="265113" indent="-85725"/>
            <a:endParaRPr lang="en-US" sz="1400" dirty="0"/>
          </a:p>
          <a:p>
            <a:pPr marL="265113" indent="-85725"/>
            <a:endParaRPr lang="en-US" sz="1400" dirty="0"/>
          </a:p>
          <a:p>
            <a:pPr marL="265113" indent="-85725"/>
            <a:endParaRPr lang="en-US" sz="1400" dirty="0" smtClean="0"/>
          </a:p>
        </p:txBody>
      </p:sp>
    </p:spTree>
    <p:extLst>
      <p:ext uri="{BB962C8B-B14F-4D97-AF65-F5344CB8AC3E}">
        <p14:creationId xmlns:p14="http://schemas.microsoft.com/office/powerpoint/2010/main" val="4017410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2822" y="252024"/>
            <a:ext cx="10424160" cy="474345"/>
          </a:xfrm>
        </p:spPr>
        <p:txBody>
          <a:bodyPr/>
          <a:lstStyle/>
          <a:p>
            <a:r>
              <a:rPr lang="en-US" sz="2600" cap="none" dirty="0" smtClean="0">
                <a:latin typeface="+mj-lt"/>
              </a:rPr>
              <a:t>AMD GCN Architecture </a:t>
            </a:r>
            <a:endParaRPr lang="en-US" sz="2600" cap="none" dirty="0">
              <a:latin typeface="+mj-lt"/>
            </a:endParaRPr>
          </a:p>
        </p:txBody>
      </p:sp>
      <p:pic>
        <p:nvPicPr>
          <p:cNvPr id="15" name="Picture 2"/>
          <p:cNvPicPr>
            <a:picLocks noChangeAspect="1" noChangeArrowheads="1"/>
          </p:cNvPicPr>
          <p:nvPr/>
        </p:nvPicPr>
        <p:blipFill>
          <a:blip r:embed="rId3"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5960038" y="903975"/>
            <a:ext cx="4893787" cy="4706354"/>
          </a:xfrm>
          <a:prstGeom prst="rect">
            <a:avLst/>
          </a:prstGeom>
          <a:noFill/>
          <a:ln>
            <a:noFill/>
          </a:ln>
          <a:effectLst>
            <a:outerShdw dist="35921" dir="2700000" algn="ctr" rotWithShape="0">
              <a:srgbClr val="C00000"/>
            </a:outerShdw>
          </a:effectLst>
          <a:scene3d>
            <a:camera prst="perspectiveContrastingLeftFacing">
              <a:rot lat="623785" lon="1800000" rev="21386789"/>
            </a:camera>
            <a:lightRig rig="threePt" dir="t"/>
          </a:scene3d>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13263" y="903975"/>
            <a:ext cx="5563547" cy="4970591"/>
          </a:xfrm>
          <a:prstGeom prst="rect">
            <a:avLst/>
          </a:prstGeom>
          <a:noFill/>
        </p:spPr>
        <p:txBody>
          <a:bodyPr wrap="square" rtlCol="0">
            <a:spAutoFit/>
          </a:bodyPr>
          <a:lstStyle/>
          <a:p>
            <a:pPr>
              <a:spcAft>
                <a:spcPts val="600"/>
              </a:spcAft>
              <a:buClr>
                <a:schemeClr val="bg2"/>
              </a:buClr>
            </a:pPr>
            <a:r>
              <a:rPr lang="en-US" sz="1600" dirty="0" smtClean="0">
                <a:latin typeface="+mj-lt"/>
                <a:cs typeface="Klavika Basic Regular"/>
              </a:rPr>
              <a:t>AMD FirePro™ S9000 and S10000</a:t>
            </a:r>
          </a:p>
          <a:p>
            <a:pPr marL="800100" lvl="2" indent="-342900">
              <a:spcBef>
                <a:spcPts val="800"/>
              </a:spcBef>
              <a:buClr>
                <a:schemeClr val="tx1"/>
              </a:buClr>
              <a:buFont typeface="Wingdings 3" pitchFamily="18" charset="2"/>
              <a:buChar char=""/>
            </a:pPr>
            <a:r>
              <a:rPr lang="en-US" sz="1600" dirty="0">
                <a:latin typeface="+mj-lt"/>
                <a:cs typeface="Klavika Basic Regular"/>
              </a:rPr>
              <a:t>Up to 28 Compute Units</a:t>
            </a:r>
          </a:p>
          <a:p>
            <a:pPr marL="800100" lvl="2" indent="-342900">
              <a:spcBef>
                <a:spcPts val="800"/>
              </a:spcBef>
              <a:buClr>
                <a:schemeClr val="tx1"/>
              </a:buClr>
              <a:buFont typeface="Wingdings 3" pitchFamily="18" charset="2"/>
              <a:buChar char=""/>
            </a:pPr>
            <a:r>
              <a:rPr lang="en-US" sz="1600" dirty="0">
                <a:latin typeface="+mj-lt"/>
                <a:cs typeface="Klavika Basic Regular"/>
              </a:rPr>
              <a:t>¼ Rate Double Precision Floating </a:t>
            </a:r>
            <a:r>
              <a:rPr lang="en-US" sz="1600" dirty="0" smtClean="0">
                <a:latin typeface="+mj-lt"/>
                <a:cs typeface="Klavika Basic Regular"/>
              </a:rPr>
              <a:t>Point </a:t>
            </a:r>
          </a:p>
          <a:p>
            <a:pPr marL="800100" lvl="2" indent="-342900">
              <a:spcBef>
                <a:spcPts val="800"/>
              </a:spcBef>
              <a:buClr>
                <a:schemeClr val="tx1"/>
              </a:buClr>
              <a:buFont typeface="Wingdings 3" pitchFamily="18" charset="2"/>
              <a:buChar char=""/>
            </a:pPr>
            <a:r>
              <a:rPr lang="en-US" sz="1600" dirty="0" smtClean="0">
                <a:latin typeface="+mj-lt"/>
                <a:cs typeface="Klavika Basic Regular"/>
              </a:rPr>
              <a:t>Up to 1.48 TFLOPS DPFP on a single board </a:t>
            </a:r>
            <a:endParaRPr lang="en-US" sz="1600" dirty="0">
              <a:latin typeface="+mj-lt"/>
              <a:cs typeface="Klavika Basic Regular"/>
            </a:endParaRPr>
          </a:p>
          <a:p>
            <a:pPr marL="800100" lvl="2" indent="-342900">
              <a:spcBef>
                <a:spcPts val="800"/>
              </a:spcBef>
              <a:buClr>
                <a:schemeClr val="tx1"/>
              </a:buClr>
              <a:buFont typeface="Wingdings 3" pitchFamily="18" charset="2"/>
              <a:buChar char=""/>
            </a:pPr>
            <a:r>
              <a:rPr lang="en-US" sz="1600" dirty="0">
                <a:latin typeface="+mj-lt"/>
                <a:cs typeface="Klavika Basic Regular"/>
              </a:rPr>
              <a:t>384-bit GDDR5 memory interface</a:t>
            </a:r>
          </a:p>
          <a:p>
            <a:pPr marL="800100" lvl="2" indent="-342900">
              <a:spcBef>
                <a:spcPts val="800"/>
              </a:spcBef>
              <a:buClr>
                <a:schemeClr val="tx1"/>
              </a:buClr>
              <a:buFont typeface="Wingdings 3" pitchFamily="18" charset="2"/>
              <a:buChar char=""/>
            </a:pPr>
            <a:r>
              <a:rPr lang="en-US" sz="1600" dirty="0">
                <a:latin typeface="+mj-lt"/>
                <a:cs typeface="Klavika Basic Regular"/>
              </a:rPr>
              <a:t>Up to 12GB video memory*</a:t>
            </a:r>
          </a:p>
          <a:p>
            <a:pPr marL="800100" lvl="2" indent="-342900">
              <a:spcBef>
                <a:spcPts val="800"/>
              </a:spcBef>
              <a:buClr>
                <a:schemeClr val="tx1"/>
              </a:buClr>
              <a:buFont typeface="Wingdings 3" pitchFamily="18" charset="2"/>
              <a:buChar char=""/>
            </a:pPr>
            <a:r>
              <a:rPr lang="en-US" sz="1600" dirty="0">
                <a:latin typeface="+mj-lt"/>
                <a:cs typeface="Klavika Basic Regular"/>
              </a:rPr>
              <a:t>4.3 billion transistors</a:t>
            </a:r>
          </a:p>
          <a:p>
            <a:pPr marL="800100" lvl="2" indent="-342900">
              <a:spcBef>
                <a:spcPts val="800"/>
              </a:spcBef>
              <a:buClr>
                <a:schemeClr val="tx1"/>
              </a:buClr>
              <a:buFont typeface="Wingdings 3" pitchFamily="18" charset="2"/>
              <a:buChar char=""/>
            </a:pPr>
            <a:r>
              <a:rPr lang="en-US" sz="1600" dirty="0">
                <a:latin typeface="+mj-lt"/>
                <a:cs typeface="Klavika Basic Regular"/>
              </a:rPr>
              <a:t>28nm process node </a:t>
            </a:r>
          </a:p>
          <a:p>
            <a:pPr>
              <a:spcAft>
                <a:spcPts val="600"/>
              </a:spcAft>
              <a:buClr>
                <a:schemeClr val="bg2"/>
              </a:buClr>
            </a:pPr>
            <a:endParaRPr lang="en-US" sz="1600" dirty="0">
              <a:latin typeface="+mj-lt"/>
              <a:cs typeface="Klavika Basic Regular"/>
            </a:endParaRPr>
          </a:p>
          <a:p>
            <a:pPr>
              <a:spcAft>
                <a:spcPts val="600"/>
              </a:spcAft>
              <a:buClr>
                <a:schemeClr val="bg2"/>
              </a:buClr>
            </a:pPr>
            <a:r>
              <a:rPr lang="en-US" sz="1600" dirty="0" smtClean="0">
                <a:latin typeface="+mj-lt"/>
                <a:cs typeface="Klavika Basic Regular"/>
              </a:rPr>
              <a:t>Introduced</a:t>
            </a:r>
          </a:p>
          <a:p>
            <a:pPr marL="800100" lvl="2" indent="-342900">
              <a:spcBef>
                <a:spcPts val="800"/>
              </a:spcBef>
              <a:buClr>
                <a:schemeClr val="tx1"/>
              </a:buClr>
              <a:buFont typeface="Wingdings 3" pitchFamily="18" charset="2"/>
              <a:buChar char=""/>
            </a:pPr>
            <a:r>
              <a:rPr lang="en-US" sz="1600" dirty="0">
                <a:latin typeface="+mj-lt"/>
                <a:cs typeface="Klavika Basic Regular"/>
              </a:rPr>
              <a:t>Dual Asynchronous Compute Engines (ACE)</a:t>
            </a:r>
          </a:p>
          <a:p>
            <a:pPr marL="746125" lvl="2" indent="0">
              <a:buNone/>
            </a:pPr>
            <a:endParaRPr lang="en-US" sz="1400" dirty="0" smtClean="0">
              <a:latin typeface="+mj-lt"/>
              <a:cs typeface="Klavika Basic Regular"/>
            </a:endParaRPr>
          </a:p>
          <a:p>
            <a:r>
              <a:rPr lang="en-US" dirty="0" smtClean="0">
                <a:latin typeface="+mj-lt"/>
                <a:cs typeface="Klavika Basic Regular"/>
              </a:rPr>
              <a:t>Features</a:t>
            </a:r>
          </a:p>
          <a:p>
            <a:pPr marL="800100" lvl="2" indent="-342900">
              <a:spcBef>
                <a:spcPts val="800"/>
              </a:spcBef>
              <a:buClr>
                <a:schemeClr val="tx1"/>
              </a:buClr>
              <a:buFont typeface="Wingdings 3" pitchFamily="18" charset="2"/>
              <a:buChar char=""/>
            </a:pPr>
            <a:r>
              <a:rPr lang="en-US" sz="1600" dirty="0">
                <a:latin typeface="+mj-lt"/>
                <a:cs typeface="Klavika Basic Regular"/>
              </a:rPr>
              <a:t>Dual DMA engines</a:t>
            </a:r>
          </a:p>
          <a:p>
            <a:pPr>
              <a:spcAft>
                <a:spcPts val="600"/>
              </a:spcAft>
              <a:buClr>
                <a:schemeClr val="bg2"/>
              </a:buClr>
            </a:pPr>
            <a:endParaRPr lang="en-US" dirty="0" smtClean="0">
              <a:latin typeface="+mj-lt"/>
              <a:cs typeface="Klavika Basic Regular"/>
            </a:endParaRPr>
          </a:p>
        </p:txBody>
      </p:sp>
    </p:spTree>
    <p:extLst>
      <p:ext uri="{BB962C8B-B14F-4D97-AF65-F5344CB8AC3E}">
        <p14:creationId xmlns:p14="http://schemas.microsoft.com/office/powerpoint/2010/main" val="650593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 &amp; Attribution</a:t>
            </a:r>
          </a:p>
        </p:txBody>
      </p:sp>
      <p:sp>
        <p:nvSpPr>
          <p:cNvPr id="3" name="Content Placeholder 2"/>
          <p:cNvSpPr>
            <a:spLocks noGrp="1"/>
          </p:cNvSpPr>
          <p:nvPr>
            <p:ph idx="1"/>
          </p:nvPr>
        </p:nvSpPr>
        <p:spPr/>
        <p:txBody>
          <a:bodyPr anchor="b"/>
          <a:lstStyle/>
          <a:p>
            <a:pPr marL="0" indent="0" defTabSz="652463">
              <a:buNone/>
              <a:defRPr/>
            </a:pPr>
            <a:r>
              <a:rPr lang="en-US" sz="1400" dirty="0"/>
              <a:t>The information presented in this document is for informational purposes only and may contain technical inaccuracies, omissions and typographical errors.</a:t>
            </a:r>
            <a:br>
              <a:rPr lang="en-US" sz="1400" dirty="0"/>
            </a:br>
            <a:endParaRPr lang="en-US" sz="1400" dirty="0"/>
          </a:p>
          <a:p>
            <a:pPr marL="0" indent="0" defTabSz="652463">
              <a:buNone/>
              <a:defRPr/>
            </a:pPr>
            <a:r>
              <a:rPr lang="en-US" sz="1400" dirty="0"/>
              <a:t>The information contained herein is subject to change and may be rendered inaccurate for many reasons, including but not limited to product and roadmap changes, component and motherboard version changes, new model and/or product releases, product differences between differing manufacturers, software changes, BIOS flashes, firmware upgrades, or the like. AMD assumes no obligation to update or otherwise correct or revise this information. However, AMD reserves the right to revise this information and to make changes from time to time to the content hereof without obligation of AMD to notify any person of such revisions or changes.</a:t>
            </a:r>
            <a:br>
              <a:rPr lang="en-US" sz="1400" dirty="0"/>
            </a:br>
            <a:endParaRPr lang="en-US" sz="1400" dirty="0"/>
          </a:p>
          <a:p>
            <a:pPr marL="0" indent="0" defTabSz="652463">
              <a:buNone/>
              <a:defRPr/>
            </a:pPr>
            <a:r>
              <a:rPr lang="en-US" sz="1400" dirty="0"/>
              <a:t>AMD MAKES NO REPRESENTATIONS OR WARRANTIES WITH RESPECT TO THE CONTENTS HEREOF AND ASSUMES NO RESPONSIBILITY FOR ANY INACCURACIES, ERRORS OR OMISSIONS THAT MAY APPEAR IN THIS INFORMATION.</a:t>
            </a:r>
            <a:br>
              <a:rPr lang="en-US" sz="1400" dirty="0"/>
            </a:br>
            <a:endParaRPr lang="en-US" sz="1400" dirty="0"/>
          </a:p>
          <a:p>
            <a:pPr marL="0" indent="0" defTabSz="652463">
              <a:buNone/>
              <a:defRPr/>
            </a:pPr>
            <a:r>
              <a:rPr lang="en-US" sz="1400" dirty="0"/>
              <a:t>AMD SPECIFICALLY DISCLAIMS ANY IMPLIED WARRANTIES OF MERCHANTABILITY OR FITNESS FOR ANY PARTICULAR PURPOSE. IN NO EVENT WILL AMD BE LIABLE TO ANY PERSON FOR ANY DIRECT, INDIRECT, SPECIAL OR OTHER CONSEQUENTIAL DAMAGES ARISING FROM THE USE OF ANY INFORMATION CONTAINED HEREIN, EVEN IF AMD IS EXPRESSLY ADVISED OF THE POSSIBILITY OF SUCH DAMAGES.</a:t>
            </a:r>
          </a:p>
          <a:p>
            <a:pPr marL="0" indent="0" algn="just" defTabSz="652463">
              <a:buNone/>
              <a:defRPr/>
            </a:pPr>
            <a:endParaRPr lang="en-US" sz="1400" b="1" u="sng" dirty="0"/>
          </a:p>
          <a:p>
            <a:pPr marL="0" indent="0" algn="just" defTabSz="652463">
              <a:buNone/>
              <a:defRPr/>
            </a:pPr>
            <a:r>
              <a:rPr lang="en-US" sz="1400" b="1" u="sng" dirty="0"/>
              <a:t>ATTRIBUTION</a:t>
            </a:r>
          </a:p>
          <a:p>
            <a:pPr marL="0" indent="0">
              <a:buNone/>
            </a:pPr>
            <a:r>
              <a:rPr lang="en-US" sz="1400" dirty="0"/>
              <a:t>© 2013 Advanced Micro Devices, Inc. All rights reserved. AMD, the AMD Arrow logo</a:t>
            </a:r>
            <a:r>
              <a:rPr lang="en-CA" sz="1400" dirty="0"/>
              <a:t> </a:t>
            </a:r>
            <a:r>
              <a:rPr lang="en-US" sz="1400" dirty="0"/>
              <a:t>and combinations thereof are trademarks of Advanced Micro Devices, Inc. in the United States and/or other jurisdictions.  SPEC  is a registered trademark of the Standard Performance Evaluation Corporation (SPEC). Other names are for informational purposes only and may be trademarks of their respective owners</a:t>
            </a:r>
            <a:r>
              <a:rPr lang="en-US" sz="1400" dirty="0" smtClean="0"/>
              <a:t>.</a:t>
            </a:r>
            <a:endParaRPr lang="en-US" sz="1400" dirty="0"/>
          </a:p>
        </p:txBody>
      </p:sp>
    </p:spTree>
    <p:extLst>
      <p:ext uri="{BB962C8B-B14F-4D97-AF65-F5344CB8AC3E}">
        <p14:creationId xmlns:p14="http://schemas.microsoft.com/office/powerpoint/2010/main" val="3369249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35" y="1132523"/>
            <a:ext cx="8778240" cy="310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9173556" y="933128"/>
            <a:ext cx="2286000" cy="5852160"/>
            <a:chOff x="6319838" y="725555"/>
            <a:chExt cx="1852612" cy="5045560"/>
          </a:xfrm>
        </p:grpSpPr>
        <p:grpSp>
          <p:nvGrpSpPr>
            <p:cNvPr id="15" name="Group 14"/>
            <p:cNvGrpSpPr/>
            <p:nvPr/>
          </p:nvGrpSpPr>
          <p:grpSpPr>
            <a:xfrm>
              <a:off x="6319838" y="725555"/>
              <a:ext cx="1852612" cy="5045560"/>
              <a:chOff x="6319838" y="596348"/>
              <a:chExt cx="1852612" cy="5045560"/>
            </a:xfrm>
          </p:grpSpPr>
          <p:pic>
            <p:nvPicPr>
              <p:cNvPr id="5123" name="Picture 3" descr="E:\Quardia\Quardia Client Folder - Active\AMD\AMD0099 AMD ATI GPU launch - Darren McPhee\resources\redbar large.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19838" y="698432"/>
                <a:ext cx="1852612" cy="494347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bwMode="auto">
              <a:xfrm>
                <a:off x="6718852" y="596348"/>
                <a:ext cx="974035" cy="387624"/>
              </a:xfrm>
              <a:prstGeom prst="rect">
                <a:avLst/>
              </a:prstGeom>
              <a:noFill/>
              <a:ln w="25400" algn="ctr">
                <a:noFill/>
                <a:round/>
                <a:headEnd/>
                <a:tailEnd/>
              </a:ln>
              <a:effectLst>
                <a:reflection blurRad="63500" stA="89000" endPos="38000" dir="5400000" sy="-100000" algn="bl" rotWithShape="0"/>
              </a:effectLst>
              <a:scene3d>
                <a:camera prst="perspectiveHeroicExtremeLeftFacing">
                  <a:rot lat="787301" lon="2062272" rev="21539006"/>
                </a:camera>
                <a:lightRig rig="soft" dir="t"/>
              </a:scene3d>
            </p:spPr>
            <p:txBody>
              <a:bodyPr wrap="none" lIns="0" tIns="0" rIns="0" bIns="0" rtlCol="0" anchor="b" anchorCtr="0">
                <a:sp3d extrusionH="19050" prstMaterial="plastic"/>
              </a:bodyPr>
              <a:lstStyle/>
              <a:p>
                <a:pPr marL="2117" indent="-2117" algn="ctr" defTabSz="1217364">
                  <a:lnSpc>
                    <a:spcPts val="2266"/>
                  </a:lnSpc>
                </a:pPr>
                <a:r>
                  <a:rPr lang="en-US" sz="5900" b="1" dirty="0">
                    <a:solidFill>
                      <a:prstClr val="white"/>
                    </a:solidFill>
                  </a:rPr>
                  <a:t>32</a:t>
                </a:r>
                <a:endParaRPr lang="en-US" sz="3700" b="1" dirty="0">
                  <a:solidFill>
                    <a:prstClr val="white"/>
                  </a:solidFill>
                </a:endParaRPr>
              </a:p>
              <a:p>
                <a:pPr marL="2117" indent="-2117" algn="ctr" defTabSz="1217364">
                  <a:lnSpc>
                    <a:spcPts val="2266"/>
                  </a:lnSpc>
                </a:pPr>
                <a:r>
                  <a:rPr lang="en-US" sz="2700" b="1" dirty="0">
                    <a:solidFill>
                      <a:prstClr val="white"/>
                    </a:solidFill>
                  </a:rPr>
                  <a:t>GB/s</a:t>
                </a:r>
                <a:endParaRPr lang="en-US" sz="3700" b="1" dirty="0">
                  <a:solidFill>
                    <a:prstClr val="white"/>
                  </a:solidFill>
                </a:endParaRPr>
              </a:p>
            </p:txBody>
          </p:sp>
        </p:grpSp>
        <p:pic>
          <p:nvPicPr>
            <p:cNvPr id="1029" name="Picture 5" descr="E:\Quardia\Quardia Client Folder - Active\AMD\AMD0099 AMD ATI GPU launch - Darren McPhee\resources\AMD GPU fiber 04 text.pn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7334249" y="3232150"/>
              <a:ext cx="803275" cy="566738"/>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E:\Quardia\Quardia Client Folder - Active\AMD\AMD0099 AMD ATI GPU launch - Darren McPhee\resources\AMD GPU fiber 04 cach.pn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518" y="4814340"/>
            <a:ext cx="12188825" cy="2032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Quardia\Quardia Client Folder - Active\AMD\AMD0099 AMD ATI GPU launch - Darren McPhee\resources\AMD GPU fiber 04 refl.pn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7935435" y="4419600"/>
            <a:ext cx="3151511" cy="2438400"/>
          </a:xfrm>
          <a:prstGeom prst="rect">
            <a:avLst/>
          </a:prstGeom>
          <a:noFill/>
          <a:extLst>
            <a:ext uri="{909E8E84-426E-40DD-AFC4-6F175D3DCCD1}">
              <a14:hiddenFill xmlns:a14="http://schemas.microsoft.com/office/drawing/2010/main">
                <a:solidFill>
                  <a:srgbClr val="FFFFFF"/>
                </a:solidFill>
              </a14:hiddenFill>
            </a:ext>
          </a:extLst>
        </p:spPr>
      </p:pic>
      <p:grpSp>
        <p:nvGrpSpPr>
          <p:cNvPr id="51" name="Group 50"/>
          <p:cNvGrpSpPr/>
          <p:nvPr/>
        </p:nvGrpSpPr>
        <p:grpSpPr>
          <a:xfrm>
            <a:off x="-4176450" y="5130800"/>
            <a:ext cx="20999569" cy="1371600"/>
            <a:chOff x="-3133154" y="3848100"/>
            <a:chExt cx="15753779" cy="1028700"/>
          </a:xfrm>
        </p:grpSpPr>
        <p:pic>
          <p:nvPicPr>
            <p:cNvPr id="53" name="Picture 2" descr="E:\Quardia\Quardia Client Folder - Active\AMD\AMD0099 AMD ATI GPU launch - Darren McPhee\resources\red flare.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353621" y="3848100"/>
              <a:ext cx="7267004" cy="44767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E:\Quardia\Quardia Client Folder - Active\AMD\AMD0099 AMD ATI GPU launch - Darren McPhee\resources\red flare.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133154" y="4429125"/>
              <a:ext cx="7267004" cy="447675"/>
            </a:xfrm>
            <a:prstGeom prst="rect">
              <a:avLst/>
            </a:prstGeom>
            <a:noFill/>
            <a:extLst>
              <a:ext uri="{909E8E84-426E-40DD-AFC4-6F175D3DCCD1}">
                <a14:hiddenFill xmlns:a14="http://schemas.microsoft.com/office/drawing/2010/main">
                  <a:solidFill>
                    <a:srgbClr val="FFFFFF"/>
                  </a:solidFill>
                </a14:hiddenFill>
              </a:ext>
            </a:extLst>
          </p:spPr>
        </p:pic>
      </p:grpSp>
      <p:sp>
        <p:nvSpPr>
          <p:cNvPr id="105" name="TextBox 104"/>
          <p:cNvSpPr txBox="1"/>
          <p:nvPr/>
        </p:nvSpPr>
        <p:spPr>
          <a:xfrm>
            <a:off x="44145" y="6547407"/>
            <a:ext cx="336337" cy="233571"/>
          </a:xfrm>
          <a:prstGeom prst="rect">
            <a:avLst/>
          </a:prstGeom>
          <a:noFill/>
        </p:spPr>
        <p:txBody>
          <a:bodyPr wrap="none" lIns="109392" tIns="54696" rIns="109392" bIns="54696" rtlCol="0" anchor="ctr">
            <a:spAutoFit/>
          </a:bodyPr>
          <a:lstStyle/>
          <a:p>
            <a:pPr algn="r"/>
            <a:fld id="{B50A2252-0B00-49D0-9A28-2F5CCECF09D1}" type="slidenum">
              <a:rPr lang="en-US" sz="800">
                <a:solidFill>
                  <a:srgbClr val="CACFD0"/>
                </a:solidFill>
                <a:latin typeface="Arial" pitchFamily="34" charset="0"/>
                <a:cs typeface="Arial" pitchFamily="34" charset="0"/>
              </a:rPr>
              <a:pPr algn="r"/>
              <a:t>9</a:t>
            </a:fld>
            <a:endParaRPr lang="en-US" sz="800" dirty="0">
              <a:solidFill>
                <a:srgbClr val="CACFD0"/>
              </a:solidFill>
              <a:latin typeface="Arial" pitchFamily="34" charset="0"/>
              <a:cs typeface="Arial" pitchFamily="34" charset="0"/>
            </a:endParaRPr>
          </a:p>
        </p:txBody>
      </p:sp>
      <p:sp>
        <p:nvSpPr>
          <p:cNvPr id="3" name="Title 2"/>
          <p:cNvSpPr>
            <a:spLocks noGrp="1"/>
          </p:cNvSpPr>
          <p:nvPr>
            <p:ph type="title"/>
          </p:nvPr>
        </p:nvSpPr>
        <p:spPr/>
        <p:txBody>
          <a:bodyPr/>
          <a:lstStyle/>
          <a:p>
            <a:r>
              <a:rPr lang="en-US" dirty="0" smtClean="0"/>
              <a:t>AMD FIREPRO™ Performance Advantage </a:t>
            </a:r>
            <a:endParaRPr lang="en-US" dirty="0"/>
          </a:p>
        </p:txBody>
      </p:sp>
      <p:grpSp>
        <p:nvGrpSpPr>
          <p:cNvPr id="29" name="Group 28"/>
          <p:cNvGrpSpPr/>
          <p:nvPr/>
        </p:nvGrpSpPr>
        <p:grpSpPr>
          <a:xfrm>
            <a:off x="-4176450" y="5105400"/>
            <a:ext cx="20999569" cy="1371600"/>
            <a:chOff x="-3133154" y="3848100"/>
            <a:chExt cx="15753779" cy="1028700"/>
          </a:xfrm>
        </p:grpSpPr>
        <p:pic>
          <p:nvPicPr>
            <p:cNvPr id="31" name="Picture 2" descr="E:\Quardia\Quardia Client Folder - Active\AMD\AMD0099 AMD ATI GPU launch - Darren McPhee\resources\red flare.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353621" y="3848100"/>
              <a:ext cx="7267004" cy="4476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E:\Quardia\Quardia Client Folder - Active\AMD\AMD0099 AMD ATI GPU launch - Darren McPhee\resources\red flare.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133154" y="4429125"/>
              <a:ext cx="7267004" cy="44767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34" descr="cadcaemandeB0076.png"/>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649014" y="3315258"/>
            <a:ext cx="5760720" cy="2991052"/>
          </a:xfrm>
          <a:prstGeom prst="rect">
            <a:avLst/>
          </a:prstGeom>
        </p:spPr>
      </p:pic>
      <p:sp>
        <p:nvSpPr>
          <p:cNvPr id="38" name="TextBox 5"/>
          <p:cNvSpPr txBox="1"/>
          <p:nvPr/>
        </p:nvSpPr>
        <p:spPr>
          <a:xfrm>
            <a:off x="4052809" y="5814969"/>
            <a:ext cx="4756790" cy="485862"/>
          </a:xfrm>
          <a:prstGeom prst="rect">
            <a:avLst/>
          </a:prstGeom>
          <a:noFill/>
          <a:ln w="9525" cmpd="sng">
            <a:noFill/>
          </a:ln>
          <a:effectLst/>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r>
              <a:rPr lang="en-CA" sz="2000" b="1" dirty="0" smtClean="0">
                <a:solidFill>
                  <a:schemeClr val="tx1"/>
                </a:solidFill>
                <a:effectLst>
                  <a:outerShdw blurRad="38100" dist="38100" dir="2700000" algn="tl">
                    <a:srgbClr val="000000">
                      <a:alpha val="43137"/>
                    </a:srgbClr>
                  </a:outerShdw>
                </a:effectLst>
              </a:rPr>
              <a:t> 4K Ultra HD Resolution</a:t>
            </a:r>
            <a:endParaRPr lang="en-CA" sz="2000" b="1" dirty="0">
              <a:solidFill>
                <a:schemeClr val="tx1"/>
              </a:solidFill>
              <a:effectLst>
                <a:outerShdw blurRad="38100" dist="38100" dir="2700000" algn="tl">
                  <a:srgbClr val="000000">
                    <a:alpha val="43137"/>
                  </a:srgbClr>
                </a:outerShdw>
              </a:effectLst>
            </a:endParaRPr>
          </a:p>
        </p:txBody>
      </p:sp>
      <p:pic>
        <p:nvPicPr>
          <p:cNvPr id="49" name="Picture 48" descr="DirectGMA.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21908" y="4740384"/>
            <a:ext cx="2179912" cy="2179912"/>
          </a:xfrm>
          <a:prstGeom prst="rect">
            <a:avLst/>
          </a:prstGeom>
        </p:spPr>
      </p:pic>
      <p:sp>
        <p:nvSpPr>
          <p:cNvPr id="50" name="TextBox 5"/>
          <p:cNvSpPr txBox="1"/>
          <p:nvPr/>
        </p:nvSpPr>
        <p:spPr>
          <a:xfrm>
            <a:off x="1270619" y="4699022"/>
            <a:ext cx="4756790" cy="485862"/>
          </a:xfrm>
          <a:prstGeom prst="rect">
            <a:avLst/>
          </a:prstGeom>
          <a:noFill/>
          <a:ln w="9525" cmpd="sng">
            <a:noFill/>
          </a:ln>
          <a:effectLst/>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CA" sz="2000" b="1" dirty="0" smtClean="0">
                <a:solidFill>
                  <a:schemeClr val="tx1"/>
                </a:solidFill>
                <a:effectLst>
                  <a:outerShdw blurRad="38100" dist="38100" dir="2700000" algn="tl">
                    <a:srgbClr val="000000">
                      <a:alpha val="43137"/>
                    </a:srgbClr>
                  </a:outerShdw>
                </a:effectLst>
              </a:rPr>
              <a:t> Direct GMA</a:t>
            </a:r>
            <a:endParaRPr lang="en-CA" sz="2000" b="1" dirty="0">
              <a:solidFill>
                <a:schemeClr val="tx1"/>
              </a:solidFill>
              <a:effectLst>
                <a:outerShdw blurRad="38100" dist="38100" dir="2700000" algn="tl">
                  <a:srgbClr val="000000">
                    <a:alpha val="43137"/>
                  </a:srgbClr>
                </a:outerShdw>
              </a:effectLst>
            </a:endParaRPr>
          </a:p>
        </p:txBody>
      </p:sp>
      <p:sp>
        <p:nvSpPr>
          <p:cNvPr id="22" name="TextBox 21"/>
          <p:cNvSpPr txBox="1">
            <a:spLocks noChangeArrowheads="1"/>
          </p:cNvSpPr>
          <p:nvPr/>
        </p:nvSpPr>
        <p:spPr bwMode="auto">
          <a:xfrm>
            <a:off x="278235" y="4164142"/>
            <a:ext cx="853136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sz="600" b="0" i="0" u="none" strike="noStrike" cap="none" normalizeH="0" baseline="0" dirty="0" smtClean="0">
                <a:ln>
                  <a:noFill/>
                </a:ln>
                <a:effectLst/>
                <a:latin typeface="Calibri" pitchFamily="34" charset="0"/>
                <a:cs typeface="Arial" pitchFamily="34" charset="0"/>
              </a:rPr>
              <a:t>Normalized to K4000/Q4000 = 1.</a:t>
            </a:r>
            <a:r>
              <a:rPr kumimoji="0" lang="en-US" sz="600" b="0" i="0" u="none" strike="noStrike" cap="none" normalizeH="0" dirty="0" smtClean="0">
                <a:ln>
                  <a:noFill/>
                </a:ln>
                <a:effectLst/>
                <a:latin typeface="Calibri" pitchFamily="34" charset="0"/>
                <a:cs typeface="Arial" pitchFamily="34" charset="0"/>
              </a:rPr>
              <a:t> </a:t>
            </a:r>
            <a:r>
              <a:rPr kumimoji="0" lang="en-US" sz="600" b="0" i="0" u="none" strike="noStrike" cap="none" normalizeH="0" baseline="0" dirty="0" smtClean="0">
                <a:ln>
                  <a:noFill/>
                </a:ln>
                <a:effectLst/>
                <a:latin typeface="Calibri" pitchFamily="34" charset="0"/>
                <a:cs typeface="Arial" pitchFamily="34" charset="0"/>
              </a:rPr>
              <a:t>System </a:t>
            </a:r>
            <a:r>
              <a:rPr kumimoji="0" lang="en-US" sz="600" b="0" i="0" u="none" strike="noStrike" cap="none" normalizeH="0" baseline="0" dirty="0" err="1" smtClean="0">
                <a:ln>
                  <a:noFill/>
                </a:ln>
                <a:effectLst/>
                <a:latin typeface="Calibri" pitchFamily="34" charset="0"/>
                <a:cs typeface="Arial" pitchFamily="34" charset="0"/>
              </a:rPr>
              <a:t>Config</a:t>
            </a:r>
            <a:r>
              <a:rPr kumimoji="0" lang="en-US" sz="600" b="0" i="0" u="none" strike="noStrike" cap="none" normalizeH="0" baseline="0" dirty="0" smtClean="0">
                <a:ln>
                  <a:noFill/>
                </a:ln>
                <a:effectLst/>
                <a:latin typeface="Calibri" pitchFamily="34" charset="0"/>
                <a:cs typeface="Arial" pitchFamily="34" charset="0"/>
              </a:rPr>
              <a:t>: HP Z420, Intel Xeon  E5-1660 @ 3.30GHz, 16GB RAM, Windows® 7 64-bit SP1. AMD</a:t>
            </a:r>
            <a:r>
              <a:rPr kumimoji="0" lang="en-US" sz="600" b="0" i="0" u="none" strike="noStrike" cap="none" normalizeH="0" dirty="0" smtClean="0">
                <a:ln>
                  <a:noFill/>
                </a:ln>
                <a:effectLst/>
                <a:latin typeface="Calibri" pitchFamily="34" charset="0"/>
                <a:cs typeface="Arial" pitchFamily="34" charset="0"/>
              </a:rPr>
              <a:t> driver v2.8, NV v311.35.</a:t>
            </a:r>
            <a:endParaRPr kumimoji="0" lang="en-US" sz="600" b="0" i="0" u="none" strike="noStrike" cap="none" normalizeH="0" baseline="0" dirty="0" smtClean="0">
              <a:ln>
                <a:noFill/>
              </a:ln>
              <a:effectLst/>
              <a:latin typeface="Calibri" pitchFamily="34" charset="0"/>
              <a:cs typeface="Arial" pitchFamily="34" charset="0"/>
            </a:endParaRPr>
          </a:p>
        </p:txBody>
      </p:sp>
    </p:spTree>
    <p:extLst>
      <p:ext uri="{BB962C8B-B14F-4D97-AF65-F5344CB8AC3E}">
        <p14:creationId xmlns:p14="http://schemas.microsoft.com/office/powerpoint/2010/main" val="328332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AUDIO_BITRATE" val="0"/>
</p:tagLst>
</file>

<file path=ppt/theme/theme1.xml><?xml version="1.0" encoding="utf-8"?>
<a:theme xmlns:a="http://schemas.openxmlformats.org/drawingml/2006/main" name="AMD WIDE BLK">
  <a:themeElements>
    <a:clrScheme name="AMD Theme">
      <a:dk1>
        <a:sysClr val="windowText" lastClr="000000"/>
      </a:dk1>
      <a:lt1>
        <a:sysClr val="window" lastClr="FFFFFF"/>
      </a:lt1>
      <a:dk2>
        <a:srgbClr val="FFFFFF"/>
      </a:dk2>
      <a:lt2>
        <a:srgbClr val="000000"/>
      </a:lt2>
      <a:accent1>
        <a:srgbClr val="F26522"/>
      </a:accent1>
      <a:accent2>
        <a:srgbClr val="ED1C24"/>
      </a:accent2>
      <a:accent3>
        <a:srgbClr val="00AAB5"/>
      </a:accent3>
      <a:accent4>
        <a:srgbClr val="A6CE39"/>
      </a:accent4>
      <a:accent5>
        <a:srgbClr val="9650A0"/>
      </a:accent5>
      <a:accent6>
        <a:srgbClr val="C7C8CA"/>
      </a:accent6>
      <a:hlink>
        <a:srgbClr val="A6CE39"/>
      </a:hlink>
      <a:folHlink>
        <a:srgbClr val="C7C8C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174625" indent="-174625">
          <a:spcAft>
            <a:spcPts val="600"/>
          </a:spcAft>
          <a:buClr>
            <a:schemeClr val="bg2"/>
          </a:buClr>
          <a:buFont typeface="Wingdings 3" pitchFamily="18" charset="2"/>
          <a:buChar char="}"/>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34B1B7A46415B40BFB5FA6C8004ECA5" ma:contentTypeVersion="1" ma:contentTypeDescription="Create a new document." ma:contentTypeScope="" ma:versionID="ac3b19f409d7e963cd80e4dcd1b829f4">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61C91FF1-953C-4BA5-8CF6-BB1FC90901B4}">
  <ds:schemaRefs>
    <ds:schemaRef ds:uri="http://www.w3.org/XML/1998/namespace"/>
    <ds:schemaRef ds:uri="http://schemas.openxmlformats.org/package/2006/metadata/core-properties"/>
    <ds:schemaRef ds:uri="http://purl.org/dc/terms/"/>
    <ds:schemaRef ds:uri="http://purl.org/dc/dcmitype/"/>
    <ds:schemaRef ds:uri="http://purl.org/dc/elements/1.1/"/>
    <ds:schemaRef ds:uri="http://schemas.microsoft.com/office/2006/documentManagement/types"/>
    <ds:schemaRef ds:uri="http://schemas.microsoft.com/sharepoint/v3"/>
    <ds:schemaRef ds:uri="http://schemas.microsoft.com/office/2006/metadata/properties"/>
  </ds:schemaRefs>
</ds:datastoreItem>
</file>

<file path=customXml/itemProps2.xml><?xml version="1.0" encoding="utf-8"?>
<ds:datastoreItem xmlns:ds="http://schemas.openxmlformats.org/officeDocument/2006/customXml" ds:itemID="{E2469AAB-FC44-4144-8985-75B80F7D00A1}">
  <ds:schemaRefs>
    <ds:schemaRef ds:uri="http://schemas.microsoft.com/sharepoint/v3/contenttype/forms"/>
  </ds:schemaRefs>
</ds:datastoreItem>
</file>

<file path=customXml/itemProps3.xml><?xml version="1.0" encoding="utf-8"?>
<ds:datastoreItem xmlns:ds="http://schemas.openxmlformats.org/officeDocument/2006/customXml" ds:itemID="{4A1D2EE3-0FC1-4FC1-B78E-1250BDDDBE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AMD WIDE BLK</Template>
  <TotalTime>0</TotalTime>
  <Words>5477</Words>
  <Application>Microsoft Office PowerPoint</Application>
  <PresentationFormat>Benutzerdefiniert</PresentationFormat>
  <Paragraphs>1340</Paragraphs>
  <Slides>80</Slides>
  <Notes>53</Notes>
  <HiddenSlides>0</HiddenSlides>
  <MMClips>0</MMClips>
  <ScaleCrop>false</ScaleCrop>
  <HeadingPairs>
    <vt:vector size="4" baseType="variant">
      <vt:variant>
        <vt:lpstr>Design</vt:lpstr>
      </vt:variant>
      <vt:variant>
        <vt:i4>1</vt:i4>
      </vt:variant>
      <vt:variant>
        <vt:lpstr>Folientitel</vt:lpstr>
      </vt:variant>
      <vt:variant>
        <vt:i4>80</vt:i4>
      </vt:variant>
    </vt:vector>
  </HeadingPairs>
  <TitlesOfParts>
    <vt:vector size="81" baseType="lpstr">
      <vt:lpstr>AMD WIDE BLK</vt:lpstr>
      <vt:lpstr> Professional Graphics</vt:lpstr>
      <vt:lpstr>PowerPoint-Präsentation</vt:lpstr>
      <vt:lpstr>PowerPoint-Präsentation</vt:lpstr>
      <vt:lpstr>Scalable Professional GPU Solutions</vt:lpstr>
      <vt:lpstr>PowerPoint-Präsentation</vt:lpstr>
      <vt:lpstr>Graphics Core Next</vt:lpstr>
      <vt:lpstr>PowerPoint-Präsentation</vt:lpstr>
      <vt:lpstr>AMD GCN Architecture </vt:lpstr>
      <vt:lpstr>AMD FIREPRO™ Performance Advantage </vt:lpstr>
      <vt:lpstr>AMD ZeroCore Power Technology Enabling Power Efficient GPUs</vt:lpstr>
      <vt:lpstr>AMD PowerTune Technology Key Details &amp; Advantages</vt:lpstr>
      <vt:lpstr>AMD’s power gating technology¹ Intelligent adjustment of power for AMD FirePro™ GPUs</vt:lpstr>
      <vt:lpstr>AMD Power Management technologies </vt:lpstr>
      <vt:lpstr>AMD Eyefinity Technology  Update</vt:lpstr>
      <vt:lpstr>Content</vt:lpstr>
      <vt:lpstr>Application Certifications</vt:lpstr>
      <vt:lpstr>Application Certifications Continued</vt:lpstr>
      <vt:lpstr>OpenCL™ Gains Momentum</vt:lpstr>
      <vt:lpstr>Why OpenCL™?</vt:lpstr>
      <vt:lpstr>Why AMD FirePro™ &amp;  OpenCL™ for Compute? luxmark</vt:lpstr>
      <vt:lpstr>Adobe® Accelerates applications with OpenCl™</vt:lpstr>
      <vt:lpstr>GPU Acceleration of Adobe® Premiere Pro® Creative Cloud </vt:lpstr>
      <vt:lpstr>AMD Firepro™ Accelerates Autodesk® Maya® 2014 with OpenCL™</vt:lpstr>
      <vt:lpstr>GPU Accelerated MAXON Cinema 4D with OpenCL™</vt:lpstr>
      <vt:lpstr>Autodesk® 3ds max® Extension: active stereo</vt:lpstr>
      <vt:lpstr>Solidworks® 2014 PrevieW</vt:lpstr>
      <vt:lpstr>Solidworks® 2013</vt:lpstr>
      <vt:lpstr>AMD FirePro™ Pro graphics Accelerate OIT in PTC® Creo® 2.0</vt:lpstr>
      <vt:lpstr>AMD Firepro™ Accelerates Siemens PLM Software NX Workflows</vt:lpstr>
      <vt:lpstr>Client Mobile</vt:lpstr>
      <vt:lpstr>Introducing</vt:lpstr>
      <vt:lpstr>Introducing</vt:lpstr>
      <vt:lpstr>Next Generation Mobile Workstation Graphics</vt:lpstr>
      <vt:lpstr>MXM Form Factor (Type A and Type B)</vt:lpstr>
      <vt:lpstr>HP Mobile Workstation design Win 2013-14</vt:lpstr>
      <vt:lpstr>AMD FirePro™ M4100 vs. M4000/M2000</vt:lpstr>
      <vt:lpstr>Amd fIREprO™ m4100</vt:lpstr>
      <vt:lpstr>Dell Mobile Workstation 2013-14 design Wins Can be Configured with AMD FirePro™ or Quadro</vt:lpstr>
      <vt:lpstr>AMD Firepro™ M6100/M5100 vs. M6000/M4000</vt:lpstr>
      <vt:lpstr>AMD FirePRo™ M6100</vt:lpstr>
      <vt:lpstr>AMD FirePro™ M5100</vt:lpstr>
      <vt:lpstr>PowerPoint-Präsentation</vt:lpstr>
      <vt:lpstr>AMD Enduro™ Technology Advanced Power, Performance &amp; Optimal User Experience</vt:lpstr>
      <vt:lpstr>Client Discrete</vt:lpstr>
      <vt:lpstr>AMD FIREPROTM Workstation GRAPHICS</vt:lpstr>
      <vt:lpstr>AMD FIREPRO™ Graphics cards with GCN Architecture</vt:lpstr>
      <vt:lpstr>AMD FirePro™ 2270: 2D Productivity</vt:lpstr>
      <vt:lpstr>AMD FirePro™ 2460: Quad Display Play</vt:lpstr>
      <vt:lpstr>AMD FirePro™ W600: Displays Everywhere</vt:lpstr>
      <vt:lpstr>AMD Firepro™ V3900: powerful entry level pro graphics </vt:lpstr>
      <vt:lpstr>AMD FIREPRO™ V4900: Entry Performance king</vt:lpstr>
      <vt:lpstr>AMD FIREPRO™ V4900: Price/Performance Leader</vt:lpstr>
      <vt:lpstr>AMD FIREPRO™ W5000: Mid-range dynamo</vt:lpstr>
      <vt:lpstr>AMD FIREPRO™ W5000: vs. Quadro K2000 in Maya</vt:lpstr>
      <vt:lpstr>AMD FIREPRO™ W5000: vs. Quadro K2000 in Creo 2.0</vt:lpstr>
      <vt:lpstr>AMD FIREPRO™ W5000: vs. Quadro K2000 in SolidWorks</vt:lpstr>
      <vt:lpstr>AMD FIREPRO™ W5000: vs. Quadro K2000 in Siemens NX</vt:lpstr>
      <vt:lpstr>AMD FIREPRO™ W7000: CAD/CAE &amp; M&amp;E Powerhouse</vt:lpstr>
      <vt:lpstr>AMD FIREPRO™ W7000: Industry leading performance</vt:lpstr>
      <vt:lpstr>AMD FIREPRO™ W8000: For Heavy Rendering &amp; Compute Workloads</vt:lpstr>
      <vt:lpstr>AMD FIREPRO™ W8000: Uncompromising performance</vt:lpstr>
      <vt:lpstr>AMD FirePro™ 3D Workstation Graphics HP Tower Design Wins </vt:lpstr>
      <vt:lpstr>AMD FirePro™ 3D Dell Tower Design Wins 2013-14</vt:lpstr>
      <vt:lpstr>AMD FirePRo™ 3D Dell Tower  &amp; Rack Design Win 2013-14</vt:lpstr>
      <vt:lpstr>AMD FirePro™ 3D Lenovo Design Wins 2013-14</vt:lpstr>
      <vt:lpstr>AMD FirePro™ 3D Lenovo Design Wins 2013-14 Continued</vt:lpstr>
      <vt:lpstr>Cloud &amp; Compute</vt:lpstr>
      <vt:lpstr>AMD FirePro™ Compute Power, TFLOPS</vt:lpstr>
      <vt:lpstr>AMD FirePro™ PCIe® GEN 3 LEADERSHIP</vt:lpstr>
      <vt:lpstr>AMD FIREPRO™ S7000 server graphics: Powerful Single-slot</vt:lpstr>
      <vt:lpstr>AMD FIREPRO™ S9000 server graphics: Price/performance leadership</vt:lpstr>
      <vt:lpstr>AMD FIREPRO™ S10000 Server Graphics: Most Powerful Server GPU</vt:lpstr>
      <vt:lpstr>AMD FirePro™ Dell Server Design Wins for VDI 2013-2014</vt:lpstr>
      <vt:lpstr>Citrix® Certified for The Cloud</vt:lpstr>
      <vt:lpstr>GPU Virtualization with Vmware®</vt:lpstr>
      <vt:lpstr>Add SANAM SLIDE</vt:lpstr>
      <vt:lpstr>PowerPoint-Präsentation</vt:lpstr>
      <vt:lpstr>Enabling Gamers to Play Favorite Titles on virtually any device, anywhere</vt:lpstr>
      <vt:lpstr>Footnotes</vt:lpstr>
      <vt:lpstr>Disclaimer &amp; Attribution</vt:lpstr>
    </vt:vector>
  </TitlesOfParts>
  <Company>Advanced Micro Devices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Theresa Chavez</dc:creator>
  <cp:lastModifiedBy>Schneider Digital (Josef J. Schneider)</cp:lastModifiedBy>
  <cp:revision>42</cp:revision>
  <dcterms:created xsi:type="dcterms:W3CDTF">2013-11-25T17:14:13Z</dcterms:created>
  <dcterms:modified xsi:type="dcterms:W3CDTF">2014-02-13T20:10:03Z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0x010100D34B1B7A46415B40BFB5FA6C8004ECA5</vt:lpwstr>
  </property>
</Properties>
</file>