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607" r:id="rId5"/>
    <p:sldId id="767" r:id="rId6"/>
    <p:sldId id="937" r:id="rId7"/>
    <p:sldId id="834" r:id="rId8"/>
    <p:sldId id="940" r:id="rId9"/>
    <p:sldId id="942" r:id="rId10"/>
    <p:sldId id="956" r:id="rId11"/>
    <p:sldId id="948" r:id="rId12"/>
    <p:sldId id="840" r:id="rId13"/>
    <p:sldId id="908" r:id="rId14"/>
    <p:sldId id="744" r:id="rId15"/>
    <p:sldId id="869" r:id="rId16"/>
    <p:sldId id="887" r:id="rId17"/>
    <p:sldId id="929" r:id="rId18"/>
    <p:sldId id="889" r:id="rId19"/>
    <p:sldId id="926" r:id="rId20"/>
    <p:sldId id="891" r:id="rId21"/>
    <p:sldId id="955" r:id="rId22"/>
    <p:sldId id="870" r:id="rId23"/>
    <p:sldId id="917" r:id="rId24"/>
    <p:sldId id="872" r:id="rId25"/>
    <p:sldId id="918" r:id="rId26"/>
    <p:sldId id="922" r:id="rId27"/>
    <p:sldId id="959" r:id="rId28"/>
    <p:sldId id="960" r:id="rId29"/>
    <p:sldId id="946" r:id="rId30"/>
    <p:sldId id="957" r:id="rId31"/>
    <p:sldId id="950" r:id="rId32"/>
    <p:sldId id="951" r:id="rId33"/>
    <p:sldId id="953" r:id="rId34"/>
    <p:sldId id="958" r:id="rId35"/>
    <p:sldId id="931" r:id="rId36"/>
    <p:sldId id="774" r:id="rId37"/>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765">
          <p15:clr>
            <a:srgbClr val="A4A3A4"/>
          </p15:clr>
        </p15:guide>
        <p15:guide id="2" pos="38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9"/>
    <a:srgbClr val="ED1C24"/>
    <a:srgbClr val="F26522"/>
    <a:srgbClr val="00AAB5"/>
    <a:srgbClr val="9650A0"/>
    <a:srgbClr val="FFFFFF"/>
    <a:srgbClr val="CBE2E5"/>
    <a:srgbClr val="E7F1F3"/>
    <a:srgbClr val="0D0D0D"/>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94573" autoAdjust="0"/>
  </p:normalViewPr>
  <p:slideViewPr>
    <p:cSldViewPr snapToGrid="0" snapToObjects="1">
      <p:cViewPr varScale="1">
        <p:scale>
          <a:sx n="161" d="100"/>
          <a:sy n="161" d="100"/>
        </p:scale>
        <p:origin x="198" y="132"/>
      </p:cViewPr>
      <p:guideLst>
        <p:guide orient="horz" pos="2765"/>
        <p:guide pos="3865"/>
      </p:guideLst>
    </p:cSldViewPr>
  </p:slideViewPr>
  <p:outlineViewPr>
    <p:cViewPr>
      <p:scale>
        <a:sx n="33" d="100"/>
        <a:sy n="33" d="100"/>
      </p:scale>
      <p:origin x="0" y="576"/>
    </p:cViewPr>
  </p:outlineViewPr>
  <p:notesTextViewPr>
    <p:cViewPr>
      <p:scale>
        <a:sx n="1" d="1"/>
        <a:sy n="1" d="1"/>
      </p:scale>
      <p:origin x="0" y="0"/>
    </p:cViewPr>
  </p:notesTextViewPr>
  <p:sorterViewPr>
    <p:cViewPr>
      <p:scale>
        <a:sx n="90" d="100"/>
        <a:sy n="90" d="100"/>
      </p:scale>
      <p:origin x="0" y="8070"/>
    </p:cViewPr>
  </p:sorterViewPr>
  <p:notesViewPr>
    <p:cSldViewPr snapToGrid="0" snapToObjects="1">
      <p:cViewPr>
        <p:scale>
          <a:sx n="190" d="100"/>
          <a:sy n="190" d="100"/>
        </p:scale>
        <p:origin x="456" y="-347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chaels\Desktop\Stuff\Documents\Reviewers%20Guides\W9100%20proof%20point%20data%20collection%20v0.9%2003-28-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ichaels\Documents\Performance\Hawaii_092713_MS3-7-15-20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Klavika Regular" pitchFamily="34" charset="0"/>
              </a:defRPr>
            </a:pPr>
            <a:r>
              <a:rPr lang="en-US">
                <a:latin typeface="Klavika Regular" pitchFamily="34" charset="0"/>
              </a:rPr>
              <a:t>Room[Complex]</a:t>
            </a:r>
          </a:p>
        </c:rich>
      </c:tx>
      <c:layout/>
      <c:overlay val="0"/>
    </c:title>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dPt>
            <c:idx val="1"/>
            <c:invertIfNegative val="0"/>
            <c:bubble3D val="0"/>
            <c:spPr>
              <a:solidFill>
                <a:srgbClr val="FF0000"/>
              </a:solidFill>
            </c:spPr>
          </c:dPt>
          <c:dPt>
            <c:idx val="2"/>
            <c:invertIfNegative val="0"/>
            <c:bubble3D val="0"/>
            <c:spPr>
              <a:solidFill>
                <a:schemeClr val="accent2">
                  <a:lumMod val="75000"/>
                </a:schemeClr>
              </a:solidFill>
            </c:spPr>
          </c:dPt>
          <c:dPt>
            <c:idx val="3"/>
            <c:invertIfNegative val="0"/>
            <c:bubble3D val="0"/>
            <c:spPr>
              <a:solidFill>
                <a:srgbClr val="FF0000"/>
              </a:solidFill>
            </c:spPr>
          </c:dPt>
          <c:dPt>
            <c:idx val="4"/>
            <c:invertIfNegative val="0"/>
            <c:bubble3D val="0"/>
            <c:spPr>
              <a:solidFill>
                <a:schemeClr val="accent2">
                  <a:lumMod val="75000"/>
                </a:schemeClr>
              </a:solidFill>
            </c:spPr>
          </c:dPt>
          <c:dPt>
            <c:idx val="5"/>
            <c:invertIfNegative val="0"/>
            <c:bubble3D val="0"/>
            <c:spPr>
              <a:solidFill>
                <a:srgbClr val="FF0000"/>
              </a:solidFill>
            </c:spPr>
          </c:dPt>
          <c:dPt>
            <c:idx val="6"/>
            <c:invertIfNegative val="0"/>
            <c:bubble3D val="0"/>
            <c:spPr>
              <a:solidFill>
                <a:schemeClr val="accent2">
                  <a:lumMod val="75000"/>
                </a:schemeClr>
              </a:solidFill>
            </c:spPr>
          </c:dPt>
          <c:dPt>
            <c:idx val="7"/>
            <c:invertIfNegative val="0"/>
            <c:bubble3D val="0"/>
            <c:spPr>
              <a:solidFill>
                <a:srgbClr val="FF0000"/>
              </a:solidFill>
            </c:spPr>
          </c:dPt>
          <c:dPt>
            <c:idx val="8"/>
            <c:invertIfNegative val="0"/>
            <c:bubble3D val="0"/>
            <c:spPr>
              <a:solidFill>
                <a:schemeClr val="accent2">
                  <a:lumMod val="75000"/>
                </a:schemeClr>
              </a:solidFill>
            </c:spPr>
          </c:dPt>
          <c:dPt>
            <c:idx val="9"/>
            <c:invertIfNegative val="0"/>
            <c:bubble3D val="0"/>
            <c:spPr>
              <a:solidFill>
                <a:srgbClr val="FF0000"/>
              </a:solidFill>
            </c:spPr>
          </c:dPt>
          <c:cat>
            <c:strRef>
              <c:f>('Sandra-LuxMark'!$A$6:$A$7,'Sandra-LuxMark'!$A$10:$A$13)</c:f>
              <c:strCache>
                <c:ptCount val="6"/>
                <c:pt idx="0">
                  <c:v>W9000</c:v>
                </c:pt>
                <c:pt idx="1">
                  <c:v>W9100</c:v>
                </c:pt>
                <c:pt idx="2">
                  <c:v>W9000 x2</c:v>
                </c:pt>
                <c:pt idx="3">
                  <c:v>W9100 x2</c:v>
                </c:pt>
                <c:pt idx="4">
                  <c:v>W9000 x4</c:v>
                </c:pt>
                <c:pt idx="5">
                  <c:v>W9100 x4</c:v>
                </c:pt>
              </c:strCache>
            </c:strRef>
          </c:cat>
          <c:val>
            <c:numRef>
              <c:f>('Sandra-LuxMark'!$B$6:$B$7,'Sandra-LuxMark'!$B$10:$B$13)</c:f>
              <c:numCache>
                <c:formatCode>General</c:formatCode>
                <c:ptCount val="6"/>
                <c:pt idx="0">
                  <c:v>1162</c:v>
                </c:pt>
                <c:pt idx="1">
                  <c:v>1386</c:v>
                </c:pt>
                <c:pt idx="2">
                  <c:v>2319</c:v>
                </c:pt>
                <c:pt idx="3">
                  <c:v>2763</c:v>
                </c:pt>
                <c:pt idx="4">
                  <c:v>4609</c:v>
                </c:pt>
                <c:pt idx="5">
                  <c:v>5528</c:v>
                </c:pt>
              </c:numCache>
            </c:numRef>
          </c:val>
        </c:ser>
        <c:dLbls>
          <c:showLegendKey val="0"/>
          <c:showVal val="0"/>
          <c:showCatName val="0"/>
          <c:showSerName val="0"/>
          <c:showPercent val="0"/>
          <c:showBubbleSize val="0"/>
        </c:dLbls>
        <c:gapWidth val="17"/>
        <c:axId val="107187808"/>
        <c:axId val="103664968"/>
      </c:barChart>
      <c:catAx>
        <c:axId val="107187808"/>
        <c:scaling>
          <c:orientation val="minMax"/>
        </c:scaling>
        <c:delete val="0"/>
        <c:axPos val="b"/>
        <c:numFmt formatCode="General" sourceLinked="1"/>
        <c:majorTickMark val="none"/>
        <c:minorTickMark val="none"/>
        <c:tickLblPos val="nextTo"/>
        <c:crossAx val="103664968"/>
        <c:crosses val="autoZero"/>
        <c:auto val="1"/>
        <c:lblAlgn val="ctr"/>
        <c:lblOffset val="100"/>
        <c:noMultiLvlLbl val="0"/>
      </c:catAx>
      <c:valAx>
        <c:axId val="103664968"/>
        <c:scaling>
          <c:orientation val="minMax"/>
        </c:scaling>
        <c:delete val="0"/>
        <c:axPos val="l"/>
        <c:majorGridlines/>
        <c:numFmt formatCode="General" sourceLinked="1"/>
        <c:majorTickMark val="none"/>
        <c:minorTickMark val="none"/>
        <c:tickLblPos val="nextTo"/>
        <c:crossAx val="10718780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l">
              <a:defRPr>
                <a:latin typeface="+mj-lt"/>
              </a:defRPr>
            </a:pPr>
            <a:r>
              <a:rPr lang="en-US" dirty="0" err="1">
                <a:latin typeface="+mj-lt"/>
              </a:rPr>
              <a:t>SPECviewperf</a:t>
            </a:r>
            <a:r>
              <a:rPr lang="en-US" dirty="0">
                <a:latin typeface="+mj-lt"/>
              </a:rPr>
              <a:t>® 12.0.1</a:t>
            </a:r>
          </a:p>
        </c:rich>
      </c:tx>
      <c:layout>
        <c:manualLayout>
          <c:xMode val="edge"/>
          <c:yMode val="edge"/>
          <c:x val="2.4805481705739933E-2"/>
          <c:y val="2.7777777777777776E-2"/>
        </c:manualLayout>
      </c:layout>
      <c:overlay val="0"/>
      <c:spPr>
        <a:noFill/>
        <a:ln w="25400">
          <a:noFill/>
        </a:ln>
      </c:spPr>
    </c:title>
    <c:autoTitleDeleted val="0"/>
    <c:plotArea>
      <c:layout>
        <c:manualLayout>
          <c:layoutTarget val="inner"/>
          <c:xMode val="edge"/>
          <c:yMode val="edge"/>
          <c:x val="0.15908136482939633"/>
          <c:y val="0.19527777777777777"/>
          <c:w val="0.78380752405949261"/>
          <c:h val="0.72047098279381749"/>
        </c:manualLayout>
      </c:layout>
      <c:barChart>
        <c:barDir val="bar"/>
        <c:grouping val="clustered"/>
        <c:varyColors val="0"/>
        <c:ser>
          <c:idx val="0"/>
          <c:order val="0"/>
          <c:tx>
            <c:strRef>
              <c:f>' Ashley'!$W$13</c:f>
              <c:strCache>
                <c:ptCount val="1"/>
                <c:pt idx="0">
                  <c:v>W8100</c:v>
                </c:pt>
              </c:strCache>
            </c:strRef>
          </c:tx>
          <c:spPr>
            <a:solidFill>
              <a:srgbClr val="FF0000"/>
            </a:solidFill>
            <a:ln w="25400">
              <a:noFill/>
            </a:ln>
          </c:spPr>
          <c:invertIfNegative val="0"/>
          <c:cat>
            <c:strRef>
              <c:f>' Ashley'!$V$14:$V$85</c:f>
              <c:strCache>
                <c:ptCount val="8"/>
                <c:pt idx="0">
                  <c:v>catia-04</c:v>
                </c:pt>
                <c:pt idx="1">
                  <c:v>creo-01</c:v>
                </c:pt>
                <c:pt idx="2">
                  <c:v>energy-01</c:v>
                </c:pt>
                <c:pt idx="3">
                  <c:v>maya-04</c:v>
                </c:pt>
                <c:pt idx="4">
                  <c:v>medical-01</c:v>
                </c:pt>
                <c:pt idx="5">
                  <c:v>showcase-01</c:v>
                </c:pt>
                <c:pt idx="6">
                  <c:v>snx-02</c:v>
                </c:pt>
                <c:pt idx="7">
                  <c:v>sw-03</c:v>
                </c:pt>
              </c:strCache>
            </c:strRef>
          </c:cat>
          <c:val>
            <c:numRef>
              <c:f>' Ashley'!$W$14:$W$85</c:f>
              <c:numCache>
                <c:formatCode>General</c:formatCode>
                <c:ptCount val="8"/>
                <c:pt idx="0">
                  <c:v>1.2258257063270992</c:v>
                </c:pt>
                <c:pt idx="1">
                  <c:v>1.1170634920634921</c:v>
                </c:pt>
                <c:pt idx="2">
                  <c:v>1.3888888888888888</c:v>
                </c:pt>
                <c:pt idx="3">
                  <c:v>1.2921370967741936</c:v>
                </c:pt>
                <c:pt idx="4">
                  <c:v>1.0672328379334748</c:v>
                </c:pt>
                <c:pt idx="5">
                  <c:v>1.4429223744292237</c:v>
                </c:pt>
                <c:pt idx="6">
                  <c:v>1.374583698510079</c:v>
                </c:pt>
                <c:pt idx="7">
                  <c:v>1.2122499557443795</c:v>
                </c:pt>
              </c:numCache>
            </c:numRef>
          </c:val>
        </c:ser>
        <c:ser>
          <c:idx val="1"/>
          <c:order val="1"/>
          <c:tx>
            <c:strRef>
              <c:f>' Ashley'!$X$13</c:f>
              <c:strCache>
                <c:ptCount val="1"/>
                <c:pt idx="0">
                  <c:v>W8000</c:v>
                </c:pt>
              </c:strCache>
            </c:strRef>
          </c:tx>
          <c:spPr>
            <a:solidFill>
              <a:schemeClr val="accent3">
                <a:lumMod val="75000"/>
              </a:schemeClr>
            </a:solidFill>
            <a:ln>
              <a:noFill/>
            </a:ln>
            <a:effectLst/>
          </c:spPr>
          <c:invertIfNegative val="0"/>
          <c:dPt>
            <c:idx val="1"/>
            <c:invertIfNegative val="0"/>
            <c:bubble3D val="0"/>
          </c:dPt>
          <c:dPt>
            <c:idx val="7"/>
            <c:invertIfNegative val="0"/>
            <c:bubble3D val="0"/>
          </c:dPt>
          <c:cat>
            <c:strRef>
              <c:f>' Ashley'!$V$14:$V$85</c:f>
              <c:strCache>
                <c:ptCount val="8"/>
                <c:pt idx="0">
                  <c:v>catia-04</c:v>
                </c:pt>
                <c:pt idx="1">
                  <c:v>creo-01</c:v>
                </c:pt>
                <c:pt idx="2">
                  <c:v>energy-01</c:v>
                </c:pt>
                <c:pt idx="3">
                  <c:v>maya-04</c:v>
                </c:pt>
                <c:pt idx="4">
                  <c:v>medical-01</c:v>
                </c:pt>
                <c:pt idx="5">
                  <c:v>showcase-01</c:v>
                </c:pt>
                <c:pt idx="6">
                  <c:v>snx-02</c:v>
                </c:pt>
                <c:pt idx="7">
                  <c:v>sw-03</c:v>
                </c:pt>
              </c:strCache>
            </c:strRef>
          </c:cat>
          <c:val>
            <c:numRef>
              <c:f>' Ashley'!$X$14:$X$85</c:f>
              <c:numCache>
                <c:formatCode>General</c:formatCode>
                <c:ptCount val="8"/>
                <c:pt idx="0">
                  <c:v>1</c:v>
                </c:pt>
                <c:pt idx="1">
                  <c:v>1</c:v>
                </c:pt>
                <c:pt idx="2">
                  <c:v>1</c:v>
                </c:pt>
                <c:pt idx="3">
                  <c:v>1</c:v>
                </c:pt>
                <c:pt idx="4">
                  <c:v>1</c:v>
                </c:pt>
                <c:pt idx="5">
                  <c:v>1</c:v>
                </c:pt>
                <c:pt idx="6">
                  <c:v>1</c:v>
                </c:pt>
                <c:pt idx="7">
                  <c:v>1</c:v>
                </c:pt>
              </c:numCache>
            </c:numRef>
          </c:val>
        </c:ser>
        <c:dLbls>
          <c:showLegendKey val="0"/>
          <c:showVal val="0"/>
          <c:showCatName val="0"/>
          <c:showSerName val="0"/>
          <c:showPercent val="0"/>
          <c:showBubbleSize val="0"/>
        </c:dLbls>
        <c:gapWidth val="182"/>
        <c:axId val="188660536"/>
        <c:axId val="188665016"/>
      </c:barChart>
      <c:catAx>
        <c:axId val="188660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latin typeface="+mj-lt"/>
              </a:defRPr>
            </a:pPr>
            <a:endParaRPr lang="de-DE"/>
          </a:p>
        </c:txPr>
        <c:crossAx val="188665016"/>
        <c:crosses val="autoZero"/>
        <c:auto val="1"/>
        <c:lblAlgn val="ctr"/>
        <c:lblOffset val="100"/>
        <c:noMultiLvlLbl val="0"/>
      </c:catAx>
      <c:valAx>
        <c:axId val="188665016"/>
        <c:scaling>
          <c:orientation val="minMax"/>
          <c:max val="1.5"/>
          <c:min val="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vert="horz"/>
          <a:lstStyle/>
          <a:p>
            <a:pPr>
              <a:defRPr>
                <a:latin typeface="+mj-lt"/>
              </a:defRPr>
            </a:pPr>
            <a:endParaRPr lang="de-DE"/>
          </a:p>
        </c:txPr>
        <c:crossAx val="188660536"/>
        <c:crosses val="autoZero"/>
        <c:crossBetween val="between"/>
        <c:majorUnit val="0.25"/>
      </c:valAx>
      <c:spPr>
        <a:noFill/>
        <a:ln w="25400">
          <a:noFill/>
        </a:ln>
      </c:spPr>
    </c:plotArea>
    <c:legend>
      <c:legendPos val="r"/>
      <c:layout>
        <c:manualLayout>
          <c:xMode val="edge"/>
          <c:yMode val="edge"/>
          <c:x val="0.72008184909222184"/>
          <c:y val="3.3112582781456956E-2"/>
          <c:w val="0.22109555366493572"/>
          <c:h val="7.2847682119205295E-2"/>
        </c:manualLayout>
      </c:layout>
      <c:overlay val="0"/>
      <c:spPr>
        <a:noFill/>
        <a:ln w="25400">
          <a:noFill/>
        </a:ln>
      </c:spPr>
      <c:txPr>
        <a:bodyPr rot="0" vert="horz"/>
        <a:lstStyle/>
        <a:p>
          <a:pPr>
            <a:defRPr>
              <a:latin typeface="+mj-lt"/>
            </a:defRPr>
          </a:pPr>
          <a:endParaRPr lang="de-DE"/>
        </a:p>
      </c:txPr>
    </c:legend>
    <c:plotVisOnly val="1"/>
    <c:dispBlanksAs val="gap"/>
    <c:showDLblsOverMax val="0"/>
  </c:chart>
  <c:spPr>
    <a:noFill/>
    <a:ln w="9525" cap="flat" cmpd="sng" algn="ctr">
      <a:noFill/>
      <a:round/>
    </a:ln>
    <a:effectLst/>
  </c:spPr>
  <c:txPr>
    <a:bodyPr/>
    <a:lstStyle/>
    <a:p>
      <a:pPr>
        <a:defRPr sz="1800">
          <a:latin typeface="Klavika Regular" pitchFamily="34" charset="0"/>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54B4A8-FA13-42AC-AE48-AD9EE1BF0454}" type="datetimeFigureOut">
              <a:rPr lang="en-US" smtClean="0"/>
              <a:t>8/19/2014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B1530-84D0-4C69-B32D-DEA75D723D4C}" type="slidenum">
              <a:rPr lang="en-US" smtClean="0"/>
              <a:t>‹Nr.›</a:t>
            </a:fld>
            <a:endParaRPr lang="en-US"/>
          </a:p>
        </p:txBody>
      </p:sp>
    </p:spTree>
    <p:extLst>
      <p:ext uri="{BB962C8B-B14F-4D97-AF65-F5344CB8AC3E}">
        <p14:creationId xmlns:p14="http://schemas.microsoft.com/office/powerpoint/2010/main" val="1642641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900">
                <a:latin typeface="+mn-lt"/>
                <a:cs typeface="+mn-cs"/>
              </a:defRPr>
            </a:lvl1pPr>
          </a:lstStyle>
          <a:p>
            <a:pPr>
              <a:defRPr/>
            </a:pPr>
            <a:fld id="{24D97B08-8C02-4FC0-A4FA-2787CCD79659}" type="datetimeFigureOut">
              <a:rPr lang="en-US"/>
              <a:pPr>
                <a:defRPr/>
              </a:pPr>
              <a:t>8/19/2014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365125" y="4365625"/>
            <a:ext cx="612775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900">
                <a:latin typeface="Arial" panose="020B0604020202020204" pitchFamily="34" charset="0"/>
              </a:defRPr>
            </a:lvl1pPr>
          </a:lstStyle>
          <a:p>
            <a:fld id="{A7F394B6-5007-487F-84A4-CA3F3F67C702}" type="slidenum">
              <a:rPr lang="en-US"/>
              <a:pPr/>
              <a:t>‹Nr.›</a:t>
            </a:fld>
            <a:endParaRPr lang="en-US"/>
          </a:p>
        </p:txBody>
      </p:sp>
    </p:spTree>
    <p:extLst>
      <p:ext uri="{BB962C8B-B14F-4D97-AF65-F5344CB8AC3E}">
        <p14:creationId xmlns:p14="http://schemas.microsoft.com/office/powerpoint/2010/main" val="775117666"/>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other areas we focus on that require a “professional graphics class” solution</a:t>
            </a:r>
          </a:p>
        </p:txBody>
      </p:sp>
      <p:sp>
        <p:nvSpPr>
          <p:cNvPr id="4" name="Slide Number Placeholder 3"/>
          <p:cNvSpPr>
            <a:spLocks noGrp="1"/>
          </p:cNvSpPr>
          <p:nvPr>
            <p:ph type="sldNum" sz="quarter" idx="10"/>
          </p:nvPr>
        </p:nvSpPr>
        <p:spPr/>
        <p:txBody>
          <a:bodyPr/>
          <a:lstStyle/>
          <a:p>
            <a:fld id="{A7F394B6-5007-487F-84A4-CA3F3F67C702}" type="slidenum">
              <a:rPr lang="en-US" smtClean="0"/>
              <a:pPr/>
              <a:t>2</a:t>
            </a:fld>
            <a:endParaRPr lang="en-US"/>
          </a:p>
        </p:txBody>
      </p:sp>
    </p:spTree>
    <p:extLst>
      <p:ext uri="{BB962C8B-B14F-4D97-AF65-F5344CB8AC3E}">
        <p14:creationId xmlns:p14="http://schemas.microsoft.com/office/powerpoint/2010/main" val="3295752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2505" lvl="1" indent="-122505" defTabSz="966612">
              <a:buFont typeface="Wingdings 3" panose="05040102010807070707" pitchFamily="18" charset="2"/>
              <a:buChar char="}"/>
              <a:defRPr/>
            </a:pPr>
            <a:endParaRPr lang="en-CA"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23</a:t>
            </a:fld>
            <a:endParaRPr lang="en-US"/>
          </a:p>
        </p:txBody>
      </p:sp>
    </p:spTree>
    <p:extLst>
      <p:ext uri="{BB962C8B-B14F-4D97-AF65-F5344CB8AC3E}">
        <p14:creationId xmlns:p14="http://schemas.microsoft.com/office/powerpoint/2010/main" val="368014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3</a:t>
            </a:fld>
            <a:endParaRPr lang="en-US"/>
          </a:p>
        </p:txBody>
      </p:sp>
    </p:spTree>
    <p:extLst>
      <p:ext uri="{BB962C8B-B14F-4D97-AF65-F5344CB8AC3E}">
        <p14:creationId xmlns:p14="http://schemas.microsoft.com/office/powerpoint/2010/main" val="208616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b="1" baseline="0" dirty="0" smtClean="0"/>
          </a:p>
        </p:txBody>
      </p:sp>
      <p:sp>
        <p:nvSpPr>
          <p:cNvPr id="4" name="Slide Number Placeholder 3"/>
          <p:cNvSpPr>
            <a:spLocks noGrp="1"/>
          </p:cNvSpPr>
          <p:nvPr>
            <p:ph type="sldNum" sz="quarter" idx="10"/>
          </p:nvPr>
        </p:nvSpPr>
        <p:spPr/>
        <p:txBody>
          <a:bodyPr/>
          <a:lstStyle/>
          <a:p>
            <a:fld id="{A7F394B6-5007-487F-84A4-CA3F3F67C70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5192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11</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14</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17</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chart</a:t>
            </a: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18</a:t>
            </a:fld>
            <a:endParaRPr lang="en-US"/>
          </a:p>
        </p:txBody>
      </p:sp>
    </p:spTree>
    <p:extLst>
      <p:ext uri="{BB962C8B-B14F-4D97-AF65-F5344CB8AC3E}">
        <p14:creationId xmlns:p14="http://schemas.microsoft.com/office/powerpoint/2010/main" val="3556204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19</a:t>
            </a:fld>
            <a:endParaRPr lang="en-US"/>
          </a:p>
        </p:txBody>
      </p:sp>
    </p:spTree>
    <p:extLst>
      <p:ext uri="{BB962C8B-B14F-4D97-AF65-F5344CB8AC3E}">
        <p14:creationId xmlns:p14="http://schemas.microsoft.com/office/powerpoint/2010/main" val="208631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21</a:t>
            </a:fld>
            <a:endParaRPr lang="en-US"/>
          </a:p>
        </p:txBody>
      </p:sp>
    </p:spTree>
    <p:extLst>
      <p:ext uri="{BB962C8B-B14F-4D97-AF65-F5344CB8AC3E}">
        <p14:creationId xmlns:p14="http://schemas.microsoft.com/office/powerpoint/2010/main" val="148110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Cover 01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601"/>
            <a:ext cx="12190415" cy="6857107"/>
          </a:xfrm>
          <a:prstGeom prst="rect">
            <a:avLst/>
          </a:prstGeom>
        </p:spPr>
      </p:pic>
      <p:sp>
        <p:nvSpPr>
          <p:cNvPr id="4" name="Right Triangle 3"/>
          <p:cNvSpPr/>
          <p:nvPr userDrawn="1"/>
        </p:nvSpPr>
        <p:spPr>
          <a:xfrm flipH="1">
            <a:off x="11488738" y="5392738"/>
            <a:ext cx="204787" cy="204787"/>
          </a:xfrm>
          <a:prstGeom prst="r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5" name="Picture 10"/>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418638" y="341313"/>
            <a:ext cx="22669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953833" y="4870941"/>
            <a:ext cx="5486400" cy="822960"/>
          </a:xfrm>
        </p:spPr>
        <p:txBody>
          <a:bodyPr tIns="0"/>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1" name="Right Triangle 10"/>
          <p:cNvSpPr/>
          <p:nvPr userDrawn="1"/>
        </p:nvSpPr>
        <p:spPr>
          <a:xfrm flipH="1">
            <a:off x="11488738" y="5392738"/>
            <a:ext cx="204787" cy="204787"/>
          </a:xfrm>
          <a:prstGeom prst="rtTriangle">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lumMod val="85000"/>
                  <a:lumOff val="15000"/>
                </a:schemeClr>
              </a:solidFill>
            </a:endParaRPr>
          </a:p>
        </p:txBody>
      </p:sp>
      <p:sp>
        <p:nvSpPr>
          <p:cNvPr id="12" name="Parallelogram 11"/>
          <p:cNvSpPr/>
          <p:nvPr userDrawn="1"/>
        </p:nvSpPr>
        <p:spPr>
          <a:xfrm flipV="1">
            <a:off x="2362759" y="0"/>
            <a:ext cx="9691590" cy="4802448"/>
          </a:xfrm>
          <a:prstGeom prst="parallelogram">
            <a:avLst>
              <a:gd name="adj" fmla="val 87612"/>
            </a:avLst>
          </a:prstGeom>
          <a:blipFill dpi="0" rotWithShape="0">
            <a:blip r:embed="rId4"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400"/>
              </a:spcAft>
              <a:defRPr/>
            </a:pPr>
            <a:endParaRPr lang="en-US" dirty="0">
              <a:solidFill>
                <a:prstClr val="white"/>
              </a:solidFill>
            </a:endParaRPr>
          </a:p>
        </p:txBody>
      </p:sp>
      <p:sp>
        <p:nvSpPr>
          <p:cNvPr id="14" name="Parallelogram 12"/>
          <p:cNvSpPr/>
          <p:nvPr userDrawn="1"/>
        </p:nvSpPr>
        <p:spPr>
          <a:xfrm>
            <a:off x="0"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rgbClr val="ED1C24">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188348624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777919"/>
            <a:ext cx="5303520" cy="45720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777919"/>
            <a:ext cx="5303520" cy="4572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Text Placeholder 2"/>
          <p:cNvSpPr>
            <a:spLocks noGrp="1"/>
          </p:cNvSpPr>
          <p:nvPr>
            <p:ph type="body" idx="12"/>
          </p:nvPr>
        </p:nvSpPr>
        <p:spPr>
          <a:xfrm>
            <a:off x="313245"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3"/>
          </p:nvPr>
        </p:nvSpPr>
        <p:spPr>
          <a:xfrm>
            <a:off x="6307138"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3340808702"/>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a:p>
        </p:txBody>
      </p:sp>
      <p:sp>
        <p:nvSpPr>
          <p:cNvPr id="3" name="Content Placeholder 2"/>
          <p:cNvSpPr>
            <a:spLocks noGrp="1"/>
          </p:cNvSpPr>
          <p:nvPr>
            <p:ph idx="1"/>
          </p:nvPr>
        </p:nvSpPr>
        <p:spPr>
          <a:xfrm>
            <a:off x="4493172" y="1381123"/>
            <a:ext cx="71323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ext Placeholder 3"/>
          <p:cNvSpPr>
            <a:spLocks noGrp="1"/>
          </p:cNvSpPr>
          <p:nvPr>
            <p:ph type="body" sz="half" idx="2"/>
          </p:nvPr>
        </p:nvSpPr>
        <p:spPr>
          <a:xfrm>
            <a:off x="313245" y="1381123"/>
            <a:ext cx="4010039" cy="50292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3375197"/>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BL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281850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76472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W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596745" y="1247775"/>
            <a:ext cx="10957246" cy="4848225"/>
          </a:xfrm>
          <a:prstGeom prst="rect">
            <a:avLst/>
          </a:prstGeom>
        </p:spPr>
        <p:txBody>
          <a:bodyPr/>
          <a:lstStyle>
            <a:lvl1pPr marL="228600" indent="-228600">
              <a:spcBef>
                <a:spcPts val="1200"/>
              </a:spcBef>
              <a:spcAft>
                <a:spcPts val="400"/>
              </a:spcAft>
              <a:defRPr sz="2000"/>
            </a:lvl1pPr>
            <a:lvl2pPr>
              <a:spcBef>
                <a:spcPts val="400"/>
              </a:spcBef>
              <a:spcAft>
                <a:spcPts val="400"/>
              </a:spcAft>
              <a:defRPr/>
            </a:lvl2pPr>
            <a:lvl3pPr marL="685800" indent="-220663">
              <a:spcBef>
                <a:spcPts val="400"/>
              </a:spcBef>
              <a:spcAft>
                <a:spcPts val="400"/>
              </a:spcAft>
              <a:defRPr/>
            </a:lvl3pPr>
            <a:lvl4pPr>
              <a:spcBef>
                <a:spcPts val="400"/>
              </a:spcBef>
              <a:spcAft>
                <a:spcPts val="400"/>
              </a:spcAft>
              <a:defRPr/>
            </a:lvl4pPr>
            <a:lvl5pPr marL="1143000" indent="-228600">
              <a:spcBef>
                <a:spcPts val="400"/>
              </a:spcBef>
              <a:spcAft>
                <a:spcPts val="4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4558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1"/>
            <a:ext cx="12192000" cy="68736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TextBox 3"/>
          <p:cNvSpPr txBox="1"/>
          <p:nvPr userDrawn="1"/>
        </p:nvSpPr>
        <p:spPr>
          <a:xfrm>
            <a:off x="188887" y="6553343"/>
            <a:ext cx="166713" cy="252132"/>
          </a:xfrm>
          <a:prstGeom prst="rect">
            <a:avLst/>
          </a:prstGeom>
          <a:noFill/>
        </p:spPr>
        <p:txBody>
          <a:bodyPr wrap="none" lIns="0" tIns="41025" rIns="0" bIns="41025" anchor="ctr">
            <a:spAutoFit/>
          </a:bodyPr>
          <a:lstStyle/>
          <a:p>
            <a:pPr algn="r">
              <a:defRPr/>
            </a:pPr>
            <a:fld id="{EBE9C6DA-08A6-41A9-A277-2D72C6FF0478}" type="slidenum">
              <a:rPr lang="en-US" sz="1100" cap="all">
                <a:solidFill>
                  <a:prstClr val="white"/>
                </a:solidFill>
                <a:cs typeface="Arial" panose="020B0604020202020204" pitchFamily="34" charset="0"/>
              </a:rPr>
              <a:pPr algn="r">
                <a:defRPr/>
              </a:pPr>
              <a:t>‹Nr.›</a:t>
            </a:fld>
            <a:endParaRPr lang="en-US" sz="1100" cap="all" dirty="0">
              <a:solidFill>
                <a:prstClr val="white"/>
              </a:solidFill>
              <a:cs typeface="Arial" panose="020B0604020202020204" pitchFamily="34" charset="0"/>
            </a:endParaRPr>
          </a:p>
        </p:txBody>
      </p:sp>
      <p:pic>
        <p:nvPicPr>
          <p:cNvPr id="5"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96587" y="325439"/>
            <a:ext cx="12017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0016" y="229213"/>
            <a:ext cx="1017792" cy="863427"/>
          </a:xfrm>
          <a:prstGeom prst="rect">
            <a:avLst/>
          </a:prstGeom>
        </p:spPr>
      </p:pic>
      <p:sp>
        <p:nvSpPr>
          <p:cNvPr id="9" name="TextBox 8"/>
          <p:cNvSpPr txBox="1"/>
          <p:nvPr userDrawn="1"/>
        </p:nvSpPr>
        <p:spPr>
          <a:xfrm>
            <a:off x="355600" y="6561035"/>
            <a:ext cx="5822107" cy="236748"/>
          </a:xfrm>
          <a:prstGeom prst="rect">
            <a:avLst/>
          </a:prstGeom>
          <a:noFill/>
        </p:spPr>
        <p:txBody>
          <a:bodyPr wrap="none" lIns="0" tIns="41029" rIns="0" bIns="41029" anchor="ctr">
            <a:spAutoFit/>
          </a:bodyPr>
          <a:lstStyle/>
          <a:p>
            <a:pPr fontAlgn="auto">
              <a:spcBef>
                <a:spcPts val="0"/>
              </a:spcBef>
              <a:spcAft>
                <a:spcPts val="0"/>
              </a:spcAft>
              <a:defRPr/>
            </a:pPr>
            <a:r>
              <a:rPr lang="en-US" sz="1000" cap="all" dirty="0"/>
              <a:t>|   </a:t>
            </a:r>
            <a:r>
              <a:rPr lang="en-US" sz="1000" cap="all" dirty="0" smtClean="0"/>
              <a:t>AMD FIREPRO™ </a:t>
            </a:r>
            <a:r>
              <a:rPr lang="en-US" sz="1000" cap="all" baseline="0" dirty="0" smtClean="0"/>
              <a:t>Graphics    </a:t>
            </a:r>
            <a:r>
              <a:rPr lang="en-US" sz="1000" cap="all" dirty="0" smtClean="0"/>
              <a:t>|   August 2014   |   Under Embargo until</a:t>
            </a:r>
            <a:r>
              <a:rPr lang="en-US" sz="1000" cap="all" baseline="0" dirty="0" smtClean="0"/>
              <a:t> 8:00 am ET on August 12, 2014</a:t>
            </a:r>
            <a:endParaRPr lang="en-US" sz="1000" cap="all" dirty="0"/>
          </a:p>
        </p:txBody>
      </p:sp>
    </p:spTree>
    <p:extLst>
      <p:ext uri="{BB962C8B-B14F-4D97-AF65-F5344CB8AC3E}">
        <p14:creationId xmlns:p14="http://schemas.microsoft.com/office/powerpoint/2010/main" val="42702606"/>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Cover 04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601"/>
            <a:ext cx="12190415" cy="6857107"/>
          </a:xfrm>
          <a:prstGeom prst="rect">
            <a:avLst/>
          </a:prstGeom>
        </p:spPr>
      </p:pic>
      <p:sp>
        <p:nvSpPr>
          <p:cNvPr id="4" name="Right Triangle 3"/>
          <p:cNvSpPr/>
          <p:nvPr userDrawn="1"/>
        </p:nvSpPr>
        <p:spPr>
          <a:xfrm flipH="1">
            <a:off x="11488738" y="5392738"/>
            <a:ext cx="204787" cy="204787"/>
          </a:xfrm>
          <a:prstGeom prst="rtTriangle">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5" name="Picture 10"/>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418638" y="341313"/>
            <a:ext cx="22669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 name="Title 1"/>
          <p:cNvSpPr>
            <a:spLocks noGrp="1"/>
          </p:cNvSpPr>
          <p:nvPr>
            <p:ph type="ctrTitle"/>
          </p:nvPr>
        </p:nvSpPr>
        <p:spPr>
          <a:xfrm>
            <a:off x="5953833" y="4870941"/>
            <a:ext cx="5486400" cy="822960"/>
          </a:xfrm>
        </p:spPr>
        <p:txBody>
          <a:bodyPr tIns="0"/>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Parallelogram 13"/>
          <p:cNvSpPr/>
          <p:nvPr userDrawn="1"/>
        </p:nvSpPr>
        <p:spPr>
          <a:xfrm flipV="1">
            <a:off x="2362759" y="0"/>
            <a:ext cx="9691590" cy="4802448"/>
          </a:xfrm>
          <a:prstGeom prst="parallelogram">
            <a:avLst>
              <a:gd name="adj" fmla="val 87612"/>
            </a:avLst>
          </a:prstGeom>
          <a:blipFill dpi="0" rotWithShape="0">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400"/>
              </a:spcAft>
              <a:defRPr/>
            </a:pPr>
            <a:endParaRPr lang="en-US" dirty="0">
              <a:solidFill>
                <a:prstClr val="white"/>
              </a:solidFill>
            </a:endParaRPr>
          </a:p>
        </p:txBody>
      </p:sp>
      <p:sp>
        <p:nvSpPr>
          <p:cNvPr id="9"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1097664007"/>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13245" y="1381123"/>
            <a:ext cx="11338560" cy="493776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3847151503"/>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5"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dirty="0" smtClean="0"/>
              <a:t>Click to edit Master text styles</a:t>
            </a:r>
          </a:p>
        </p:txBody>
      </p:sp>
    </p:spTree>
    <p:extLst>
      <p:ext uri="{BB962C8B-B14F-4D97-AF65-F5344CB8AC3E}">
        <p14:creationId xmlns:p14="http://schemas.microsoft.com/office/powerpoint/2010/main" val="2211563346"/>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05649"/>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arallelogram 1"/>
          <p:cNvSpPr/>
          <p:nvPr userDrawn="1"/>
        </p:nvSpPr>
        <p:spPr>
          <a:xfrm flipH="1">
            <a:off x="0" y="0"/>
            <a:ext cx="828076" cy="287684"/>
          </a:xfrm>
          <a:prstGeom prst="parallelogram">
            <a:avLst>
              <a:gd name="adj" fmla="val 99186"/>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3" name="Parallelogram 2"/>
          <p:cNvSpPr/>
          <p:nvPr userDrawn="1"/>
        </p:nvSpPr>
        <p:spPr>
          <a:xfrm flipH="1">
            <a:off x="11360749" y="6582024"/>
            <a:ext cx="828076" cy="287684"/>
          </a:xfrm>
          <a:prstGeom prst="parallelogram">
            <a:avLst>
              <a:gd name="adj" fmla="val 99186"/>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4" name="Title 1"/>
          <p:cNvSpPr>
            <a:spLocks noGrp="1"/>
          </p:cNvSpPr>
          <p:nvPr>
            <p:ph type="title"/>
          </p:nvPr>
        </p:nvSpPr>
        <p:spPr>
          <a:xfrm>
            <a:off x="305625" y="278130"/>
            <a:ext cx="10424160" cy="474345"/>
          </a:xfrm>
        </p:spPr>
        <p:txBody>
          <a:bodyPr anchor="ctr"/>
          <a:lstStyle/>
          <a:p>
            <a:r>
              <a:rPr lang="en-US" smtClean="0"/>
              <a:t>Click to edit Master title style</a:t>
            </a:r>
            <a:endParaRPr lang="en-US" dirty="0"/>
          </a:p>
        </p:txBody>
      </p:sp>
      <p:sp>
        <p:nvSpPr>
          <p:cNvPr id="5" name="Text Placeholder 8"/>
          <p:cNvSpPr>
            <a:spLocks noGrp="1"/>
          </p:cNvSpPr>
          <p:nvPr>
            <p:ph type="body" sz="quarter" idx="10"/>
          </p:nvPr>
        </p:nvSpPr>
        <p:spPr>
          <a:xfrm>
            <a:off x="313245" y="752474"/>
            <a:ext cx="10424160" cy="285750"/>
          </a:xfrm>
        </p:spPr>
        <p:txBody>
          <a:bodyPr tIns="0" bIns="0" anchor="ctr">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255074773"/>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Parallelogram 1"/>
          <p:cNvSpPr/>
          <p:nvPr userDrawn="1"/>
        </p:nvSpPr>
        <p:spPr>
          <a:xfrm flipH="1">
            <a:off x="0" y="0"/>
            <a:ext cx="828076" cy="287684"/>
          </a:xfrm>
          <a:prstGeom prst="parallelogram">
            <a:avLst>
              <a:gd name="adj" fmla="val 99186"/>
            </a:avLst>
          </a:prstGeom>
          <a:solidFill>
            <a:srgbClr val="965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3" name="Parallelogram 2"/>
          <p:cNvSpPr/>
          <p:nvPr userDrawn="1"/>
        </p:nvSpPr>
        <p:spPr>
          <a:xfrm flipH="1">
            <a:off x="11360749" y="6582024"/>
            <a:ext cx="828076" cy="287684"/>
          </a:xfrm>
          <a:prstGeom prst="parallelogram">
            <a:avLst>
              <a:gd name="adj" fmla="val 99186"/>
            </a:avLst>
          </a:prstGeom>
          <a:solidFill>
            <a:srgbClr val="965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4" name="Title 1"/>
          <p:cNvSpPr>
            <a:spLocks noGrp="1"/>
          </p:cNvSpPr>
          <p:nvPr>
            <p:ph type="title"/>
          </p:nvPr>
        </p:nvSpPr>
        <p:spPr>
          <a:xfrm>
            <a:off x="305625" y="278130"/>
            <a:ext cx="10424160" cy="474345"/>
          </a:xfrm>
        </p:spPr>
        <p:txBody>
          <a:bodyPr anchor="ctr"/>
          <a:lstStyle/>
          <a:p>
            <a:r>
              <a:rPr lang="en-US" smtClean="0"/>
              <a:t>Click to edit Master title style</a:t>
            </a:r>
            <a:endParaRPr lang="en-US" dirty="0"/>
          </a:p>
        </p:txBody>
      </p:sp>
      <p:sp>
        <p:nvSpPr>
          <p:cNvPr id="5" name="Text Placeholder 8"/>
          <p:cNvSpPr>
            <a:spLocks noGrp="1"/>
          </p:cNvSpPr>
          <p:nvPr>
            <p:ph type="body" sz="quarter" idx="10"/>
          </p:nvPr>
        </p:nvSpPr>
        <p:spPr>
          <a:xfrm>
            <a:off x="313245" y="752474"/>
            <a:ext cx="10424160" cy="285750"/>
          </a:xfrm>
        </p:spPr>
        <p:txBody>
          <a:bodyPr tIns="0" bIns="0" anchor="ctr">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211835048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381123"/>
            <a:ext cx="53035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381123"/>
            <a:ext cx="5303520" cy="50292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74629510"/>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0" y="12601"/>
            <a:ext cx="12190415" cy="6857107"/>
          </a:xfrm>
          <a:prstGeom prst="rect">
            <a:avLst/>
          </a:prstGeom>
        </p:spPr>
      </p:pic>
      <p:sp>
        <p:nvSpPr>
          <p:cNvPr id="2" name="Title Placeholder 1"/>
          <p:cNvSpPr>
            <a:spLocks noGrp="1"/>
          </p:cNvSpPr>
          <p:nvPr>
            <p:ph type="title"/>
          </p:nvPr>
        </p:nvSpPr>
        <p:spPr>
          <a:xfrm>
            <a:off x="312738" y="277813"/>
            <a:ext cx="10417175" cy="474662"/>
          </a:xfrm>
          <a:prstGeom prst="rect">
            <a:avLst/>
          </a:prstGeom>
        </p:spPr>
        <p:txBody>
          <a:bodyPr vert="horz" lIns="0" tIns="45720" rIns="0" bIns="0" rtlCol="0" anchor="b" anchorCtr="0">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12738" y="1381125"/>
            <a:ext cx="11339512"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TextBox 7"/>
          <p:cNvSpPr txBox="1"/>
          <p:nvPr/>
        </p:nvSpPr>
        <p:spPr>
          <a:xfrm>
            <a:off x="204788" y="6561138"/>
            <a:ext cx="150812" cy="236537"/>
          </a:xfrm>
          <a:prstGeom prst="rect">
            <a:avLst/>
          </a:prstGeom>
          <a:noFill/>
        </p:spPr>
        <p:txBody>
          <a:bodyPr wrap="none" lIns="0" tIns="41029" rIns="0" bIns="41029"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367315F-4CC0-4CF7-A52A-15D51F5EA1EE}" type="slidenum">
              <a:rPr lang="en-US" sz="1000"/>
              <a:pPr algn="r" eaLnBrk="1" hangingPunct="1"/>
              <a:t>‹Nr.›</a:t>
            </a:fld>
            <a:endParaRPr lang="en-US" sz="1000"/>
          </a:p>
        </p:txBody>
      </p:sp>
      <p:pic>
        <p:nvPicPr>
          <p:cNvPr id="1029" name="Picture 6"/>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42913" y="6561033"/>
            <a:ext cx="5822107" cy="236748"/>
          </a:xfrm>
          <a:prstGeom prst="rect">
            <a:avLst/>
          </a:prstGeom>
          <a:noFill/>
        </p:spPr>
        <p:txBody>
          <a:bodyPr wrap="none" lIns="0" tIns="41029" rIns="0" bIns="41029" anchor="ctr">
            <a:spAutoFit/>
          </a:bodyPr>
          <a:lstStyle/>
          <a:p>
            <a:pPr fontAlgn="auto">
              <a:spcBef>
                <a:spcPts val="0"/>
              </a:spcBef>
              <a:spcAft>
                <a:spcPts val="0"/>
              </a:spcAft>
              <a:defRPr/>
            </a:pPr>
            <a:r>
              <a:rPr lang="en-US" sz="1000" cap="all" dirty="0"/>
              <a:t>|   </a:t>
            </a:r>
            <a:r>
              <a:rPr lang="en-US" sz="1000" cap="all" dirty="0" smtClean="0"/>
              <a:t>AMD FIREPRO™ </a:t>
            </a:r>
            <a:r>
              <a:rPr lang="en-US" sz="1000" cap="all" baseline="0" dirty="0" smtClean="0"/>
              <a:t>Graphics    </a:t>
            </a:r>
            <a:r>
              <a:rPr lang="en-US" sz="1000" cap="all" dirty="0" smtClean="0"/>
              <a:t>|   August 2014   |   Under Embargo until</a:t>
            </a:r>
            <a:r>
              <a:rPr lang="en-US" sz="1000" cap="all" baseline="0" dirty="0" smtClean="0"/>
              <a:t> 8:00 am ET on August 12, 2014</a:t>
            </a:r>
            <a:endParaRPr lang="en-US" sz="1000" cap="all" dirty="0"/>
          </a:p>
        </p:txBody>
      </p:sp>
      <p:sp>
        <p:nvSpPr>
          <p:cNvPr id="10" name="Parallelogram 9"/>
          <p:cNvSpPr/>
          <p:nvPr userDrawn="1"/>
        </p:nvSpPr>
        <p:spPr>
          <a:xfrm flipH="1">
            <a:off x="0" y="0"/>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11" name="Parallelogram 10"/>
          <p:cNvSpPr/>
          <p:nvPr userDrawn="1"/>
        </p:nvSpPr>
        <p:spPr>
          <a:xfrm flipH="1">
            <a:off x="11360749" y="6582024"/>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Tree>
  </p:cSld>
  <p:clrMap bg1="dk1" tx1="lt1" bg2="dk2" tx2="lt2" accent1="accent1" accent2="accent2" accent3="accent3" accent4="accent4" accent5="accent5" accent6="accent6" hlink="hlink" folHlink="folHlink"/>
  <p:sldLayoutIdLst>
    <p:sldLayoutId id="2147483779" r:id="rId1"/>
    <p:sldLayoutId id="2147483805" r:id="rId2"/>
    <p:sldLayoutId id="2147483780" r:id="rId3"/>
    <p:sldLayoutId id="2147483749" r:id="rId4"/>
    <p:sldLayoutId id="2147483750" r:id="rId5"/>
    <p:sldLayoutId id="2147483751" r:id="rId6"/>
    <p:sldLayoutId id="2147483790" r:id="rId7"/>
    <p:sldLayoutId id="2147483791" r:id="rId8"/>
    <p:sldLayoutId id="2147483752" r:id="rId9"/>
    <p:sldLayoutId id="2147483753" r:id="rId10"/>
    <p:sldLayoutId id="2147483754" r:id="rId11"/>
    <p:sldLayoutId id="2147483802" r:id="rId12"/>
    <p:sldLayoutId id="2147483803" r:id="rId13"/>
    <p:sldLayoutId id="2147483804" r:id="rId14"/>
  </p:sldLayoutIdLst>
  <p:transition spd="med">
    <p:fade/>
  </p:transition>
  <p:timing>
    <p:tnLst>
      <p:par>
        <p:cTn id="1" dur="indefinite" restart="never" nodeType="tmRoot"/>
      </p:par>
    </p:tnLst>
  </p:timing>
  <p:hf sldNum="0" hdr="0" dt="0"/>
  <p:txStyles>
    <p:titleStyle>
      <a:lvl1pPr algn="l" rtl="0" eaLnBrk="0" fontAlgn="base" hangingPunct="0">
        <a:spcBef>
          <a:spcPct val="0"/>
        </a:spcBef>
        <a:spcAft>
          <a:spcPct val="0"/>
        </a:spcAft>
        <a:defRPr sz="2600" kern="1200" cap="all">
          <a:solidFill>
            <a:schemeClr val="tx1"/>
          </a:solidFill>
          <a:latin typeface="Calibri" pitchFamily="34" charset="0"/>
          <a:ea typeface="+mj-ea"/>
          <a:cs typeface="+mj-cs"/>
        </a:defRPr>
      </a:lvl1pPr>
      <a:lvl2pPr algn="l" rtl="0" eaLnBrk="0" fontAlgn="base" hangingPunct="0">
        <a:spcBef>
          <a:spcPct val="0"/>
        </a:spcBef>
        <a:spcAft>
          <a:spcPct val="0"/>
        </a:spcAft>
        <a:defRPr sz="2600">
          <a:solidFill>
            <a:schemeClr val="tx1"/>
          </a:solidFill>
          <a:latin typeface="Calibri" pitchFamily="34" charset="0"/>
        </a:defRPr>
      </a:lvl2pPr>
      <a:lvl3pPr algn="l" rtl="0" eaLnBrk="0" fontAlgn="base" hangingPunct="0">
        <a:spcBef>
          <a:spcPct val="0"/>
        </a:spcBef>
        <a:spcAft>
          <a:spcPct val="0"/>
        </a:spcAft>
        <a:defRPr sz="2600">
          <a:solidFill>
            <a:schemeClr val="tx1"/>
          </a:solidFill>
          <a:latin typeface="Calibri" pitchFamily="34" charset="0"/>
        </a:defRPr>
      </a:lvl3pPr>
      <a:lvl4pPr algn="l" rtl="0" eaLnBrk="0" fontAlgn="base" hangingPunct="0">
        <a:spcBef>
          <a:spcPct val="0"/>
        </a:spcBef>
        <a:spcAft>
          <a:spcPct val="0"/>
        </a:spcAft>
        <a:defRPr sz="2600">
          <a:solidFill>
            <a:schemeClr val="tx1"/>
          </a:solidFill>
          <a:latin typeface="Calibri" pitchFamily="34" charset="0"/>
        </a:defRPr>
      </a:lvl4pPr>
      <a:lvl5pPr algn="l" rtl="0" eaLnBrk="0" fontAlgn="base" hangingPunct="0">
        <a:spcBef>
          <a:spcPct val="0"/>
        </a:spcBef>
        <a:spcAft>
          <a:spcPct val="0"/>
        </a:spcAft>
        <a:defRPr sz="2600">
          <a:solidFill>
            <a:schemeClr val="tx1"/>
          </a:solidFill>
          <a:latin typeface="Calibri" pitchFamily="34" charset="0"/>
        </a:defRPr>
      </a:lvl5pPr>
      <a:lvl6pPr marL="457200" algn="l" rtl="0" fontAlgn="base">
        <a:spcBef>
          <a:spcPct val="0"/>
        </a:spcBef>
        <a:spcAft>
          <a:spcPct val="0"/>
        </a:spcAft>
        <a:defRPr sz="2600">
          <a:solidFill>
            <a:schemeClr val="tx1"/>
          </a:solidFill>
          <a:latin typeface="Calibri" pitchFamily="34" charset="0"/>
        </a:defRPr>
      </a:lvl6pPr>
      <a:lvl7pPr marL="914400" algn="l" rtl="0" fontAlgn="base">
        <a:spcBef>
          <a:spcPct val="0"/>
        </a:spcBef>
        <a:spcAft>
          <a:spcPct val="0"/>
        </a:spcAft>
        <a:defRPr sz="2600">
          <a:solidFill>
            <a:schemeClr val="tx1"/>
          </a:solidFill>
          <a:latin typeface="Calibri" pitchFamily="34" charset="0"/>
        </a:defRPr>
      </a:lvl7pPr>
      <a:lvl8pPr marL="1371600" algn="l" rtl="0" fontAlgn="base">
        <a:spcBef>
          <a:spcPct val="0"/>
        </a:spcBef>
        <a:spcAft>
          <a:spcPct val="0"/>
        </a:spcAft>
        <a:defRPr sz="2600">
          <a:solidFill>
            <a:schemeClr val="tx1"/>
          </a:solidFill>
          <a:latin typeface="Calibri" pitchFamily="34" charset="0"/>
        </a:defRPr>
      </a:lvl8pPr>
      <a:lvl9pPr marL="1828800" algn="l" rtl="0" fontAlgn="base">
        <a:spcBef>
          <a:spcPct val="0"/>
        </a:spcBef>
        <a:spcAft>
          <a:spcPct val="0"/>
        </a:spcAft>
        <a:defRPr sz="2600">
          <a:solidFill>
            <a:schemeClr val="tx1"/>
          </a:solidFill>
          <a:latin typeface="Calibri" pitchFamily="34" charset="0"/>
        </a:defRPr>
      </a:lvl9pPr>
    </p:titleStyle>
    <p:body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nvidia.com/content/PDF/line_card/6660-nv-prographicssolutions-linecard-july13-final-lr.pdf" TargetMode="Externa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hyperlink" Target="http://www.amd.com/eyefinityfaq"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jpe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3702867" y="4870941"/>
            <a:ext cx="7737366" cy="822960"/>
          </a:xfrm>
        </p:spPr>
        <p:txBody>
          <a:bodyPr/>
          <a:lstStyle/>
          <a:p>
            <a:r>
              <a:rPr lang="en-US" sz="3200" b="0" dirty="0" smtClean="0">
                <a:latin typeface="+mj-lt"/>
              </a:rPr>
              <a:t>AMD Professional Graphics</a:t>
            </a:r>
            <a:br>
              <a:rPr lang="en-US" sz="3200" b="0" dirty="0" smtClean="0">
                <a:latin typeface="+mj-lt"/>
              </a:rPr>
            </a:br>
            <a:r>
              <a:rPr lang="en-US" sz="2000" b="0" dirty="0" smtClean="0">
                <a:latin typeface="+mj-lt"/>
              </a:rPr>
              <a:t>Next generation AMD FirePr0™ w-Series</a:t>
            </a:r>
            <a:endParaRPr lang="en-US" sz="2000" b="0" dirty="0">
              <a:latin typeface="+mj-lt"/>
            </a:endParaRPr>
          </a:p>
        </p:txBody>
      </p:sp>
      <p:sp>
        <p:nvSpPr>
          <p:cNvPr id="17" name="Subtitle 16"/>
          <p:cNvSpPr>
            <a:spLocks noGrp="1"/>
          </p:cNvSpPr>
          <p:nvPr>
            <p:ph type="subTitle" idx="1"/>
          </p:nvPr>
        </p:nvSpPr>
        <p:spPr>
          <a:xfrm>
            <a:off x="5257800" y="5933844"/>
            <a:ext cx="6515100" cy="640080"/>
          </a:xfrm>
        </p:spPr>
        <p:txBody>
          <a:bodyPr/>
          <a:lstStyle/>
          <a:p>
            <a:r>
              <a:rPr lang="en-US" sz="1600" dirty="0" smtClean="0">
                <a:solidFill>
                  <a:srgbClr val="ED1C24"/>
                </a:solidFill>
                <a:latin typeface="+mj-lt"/>
              </a:rPr>
              <a:t>Under NDA until 8:00 am ET August 12, 2014</a:t>
            </a:r>
            <a:endParaRPr lang="en-US" sz="1600" dirty="0">
              <a:solidFill>
                <a:srgbClr val="ED1C24"/>
              </a:solidFill>
              <a:latin typeface="+mj-lt"/>
            </a:endParaRPr>
          </a:p>
        </p:txBody>
      </p:sp>
    </p:spTree>
    <p:extLst>
      <p:ext uri="{BB962C8B-B14F-4D97-AF65-F5344CB8AC3E}">
        <p14:creationId xmlns:p14="http://schemas.microsoft.com/office/powerpoint/2010/main" val="21012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rot="10800000">
            <a:off x="879892" y="1216322"/>
            <a:ext cx="10187797" cy="5641677"/>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aphicFrame>
        <p:nvGraphicFramePr>
          <p:cNvPr id="15" name="Chart 14"/>
          <p:cNvGraphicFramePr>
            <a:graphicFrameLocks/>
          </p:cNvGraphicFramePr>
          <p:nvPr>
            <p:extLst>
              <p:ext uri="{D42A27DB-BD31-4B8C-83A1-F6EECF244321}">
                <p14:modId xmlns:p14="http://schemas.microsoft.com/office/powerpoint/2010/main" val="2727387218"/>
              </p:ext>
            </p:extLst>
          </p:nvPr>
        </p:nvGraphicFramePr>
        <p:xfrm>
          <a:off x="879891" y="1216321"/>
          <a:ext cx="10110837" cy="504104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677521" y="6257364"/>
            <a:ext cx="3390168" cy="461665"/>
          </a:xfrm>
          <a:prstGeom prst="rect">
            <a:avLst/>
          </a:prstGeom>
          <a:noFill/>
        </p:spPr>
        <p:txBody>
          <a:bodyPr wrap="square" rtlCol="0">
            <a:spAutoFit/>
          </a:bodyPr>
          <a:lstStyle/>
          <a:p>
            <a:pPr>
              <a:spcAft>
                <a:spcPts val="600"/>
              </a:spcAft>
              <a:buClr>
                <a:schemeClr val="bg2"/>
              </a:buClr>
            </a:pPr>
            <a:r>
              <a:rPr lang="en-US" sz="800" dirty="0">
                <a:solidFill>
                  <a:schemeClr val="bg2">
                    <a:lumMod val="75000"/>
                  </a:schemeClr>
                </a:solidFill>
                <a:latin typeface="+mj-lt"/>
              </a:rPr>
              <a:t>System Description: ASUS P9X79E-WS, Intel Xeon E5-2697 v2, 32GB Kingston DDR3-2133, 750GB SSD Samsung 840EVO, Corsair AX1500i PSU, Corsair Obsidian 950D chassis, Corsair H100i CPU </a:t>
            </a:r>
            <a:r>
              <a:rPr lang="en-US" sz="800" dirty="0" smtClean="0">
                <a:solidFill>
                  <a:schemeClr val="bg2">
                    <a:lumMod val="75000"/>
                  </a:schemeClr>
                </a:solidFill>
                <a:latin typeface="+mj-lt"/>
              </a:rPr>
              <a:t>cooler, AMD </a:t>
            </a:r>
            <a:r>
              <a:rPr lang="en-US" sz="800" dirty="0">
                <a:solidFill>
                  <a:schemeClr val="bg2">
                    <a:lumMod val="75000"/>
                  </a:schemeClr>
                </a:solidFill>
                <a:latin typeface="+mj-lt"/>
              </a:rPr>
              <a:t>Driver 13.35</a:t>
            </a:r>
            <a:endParaRPr lang="en-US" sz="800" dirty="0" smtClean="0">
              <a:solidFill>
                <a:schemeClr val="bg2">
                  <a:lumMod val="75000"/>
                </a:schemeClr>
              </a:solidFill>
              <a:latin typeface="+mj-lt"/>
            </a:endParaRPr>
          </a:p>
        </p:txBody>
      </p:sp>
      <p:sp>
        <p:nvSpPr>
          <p:cNvPr id="6" name="Title 5"/>
          <p:cNvSpPr>
            <a:spLocks noGrp="1"/>
          </p:cNvSpPr>
          <p:nvPr>
            <p:ph type="title"/>
          </p:nvPr>
        </p:nvSpPr>
        <p:spPr/>
        <p:txBody>
          <a:bodyPr/>
          <a:lstStyle/>
          <a:p>
            <a:r>
              <a:rPr lang="en-US" dirty="0">
                <a:latin typeface="Klavika Regular" pitchFamily="34" charset="0"/>
              </a:rPr>
              <a:t>GPU </a:t>
            </a:r>
            <a:r>
              <a:rPr lang="en-US" dirty="0">
                <a:latin typeface="+mj-lt"/>
              </a:rPr>
              <a:t>Compute</a:t>
            </a:r>
            <a:r>
              <a:rPr lang="en-US" dirty="0">
                <a:latin typeface="Klavika Regular" pitchFamily="34" charset="0"/>
              </a:rPr>
              <a:t> Leadership with </a:t>
            </a:r>
            <a:r>
              <a:rPr lang="en-US" dirty="0" err="1">
                <a:latin typeface="Klavika Regular" pitchFamily="34" charset="0"/>
              </a:rPr>
              <a:t>OpenCL</a:t>
            </a:r>
            <a:r>
              <a:rPr lang="en-US" dirty="0">
                <a:latin typeface="Klavika Regular" pitchFamily="34" charset="0"/>
              </a:rPr>
              <a:t>™</a:t>
            </a:r>
          </a:p>
        </p:txBody>
      </p:sp>
      <p:sp>
        <p:nvSpPr>
          <p:cNvPr id="7" name="Text Placeholder 6"/>
          <p:cNvSpPr>
            <a:spLocks noGrp="1"/>
          </p:cNvSpPr>
          <p:nvPr>
            <p:ph type="body" sz="quarter" idx="10"/>
          </p:nvPr>
        </p:nvSpPr>
        <p:spPr/>
        <p:txBody>
          <a:bodyPr/>
          <a:lstStyle/>
          <a:p>
            <a:r>
              <a:rPr lang="en-US" dirty="0">
                <a:latin typeface="+mj-lt"/>
              </a:rPr>
              <a:t>LUXMARK</a:t>
            </a:r>
            <a:r>
              <a:rPr lang="en-US" dirty="0">
                <a:latin typeface="Klavika Regular" pitchFamily="34" charset="0"/>
              </a:rPr>
              <a:t> 2.0</a:t>
            </a:r>
            <a:r>
              <a:rPr lang="en-US" dirty="0" smtClean="0">
                <a:latin typeface="Klavika Regular" pitchFamily="34" charset="0"/>
              </a:rPr>
              <a:t>*</a:t>
            </a:r>
            <a:endParaRPr lang="en-US" dirty="0">
              <a:latin typeface="Klavika Regular" pitchFamily="34" charset="0"/>
            </a:endParaRPr>
          </a:p>
        </p:txBody>
      </p:sp>
    </p:spTree>
    <p:extLst>
      <p:ext uri="{BB962C8B-B14F-4D97-AF65-F5344CB8AC3E}">
        <p14:creationId xmlns:p14="http://schemas.microsoft.com/office/powerpoint/2010/main" val="12794392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0105291"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380" y="3707099"/>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04968" y="4323637"/>
            <a:ext cx="2822982" cy="1709770"/>
            <a:chOff x="1764273" y="4726282"/>
            <a:chExt cx="2822982" cy="1709770"/>
          </a:xfrm>
        </p:grpSpPr>
        <p:cxnSp>
          <p:nvCxnSpPr>
            <p:cNvPr id="7" name="Straight Connector 6"/>
            <p:cNvCxnSpPr/>
            <p:nvPr/>
          </p:nvCxnSpPr>
          <p:spPr>
            <a:xfrm>
              <a:off x="1764273" y="476720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801529" y="4726282"/>
              <a:ext cx="1688917" cy="1446550"/>
            </a:xfrm>
            <a:prstGeom prst="rect">
              <a:avLst/>
            </a:prstGeom>
          </p:spPr>
          <p:txBody>
            <a:bodyPr wrap="square">
              <a:spAutoFit/>
            </a:bodyPr>
            <a:lstStyle/>
            <a:p>
              <a:pPr>
                <a:spcAft>
                  <a:spcPts val="600"/>
                </a:spcAft>
                <a:buClr>
                  <a:schemeClr val="bg2"/>
                </a:buClr>
              </a:pPr>
              <a:r>
                <a:rPr lang="de-DE" sz="8800" b="1" dirty="0" smtClean="0">
                  <a:latin typeface="+mj-lt"/>
                </a:rPr>
                <a:t>4.2</a:t>
              </a:r>
              <a:endParaRPr lang="en-US" sz="8800" b="1" dirty="0" smtClean="0">
                <a:latin typeface="+mj-lt"/>
              </a:endParaRPr>
            </a:p>
          </p:txBody>
        </p:sp>
        <p:sp>
          <p:nvSpPr>
            <p:cNvPr id="41" name="Rectangle 40"/>
            <p:cNvSpPr/>
            <p:nvPr/>
          </p:nvSpPr>
          <p:spPr>
            <a:xfrm>
              <a:off x="1882551" y="5789721"/>
              <a:ext cx="2704704" cy="646331"/>
            </a:xfrm>
            <a:prstGeom prst="rect">
              <a:avLst/>
            </a:prstGeom>
          </p:spPr>
          <p:txBody>
            <a:bodyPr wrap="square">
              <a:spAutoFit/>
            </a:bodyPr>
            <a:lstStyle/>
            <a:p>
              <a:pPr>
                <a:spcAft>
                  <a:spcPts val="600"/>
                </a:spcAft>
                <a:buClr>
                  <a:schemeClr val="bg2"/>
                </a:buClr>
              </a:pPr>
              <a:r>
                <a:rPr lang="en-US" dirty="0" smtClean="0">
                  <a:latin typeface="+mj-lt"/>
                </a:rPr>
                <a:t>TFLOPS Peak</a:t>
              </a:r>
              <a:br>
                <a:rPr lang="en-US" dirty="0" smtClean="0">
                  <a:latin typeface="+mj-lt"/>
                </a:rPr>
              </a:br>
              <a:r>
                <a:rPr lang="de-DE" dirty="0" smtClean="0">
                  <a:latin typeface="+mj-lt"/>
                </a:rPr>
                <a:t>Single Precision</a:t>
              </a:r>
              <a:endParaRPr lang="en-US" dirty="0" smtClean="0">
                <a:latin typeface="+mj-lt"/>
              </a:endParaRPr>
            </a:p>
          </p:txBody>
        </p:sp>
      </p:grpSp>
      <p:grpSp>
        <p:nvGrpSpPr>
          <p:cNvPr id="6" name="Group 5"/>
          <p:cNvGrpSpPr/>
          <p:nvPr/>
        </p:nvGrpSpPr>
        <p:grpSpPr>
          <a:xfrm>
            <a:off x="3689756" y="4261963"/>
            <a:ext cx="2794125" cy="1763023"/>
            <a:chOff x="3564434" y="4664608"/>
            <a:chExt cx="2794125" cy="1763023"/>
          </a:xfrm>
        </p:grpSpPr>
        <p:cxnSp>
          <p:nvCxnSpPr>
            <p:cNvPr id="43" name="Straight Connector 42"/>
            <p:cNvCxnSpPr/>
            <p:nvPr/>
          </p:nvCxnSpPr>
          <p:spPr>
            <a:xfrm>
              <a:off x="3564434" y="479012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669228" y="4720270"/>
              <a:ext cx="1767997" cy="1446550"/>
            </a:xfrm>
            <a:prstGeom prst="rect">
              <a:avLst/>
            </a:prstGeom>
          </p:spPr>
          <p:txBody>
            <a:bodyPr wrap="square">
              <a:spAutoFit/>
            </a:bodyPr>
            <a:lstStyle/>
            <a:p>
              <a:pPr>
                <a:spcAft>
                  <a:spcPts val="600"/>
                </a:spcAft>
                <a:buClr>
                  <a:schemeClr val="bg2"/>
                </a:buClr>
              </a:pPr>
              <a:r>
                <a:rPr lang="de-DE" sz="8800" b="1" dirty="0" err="1" smtClean="0">
                  <a:solidFill>
                    <a:srgbClr val="ED1C24"/>
                  </a:solidFill>
                  <a:latin typeface="+mj-lt"/>
                </a:rPr>
                <a:t>4K</a:t>
              </a:r>
              <a:endParaRPr lang="en-US" sz="8800" b="1" dirty="0" smtClean="0">
                <a:solidFill>
                  <a:srgbClr val="ED1C24"/>
                </a:solidFill>
                <a:latin typeface="+mj-lt"/>
              </a:endParaRPr>
            </a:p>
          </p:txBody>
        </p:sp>
        <p:sp>
          <p:nvSpPr>
            <p:cNvPr id="48" name="Rectangle 47"/>
            <p:cNvSpPr/>
            <p:nvPr/>
          </p:nvSpPr>
          <p:spPr>
            <a:xfrm>
              <a:off x="3642533" y="5781300"/>
              <a:ext cx="1770932" cy="646331"/>
            </a:xfrm>
            <a:prstGeom prst="rect">
              <a:avLst/>
            </a:prstGeom>
          </p:spPr>
          <p:txBody>
            <a:bodyPr wrap="square">
              <a:spAutoFit/>
            </a:bodyPr>
            <a:lstStyle/>
            <a:p>
              <a:pPr>
                <a:spcAft>
                  <a:spcPts val="600"/>
                </a:spcAft>
                <a:buClr>
                  <a:schemeClr val="bg2"/>
                </a:buClr>
              </a:pPr>
              <a:r>
                <a:rPr lang="en-US" dirty="0" smtClean="0">
                  <a:latin typeface="+mj-lt"/>
                </a:rPr>
                <a:t>Displays with </a:t>
              </a:r>
              <a:r>
                <a:rPr lang="en-US" dirty="0" err="1" smtClean="0">
                  <a:latin typeface="+mj-lt"/>
                </a:rPr>
                <a:t>DisplayPort</a:t>
              </a:r>
              <a:r>
                <a:rPr lang="en-US" dirty="0" smtClean="0">
                  <a:latin typeface="+mj-lt"/>
                </a:rPr>
                <a:t> 1.2</a:t>
              </a:r>
            </a:p>
          </p:txBody>
        </p:sp>
        <p:sp>
          <p:nvSpPr>
            <p:cNvPr id="49" name="Rectangle 48"/>
            <p:cNvSpPr/>
            <p:nvPr/>
          </p:nvSpPr>
          <p:spPr>
            <a:xfrm>
              <a:off x="3653855" y="4664608"/>
              <a:ext cx="2704704" cy="369332"/>
            </a:xfrm>
            <a:prstGeom prst="rect">
              <a:avLst/>
            </a:prstGeom>
          </p:spPr>
          <p:txBody>
            <a:bodyPr wrap="square">
              <a:spAutoFit/>
            </a:bodyPr>
            <a:lstStyle/>
            <a:p>
              <a:pPr>
                <a:spcAft>
                  <a:spcPts val="600"/>
                </a:spcAft>
                <a:buClr>
                  <a:schemeClr val="bg2"/>
                </a:buClr>
              </a:pPr>
              <a:r>
                <a:rPr lang="en-US" dirty="0" smtClean="0">
                  <a:latin typeface="+mj-lt"/>
                </a:rPr>
                <a:t>Up to four</a:t>
              </a:r>
            </a:p>
          </p:txBody>
        </p:sp>
      </p:grpSp>
      <p:grpSp>
        <p:nvGrpSpPr>
          <p:cNvPr id="8" name="Group 7"/>
          <p:cNvGrpSpPr/>
          <p:nvPr/>
        </p:nvGrpSpPr>
        <p:grpSpPr>
          <a:xfrm>
            <a:off x="5457464" y="4302416"/>
            <a:ext cx="1992280" cy="1696989"/>
            <a:chOff x="5393933" y="4705061"/>
            <a:chExt cx="1992280" cy="1696989"/>
          </a:xfrm>
        </p:grpSpPr>
        <p:cxnSp>
          <p:nvCxnSpPr>
            <p:cNvPr id="51" name="Straight Connector 50"/>
            <p:cNvCxnSpPr/>
            <p:nvPr/>
          </p:nvCxnSpPr>
          <p:spPr>
            <a:xfrm>
              <a:off x="5393933" y="482915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443252" y="4705061"/>
              <a:ext cx="1942961" cy="1246495"/>
            </a:xfrm>
            <a:prstGeom prst="rect">
              <a:avLst/>
            </a:prstGeom>
          </p:spPr>
          <p:txBody>
            <a:bodyPr wrap="square">
              <a:spAutoFit/>
            </a:bodyPr>
            <a:lstStyle/>
            <a:p>
              <a:pPr>
                <a:spcAft>
                  <a:spcPts val="600"/>
                </a:spcAft>
                <a:buClr>
                  <a:schemeClr val="bg2"/>
                </a:buClr>
              </a:pPr>
              <a:r>
                <a:rPr lang="de-DE" sz="7200" b="1" dirty="0" smtClean="0">
                  <a:latin typeface="+mj-lt"/>
                </a:rPr>
                <a:t>8GB</a:t>
              </a:r>
              <a:endParaRPr lang="en-US" sz="7200" b="1" dirty="0" smtClean="0">
                <a:latin typeface="+mj-lt"/>
              </a:endParaRPr>
            </a:p>
          </p:txBody>
        </p:sp>
        <p:sp>
          <p:nvSpPr>
            <p:cNvPr id="53" name="Rectangle 52"/>
            <p:cNvSpPr/>
            <p:nvPr/>
          </p:nvSpPr>
          <p:spPr>
            <a:xfrm>
              <a:off x="5535832" y="5696344"/>
              <a:ext cx="1410468" cy="646331"/>
            </a:xfrm>
            <a:prstGeom prst="rect">
              <a:avLst/>
            </a:prstGeom>
          </p:spPr>
          <p:txBody>
            <a:bodyPr wrap="square">
              <a:spAutoFit/>
            </a:bodyPr>
            <a:lstStyle/>
            <a:p>
              <a:pPr>
                <a:spcAft>
                  <a:spcPts val="600"/>
                </a:spcAft>
                <a:buClr>
                  <a:schemeClr val="bg2"/>
                </a:buClr>
              </a:pPr>
              <a:r>
                <a:rPr lang="en-US" dirty="0" smtClean="0">
                  <a:latin typeface="+mj-lt"/>
                </a:rPr>
                <a:t>GPU Memory</a:t>
              </a:r>
            </a:p>
          </p:txBody>
        </p:sp>
      </p:grpSp>
      <p:grpSp>
        <p:nvGrpSpPr>
          <p:cNvPr id="9" name="Group 8"/>
          <p:cNvGrpSpPr/>
          <p:nvPr/>
        </p:nvGrpSpPr>
        <p:grpSpPr>
          <a:xfrm>
            <a:off x="7252588" y="4260468"/>
            <a:ext cx="2368336" cy="2106738"/>
            <a:chOff x="7261481" y="4663113"/>
            <a:chExt cx="2368336" cy="2106738"/>
          </a:xfrm>
        </p:grpSpPr>
        <p:cxnSp>
          <p:nvCxnSpPr>
            <p:cNvPr id="55" name="Straight Connector 54"/>
            <p:cNvCxnSpPr/>
            <p:nvPr/>
          </p:nvCxnSpPr>
          <p:spPr>
            <a:xfrm>
              <a:off x="7261481" y="4861777"/>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442991" y="4663113"/>
              <a:ext cx="2175492"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320</a:t>
              </a:r>
              <a:endParaRPr lang="en-US" sz="8800" b="1" dirty="0" smtClean="0">
                <a:solidFill>
                  <a:srgbClr val="ED1C24"/>
                </a:solidFill>
                <a:latin typeface="+mj-lt"/>
              </a:endParaRPr>
            </a:p>
          </p:txBody>
        </p:sp>
        <p:sp>
          <p:nvSpPr>
            <p:cNvPr id="58" name="Rectangle 57"/>
            <p:cNvSpPr/>
            <p:nvPr/>
          </p:nvSpPr>
          <p:spPr>
            <a:xfrm>
              <a:off x="7483436" y="5769577"/>
              <a:ext cx="2146381" cy="1000274"/>
            </a:xfrm>
            <a:prstGeom prst="rect">
              <a:avLst/>
            </a:prstGeom>
          </p:spPr>
          <p:txBody>
            <a:bodyPr wrap="square">
              <a:spAutoFit/>
            </a:bodyPr>
            <a:lstStyle/>
            <a:p>
              <a:pPr>
                <a:spcAft>
                  <a:spcPts val="600"/>
                </a:spcAft>
                <a:buClr>
                  <a:schemeClr val="bg2"/>
                </a:buClr>
              </a:pPr>
              <a:r>
                <a:rPr lang="en-US" dirty="0" smtClean="0">
                  <a:latin typeface="+mj-lt"/>
                </a:rPr>
                <a:t>GB/s Memory Bandwidth</a:t>
              </a:r>
            </a:p>
            <a:p>
              <a:pPr>
                <a:spcAft>
                  <a:spcPts val="600"/>
                </a:spcAft>
                <a:buClr>
                  <a:schemeClr val="bg2"/>
                </a:buClr>
              </a:pPr>
              <a:endParaRPr lang="en-US" dirty="0" smtClean="0">
                <a:latin typeface="+mj-lt"/>
              </a:endParaRPr>
            </a:p>
          </p:txBody>
        </p:sp>
      </p:grpSp>
      <p:grpSp>
        <p:nvGrpSpPr>
          <p:cNvPr id="10" name="Group 9"/>
          <p:cNvGrpSpPr/>
          <p:nvPr/>
        </p:nvGrpSpPr>
        <p:grpSpPr>
          <a:xfrm>
            <a:off x="9632258" y="4240652"/>
            <a:ext cx="2647937" cy="2126554"/>
            <a:chOff x="9619885" y="4643297"/>
            <a:chExt cx="2647937" cy="2126554"/>
          </a:xfrm>
        </p:grpSpPr>
        <p:cxnSp>
          <p:nvCxnSpPr>
            <p:cNvPr id="57" name="Straight Connector 56"/>
            <p:cNvCxnSpPr/>
            <p:nvPr/>
          </p:nvCxnSpPr>
          <p:spPr>
            <a:xfrm>
              <a:off x="961988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681487" y="4643297"/>
              <a:ext cx="2586335" cy="1446550"/>
            </a:xfrm>
            <a:prstGeom prst="rect">
              <a:avLst/>
            </a:prstGeom>
          </p:spPr>
          <p:txBody>
            <a:bodyPr wrap="square">
              <a:spAutoFit/>
            </a:bodyPr>
            <a:lstStyle/>
            <a:p>
              <a:pPr>
                <a:spcAft>
                  <a:spcPts val="600"/>
                </a:spcAft>
                <a:buClr>
                  <a:schemeClr val="bg2"/>
                </a:buClr>
              </a:pPr>
              <a:r>
                <a:rPr lang="de-DE" sz="8800" b="1" dirty="0" smtClean="0">
                  <a:latin typeface="+mj-lt"/>
                </a:rPr>
                <a:t>2560</a:t>
              </a:r>
              <a:endParaRPr lang="en-US" sz="8800" b="1" dirty="0" smtClean="0">
                <a:latin typeface="+mj-lt"/>
              </a:endParaRPr>
            </a:p>
          </p:txBody>
        </p:sp>
        <p:sp>
          <p:nvSpPr>
            <p:cNvPr id="62" name="Rectangle 61"/>
            <p:cNvSpPr/>
            <p:nvPr/>
          </p:nvSpPr>
          <p:spPr>
            <a:xfrm>
              <a:off x="9775972" y="5769577"/>
              <a:ext cx="2271414" cy="1000274"/>
            </a:xfrm>
            <a:prstGeom prst="rect">
              <a:avLst/>
            </a:prstGeom>
          </p:spPr>
          <p:txBody>
            <a:bodyPr wrap="square">
              <a:spAutoFit/>
            </a:bodyPr>
            <a:lstStyle/>
            <a:p>
              <a:pPr>
                <a:spcAft>
                  <a:spcPts val="600"/>
                </a:spcAft>
                <a:buClr>
                  <a:schemeClr val="bg2"/>
                </a:buClr>
              </a:pPr>
              <a:r>
                <a:rPr lang="en-US" dirty="0" smtClean="0">
                  <a:latin typeface="+mj-lt"/>
                </a:rPr>
                <a:t>AMD GCN Stream</a:t>
              </a:r>
              <a:br>
                <a:rPr lang="en-US" dirty="0" smtClean="0">
                  <a:latin typeface="+mj-lt"/>
                </a:rPr>
              </a:br>
              <a:r>
                <a:rPr lang="en-US" dirty="0" smtClean="0">
                  <a:latin typeface="+mj-lt"/>
                </a:rPr>
                <a:t>Processors</a:t>
              </a:r>
            </a:p>
            <a:p>
              <a:pPr>
                <a:spcAft>
                  <a:spcPts val="600"/>
                </a:spcAft>
                <a:buClr>
                  <a:schemeClr val="bg2"/>
                </a:buClr>
              </a:pPr>
              <a:endParaRPr lang="en-US" dirty="0" smtClean="0">
                <a:latin typeface="+mj-lt"/>
              </a:endParaRPr>
            </a:p>
          </p:txBody>
        </p:sp>
      </p:grpSp>
      <p:grpSp>
        <p:nvGrpSpPr>
          <p:cNvPr id="3" name="Group 2"/>
          <p:cNvGrpSpPr/>
          <p:nvPr/>
        </p:nvGrpSpPr>
        <p:grpSpPr>
          <a:xfrm>
            <a:off x="128604" y="4302416"/>
            <a:ext cx="2744038" cy="1692233"/>
            <a:chOff x="-349881" y="4822024"/>
            <a:chExt cx="2744038" cy="1692233"/>
          </a:xfrm>
        </p:grpSpPr>
        <p:sp>
          <p:nvSpPr>
            <p:cNvPr id="44" name="Rectangle 43"/>
            <p:cNvSpPr/>
            <p:nvPr/>
          </p:nvSpPr>
          <p:spPr>
            <a:xfrm>
              <a:off x="-349881" y="4822024"/>
              <a:ext cx="1799810"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2.1</a:t>
              </a:r>
              <a:endParaRPr lang="en-US" sz="8800" b="1" dirty="0" smtClean="0">
                <a:solidFill>
                  <a:srgbClr val="ED1C24"/>
                </a:solidFill>
                <a:latin typeface="+mj-lt"/>
              </a:endParaRPr>
            </a:p>
          </p:txBody>
        </p:sp>
        <p:sp>
          <p:nvSpPr>
            <p:cNvPr id="46" name="Rectangle 45"/>
            <p:cNvSpPr/>
            <p:nvPr/>
          </p:nvSpPr>
          <p:spPr>
            <a:xfrm>
              <a:off x="-310547" y="5867926"/>
              <a:ext cx="2704704" cy="646331"/>
            </a:xfrm>
            <a:prstGeom prst="rect">
              <a:avLst/>
            </a:prstGeom>
          </p:spPr>
          <p:txBody>
            <a:bodyPr wrap="square">
              <a:spAutoFit/>
            </a:bodyPr>
            <a:lstStyle/>
            <a:p>
              <a:pPr>
                <a:spcAft>
                  <a:spcPts val="0"/>
                </a:spcAft>
                <a:buClr>
                  <a:schemeClr val="bg2"/>
                </a:buClr>
              </a:pPr>
              <a:r>
                <a:rPr lang="en-US" dirty="0" smtClean="0">
                  <a:latin typeface="+mj-lt"/>
                </a:rPr>
                <a:t>TFLOPS Peak </a:t>
              </a:r>
            </a:p>
            <a:p>
              <a:pPr>
                <a:spcAft>
                  <a:spcPts val="0"/>
                </a:spcAft>
                <a:buClr>
                  <a:schemeClr val="bg2"/>
                </a:buClr>
              </a:pPr>
              <a:r>
                <a:rPr lang="en-US" dirty="0" smtClean="0">
                  <a:latin typeface="+mj-lt"/>
                </a:rPr>
                <a:t>Double Precision</a:t>
              </a:r>
            </a:p>
          </p:txBody>
        </p:sp>
      </p:grpSp>
      <p:grpSp>
        <p:nvGrpSpPr>
          <p:cNvPr id="5" name="Group 4"/>
          <p:cNvGrpSpPr/>
          <p:nvPr/>
        </p:nvGrpSpPr>
        <p:grpSpPr>
          <a:xfrm>
            <a:off x="458025" y="703325"/>
            <a:ext cx="8203003" cy="1842769"/>
            <a:chOff x="827963" y="805234"/>
            <a:chExt cx="8203003" cy="1842769"/>
          </a:xfrm>
        </p:grpSpPr>
        <p:sp>
          <p:nvSpPr>
            <p:cNvPr id="54" name="Content Placeholder 6"/>
            <p:cNvSpPr txBox="1">
              <a:spLocks/>
            </p:cNvSpPr>
            <p:nvPr/>
          </p:nvSpPr>
          <p:spPr bwMode="auto">
            <a:xfrm>
              <a:off x="828779" y="805234"/>
              <a:ext cx="773749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6400" dirty="0" smtClean="0">
                  <a:solidFill>
                    <a:srgbClr val="ED1C24"/>
                  </a:solidFill>
                  <a:latin typeface="+mj-lt"/>
                </a:rPr>
                <a:t>AMD FIREPRO</a:t>
              </a:r>
              <a:r>
                <a:rPr lang="en-US" sz="6400" dirty="0" smtClean="0">
                  <a:latin typeface="+mj-lt"/>
                </a:rPr>
                <a:t>™</a:t>
              </a:r>
              <a:endParaRPr lang="en-US" sz="6400" dirty="0">
                <a:latin typeface="+mj-lt"/>
              </a:endParaRPr>
            </a:p>
          </p:txBody>
        </p:sp>
        <p:sp>
          <p:nvSpPr>
            <p:cNvPr id="60" name="Content Placeholder 6"/>
            <p:cNvSpPr txBox="1">
              <a:spLocks/>
            </p:cNvSpPr>
            <p:nvPr/>
          </p:nvSpPr>
          <p:spPr bwMode="auto">
            <a:xfrm>
              <a:off x="827963" y="1334370"/>
              <a:ext cx="820300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3200" b="1" dirty="0" smtClean="0">
                  <a:latin typeface="+mj-lt"/>
                </a:rPr>
                <a:t>W8100</a:t>
              </a:r>
              <a:endParaRPr lang="en-US" sz="13200" b="1" dirty="0">
                <a:latin typeface="+mj-lt"/>
              </a:endParaRPr>
            </a:p>
          </p:txBody>
        </p:sp>
      </p:gr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0135" y="688897"/>
            <a:ext cx="5488177" cy="3662443"/>
          </a:xfrm>
          <a:prstGeom prst="rect">
            <a:avLst/>
          </a:prstGeom>
        </p:spPr>
      </p:pic>
      <p:sp>
        <p:nvSpPr>
          <p:cNvPr id="39" name="Rectangle 38"/>
          <p:cNvSpPr/>
          <p:nvPr/>
        </p:nvSpPr>
        <p:spPr>
          <a:xfrm>
            <a:off x="7301871" y="4265285"/>
            <a:ext cx="2704704" cy="369332"/>
          </a:xfrm>
          <a:prstGeom prst="rect">
            <a:avLst/>
          </a:prstGeom>
        </p:spPr>
        <p:txBody>
          <a:bodyPr wrap="square">
            <a:spAutoFit/>
          </a:bodyPr>
          <a:lstStyle/>
          <a:p>
            <a:pPr>
              <a:spcAft>
                <a:spcPts val="600"/>
              </a:spcAft>
              <a:buClr>
                <a:schemeClr val="bg2"/>
              </a:buClr>
            </a:pPr>
            <a:r>
              <a:rPr lang="en-US" dirty="0" smtClean="0">
                <a:latin typeface="+mj-lt"/>
              </a:rPr>
              <a:t>Up to </a:t>
            </a:r>
          </a:p>
        </p:txBody>
      </p:sp>
      <p:sp>
        <p:nvSpPr>
          <p:cNvPr id="37" name="Parallelogram 36"/>
          <p:cNvSpPr/>
          <p:nvPr/>
        </p:nvSpPr>
        <p:spPr>
          <a:xfrm flipH="1">
            <a:off x="-854537" y="2927146"/>
            <a:ext cx="6878528" cy="77995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2800" dirty="0" smtClean="0">
                <a:solidFill>
                  <a:schemeClr val="tx1"/>
                </a:solidFill>
                <a:latin typeface="+mj-lt"/>
              </a:rPr>
              <a:t>Best-in-class GPU compute*</a:t>
            </a:r>
            <a:endParaRPr lang="en-US" sz="2800" dirty="0">
              <a:solidFill>
                <a:schemeClr val="tx1"/>
              </a:solidFill>
              <a:latin typeface="+mj-lt"/>
            </a:endParaRPr>
          </a:p>
        </p:txBody>
      </p:sp>
      <p:sp>
        <p:nvSpPr>
          <p:cNvPr id="2" name="TextBox 1"/>
          <p:cNvSpPr txBox="1"/>
          <p:nvPr/>
        </p:nvSpPr>
        <p:spPr>
          <a:xfrm>
            <a:off x="3518736" y="6138154"/>
            <a:ext cx="8018542" cy="338554"/>
          </a:xfrm>
          <a:prstGeom prst="rect">
            <a:avLst/>
          </a:prstGeom>
          <a:noFill/>
        </p:spPr>
        <p:txBody>
          <a:bodyPr wrap="none" rtlCol="0">
            <a:spAutoFit/>
          </a:bodyPr>
          <a:lstStyle/>
          <a:p>
            <a:pPr>
              <a:spcAft>
                <a:spcPts val="0"/>
              </a:spcAft>
              <a:buClr>
                <a:schemeClr val="bg2"/>
              </a:buClr>
            </a:pPr>
            <a:r>
              <a:rPr lang="en-US" sz="800" dirty="0" smtClean="0">
                <a:solidFill>
                  <a:schemeClr val="bg2">
                    <a:lumMod val="75000"/>
                  </a:schemeClr>
                </a:solidFill>
              </a:rPr>
              <a:t>*AMD </a:t>
            </a:r>
            <a:r>
              <a:rPr lang="en-US" sz="800" dirty="0" err="1">
                <a:solidFill>
                  <a:schemeClr val="bg2">
                    <a:lumMod val="75000"/>
                  </a:schemeClr>
                </a:solidFill>
              </a:rPr>
              <a:t>FirePro</a:t>
            </a:r>
            <a:r>
              <a:rPr lang="en-US" sz="800" dirty="0">
                <a:solidFill>
                  <a:schemeClr val="bg2">
                    <a:lumMod val="75000"/>
                  </a:schemeClr>
                </a:solidFill>
              </a:rPr>
              <a:t>™ W8100 delivers 4.2 TFLOPS peak single-precision floating point performance, while the closest competing solution from </a:t>
            </a:r>
            <a:r>
              <a:rPr lang="en-US" sz="800" dirty="0" err="1" smtClean="0">
                <a:solidFill>
                  <a:schemeClr val="bg2">
                    <a:lumMod val="75000"/>
                  </a:schemeClr>
                </a:solidFill>
              </a:rPr>
              <a:t>Nvidia</a:t>
            </a:r>
            <a:r>
              <a:rPr lang="en-US" sz="800" dirty="0" smtClean="0">
                <a:solidFill>
                  <a:schemeClr val="bg2">
                    <a:lumMod val="75000"/>
                  </a:schemeClr>
                </a:solidFill>
              </a:rPr>
              <a:t> </a:t>
            </a:r>
            <a:r>
              <a:rPr lang="en-US" sz="800" dirty="0">
                <a:solidFill>
                  <a:schemeClr val="bg2">
                    <a:lumMod val="75000"/>
                  </a:schemeClr>
                </a:solidFill>
              </a:rPr>
              <a:t>(as of June 2014) is the </a:t>
            </a:r>
            <a:endParaRPr lang="en-US" sz="800" dirty="0" smtClean="0">
              <a:solidFill>
                <a:schemeClr val="bg2">
                  <a:lumMod val="75000"/>
                </a:schemeClr>
              </a:solidFill>
            </a:endParaRPr>
          </a:p>
          <a:p>
            <a:pPr>
              <a:spcAft>
                <a:spcPts val="0"/>
              </a:spcAft>
              <a:buClr>
                <a:schemeClr val="bg2"/>
              </a:buClr>
            </a:pPr>
            <a:r>
              <a:rPr lang="en-US" sz="800" dirty="0" err="1" smtClean="0">
                <a:solidFill>
                  <a:schemeClr val="bg2">
                    <a:lumMod val="75000"/>
                  </a:schemeClr>
                </a:solidFill>
              </a:rPr>
              <a:t>Quadro</a:t>
            </a:r>
            <a:r>
              <a:rPr lang="en-US" sz="800" dirty="0" smtClean="0">
                <a:solidFill>
                  <a:schemeClr val="bg2">
                    <a:lumMod val="75000"/>
                  </a:schemeClr>
                </a:solidFill>
              </a:rPr>
              <a:t> </a:t>
            </a:r>
            <a:r>
              <a:rPr lang="en-US" sz="800" dirty="0">
                <a:solidFill>
                  <a:schemeClr val="bg2">
                    <a:lumMod val="75000"/>
                  </a:schemeClr>
                </a:solidFill>
              </a:rPr>
              <a:t>K5000 which offers only 2.15 TFLOPS. Visit </a:t>
            </a:r>
            <a:r>
              <a:rPr lang="en-US" sz="800" dirty="0">
                <a:solidFill>
                  <a:schemeClr val="bg2">
                    <a:lumMod val="75000"/>
                  </a:schemeClr>
                </a:solidFill>
                <a:hlinkClick r:id="rId4"/>
              </a:rPr>
              <a:t>http://www.nvidia.com/content/PDF/line_card/6660-nv-prographicssolutions-linecard-july13-final-lr.pdf</a:t>
            </a:r>
            <a:r>
              <a:rPr lang="en-US" sz="800" dirty="0">
                <a:solidFill>
                  <a:schemeClr val="bg2">
                    <a:lumMod val="75000"/>
                  </a:schemeClr>
                </a:solidFill>
              </a:rPr>
              <a:t> for </a:t>
            </a:r>
            <a:r>
              <a:rPr lang="en-US" sz="800" dirty="0" err="1">
                <a:solidFill>
                  <a:schemeClr val="bg2">
                    <a:lumMod val="75000"/>
                  </a:schemeClr>
                </a:solidFill>
              </a:rPr>
              <a:t>Nvidia</a:t>
            </a:r>
            <a:r>
              <a:rPr lang="en-US" sz="800" dirty="0">
                <a:solidFill>
                  <a:schemeClr val="bg2">
                    <a:lumMod val="75000"/>
                  </a:schemeClr>
                </a:solidFill>
              </a:rPr>
              <a:t> product specs. FP-93</a:t>
            </a:r>
            <a:endParaRPr lang="en-US" sz="800" dirty="0" smtClean="0">
              <a:solidFill>
                <a:schemeClr val="bg2">
                  <a:lumMod val="75000"/>
                </a:schemeClr>
              </a:solidFill>
            </a:endParaRPr>
          </a:p>
        </p:txBody>
      </p:sp>
    </p:spTree>
    <p:extLst>
      <p:ext uri="{BB962C8B-B14F-4D97-AF65-F5344CB8AC3E}">
        <p14:creationId xmlns:p14="http://schemas.microsoft.com/office/powerpoint/2010/main" val="250441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a:off x="729174" y="1216317"/>
            <a:ext cx="10823727" cy="5641682"/>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 name="Text Placeholder 2"/>
          <p:cNvSpPr>
            <a:spLocks noGrp="1"/>
          </p:cNvSpPr>
          <p:nvPr>
            <p:ph type="body" sz="quarter" idx="10"/>
          </p:nvPr>
        </p:nvSpPr>
        <p:spPr/>
        <p:txBody>
          <a:bodyPr/>
          <a:lstStyle/>
          <a:p>
            <a:r>
              <a:rPr lang="en-US" dirty="0"/>
              <a:t>AMD FirePro™ W8100 vs AMD FirePro™ W8000 </a:t>
            </a:r>
            <a:r>
              <a:rPr lang="en-US" dirty="0" smtClean="0"/>
              <a:t>graphics</a:t>
            </a:r>
            <a:endParaRPr lang="en-US" dirty="0"/>
          </a:p>
        </p:txBody>
      </p:sp>
      <p:sp>
        <p:nvSpPr>
          <p:cNvPr id="6" name="TextBox 5"/>
          <p:cNvSpPr txBox="1"/>
          <p:nvPr/>
        </p:nvSpPr>
        <p:spPr>
          <a:xfrm>
            <a:off x="5155857" y="6364378"/>
            <a:ext cx="7414396" cy="329081"/>
          </a:xfrm>
          <a:prstGeom prst="rect">
            <a:avLst/>
          </a:prstGeom>
          <a:noFill/>
        </p:spPr>
        <p:txBody>
          <a:bodyPr wrap="square" lIns="82058" tIns="41029" rIns="82058" bIns="41029" rtlCol="0" anchor="b" anchorCtr="0">
            <a:spAutoFit/>
          </a:bodyPr>
          <a:lstStyle/>
          <a:p>
            <a:r>
              <a:rPr lang="en-US" sz="800" dirty="0" err="1">
                <a:solidFill>
                  <a:schemeClr val="bg2">
                    <a:lumMod val="75000"/>
                  </a:schemeClr>
                </a:solidFill>
                <a:latin typeface="+mj-lt"/>
              </a:rPr>
              <a:t>SPECviewperf</a:t>
            </a:r>
            <a:r>
              <a:rPr lang="en-US" sz="800" dirty="0">
                <a:solidFill>
                  <a:schemeClr val="bg2">
                    <a:lumMod val="75000"/>
                  </a:schemeClr>
                </a:solidFill>
                <a:latin typeface="+mj-lt"/>
              </a:rPr>
              <a:t> </a:t>
            </a:r>
            <a:r>
              <a:rPr lang="en-US" sz="800" dirty="0" smtClean="0">
                <a:solidFill>
                  <a:schemeClr val="bg2">
                    <a:lumMod val="75000"/>
                  </a:schemeClr>
                </a:solidFill>
                <a:latin typeface="+mj-lt"/>
              </a:rPr>
              <a:t>12.01, W8100 vs W8000, </a:t>
            </a:r>
            <a:r>
              <a:rPr lang="en-US" sz="800" dirty="0">
                <a:solidFill>
                  <a:schemeClr val="bg2">
                    <a:lumMod val="75000"/>
                  </a:schemeClr>
                </a:solidFill>
                <a:latin typeface="+mj-lt"/>
              </a:rPr>
              <a:t>AMD Driver </a:t>
            </a:r>
            <a:r>
              <a:rPr lang="en-US" sz="800" dirty="0" smtClean="0">
                <a:solidFill>
                  <a:schemeClr val="bg2">
                    <a:lumMod val="75000"/>
                  </a:schemeClr>
                </a:solidFill>
                <a:latin typeface="+mj-lt"/>
              </a:rPr>
              <a:t>13.352.1009. System </a:t>
            </a:r>
            <a:r>
              <a:rPr lang="en-US" sz="800" dirty="0">
                <a:solidFill>
                  <a:schemeClr val="bg2">
                    <a:lumMod val="75000"/>
                  </a:schemeClr>
                </a:solidFill>
                <a:latin typeface="+mj-lt"/>
              </a:rPr>
              <a:t>Description: Intel E5-1660 3.30GHz, 16GB DDR3, Win7 64-bit SP1, </a:t>
            </a:r>
            <a:r>
              <a:rPr lang="en-US" sz="800" dirty="0" smtClean="0">
                <a:solidFill>
                  <a:schemeClr val="bg2">
                    <a:lumMod val="75000"/>
                  </a:schemeClr>
                </a:solidFill>
                <a:latin typeface="+mj-lt"/>
              </a:rPr>
              <a:t>1920x1080 </a:t>
            </a:r>
            <a:r>
              <a:rPr lang="en-US" sz="800" dirty="0">
                <a:solidFill>
                  <a:schemeClr val="bg2">
                    <a:lumMod val="75000"/>
                  </a:schemeClr>
                </a:solidFill>
                <a:latin typeface="+mj-lt"/>
              </a:rPr>
              <a:t>resolution</a:t>
            </a:r>
            <a:br>
              <a:rPr lang="en-US" sz="800" dirty="0">
                <a:solidFill>
                  <a:schemeClr val="bg2">
                    <a:lumMod val="75000"/>
                  </a:schemeClr>
                </a:solidFill>
                <a:latin typeface="+mj-lt"/>
              </a:rPr>
            </a:br>
            <a:endParaRPr lang="en-US" sz="800" dirty="0" smtClean="0">
              <a:solidFill>
                <a:schemeClr val="bg2">
                  <a:lumMod val="75000"/>
                </a:schemeClr>
              </a:solidFill>
              <a:latin typeface="+mj-lt"/>
            </a:endParaRPr>
          </a:p>
        </p:txBody>
      </p:sp>
      <p:graphicFrame>
        <p:nvGraphicFramePr>
          <p:cNvPr id="8" name="Chart 7"/>
          <p:cNvGraphicFramePr>
            <a:graphicFrameLocks/>
          </p:cNvGraphicFramePr>
          <p:nvPr>
            <p:extLst>
              <p:ext uri="{D42A27DB-BD31-4B8C-83A1-F6EECF244321}">
                <p14:modId xmlns:p14="http://schemas.microsoft.com/office/powerpoint/2010/main" val="19662727"/>
              </p:ext>
            </p:extLst>
          </p:nvPr>
        </p:nvGraphicFramePr>
        <p:xfrm>
          <a:off x="601133" y="1216319"/>
          <a:ext cx="10837334" cy="5112763"/>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9"/>
          <p:cNvSpPr>
            <a:spLocks noGrp="1"/>
          </p:cNvSpPr>
          <p:nvPr>
            <p:ph type="title"/>
          </p:nvPr>
        </p:nvSpPr>
        <p:spPr/>
        <p:txBody>
          <a:bodyPr/>
          <a:lstStyle/>
          <a:p>
            <a:r>
              <a:rPr lang="en-US" dirty="0"/>
              <a:t>Significant Generational Performance Leap</a:t>
            </a:r>
          </a:p>
        </p:txBody>
      </p:sp>
    </p:spTree>
    <p:extLst>
      <p:ext uri="{BB962C8B-B14F-4D97-AF65-F5344CB8AC3E}">
        <p14:creationId xmlns:p14="http://schemas.microsoft.com/office/powerpoint/2010/main" val="219935031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804532" y="2853558"/>
            <a:ext cx="376257" cy="394138"/>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pic>
        <p:nvPicPr>
          <p:cNvPr id="7" name="Picture 6"/>
          <p:cNvPicPr>
            <a:picLocks noChangeAspect="1"/>
          </p:cNvPicPr>
          <p:nvPr/>
        </p:nvPicPr>
        <p:blipFill>
          <a:blip r:embed="rId2" cstate="email">
            <a:extLst>
              <a:ext uri="{BEBA8EAE-BF5A-486C-A8C5-ECC9F3942E4B}">
                <a14:imgProps xmlns:a14="http://schemas.microsoft.com/office/drawing/2010/main">
                  <a14:imgLayer r:embed="rId3">
                    <a14:imgEffect>
                      <a14:backgroundRemoval t="2921" b="99130" l="0" r="98350">
                        <a14:foregroundMark x1="56889" y1="44251" x2="82880" y2="94344"/>
                        <a14:foregroundMark x1="81229" y1="76134" x2="84035" y2="83903"/>
                        <a14:foregroundMark x1="73226" y1="90988" x2="74422" y2="84462"/>
                        <a14:foregroundMark x1="81807" y1="77191" x2="83787" y2="88129"/>
                        <a14:foregroundMark x1="85231" y1="86389" x2="84158" y2="82287"/>
                        <a14:foregroundMark x1="72772" y1="95774" x2="74299" y2="91548"/>
                        <a14:foregroundMark x1="64315" y1="98073" x2="41" y2="97700"/>
                        <a14:foregroundMark x1="29662" y1="46737" x2="26485" y2="49845"/>
                        <a14:foregroundMark x1="26073" y1="51025" x2="22896" y2="59416"/>
                        <a14:foregroundMark x1="84983" y1="88875" x2="86716" y2="83157"/>
                        <a14:backgroundMark x1="94389" y1="84089" x2="99917" y2="97017"/>
                      </a14:backgroundRemoval>
                    </a14:imgEffect>
                  </a14:imgLayer>
                </a14:imgProps>
              </a:ext>
              <a:ext uri="{28A0092B-C50C-407E-A947-70E740481C1C}">
                <a14:useLocalDpi xmlns:a14="http://schemas.microsoft.com/office/drawing/2010/main"/>
              </a:ext>
            </a:extLst>
          </a:blip>
          <a:stretch>
            <a:fillRect/>
          </a:stretch>
        </p:blipFill>
        <p:spPr>
          <a:xfrm flipH="1">
            <a:off x="5479625" y="2475185"/>
            <a:ext cx="6709200" cy="4453074"/>
          </a:xfrm>
          <a:prstGeom prst="rect">
            <a:avLst/>
          </a:prstGeom>
        </p:spPr>
      </p:pic>
      <p:sp>
        <p:nvSpPr>
          <p:cNvPr id="10" name="Cloud 9"/>
          <p:cNvSpPr/>
          <p:nvPr/>
        </p:nvSpPr>
        <p:spPr>
          <a:xfrm rot="11179212">
            <a:off x="504963" y="1043518"/>
            <a:ext cx="5504334" cy="3925444"/>
          </a:xfrm>
          <a:prstGeom prst="cloud">
            <a:avLst/>
          </a:prstGeom>
          <a:solidFill>
            <a:schemeClr val="tx1">
              <a:lumMod val="95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ackgroundRemoval t="3513" b="97491" l="54" r="99194">
                        <a14:foregroundMark x1="64140" y1="63154" x2="69677" y2="63943"/>
                        <a14:foregroundMark x1="70161" y1="63943" x2="70054" y2="75771"/>
                        <a14:foregroundMark x1="27258" y1="16703" x2="41559" y2="6738"/>
                        <a14:foregroundMark x1="12366" y1="28459" x2="16022" y2="27025"/>
                        <a14:backgroundMark x1="25376" y1="16344" x2="753" y2="33548"/>
                        <a14:backgroundMark x1="1129" y1="52545" x2="6559" y2="85806"/>
                        <a14:backgroundMark x1="64839" y1="65806" x2="68118" y2="78423"/>
                        <a14:backgroundMark x1="42581" y1="11183" x2="41667" y2="8315"/>
                      </a14:backgroundRemoval>
                    </a14:imgEffect>
                    <a14:imgEffect>
                      <a14:artisticBlur radius="0"/>
                    </a14:imgEffect>
                  </a14:imgLayer>
                </a14:imgProps>
              </a:ext>
              <a:ext uri="{28A0092B-C50C-407E-A947-70E740481C1C}">
                <a14:useLocalDpi xmlns:a14="http://schemas.microsoft.com/office/drawing/2010/main"/>
              </a:ext>
            </a:extLst>
          </a:blip>
          <a:stretch>
            <a:fillRect/>
          </a:stretch>
        </p:blipFill>
        <p:spPr>
          <a:xfrm>
            <a:off x="699569" y="1258105"/>
            <a:ext cx="4780056" cy="3585044"/>
          </a:xfrm>
          <a:prstGeom prst="rect">
            <a:avLst/>
          </a:prstGeom>
        </p:spPr>
      </p:pic>
      <p:sp>
        <p:nvSpPr>
          <p:cNvPr id="2" name="Title 1"/>
          <p:cNvSpPr>
            <a:spLocks noGrp="1"/>
          </p:cNvSpPr>
          <p:nvPr>
            <p:ph type="title"/>
          </p:nvPr>
        </p:nvSpPr>
        <p:spPr/>
        <p:txBody>
          <a:bodyPr/>
          <a:lstStyle/>
          <a:p>
            <a:r>
              <a:rPr lang="en-US" dirty="0" err="1" smtClean="0">
                <a:latin typeface="+mj-lt"/>
              </a:rPr>
              <a:t>ENTRY-level</a:t>
            </a:r>
            <a:r>
              <a:rPr lang="en-US" dirty="0" smtClean="0">
                <a:latin typeface="+mj-lt"/>
              </a:rPr>
              <a:t> Workstation Users</a:t>
            </a:r>
            <a:endParaRPr lang="en-US" dirty="0">
              <a:latin typeface="+mj-lt"/>
            </a:endParaRPr>
          </a:p>
        </p:txBody>
      </p:sp>
      <p:sp>
        <p:nvSpPr>
          <p:cNvPr id="4" name="Text Placeholder 3"/>
          <p:cNvSpPr>
            <a:spLocks noGrp="1"/>
          </p:cNvSpPr>
          <p:nvPr>
            <p:ph type="body" sz="quarter" idx="10"/>
          </p:nvPr>
        </p:nvSpPr>
        <p:spPr>
          <a:xfrm>
            <a:off x="313245" y="727709"/>
            <a:ext cx="10424160" cy="285750"/>
          </a:xfrm>
        </p:spPr>
        <p:txBody>
          <a:bodyPr/>
          <a:lstStyle/>
          <a:p>
            <a:r>
              <a:rPr lang="en-US" dirty="0" smtClean="0">
                <a:latin typeface="+mj-lt"/>
              </a:rPr>
              <a:t>Many choices, but only one right SOLUTION</a:t>
            </a:r>
            <a:endParaRPr lang="en-US" dirty="0">
              <a:latin typeface="+mj-lt"/>
            </a:endParaRPr>
          </a:p>
        </p:txBody>
      </p:sp>
      <p:sp>
        <p:nvSpPr>
          <p:cNvPr id="11" name="Oval 10"/>
          <p:cNvSpPr/>
          <p:nvPr/>
        </p:nvSpPr>
        <p:spPr>
          <a:xfrm>
            <a:off x="8182304" y="3633952"/>
            <a:ext cx="181304" cy="197069"/>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2" name="Oval 11"/>
          <p:cNvSpPr/>
          <p:nvPr/>
        </p:nvSpPr>
        <p:spPr>
          <a:xfrm>
            <a:off x="7349472" y="3492062"/>
            <a:ext cx="297717" cy="283780"/>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3" name="Oval 12"/>
          <p:cNvSpPr/>
          <p:nvPr/>
        </p:nvSpPr>
        <p:spPr>
          <a:xfrm>
            <a:off x="6544804" y="3239814"/>
            <a:ext cx="376257" cy="394138"/>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Tree>
    <p:extLst>
      <p:ext uri="{BB962C8B-B14F-4D97-AF65-F5344CB8AC3E}">
        <p14:creationId xmlns:p14="http://schemas.microsoft.com/office/powerpoint/2010/main" val="122430912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0105291"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6" name="Group 5"/>
          <p:cNvGrpSpPr/>
          <p:nvPr/>
        </p:nvGrpSpPr>
        <p:grpSpPr>
          <a:xfrm>
            <a:off x="2567216" y="4326498"/>
            <a:ext cx="2785326" cy="1768402"/>
            <a:chOff x="3634772" y="4659860"/>
            <a:chExt cx="3011214" cy="1768402"/>
          </a:xfrm>
        </p:grpSpPr>
        <p:cxnSp>
          <p:nvCxnSpPr>
            <p:cNvPr id="43" name="Straight Connector 42"/>
            <p:cNvCxnSpPr/>
            <p:nvPr/>
          </p:nvCxnSpPr>
          <p:spPr>
            <a:xfrm>
              <a:off x="3634772" y="479012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652545" y="4659860"/>
              <a:ext cx="2792811"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4K</a:t>
              </a:r>
              <a:endParaRPr lang="en-US" sz="8800" b="1" dirty="0" smtClean="0">
                <a:solidFill>
                  <a:srgbClr val="ED1C24"/>
                </a:solidFill>
                <a:latin typeface="+mj-lt"/>
              </a:endParaRPr>
            </a:p>
          </p:txBody>
        </p:sp>
        <p:sp>
          <p:nvSpPr>
            <p:cNvPr id="48" name="Rectangle 47"/>
            <p:cNvSpPr/>
            <p:nvPr/>
          </p:nvSpPr>
          <p:spPr>
            <a:xfrm>
              <a:off x="3736162" y="5781931"/>
              <a:ext cx="2270544" cy="646331"/>
            </a:xfrm>
            <a:prstGeom prst="rect">
              <a:avLst/>
            </a:prstGeom>
          </p:spPr>
          <p:txBody>
            <a:bodyPr wrap="square">
              <a:spAutoFit/>
            </a:bodyPr>
            <a:lstStyle/>
            <a:p>
              <a:pPr>
                <a:spcAft>
                  <a:spcPts val="0"/>
                </a:spcAft>
                <a:buClr>
                  <a:schemeClr val="bg2"/>
                </a:buClr>
              </a:pPr>
              <a:r>
                <a:rPr lang="en-US" dirty="0" smtClean="0">
                  <a:latin typeface="+mj-lt"/>
                </a:rPr>
                <a:t>with</a:t>
              </a:r>
            </a:p>
            <a:p>
              <a:pPr>
                <a:spcAft>
                  <a:spcPts val="0"/>
                </a:spcAft>
                <a:buClr>
                  <a:schemeClr val="bg2"/>
                </a:buClr>
              </a:pPr>
              <a:r>
                <a:rPr lang="en-US" dirty="0" smtClean="0">
                  <a:latin typeface="+mj-lt"/>
                </a:rPr>
                <a:t>DP 1.2</a:t>
              </a:r>
            </a:p>
          </p:txBody>
        </p:sp>
        <p:sp>
          <p:nvSpPr>
            <p:cNvPr id="49" name="Rectangle 48"/>
            <p:cNvSpPr/>
            <p:nvPr/>
          </p:nvSpPr>
          <p:spPr>
            <a:xfrm>
              <a:off x="3941282" y="4697659"/>
              <a:ext cx="2704704" cy="369332"/>
            </a:xfrm>
            <a:prstGeom prst="rect">
              <a:avLst/>
            </a:prstGeom>
          </p:spPr>
          <p:txBody>
            <a:bodyPr wrap="square">
              <a:spAutoFit/>
            </a:bodyPr>
            <a:lstStyle/>
            <a:p>
              <a:pPr>
                <a:spcAft>
                  <a:spcPts val="600"/>
                </a:spcAft>
                <a:buClr>
                  <a:schemeClr val="bg2"/>
                </a:buClr>
              </a:pPr>
              <a:r>
                <a:rPr lang="en-US" dirty="0" smtClean="0">
                  <a:latin typeface="+mj-lt"/>
                </a:rPr>
                <a:t> </a:t>
              </a:r>
            </a:p>
          </p:txBody>
        </p:sp>
      </p:grpSp>
      <p:grpSp>
        <p:nvGrpSpPr>
          <p:cNvPr id="8" name="Group 7"/>
          <p:cNvGrpSpPr/>
          <p:nvPr/>
        </p:nvGrpSpPr>
        <p:grpSpPr>
          <a:xfrm>
            <a:off x="3984474" y="4355910"/>
            <a:ext cx="2030644" cy="1673753"/>
            <a:chOff x="5667426" y="4751743"/>
            <a:chExt cx="2030644" cy="1673753"/>
          </a:xfrm>
        </p:grpSpPr>
        <p:cxnSp>
          <p:nvCxnSpPr>
            <p:cNvPr id="51" name="Straight Connector 50"/>
            <p:cNvCxnSpPr/>
            <p:nvPr/>
          </p:nvCxnSpPr>
          <p:spPr>
            <a:xfrm>
              <a:off x="5667426" y="48525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755109" y="4751743"/>
              <a:ext cx="1942961" cy="1446550"/>
            </a:xfrm>
            <a:prstGeom prst="rect">
              <a:avLst/>
            </a:prstGeom>
          </p:spPr>
          <p:txBody>
            <a:bodyPr wrap="square">
              <a:spAutoFit/>
            </a:bodyPr>
            <a:lstStyle/>
            <a:p>
              <a:pPr>
                <a:spcAft>
                  <a:spcPts val="600"/>
                </a:spcAft>
                <a:buClr>
                  <a:schemeClr val="bg2"/>
                </a:buClr>
              </a:pPr>
              <a:r>
                <a:rPr lang="de-DE" sz="8800" b="1" dirty="0" smtClean="0">
                  <a:latin typeface="+mj-lt"/>
                </a:rPr>
                <a:t>26</a:t>
              </a:r>
              <a:endParaRPr lang="en-US" sz="8800" b="1" dirty="0" smtClean="0">
                <a:latin typeface="+mj-lt"/>
              </a:endParaRPr>
            </a:p>
          </p:txBody>
        </p:sp>
        <p:sp>
          <p:nvSpPr>
            <p:cNvPr id="53" name="Rectangle 52"/>
            <p:cNvSpPr/>
            <p:nvPr/>
          </p:nvSpPr>
          <p:spPr>
            <a:xfrm>
              <a:off x="5815817" y="5849226"/>
              <a:ext cx="1235341" cy="369332"/>
            </a:xfrm>
            <a:prstGeom prst="rect">
              <a:avLst/>
            </a:prstGeom>
          </p:spPr>
          <p:txBody>
            <a:bodyPr wrap="square">
              <a:spAutoFit/>
            </a:bodyPr>
            <a:lstStyle/>
            <a:p>
              <a:pPr algn="ctr">
                <a:spcAft>
                  <a:spcPts val="600"/>
                </a:spcAft>
                <a:buClr>
                  <a:schemeClr val="bg2"/>
                </a:buClr>
              </a:pPr>
              <a:r>
                <a:rPr lang="en-US" dirty="0" smtClean="0">
                  <a:latin typeface="+mj-lt"/>
                </a:rPr>
                <a:t>Watts Max </a:t>
              </a:r>
            </a:p>
          </p:txBody>
        </p:sp>
      </p:grpSp>
      <p:grpSp>
        <p:nvGrpSpPr>
          <p:cNvPr id="9" name="Group 8"/>
          <p:cNvGrpSpPr/>
          <p:nvPr/>
        </p:nvGrpSpPr>
        <p:grpSpPr>
          <a:xfrm>
            <a:off x="7663474" y="4368069"/>
            <a:ext cx="2674653" cy="1709494"/>
            <a:chOff x="7725755" y="4714166"/>
            <a:chExt cx="2674653" cy="1709494"/>
          </a:xfrm>
        </p:grpSpPr>
        <p:cxnSp>
          <p:nvCxnSpPr>
            <p:cNvPr id="55" name="Straight Connector 54"/>
            <p:cNvCxnSpPr/>
            <p:nvPr/>
          </p:nvCxnSpPr>
          <p:spPr>
            <a:xfrm>
              <a:off x="7757246" y="485076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725755" y="4714166"/>
              <a:ext cx="2674653" cy="1446550"/>
            </a:xfrm>
            <a:prstGeom prst="rect">
              <a:avLst/>
            </a:prstGeom>
          </p:spPr>
          <p:txBody>
            <a:bodyPr wrap="square">
              <a:spAutoFit/>
            </a:bodyPr>
            <a:lstStyle/>
            <a:p>
              <a:pPr>
                <a:spcAft>
                  <a:spcPts val="600"/>
                </a:spcAft>
                <a:buClr>
                  <a:schemeClr val="bg2"/>
                </a:buClr>
              </a:pPr>
              <a:r>
                <a:rPr lang="de-DE" sz="8800" b="1" dirty="0" smtClean="0">
                  <a:solidFill>
                    <a:schemeClr val="bg2"/>
                  </a:solidFill>
                  <a:latin typeface="+mj-lt"/>
                </a:rPr>
                <a:t>LP</a:t>
              </a:r>
              <a:endParaRPr lang="en-US" sz="8800" b="1" dirty="0" smtClean="0">
                <a:solidFill>
                  <a:schemeClr val="bg2"/>
                </a:solidFill>
                <a:latin typeface="+mj-lt"/>
              </a:endParaRPr>
            </a:p>
          </p:txBody>
        </p:sp>
        <p:sp>
          <p:nvSpPr>
            <p:cNvPr id="58" name="Rectangle 57"/>
            <p:cNvSpPr/>
            <p:nvPr/>
          </p:nvSpPr>
          <p:spPr>
            <a:xfrm>
              <a:off x="7797832" y="5748450"/>
              <a:ext cx="2146381" cy="369332"/>
            </a:xfrm>
            <a:prstGeom prst="rect">
              <a:avLst/>
            </a:prstGeom>
          </p:spPr>
          <p:txBody>
            <a:bodyPr wrap="square">
              <a:spAutoFit/>
            </a:bodyPr>
            <a:lstStyle/>
            <a:p>
              <a:pPr>
                <a:spcAft>
                  <a:spcPts val="600"/>
                </a:spcAft>
                <a:buClr>
                  <a:schemeClr val="bg2"/>
                </a:buClr>
              </a:pPr>
              <a:r>
                <a:rPr lang="en-US" dirty="0" smtClean="0">
                  <a:latin typeface="+mj-lt"/>
                </a:rPr>
                <a:t>Low Profile</a:t>
              </a:r>
            </a:p>
          </p:txBody>
        </p:sp>
      </p:grpSp>
      <p:grpSp>
        <p:nvGrpSpPr>
          <p:cNvPr id="10" name="Group 9"/>
          <p:cNvGrpSpPr/>
          <p:nvPr/>
        </p:nvGrpSpPr>
        <p:grpSpPr>
          <a:xfrm>
            <a:off x="494959" y="4365289"/>
            <a:ext cx="2597105" cy="1723366"/>
            <a:chOff x="9406034" y="4757825"/>
            <a:chExt cx="2597105" cy="1723366"/>
          </a:xfrm>
        </p:grpSpPr>
        <p:sp>
          <p:nvSpPr>
            <p:cNvPr id="61" name="Rectangle 60"/>
            <p:cNvSpPr/>
            <p:nvPr/>
          </p:nvSpPr>
          <p:spPr>
            <a:xfrm>
              <a:off x="9416804" y="4757825"/>
              <a:ext cx="2586335" cy="1446550"/>
            </a:xfrm>
            <a:prstGeom prst="rect">
              <a:avLst/>
            </a:prstGeom>
          </p:spPr>
          <p:txBody>
            <a:bodyPr wrap="square">
              <a:spAutoFit/>
            </a:bodyPr>
            <a:lstStyle/>
            <a:p>
              <a:pPr>
                <a:spcAft>
                  <a:spcPts val="600"/>
                </a:spcAft>
                <a:buClr>
                  <a:schemeClr val="bg2"/>
                </a:buClr>
              </a:pPr>
              <a:r>
                <a:rPr lang="de-DE" sz="8800" b="1" dirty="0" smtClean="0">
                  <a:latin typeface="+mj-lt"/>
                </a:rPr>
                <a:t>2GB</a:t>
              </a:r>
              <a:endParaRPr lang="en-US" sz="8800" b="1" dirty="0" smtClean="0">
                <a:latin typeface="+mj-lt"/>
              </a:endParaRPr>
            </a:p>
          </p:txBody>
        </p:sp>
        <p:sp>
          <p:nvSpPr>
            <p:cNvPr id="62" name="Rectangle 61"/>
            <p:cNvSpPr/>
            <p:nvPr/>
          </p:nvSpPr>
          <p:spPr>
            <a:xfrm>
              <a:off x="9406034" y="5480917"/>
              <a:ext cx="1565857" cy="1000274"/>
            </a:xfrm>
            <a:prstGeom prst="rect">
              <a:avLst/>
            </a:prstGeom>
          </p:spPr>
          <p:txBody>
            <a:bodyPr wrap="square">
              <a:spAutoFit/>
            </a:bodyPr>
            <a:lstStyle/>
            <a:p>
              <a:pPr algn="ctr">
                <a:spcAft>
                  <a:spcPts val="600"/>
                </a:spcAft>
                <a:buClr>
                  <a:schemeClr val="bg2"/>
                </a:buClr>
              </a:pPr>
              <a:endParaRPr lang="en-US" dirty="0" smtClean="0">
                <a:latin typeface="+mj-lt"/>
              </a:endParaRPr>
            </a:p>
            <a:p>
              <a:pPr algn="ctr">
                <a:spcAft>
                  <a:spcPts val="600"/>
                </a:spcAft>
                <a:buClr>
                  <a:schemeClr val="bg2"/>
                </a:buClr>
              </a:pPr>
              <a:r>
                <a:rPr lang="en-US" dirty="0" smtClean="0">
                  <a:latin typeface="+mj-lt"/>
                </a:rPr>
                <a:t>GPU Memory</a:t>
              </a:r>
              <a:br>
                <a:rPr lang="en-US" dirty="0" smtClean="0">
                  <a:latin typeface="+mj-lt"/>
                </a:rPr>
              </a:br>
              <a:endParaRPr lang="en-US" dirty="0" smtClean="0">
                <a:latin typeface="+mj-lt"/>
              </a:endParaRPr>
            </a:p>
          </p:txBody>
        </p:sp>
      </p:grpSp>
      <p:grpSp>
        <p:nvGrpSpPr>
          <p:cNvPr id="5" name="Group 4"/>
          <p:cNvGrpSpPr/>
          <p:nvPr/>
        </p:nvGrpSpPr>
        <p:grpSpPr>
          <a:xfrm>
            <a:off x="366046" y="371052"/>
            <a:ext cx="8203003" cy="2196212"/>
            <a:chOff x="827963" y="749250"/>
            <a:chExt cx="8203003" cy="2196212"/>
          </a:xfrm>
        </p:grpSpPr>
        <p:sp>
          <p:nvSpPr>
            <p:cNvPr id="54" name="Content Placeholder 6"/>
            <p:cNvSpPr txBox="1">
              <a:spLocks/>
            </p:cNvSpPr>
            <p:nvPr/>
          </p:nvSpPr>
          <p:spPr bwMode="auto">
            <a:xfrm>
              <a:off x="828779" y="1058625"/>
              <a:ext cx="773749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6400" dirty="0" smtClean="0">
                  <a:solidFill>
                    <a:schemeClr val="accent2"/>
                  </a:solidFill>
                  <a:latin typeface="+mj-lt"/>
                </a:rPr>
                <a:t>AMD FIREPRO</a:t>
              </a:r>
              <a:r>
                <a:rPr lang="en-US" sz="6400" dirty="0" smtClean="0">
                  <a:latin typeface="+mj-lt"/>
                </a:rPr>
                <a:t>™</a:t>
              </a:r>
              <a:endParaRPr lang="en-US" sz="6400" dirty="0">
                <a:latin typeface="+mj-lt"/>
              </a:endParaRPr>
            </a:p>
          </p:txBody>
        </p:sp>
        <p:sp>
          <p:nvSpPr>
            <p:cNvPr id="59" name="Content Placeholder 6"/>
            <p:cNvSpPr txBox="1">
              <a:spLocks/>
            </p:cNvSpPr>
            <p:nvPr/>
          </p:nvSpPr>
          <p:spPr bwMode="auto">
            <a:xfrm>
              <a:off x="894679" y="749250"/>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 NEW</a:t>
              </a:r>
              <a:endParaRPr lang="en-US" sz="2400" dirty="0">
                <a:latin typeface="+mj-lt"/>
              </a:endParaRPr>
            </a:p>
          </p:txBody>
        </p:sp>
        <p:sp>
          <p:nvSpPr>
            <p:cNvPr id="60" name="Content Placeholder 6"/>
            <p:cNvSpPr txBox="1">
              <a:spLocks/>
            </p:cNvSpPr>
            <p:nvPr/>
          </p:nvSpPr>
          <p:spPr bwMode="auto">
            <a:xfrm>
              <a:off x="827963" y="1631829"/>
              <a:ext cx="820300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3200" b="1" dirty="0" smtClean="0">
                  <a:latin typeface="+mj-lt"/>
                </a:rPr>
                <a:t>W2100</a:t>
              </a:r>
              <a:endParaRPr lang="en-US" sz="13200" b="1" dirty="0">
                <a:latin typeface="+mj-lt"/>
              </a:endParaRPr>
            </a:p>
          </p:txBody>
        </p:sp>
      </p:grpSp>
      <p:pic>
        <p:nvPicPr>
          <p:cNvPr id="37" name="Pictur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611" y="-503181"/>
            <a:ext cx="8061688" cy="5379834"/>
          </a:xfrm>
          <a:prstGeom prst="rect">
            <a:avLst/>
          </a:prstGeom>
        </p:spPr>
      </p:pic>
      <p:grpSp>
        <p:nvGrpSpPr>
          <p:cNvPr id="32" name="Group 31"/>
          <p:cNvGrpSpPr/>
          <p:nvPr/>
        </p:nvGrpSpPr>
        <p:grpSpPr>
          <a:xfrm>
            <a:off x="9072172" y="4357543"/>
            <a:ext cx="2674653" cy="1757566"/>
            <a:chOff x="7237070" y="4376293"/>
            <a:chExt cx="2674653" cy="1757566"/>
          </a:xfrm>
        </p:grpSpPr>
        <p:cxnSp>
          <p:nvCxnSpPr>
            <p:cNvPr id="33" name="Straight Connector 32"/>
            <p:cNvCxnSpPr/>
            <p:nvPr/>
          </p:nvCxnSpPr>
          <p:spPr>
            <a:xfrm>
              <a:off x="7261481" y="456095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237070" y="4401457"/>
              <a:ext cx="2674653" cy="1446550"/>
            </a:xfrm>
            <a:prstGeom prst="rect">
              <a:avLst/>
            </a:prstGeom>
          </p:spPr>
          <p:txBody>
            <a:bodyPr wrap="square">
              <a:spAutoFit/>
            </a:bodyPr>
            <a:lstStyle/>
            <a:p>
              <a:pPr>
                <a:spcAft>
                  <a:spcPts val="600"/>
                </a:spcAft>
                <a:buClr>
                  <a:schemeClr val="bg2"/>
                </a:buClr>
              </a:pPr>
              <a:r>
                <a:rPr lang="de-DE" sz="8800" b="1" dirty="0" smtClean="0">
                  <a:solidFill>
                    <a:schemeClr val="accent2"/>
                  </a:solidFill>
                  <a:latin typeface="+mj-lt"/>
                </a:rPr>
                <a:t>CAD</a:t>
              </a:r>
              <a:endParaRPr lang="en-US" sz="8800" b="1" dirty="0" smtClean="0">
                <a:solidFill>
                  <a:schemeClr val="accent2"/>
                </a:solidFill>
                <a:latin typeface="+mj-lt"/>
              </a:endParaRPr>
            </a:p>
          </p:txBody>
        </p:sp>
        <p:sp>
          <p:nvSpPr>
            <p:cNvPr id="35" name="Rectangle 34"/>
            <p:cNvSpPr/>
            <p:nvPr/>
          </p:nvSpPr>
          <p:spPr>
            <a:xfrm>
              <a:off x="7308917" y="4376293"/>
              <a:ext cx="2146381" cy="369332"/>
            </a:xfrm>
            <a:prstGeom prst="rect">
              <a:avLst/>
            </a:prstGeom>
          </p:spPr>
          <p:txBody>
            <a:bodyPr wrap="square">
              <a:spAutoFit/>
            </a:bodyPr>
            <a:lstStyle/>
            <a:p>
              <a:pPr>
                <a:spcAft>
                  <a:spcPts val="600"/>
                </a:spcAft>
                <a:buClr>
                  <a:schemeClr val="bg2"/>
                </a:buClr>
              </a:pPr>
              <a:r>
                <a:rPr lang="en-US" dirty="0" smtClean="0">
                  <a:latin typeface="+mj-lt"/>
                </a:rPr>
                <a:t>Designed for</a:t>
              </a:r>
            </a:p>
          </p:txBody>
        </p:sp>
      </p:grpSp>
      <p:sp>
        <p:nvSpPr>
          <p:cNvPr id="36" name="Rectangle 35"/>
          <p:cNvSpPr/>
          <p:nvPr/>
        </p:nvSpPr>
        <p:spPr>
          <a:xfrm>
            <a:off x="9217865" y="5431232"/>
            <a:ext cx="2146381" cy="646331"/>
          </a:xfrm>
          <a:prstGeom prst="rect">
            <a:avLst/>
          </a:prstGeom>
        </p:spPr>
        <p:txBody>
          <a:bodyPr wrap="square">
            <a:spAutoFit/>
          </a:bodyPr>
          <a:lstStyle/>
          <a:p>
            <a:pPr>
              <a:spcAft>
                <a:spcPts val="600"/>
              </a:spcAft>
              <a:buClr>
                <a:schemeClr val="bg2"/>
              </a:buClr>
            </a:pPr>
            <a:r>
              <a:rPr lang="en-US" dirty="0" smtClean="0">
                <a:latin typeface="+mj-lt"/>
              </a:rPr>
              <a:t>Finance </a:t>
            </a:r>
            <a:r>
              <a:rPr lang="en-US" dirty="0">
                <a:latin typeface="+mj-lt"/>
              </a:rPr>
              <a:t>&amp;</a:t>
            </a:r>
            <a:r>
              <a:rPr lang="en-US" dirty="0" smtClean="0">
                <a:latin typeface="+mj-lt"/>
              </a:rPr>
              <a:t> Medical Imaging</a:t>
            </a:r>
          </a:p>
        </p:txBody>
      </p:sp>
      <p:cxnSp>
        <p:nvCxnSpPr>
          <p:cNvPr id="38" name="Straight Connector 37"/>
          <p:cNvCxnSpPr/>
          <p:nvPr/>
        </p:nvCxnSpPr>
        <p:spPr>
          <a:xfrm>
            <a:off x="5548400" y="4457721"/>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615311" y="4358265"/>
            <a:ext cx="1926970" cy="1446550"/>
          </a:xfrm>
          <a:prstGeom prst="rect">
            <a:avLst/>
          </a:prstGeom>
        </p:spPr>
        <p:txBody>
          <a:bodyPr wrap="square">
            <a:spAutoFit/>
          </a:bodyPr>
          <a:lstStyle/>
          <a:p>
            <a:pPr algn="ctr">
              <a:spcAft>
                <a:spcPts val="600"/>
              </a:spcAft>
              <a:buClr>
                <a:schemeClr val="bg2"/>
              </a:buClr>
            </a:pPr>
            <a:r>
              <a:rPr lang="de-DE" sz="8800" b="1" dirty="0" smtClean="0">
                <a:solidFill>
                  <a:srgbClr val="ED1C24"/>
                </a:solidFill>
                <a:latin typeface="+mj-lt"/>
              </a:rPr>
              <a:t>320</a:t>
            </a:r>
            <a:endParaRPr lang="en-US" sz="8800" b="1" dirty="0" smtClean="0">
              <a:solidFill>
                <a:srgbClr val="ED1C24"/>
              </a:solidFill>
              <a:latin typeface="+mj-lt"/>
            </a:endParaRPr>
          </a:p>
        </p:txBody>
      </p:sp>
      <p:sp>
        <p:nvSpPr>
          <p:cNvPr id="40" name="Rectangle 39"/>
          <p:cNvSpPr/>
          <p:nvPr/>
        </p:nvSpPr>
        <p:spPr>
          <a:xfrm>
            <a:off x="5663104" y="5425799"/>
            <a:ext cx="1801958" cy="646331"/>
          </a:xfrm>
          <a:prstGeom prst="rect">
            <a:avLst/>
          </a:prstGeom>
        </p:spPr>
        <p:txBody>
          <a:bodyPr wrap="square">
            <a:spAutoFit/>
          </a:bodyPr>
          <a:lstStyle/>
          <a:p>
            <a:pPr>
              <a:spcAft>
                <a:spcPts val="600"/>
              </a:spcAft>
              <a:buClr>
                <a:schemeClr val="bg2"/>
              </a:buClr>
            </a:pPr>
            <a:r>
              <a:rPr lang="en-US" dirty="0" smtClean="0">
                <a:latin typeface="+mj-lt"/>
              </a:rPr>
              <a:t>GCN Stream Processors </a:t>
            </a:r>
          </a:p>
        </p:txBody>
      </p:sp>
      <p:sp>
        <p:nvSpPr>
          <p:cNvPr id="41" name="Parallelogram 40"/>
          <p:cNvSpPr/>
          <p:nvPr/>
        </p:nvSpPr>
        <p:spPr>
          <a:xfrm flipH="1">
            <a:off x="-854537" y="2927146"/>
            <a:ext cx="6878528" cy="77995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2800" dirty="0" smtClean="0">
                <a:solidFill>
                  <a:schemeClr val="tx1"/>
                </a:solidFill>
                <a:latin typeface="+mj-lt"/>
              </a:rPr>
              <a:t>Professional graphics starts here</a:t>
            </a:r>
            <a:endParaRPr lang="en-US" sz="2800" dirty="0">
              <a:solidFill>
                <a:schemeClr val="tx1"/>
              </a:solidFill>
              <a:latin typeface="+mj-lt"/>
            </a:endParaRPr>
          </a:p>
        </p:txBody>
      </p:sp>
    </p:spTree>
    <p:extLst>
      <p:ext uri="{BB962C8B-B14F-4D97-AF65-F5344CB8AC3E}">
        <p14:creationId xmlns:p14="http://schemas.microsoft.com/office/powerpoint/2010/main" val="46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52" y="0"/>
            <a:ext cx="12206377" cy="6589986"/>
          </a:xfrm>
          <a:prstGeom prst="rect">
            <a:avLst/>
          </a:prstGeom>
        </p:spPr>
      </p:pic>
      <p:sp>
        <p:nvSpPr>
          <p:cNvPr id="2" name="Title 1"/>
          <p:cNvSpPr>
            <a:spLocks noGrp="1"/>
          </p:cNvSpPr>
          <p:nvPr>
            <p:ph type="title"/>
          </p:nvPr>
        </p:nvSpPr>
        <p:spPr/>
        <p:txBody>
          <a:bodyPr/>
          <a:lstStyle/>
          <a:p>
            <a:r>
              <a:rPr lang="en-US" dirty="0">
                <a:latin typeface="+mj-lt"/>
              </a:rPr>
              <a:t>AMD FirePro™ W2100 </a:t>
            </a:r>
            <a:r>
              <a:rPr lang="en-US" dirty="0" smtClean="0">
                <a:latin typeface="+mj-lt"/>
              </a:rPr>
              <a:t>Graphics</a:t>
            </a:r>
            <a:endParaRPr lang="en-US" dirty="0">
              <a:latin typeface="+mj-lt"/>
            </a:endParaRPr>
          </a:p>
        </p:txBody>
      </p:sp>
      <p:sp>
        <p:nvSpPr>
          <p:cNvPr id="7" name="TextBox 6"/>
          <p:cNvSpPr txBox="1"/>
          <p:nvPr/>
        </p:nvSpPr>
        <p:spPr>
          <a:xfrm>
            <a:off x="417770" y="1015887"/>
            <a:ext cx="2308194" cy="646331"/>
          </a:xfrm>
          <a:prstGeom prst="rect">
            <a:avLst/>
          </a:prstGeom>
          <a:noFill/>
        </p:spPr>
        <p:txBody>
          <a:bodyPr wrap="square" rtlCol="0">
            <a:spAutoFit/>
          </a:bodyPr>
          <a:lstStyle/>
          <a:p>
            <a:pPr>
              <a:spcAft>
                <a:spcPts val="600"/>
              </a:spcAft>
              <a:buClr>
                <a:schemeClr val="bg2"/>
              </a:buClr>
            </a:pPr>
            <a:r>
              <a:rPr lang="en-US" sz="3600" dirty="0" smtClean="0">
                <a:latin typeface="+mj-lt"/>
              </a:rPr>
              <a:t>Up to</a:t>
            </a:r>
          </a:p>
        </p:txBody>
      </p:sp>
      <p:sp>
        <p:nvSpPr>
          <p:cNvPr id="8" name="TextBox 7"/>
          <p:cNvSpPr txBox="1"/>
          <p:nvPr/>
        </p:nvSpPr>
        <p:spPr>
          <a:xfrm>
            <a:off x="598702" y="1029034"/>
            <a:ext cx="3547766" cy="2862322"/>
          </a:xfrm>
          <a:prstGeom prst="rect">
            <a:avLst/>
          </a:prstGeom>
          <a:noFill/>
        </p:spPr>
        <p:txBody>
          <a:bodyPr wrap="none" rtlCol="0">
            <a:spAutoFit/>
          </a:bodyPr>
          <a:lstStyle/>
          <a:p>
            <a:pPr>
              <a:spcAft>
                <a:spcPts val="600"/>
              </a:spcAft>
              <a:buClr>
                <a:schemeClr val="bg2"/>
              </a:buClr>
            </a:pPr>
            <a:r>
              <a:rPr lang="en-US" sz="18000" b="1" dirty="0" smtClean="0">
                <a:solidFill>
                  <a:srgbClr val="ED1C24"/>
                </a:solidFill>
                <a:effectLst>
                  <a:outerShdw blurRad="38100" dist="38100" dir="2700000" algn="tl">
                    <a:srgbClr val="000000">
                      <a:alpha val="43137"/>
                    </a:srgbClr>
                  </a:outerShdw>
                </a:effectLst>
                <a:latin typeface="+mj-lt"/>
              </a:rPr>
              <a:t>67</a:t>
            </a:r>
            <a:r>
              <a:rPr lang="en-US" sz="15000" b="1" baseline="30000" dirty="0" smtClean="0">
                <a:solidFill>
                  <a:srgbClr val="ED1C24"/>
                </a:solidFill>
                <a:effectLst>
                  <a:outerShdw blurRad="38100" dist="38100" dir="2700000" algn="tl">
                    <a:srgbClr val="000000">
                      <a:alpha val="43137"/>
                    </a:srgbClr>
                  </a:outerShdw>
                </a:effectLst>
                <a:latin typeface="+mj-lt"/>
              </a:rPr>
              <a:t>%</a:t>
            </a:r>
          </a:p>
        </p:txBody>
      </p:sp>
      <p:sp>
        <p:nvSpPr>
          <p:cNvPr id="9" name="TextBox 8"/>
          <p:cNvSpPr txBox="1"/>
          <p:nvPr/>
        </p:nvSpPr>
        <p:spPr>
          <a:xfrm>
            <a:off x="417770" y="5110170"/>
            <a:ext cx="11235115" cy="802600"/>
          </a:xfrm>
          <a:prstGeom prst="parallelogram">
            <a:avLst>
              <a:gd name="adj" fmla="val 56916"/>
            </a:avLst>
          </a:prstGeom>
          <a:solidFill>
            <a:schemeClr val="accent2"/>
          </a:solidFill>
        </p:spPr>
        <p:txBody>
          <a:bodyPr wrap="square" rtlCol="0">
            <a:spAutoFit/>
          </a:bodyPr>
          <a:lstStyle/>
          <a:p>
            <a:pPr algn="ctr">
              <a:spcAft>
                <a:spcPts val="600"/>
              </a:spcAft>
              <a:buClr>
                <a:schemeClr val="bg2"/>
              </a:buClr>
            </a:pPr>
            <a:r>
              <a:rPr lang="en-US" sz="3600" dirty="0" smtClean="0">
                <a:latin typeface="+mj-lt"/>
              </a:rPr>
              <a:t>Faster CAD Application Performance*</a:t>
            </a:r>
          </a:p>
        </p:txBody>
      </p:sp>
      <p:sp>
        <p:nvSpPr>
          <p:cNvPr id="3" name="TextBox 2"/>
          <p:cNvSpPr txBox="1"/>
          <p:nvPr/>
        </p:nvSpPr>
        <p:spPr>
          <a:xfrm>
            <a:off x="5621112" y="6266497"/>
            <a:ext cx="5885124" cy="538609"/>
          </a:xfrm>
          <a:prstGeom prst="rect">
            <a:avLst/>
          </a:prstGeom>
          <a:noFill/>
        </p:spPr>
        <p:txBody>
          <a:bodyPr wrap="square" rtlCol="0">
            <a:spAutoFit/>
          </a:bodyPr>
          <a:lstStyle/>
          <a:p>
            <a:pPr algn="r">
              <a:spcAft>
                <a:spcPts val="600"/>
              </a:spcAft>
              <a:buClr>
                <a:schemeClr val="bg2"/>
              </a:buClr>
            </a:pPr>
            <a:r>
              <a:rPr lang="en-US" sz="800" dirty="0" smtClean="0">
                <a:solidFill>
                  <a:schemeClr val="tx1">
                    <a:lumMod val="75000"/>
                  </a:schemeClr>
                </a:solidFill>
                <a:latin typeface="+mn-lt"/>
              </a:rPr>
              <a:t>*</a:t>
            </a:r>
            <a:r>
              <a:rPr lang="en-US" sz="800" b="1" dirty="0">
                <a:solidFill>
                  <a:schemeClr val="tx1">
                    <a:lumMod val="75000"/>
                  </a:schemeClr>
                </a:solidFill>
                <a:latin typeface="+mn-lt"/>
              </a:rPr>
              <a:t>AMD </a:t>
            </a:r>
            <a:r>
              <a:rPr lang="en-US" sz="800" b="1" dirty="0" err="1">
                <a:solidFill>
                  <a:schemeClr val="tx1">
                    <a:lumMod val="75000"/>
                  </a:schemeClr>
                </a:solidFill>
                <a:latin typeface="+mn-lt"/>
              </a:rPr>
              <a:t>FirePro</a:t>
            </a:r>
            <a:r>
              <a:rPr lang="en-US" sz="800" b="1" dirty="0">
                <a:solidFill>
                  <a:schemeClr val="tx1">
                    <a:lumMod val="75000"/>
                  </a:schemeClr>
                </a:solidFill>
                <a:latin typeface="+mn-lt"/>
              </a:rPr>
              <a:t>™ W2100 outperforms AMD </a:t>
            </a:r>
            <a:r>
              <a:rPr lang="en-US" sz="800" b="1" dirty="0" err="1">
                <a:solidFill>
                  <a:schemeClr val="tx1">
                    <a:lumMod val="75000"/>
                  </a:schemeClr>
                </a:solidFill>
                <a:latin typeface="+mn-lt"/>
              </a:rPr>
              <a:t>FirePro</a:t>
            </a:r>
            <a:r>
              <a:rPr lang="en-US" sz="800" b="1" dirty="0">
                <a:solidFill>
                  <a:schemeClr val="tx1">
                    <a:lumMod val="75000"/>
                  </a:schemeClr>
                </a:solidFill>
                <a:latin typeface="+mn-lt"/>
              </a:rPr>
              <a:t>™ V3900 on the </a:t>
            </a:r>
            <a:r>
              <a:rPr lang="en-US" sz="800" b="1" dirty="0" err="1">
                <a:solidFill>
                  <a:schemeClr val="tx1">
                    <a:lumMod val="75000"/>
                  </a:schemeClr>
                </a:solidFill>
                <a:latin typeface="+mn-lt"/>
              </a:rPr>
              <a:t>SPECviewperf</a:t>
            </a:r>
            <a:r>
              <a:rPr lang="en-US" sz="800" b="1" dirty="0">
                <a:solidFill>
                  <a:schemeClr val="tx1">
                    <a:lumMod val="75000"/>
                  </a:schemeClr>
                </a:solidFill>
                <a:latin typeface="+mn-lt"/>
              </a:rPr>
              <a:t> 12 CAD application </a:t>
            </a:r>
            <a:r>
              <a:rPr lang="en-US" sz="800" b="1" dirty="0" err="1">
                <a:solidFill>
                  <a:schemeClr val="tx1">
                    <a:lumMod val="75000"/>
                  </a:schemeClr>
                </a:solidFill>
                <a:latin typeface="+mn-lt"/>
              </a:rPr>
              <a:t>viewsets</a:t>
            </a:r>
            <a:r>
              <a:rPr lang="en-US" sz="800" b="1" dirty="0">
                <a:solidFill>
                  <a:schemeClr val="tx1">
                    <a:lumMod val="75000"/>
                  </a:schemeClr>
                </a:solidFill>
                <a:latin typeface="+mn-lt"/>
              </a:rPr>
              <a:t>, including Creo-01 (67%), Catia-04, SNX-02 and SW-03. AMD lab test system configuration: Intel E5-1660 3.3GHz, 16GB RAM, Win7 64bit, AMD 14.30 beta. FP-102</a:t>
            </a:r>
            <a:endParaRPr lang="en-US" sz="800" dirty="0">
              <a:solidFill>
                <a:schemeClr val="tx1">
                  <a:lumMod val="75000"/>
                </a:schemeClr>
              </a:solidFill>
              <a:latin typeface="+mn-lt"/>
            </a:endParaRPr>
          </a:p>
          <a:p>
            <a:pPr algn="r">
              <a:spcAft>
                <a:spcPts val="600"/>
              </a:spcAft>
              <a:buClr>
                <a:schemeClr val="bg2"/>
              </a:buClr>
            </a:pPr>
            <a:endParaRPr lang="en-US" sz="800" dirty="0" smtClean="0">
              <a:solidFill>
                <a:schemeClr val="tx1">
                  <a:lumMod val="75000"/>
                </a:schemeClr>
              </a:solidFill>
              <a:latin typeface="+mn-lt"/>
            </a:endParaRPr>
          </a:p>
        </p:txBody>
      </p:sp>
    </p:spTree>
    <p:extLst>
      <p:ext uri="{BB962C8B-B14F-4D97-AF65-F5344CB8AC3E}">
        <p14:creationId xmlns:p14="http://schemas.microsoft.com/office/powerpoint/2010/main" val="144986078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19522" y="5081522"/>
            <a:ext cx="6643949" cy="649139"/>
            <a:chOff x="1509402" y="1489692"/>
            <a:chExt cx="3166610" cy="372099"/>
          </a:xfrm>
        </p:grpSpPr>
        <p:sp>
          <p:nvSpPr>
            <p:cNvPr id="6" name="Rectangle 5"/>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3200" kern="0" dirty="0">
                <a:solidFill>
                  <a:prstClr val="white">
                    <a:lumMod val="85000"/>
                    <a:lumOff val="15000"/>
                  </a:prstClr>
                </a:solidFill>
                <a:latin typeface="+mj-lt"/>
                <a:cs typeface="Arial" charset="0"/>
              </a:endParaRPr>
            </a:p>
          </p:txBody>
        </p:sp>
        <p:sp>
          <p:nvSpPr>
            <p:cNvPr id="7" name="Parallelogram 6"/>
            <p:cNvSpPr/>
            <p:nvPr/>
          </p:nvSpPr>
          <p:spPr>
            <a:xfrm>
              <a:off x="1509402" y="1489692"/>
              <a:ext cx="316661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j-lt"/>
                </a:rPr>
                <a:t>Entry-Level </a:t>
              </a:r>
            </a:p>
          </p:txBody>
        </p:sp>
      </p:grpSp>
      <p:grpSp>
        <p:nvGrpSpPr>
          <p:cNvPr id="8" name="Group 7"/>
          <p:cNvGrpSpPr/>
          <p:nvPr/>
        </p:nvGrpSpPr>
        <p:grpSpPr>
          <a:xfrm>
            <a:off x="2525610" y="3327106"/>
            <a:ext cx="6643949" cy="649139"/>
            <a:chOff x="1509402" y="1489692"/>
            <a:chExt cx="3166610" cy="372099"/>
          </a:xfrm>
        </p:grpSpPr>
        <p:sp>
          <p:nvSpPr>
            <p:cNvPr id="9" name="Rectangle 8"/>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cs typeface="Arial" charset="0"/>
              </a:endParaRPr>
            </a:p>
          </p:txBody>
        </p:sp>
        <p:sp>
          <p:nvSpPr>
            <p:cNvPr id="10" name="Parallelogram 9"/>
            <p:cNvSpPr/>
            <p:nvPr/>
          </p:nvSpPr>
          <p:spPr>
            <a:xfrm>
              <a:off x="1509402" y="1489692"/>
              <a:ext cx="316661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j-lt"/>
                </a:rPr>
                <a:t>Mid-Range</a:t>
              </a:r>
            </a:p>
          </p:txBody>
        </p:sp>
      </p:grpSp>
      <p:grpSp>
        <p:nvGrpSpPr>
          <p:cNvPr id="11" name="Group 10"/>
          <p:cNvGrpSpPr/>
          <p:nvPr/>
        </p:nvGrpSpPr>
        <p:grpSpPr>
          <a:xfrm>
            <a:off x="2586916" y="2449898"/>
            <a:ext cx="6643949" cy="649139"/>
            <a:chOff x="1509402" y="1489692"/>
            <a:chExt cx="3166610" cy="372099"/>
          </a:xfrm>
        </p:grpSpPr>
        <p:sp>
          <p:nvSpPr>
            <p:cNvPr id="12" name="Rectangle 11"/>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3200" kern="0" dirty="0">
                <a:solidFill>
                  <a:prstClr val="white">
                    <a:lumMod val="85000"/>
                    <a:lumOff val="15000"/>
                  </a:prstClr>
                </a:solidFill>
                <a:latin typeface="+mj-lt"/>
                <a:cs typeface="Arial" charset="0"/>
              </a:endParaRPr>
            </a:p>
          </p:txBody>
        </p:sp>
        <p:sp>
          <p:nvSpPr>
            <p:cNvPr id="13" name="Parallelogram 12"/>
            <p:cNvSpPr/>
            <p:nvPr/>
          </p:nvSpPr>
          <p:spPr>
            <a:xfrm>
              <a:off x="1509402" y="1489692"/>
              <a:ext cx="316661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j-lt"/>
                </a:rPr>
                <a:t>High End</a:t>
              </a:r>
            </a:p>
          </p:txBody>
        </p:sp>
      </p:grpSp>
      <p:grpSp>
        <p:nvGrpSpPr>
          <p:cNvPr id="17" name="Group 16"/>
          <p:cNvGrpSpPr/>
          <p:nvPr/>
        </p:nvGrpSpPr>
        <p:grpSpPr>
          <a:xfrm>
            <a:off x="2666263" y="1572690"/>
            <a:ext cx="6643949" cy="649139"/>
            <a:chOff x="1509402" y="1489692"/>
            <a:chExt cx="3166610" cy="372099"/>
          </a:xfrm>
        </p:grpSpPr>
        <p:sp>
          <p:nvSpPr>
            <p:cNvPr id="18" name="Rectangle 17"/>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2800" kern="0" dirty="0">
                <a:solidFill>
                  <a:prstClr val="white">
                    <a:lumMod val="85000"/>
                    <a:lumOff val="15000"/>
                  </a:prstClr>
                </a:solidFill>
                <a:latin typeface="Klavika Regular" pitchFamily="34" charset="0"/>
                <a:cs typeface="Arial" charset="0"/>
              </a:endParaRPr>
            </a:p>
          </p:txBody>
        </p:sp>
        <p:sp>
          <p:nvSpPr>
            <p:cNvPr id="19" name="Parallelogram 18"/>
            <p:cNvSpPr/>
            <p:nvPr/>
          </p:nvSpPr>
          <p:spPr>
            <a:xfrm>
              <a:off x="1509402" y="1489692"/>
              <a:ext cx="316661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j-lt"/>
                </a:rPr>
                <a:t>Ultra High</a:t>
              </a:r>
            </a:p>
          </p:txBody>
        </p:sp>
      </p:grpSp>
      <p:grpSp>
        <p:nvGrpSpPr>
          <p:cNvPr id="20" name="Group 19"/>
          <p:cNvGrpSpPr/>
          <p:nvPr/>
        </p:nvGrpSpPr>
        <p:grpSpPr>
          <a:xfrm>
            <a:off x="2525608" y="4204314"/>
            <a:ext cx="6643949" cy="649139"/>
            <a:chOff x="1509402" y="1489692"/>
            <a:chExt cx="3166610" cy="372099"/>
          </a:xfrm>
          <a:solidFill>
            <a:schemeClr val="accent2"/>
          </a:solidFill>
        </p:grpSpPr>
        <p:sp>
          <p:nvSpPr>
            <p:cNvPr id="21" name="Rectangle 20"/>
            <p:cNvSpPr/>
            <p:nvPr/>
          </p:nvSpPr>
          <p:spPr>
            <a:xfrm>
              <a:off x="2029153" y="1489692"/>
              <a:ext cx="2176536" cy="372099"/>
            </a:xfrm>
            <a:prstGeom prst="rect">
              <a:avLst/>
            </a:prstGeom>
            <a:grp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cs typeface="Arial" charset="0"/>
              </a:endParaRPr>
            </a:p>
          </p:txBody>
        </p:sp>
        <p:sp>
          <p:nvSpPr>
            <p:cNvPr id="22" name="Parallelogram 21"/>
            <p:cNvSpPr/>
            <p:nvPr/>
          </p:nvSpPr>
          <p:spPr>
            <a:xfrm>
              <a:off x="1509402" y="1489692"/>
              <a:ext cx="3166610" cy="372099"/>
            </a:xfrm>
            <a:prstGeom prst="parallelogram">
              <a:avLst>
                <a:gd name="adj" fmla="val 99264"/>
              </a:avLst>
            </a:prstGeom>
            <a:grp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j-lt"/>
                </a:rPr>
                <a:t>Sweet Spot  </a:t>
              </a:r>
            </a:p>
          </p:txBody>
        </p:sp>
      </p:grpSp>
      <p:sp>
        <p:nvSpPr>
          <p:cNvPr id="3" name="Title 2"/>
          <p:cNvSpPr>
            <a:spLocks noGrp="1"/>
          </p:cNvSpPr>
          <p:nvPr>
            <p:ph type="title"/>
          </p:nvPr>
        </p:nvSpPr>
        <p:spPr/>
        <p:txBody>
          <a:bodyPr/>
          <a:lstStyle/>
          <a:p>
            <a:r>
              <a:rPr lang="en-US" dirty="0"/>
              <a:t>The CAD Challenge</a:t>
            </a:r>
          </a:p>
        </p:txBody>
      </p:sp>
      <p:sp>
        <p:nvSpPr>
          <p:cNvPr id="14" name="Text Placeholder 13"/>
          <p:cNvSpPr>
            <a:spLocks noGrp="1"/>
          </p:cNvSpPr>
          <p:nvPr>
            <p:ph type="body" sz="quarter" idx="10"/>
          </p:nvPr>
        </p:nvSpPr>
        <p:spPr/>
        <p:txBody>
          <a:bodyPr/>
          <a:lstStyle/>
          <a:p>
            <a:r>
              <a:rPr lang="en-US" dirty="0"/>
              <a:t>New Opportunity between entry &amp; mid-range  </a:t>
            </a:r>
            <a:r>
              <a:rPr lang="en-US" dirty="0" smtClean="0"/>
              <a:t>graphics</a:t>
            </a:r>
            <a:endParaRPr lang="en-US" dirty="0"/>
          </a:p>
        </p:txBody>
      </p:sp>
    </p:spTree>
    <p:extLst>
      <p:ext uri="{BB962C8B-B14F-4D97-AF65-F5344CB8AC3E}">
        <p14:creationId xmlns:p14="http://schemas.microsoft.com/office/powerpoint/2010/main" val="183792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5188" y="0"/>
            <a:ext cx="4114800" cy="4962447"/>
          </a:xfrm>
          <a:prstGeom prst="rect">
            <a:avLst/>
          </a:prstGeom>
        </p:spPr>
      </p:pic>
      <p:cxnSp>
        <p:nvCxnSpPr>
          <p:cNvPr id="14" name="Straight Connector 13"/>
          <p:cNvCxnSpPr/>
          <p:nvPr/>
        </p:nvCxnSpPr>
        <p:spPr>
          <a:xfrm>
            <a:off x="10105291"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6" name="Group 5"/>
          <p:cNvGrpSpPr/>
          <p:nvPr/>
        </p:nvGrpSpPr>
        <p:grpSpPr>
          <a:xfrm>
            <a:off x="2159546" y="4314592"/>
            <a:ext cx="3011214" cy="1710556"/>
            <a:chOff x="3634772" y="4661903"/>
            <a:chExt cx="3011214" cy="1710556"/>
          </a:xfrm>
        </p:grpSpPr>
        <p:cxnSp>
          <p:nvCxnSpPr>
            <p:cNvPr id="43" name="Straight Connector 42"/>
            <p:cNvCxnSpPr/>
            <p:nvPr/>
          </p:nvCxnSpPr>
          <p:spPr>
            <a:xfrm>
              <a:off x="3634772" y="479012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752666" y="4661903"/>
              <a:ext cx="1540968"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4K</a:t>
              </a:r>
              <a:endParaRPr lang="en-US" sz="8800" b="1" dirty="0" smtClean="0">
                <a:solidFill>
                  <a:srgbClr val="ED1C24"/>
                </a:solidFill>
                <a:latin typeface="+mj-lt"/>
              </a:endParaRPr>
            </a:p>
          </p:txBody>
        </p:sp>
        <p:sp>
          <p:nvSpPr>
            <p:cNvPr id="48" name="Rectangle 47"/>
            <p:cNvSpPr/>
            <p:nvPr/>
          </p:nvSpPr>
          <p:spPr>
            <a:xfrm>
              <a:off x="3698861" y="5726128"/>
              <a:ext cx="1770932" cy="646331"/>
            </a:xfrm>
            <a:prstGeom prst="rect">
              <a:avLst/>
            </a:prstGeom>
          </p:spPr>
          <p:txBody>
            <a:bodyPr wrap="square">
              <a:spAutoFit/>
            </a:bodyPr>
            <a:lstStyle/>
            <a:p>
              <a:pPr>
                <a:spcAft>
                  <a:spcPts val="0"/>
                </a:spcAft>
                <a:buClr>
                  <a:schemeClr val="bg2"/>
                </a:buClr>
              </a:pPr>
              <a:r>
                <a:rPr lang="en-US" dirty="0" smtClean="0">
                  <a:latin typeface="+mj-lt"/>
                </a:rPr>
                <a:t>Displays with </a:t>
              </a:r>
            </a:p>
            <a:p>
              <a:pPr>
                <a:spcAft>
                  <a:spcPts val="0"/>
                </a:spcAft>
                <a:buClr>
                  <a:schemeClr val="bg2"/>
                </a:buClr>
              </a:pPr>
              <a:r>
                <a:rPr lang="en-US" dirty="0" smtClean="0">
                  <a:latin typeface="+mj-lt"/>
                </a:rPr>
                <a:t>DP 1.2</a:t>
              </a:r>
            </a:p>
          </p:txBody>
        </p:sp>
        <p:sp>
          <p:nvSpPr>
            <p:cNvPr id="49" name="Rectangle 48"/>
            <p:cNvSpPr/>
            <p:nvPr/>
          </p:nvSpPr>
          <p:spPr>
            <a:xfrm>
              <a:off x="3941282" y="4697659"/>
              <a:ext cx="2704704" cy="369332"/>
            </a:xfrm>
            <a:prstGeom prst="rect">
              <a:avLst/>
            </a:prstGeom>
          </p:spPr>
          <p:txBody>
            <a:bodyPr wrap="square">
              <a:spAutoFit/>
            </a:bodyPr>
            <a:lstStyle/>
            <a:p>
              <a:pPr>
                <a:spcAft>
                  <a:spcPts val="600"/>
                </a:spcAft>
                <a:buClr>
                  <a:schemeClr val="bg2"/>
                </a:buClr>
              </a:pPr>
              <a:r>
                <a:rPr lang="en-US" dirty="0" smtClean="0">
                  <a:latin typeface="+mj-lt"/>
                </a:rPr>
                <a:t> </a:t>
              </a:r>
            </a:p>
          </p:txBody>
        </p:sp>
      </p:grpSp>
      <p:grpSp>
        <p:nvGrpSpPr>
          <p:cNvPr id="8" name="Group 7"/>
          <p:cNvGrpSpPr/>
          <p:nvPr/>
        </p:nvGrpSpPr>
        <p:grpSpPr>
          <a:xfrm>
            <a:off x="3696417" y="4324318"/>
            <a:ext cx="2182453" cy="1819632"/>
            <a:chOff x="5497230" y="4736317"/>
            <a:chExt cx="2182453" cy="1819632"/>
          </a:xfrm>
        </p:grpSpPr>
        <p:cxnSp>
          <p:nvCxnSpPr>
            <p:cNvPr id="51" name="Straight Connector 50"/>
            <p:cNvCxnSpPr/>
            <p:nvPr/>
          </p:nvCxnSpPr>
          <p:spPr>
            <a:xfrm>
              <a:off x="5497230" y="486380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542872" y="4736317"/>
              <a:ext cx="1942961" cy="1446550"/>
            </a:xfrm>
            <a:prstGeom prst="rect">
              <a:avLst/>
            </a:prstGeom>
          </p:spPr>
          <p:txBody>
            <a:bodyPr wrap="square">
              <a:spAutoFit/>
            </a:bodyPr>
            <a:lstStyle/>
            <a:p>
              <a:pPr>
                <a:spcAft>
                  <a:spcPts val="600"/>
                </a:spcAft>
                <a:buClr>
                  <a:schemeClr val="bg2"/>
                </a:buClr>
              </a:pPr>
              <a:r>
                <a:rPr lang="de-DE" sz="8800" b="1" dirty="0" smtClean="0">
                  <a:latin typeface="+mj-lt"/>
                </a:rPr>
                <a:t>50</a:t>
              </a:r>
              <a:endParaRPr lang="en-US" sz="8800" b="1" dirty="0" smtClean="0">
                <a:latin typeface="+mj-lt"/>
              </a:endParaRPr>
            </a:p>
          </p:txBody>
        </p:sp>
        <p:sp>
          <p:nvSpPr>
            <p:cNvPr id="53" name="Rectangle 52"/>
            <p:cNvSpPr/>
            <p:nvPr/>
          </p:nvSpPr>
          <p:spPr>
            <a:xfrm>
              <a:off x="5595888" y="5832674"/>
              <a:ext cx="2083795" cy="723275"/>
            </a:xfrm>
            <a:prstGeom prst="rect">
              <a:avLst/>
            </a:prstGeom>
          </p:spPr>
          <p:txBody>
            <a:bodyPr wrap="square">
              <a:spAutoFit/>
            </a:bodyPr>
            <a:lstStyle/>
            <a:p>
              <a:pPr>
                <a:spcAft>
                  <a:spcPts val="600"/>
                </a:spcAft>
                <a:buClr>
                  <a:schemeClr val="bg2"/>
                </a:buClr>
              </a:pPr>
              <a:r>
                <a:rPr lang="en-US" dirty="0" smtClean="0">
                  <a:latin typeface="+mj-lt"/>
                </a:rPr>
                <a:t>Watts Max</a:t>
              </a:r>
            </a:p>
            <a:p>
              <a:pPr>
                <a:spcAft>
                  <a:spcPts val="600"/>
                </a:spcAft>
                <a:buClr>
                  <a:schemeClr val="bg2"/>
                </a:buClr>
              </a:pPr>
              <a:endParaRPr lang="en-US" dirty="0" smtClean="0">
                <a:latin typeface="+mj-lt"/>
              </a:endParaRPr>
            </a:p>
          </p:txBody>
        </p:sp>
      </p:grpSp>
      <p:grpSp>
        <p:nvGrpSpPr>
          <p:cNvPr id="9" name="Group 8"/>
          <p:cNvGrpSpPr/>
          <p:nvPr/>
        </p:nvGrpSpPr>
        <p:grpSpPr>
          <a:xfrm>
            <a:off x="5166991" y="4289553"/>
            <a:ext cx="4329022" cy="1739905"/>
            <a:chOff x="5289461" y="4775718"/>
            <a:chExt cx="4329022" cy="1739905"/>
          </a:xfrm>
        </p:grpSpPr>
        <p:cxnSp>
          <p:nvCxnSpPr>
            <p:cNvPr id="55" name="Straight Connector 54"/>
            <p:cNvCxnSpPr/>
            <p:nvPr/>
          </p:nvCxnSpPr>
          <p:spPr>
            <a:xfrm>
              <a:off x="5289461" y="4942723"/>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442991" y="4775718"/>
              <a:ext cx="2175492" cy="1446550"/>
            </a:xfrm>
            <a:prstGeom prst="rect">
              <a:avLst/>
            </a:prstGeom>
          </p:spPr>
          <p:txBody>
            <a:bodyPr wrap="square">
              <a:spAutoFit/>
            </a:bodyPr>
            <a:lstStyle/>
            <a:p>
              <a:pPr>
                <a:spcAft>
                  <a:spcPts val="600"/>
                </a:spcAft>
                <a:buClr>
                  <a:schemeClr val="bg2"/>
                </a:buClr>
              </a:pPr>
              <a:r>
                <a:rPr lang="en-US" sz="8800" b="1" dirty="0" smtClean="0">
                  <a:solidFill>
                    <a:schemeClr val="bg2"/>
                  </a:solidFill>
                  <a:latin typeface="+mj-lt"/>
                </a:rPr>
                <a:t> </a:t>
              </a:r>
            </a:p>
          </p:txBody>
        </p:sp>
        <p:sp>
          <p:nvSpPr>
            <p:cNvPr id="58" name="Rectangle 57"/>
            <p:cNvSpPr/>
            <p:nvPr/>
          </p:nvSpPr>
          <p:spPr>
            <a:xfrm>
              <a:off x="7428485" y="5938598"/>
              <a:ext cx="2146381" cy="369332"/>
            </a:xfrm>
            <a:prstGeom prst="rect">
              <a:avLst/>
            </a:prstGeom>
          </p:spPr>
          <p:txBody>
            <a:bodyPr wrap="square">
              <a:spAutoFit/>
            </a:bodyPr>
            <a:lstStyle/>
            <a:p>
              <a:pPr>
                <a:spcAft>
                  <a:spcPts val="0"/>
                </a:spcAft>
                <a:buClr>
                  <a:schemeClr val="bg2"/>
                </a:buClr>
              </a:pPr>
              <a:r>
                <a:rPr lang="en-US" dirty="0" smtClean="0">
                  <a:latin typeface="+mj-lt"/>
                </a:rPr>
                <a:t>Range Performance</a:t>
              </a:r>
            </a:p>
          </p:txBody>
        </p:sp>
      </p:grpSp>
      <p:grpSp>
        <p:nvGrpSpPr>
          <p:cNvPr id="10" name="Group 9"/>
          <p:cNvGrpSpPr/>
          <p:nvPr/>
        </p:nvGrpSpPr>
        <p:grpSpPr>
          <a:xfrm>
            <a:off x="335200" y="4364458"/>
            <a:ext cx="2586335" cy="1689890"/>
            <a:chOff x="9403295" y="4769268"/>
            <a:chExt cx="2586335" cy="1689890"/>
          </a:xfrm>
        </p:grpSpPr>
        <p:sp>
          <p:nvSpPr>
            <p:cNvPr id="61" name="Rectangle 60"/>
            <p:cNvSpPr/>
            <p:nvPr/>
          </p:nvSpPr>
          <p:spPr>
            <a:xfrm>
              <a:off x="9403295" y="4769268"/>
              <a:ext cx="2586335" cy="1292662"/>
            </a:xfrm>
            <a:prstGeom prst="rect">
              <a:avLst/>
            </a:prstGeom>
          </p:spPr>
          <p:txBody>
            <a:bodyPr wrap="square">
              <a:spAutoFit/>
            </a:bodyPr>
            <a:lstStyle/>
            <a:p>
              <a:pPr>
                <a:spcAft>
                  <a:spcPts val="600"/>
                </a:spcAft>
                <a:buClr>
                  <a:schemeClr val="bg2"/>
                </a:buClr>
              </a:pPr>
              <a:r>
                <a:rPr lang="de-DE" sz="7800" b="1" dirty="0" smtClean="0">
                  <a:latin typeface="+mj-lt"/>
                </a:rPr>
                <a:t>2GB</a:t>
              </a:r>
              <a:endParaRPr lang="en-US" sz="7800" b="1" dirty="0" smtClean="0">
                <a:latin typeface="+mj-lt"/>
              </a:endParaRPr>
            </a:p>
          </p:txBody>
        </p:sp>
        <p:sp>
          <p:nvSpPr>
            <p:cNvPr id="62" name="Rectangle 61"/>
            <p:cNvSpPr/>
            <p:nvPr/>
          </p:nvSpPr>
          <p:spPr>
            <a:xfrm>
              <a:off x="9482069" y="5812827"/>
              <a:ext cx="1341596" cy="646331"/>
            </a:xfrm>
            <a:prstGeom prst="rect">
              <a:avLst/>
            </a:prstGeom>
          </p:spPr>
          <p:txBody>
            <a:bodyPr wrap="square">
              <a:spAutoFit/>
            </a:bodyPr>
            <a:lstStyle/>
            <a:p>
              <a:pPr>
                <a:spcAft>
                  <a:spcPts val="0"/>
                </a:spcAft>
                <a:buClr>
                  <a:schemeClr val="bg2"/>
                </a:buClr>
              </a:pPr>
              <a:r>
                <a:rPr lang="en-US" dirty="0" smtClean="0">
                  <a:latin typeface="+mj-lt"/>
                </a:rPr>
                <a:t>GPU Memory </a:t>
              </a:r>
            </a:p>
          </p:txBody>
        </p:sp>
      </p:grpSp>
      <p:grpSp>
        <p:nvGrpSpPr>
          <p:cNvPr id="5" name="Group 4"/>
          <p:cNvGrpSpPr/>
          <p:nvPr/>
        </p:nvGrpSpPr>
        <p:grpSpPr>
          <a:xfrm>
            <a:off x="307236" y="373803"/>
            <a:ext cx="8203003" cy="2196212"/>
            <a:chOff x="827963" y="749250"/>
            <a:chExt cx="8203003" cy="2196212"/>
          </a:xfrm>
        </p:grpSpPr>
        <p:sp>
          <p:nvSpPr>
            <p:cNvPr id="54" name="Content Placeholder 6"/>
            <p:cNvSpPr txBox="1">
              <a:spLocks/>
            </p:cNvSpPr>
            <p:nvPr/>
          </p:nvSpPr>
          <p:spPr bwMode="auto">
            <a:xfrm>
              <a:off x="828779" y="1058625"/>
              <a:ext cx="773749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6400" dirty="0" smtClean="0">
                  <a:solidFill>
                    <a:schemeClr val="accent2"/>
                  </a:solidFill>
                  <a:latin typeface="+mj-lt"/>
                </a:rPr>
                <a:t>AMD FIREPRO</a:t>
              </a:r>
              <a:r>
                <a:rPr lang="en-US" sz="6400" dirty="0" smtClean="0">
                  <a:latin typeface="+mj-lt"/>
                </a:rPr>
                <a:t>™</a:t>
              </a:r>
              <a:endParaRPr lang="en-US" sz="6400" dirty="0">
                <a:latin typeface="+mj-lt"/>
              </a:endParaRPr>
            </a:p>
          </p:txBody>
        </p:sp>
        <p:sp>
          <p:nvSpPr>
            <p:cNvPr id="59" name="Content Placeholder 6"/>
            <p:cNvSpPr txBox="1">
              <a:spLocks/>
            </p:cNvSpPr>
            <p:nvPr/>
          </p:nvSpPr>
          <p:spPr bwMode="auto">
            <a:xfrm>
              <a:off x="894679" y="749250"/>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 NEW</a:t>
              </a:r>
              <a:endParaRPr lang="en-US" sz="2400" dirty="0">
                <a:latin typeface="+mj-lt"/>
              </a:endParaRPr>
            </a:p>
          </p:txBody>
        </p:sp>
        <p:sp>
          <p:nvSpPr>
            <p:cNvPr id="60" name="Content Placeholder 6"/>
            <p:cNvSpPr txBox="1">
              <a:spLocks/>
            </p:cNvSpPr>
            <p:nvPr/>
          </p:nvSpPr>
          <p:spPr bwMode="auto">
            <a:xfrm>
              <a:off x="827963" y="1631829"/>
              <a:ext cx="820300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3200" b="1" dirty="0" smtClean="0">
                  <a:latin typeface="+mj-lt"/>
                </a:rPr>
                <a:t>W4100</a:t>
              </a:r>
              <a:endParaRPr lang="en-US" sz="13200" b="1" dirty="0">
                <a:latin typeface="+mj-lt"/>
              </a:endParaRPr>
            </a:p>
          </p:txBody>
        </p:sp>
      </p:grpSp>
      <p:grpSp>
        <p:nvGrpSpPr>
          <p:cNvPr id="29" name="Group 28"/>
          <p:cNvGrpSpPr/>
          <p:nvPr/>
        </p:nvGrpSpPr>
        <p:grpSpPr>
          <a:xfrm>
            <a:off x="9466901" y="4334406"/>
            <a:ext cx="2710845" cy="1669688"/>
            <a:chOff x="7261481" y="4797647"/>
            <a:chExt cx="2710845" cy="1669688"/>
          </a:xfrm>
        </p:grpSpPr>
        <p:cxnSp>
          <p:nvCxnSpPr>
            <p:cNvPr id="30" name="Straight Connector 29"/>
            <p:cNvCxnSpPr/>
            <p:nvPr/>
          </p:nvCxnSpPr>
          <p:spPr>
            <a:xfrm>
              <a:off x="7261481" y="489443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297673" y="4797647"/>
              <a:ext cx="2674653" cy="1446550"/>
            </a:xfrm>
            <a:prstGeom prst="rect">
              <a:avLst/>
            </a:prstGeom>
          </p:spPr>
          <p:txBody>
            <a:bodyPr wrap="square">
              <a:spAutoFit/>
            </a:bodyPr>
            <a:lstStyle/>
            <a:p>
              <a:pPr>
                <a:spcAft>
                  <a:spcPts val="600"/>
                </a:spcAft>
                <a:buClr>
                  <a:schemeClr val="bg2"/>
                </a:buClr>
              </a:pPr>
              <a:r>
                <a:rPr lang="de-DE" sz="8800" b="1" dirty="0" smtClean="0">
                  <a:solidFill>
                    <a:schemeClr val="accent2"/>
                  </a:solidFill>
                  <a:latin typeface="+mj-lt"/>
                </a:rPr>
                <a:t>CAD</a:t>
              </a:r>
              <a:endParaRPr lang="en-US" sz="8800" b="1" dirty="0" smtClean="0">
                <a:solidFill>
                  <a:schemeClr val="accent2"/>
                </a:solidFill>
                <a:latin typeface="+mj-lt"/>
              </a:endParaRPr>
            </a:p>
          </p:txBody>
        </p:sp>
        <p:sp>
          <p:nvSpPr>
            <p:cNvPr id="32" name="Rectangle 31"/>
            <p:cNvSpPr/>
            <p:nvPr/>
          </p:nvSpPr>
          <p:spPr>
            <a:xfrm>
              <a:off x="7380064" y="4809914"/>
              <a:ext cx="2146381" cy="369332"/>
            </a:xfrm>
            <a:prstGeom prst="rect">
              <a:avLst/>
            </a:prstGeom>
          </p:spPr>
          <p:txBody>
            <a:bodyPr wrap="square">
              <a:spAutoFit/>
            </a:bodyPr>
            <a:lstStyle/>
            <a:p>
              <a:pPr>
                <a:spcAft>
                  <a:spcPts val="600"/>
                </a:spcAft>
                <a:buClr>
                  <a:schemeClr val="bg2"/>
                </a:buClr>
              </a:pPr>
              <a:r>
                <a:rPr lang="en-US" dirty="0" smtClean="0">
                  <a:latin typeface="+mj-lt"/>
                </a:rPr>
                <a:t>Designed for</a:t>
              </a:r>
            </a:p>
          </p:txBody>
        </p:sp>
      </p:grpSp>
      <p:sp>
        <p:nvSpPr>
          <p:cNvPr id="35" name="Rectangle 34"/>
          <p:cNvSpPr/>
          <p:nvPr/>
        </p:nvSpPr>
        <p:spPr>
          <a:xfrm>
            <a:off x="5311150" y="4345534"/>
            <a:ext cx="1866924" cy="1323439"/>
          </a:xfrm>
          <a:prstGeom prst="rect">
            <a:avLst/>
          </a:prstGeom>
        </p:spPr>
        <p:txBody>
          <a:bodyPr wrap="square">
            <a:spAutoFit/>
          </a:bodyPr>
          <a:lstStyle/>
          <a:p>
            <a:pPr>
              <a:spcAft>
                <a:spcPts val="600"/>
              </a:spcAft>
              <a:buClr>
                <a:schemeClr val="bg2"/>
              </a:buClr>
            </a:pPr>
            <a:r>
              <a:rPr lang="de-DE" sz="8000" b="1" dirty="0" smtClean="0">
                <a:solidFill>
                  <a:srgbClr val="ED1C24"/>
                </a:solidFill>
                <a:latin typeface="+mj-lt"/>
              </a:rPr>
              <a:t>512</a:t>
            </a:r>
            <a:endParaRPr lang="en-US" sz="8000" b="1" dirty="0" smtClean="0">
              <a:solidFill>
                <a:srgbClr val="ED1C24"/>
              </a:solidFill>
              <a:latin typeface="+mj-lt"/>
            </a:endParaRPr>
          </a:p>
        </p:txBody>
      </p:sp>
      <p:cxnSp>
        <p:nvCxnSpPr>
          <p:cNvPr id="36" name="Straight Connector 35"/>
          <p:cNvCxnSpPr/>
          <p:nvPr/>
        </p:nvCxnSpPr>
        <p:spPr>
          <a:xfrm>
            <a:off x="7221204" y="4528012"/>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372365" y="5445456"/>
            <a:ext cx="2083795" cy="646331"/>
          </a:xfrm>
          <a:prstGeom prst="rect">
            <a:avLst/>
          </a:prstGeom>
        </p:spPr>
        <p:txBody>
          <a:bodyPr wrap="square">
            <a:spAutoFit/>
          </a:bodyPr>
          <a:lstStyle/>
          <a:p>
            <a:pPr>
              <a:spcAft>
                <a:spcPts val="600"/>
              </a:spcAft>
              <a:buClr>
                <a:schemeClr val="bg2"/>
              </a:buClr>
            </a:pPr>
            <a:r>
              <a:rPr lang="en-US" dirty="0" smtClean="0">
                <a:latin typeface="+mj-lt"/>
              </a:rPr>
              <a:t>GCN Stream Processors </a:t>
            </a:r>
          </a:p>
        </p:txBody>
      </p:sp>
      <p:sp>
        <p:nvSpPr>
          <p:cNvPr id="38" name="Parallelogram 37"/>
          <p:cNvSpPr/>
          <p:nvPr/>
        </p:nvSpPr>
        <p:spPr>
          <a:xfrm flipH="1">
            <a:off x="-854537" y="2927146"/>
            <a:ext cx="6878528" cy="77995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2800" dirty="0" smtClean="0">
                <a:solidFill>
                  <a:schemeClr val="tx1"/>
                </a:solidFill>
                <a:latin typeface="+mj-lt"/>
              </a:rPr>
              <a:t>In a class of its own</a:t>
            </a:r>
            <a:endParaRPr lang="en-US" sz="2800" dirty="0">
              <a:solidFill>
                <a:schemeClr val="tx1"/>
              </a:solidFill>
              <a:latin typeface="+mj-lt"/>
            </a:endParaRPr>
          </a:p>
        </p:txBody>
      </p:sp>
      <p:sp>
        <p:nvSpPr>
          <p:cNvPr id="39" name="Rectangle 38"/>
          <p:cNvSpPr/>
          <p:nvPr/>
        </p:nvSpPr>
        <p:spPr>
          <a:xfrm>
            <a:off x="7306015" y="4312536"/>
            <a:ext cx="2175492" cy="1446550"/>
          </a:xfrm>
          <a:prstGeom prst="rect">
            <a:avLst/>
          </a:prstGeom>
        </p:spPr>
        <p:txBody>
          <a:bodyPr wrap="square">
            <a:spAutoFit/>
          </a:bodyPr>
          <a:lstStyle/>
          <a:p>
            <a:pPr>
              <a:spcAft>
                <a:spcPts val="600"/>
              </a:spcAft>
              <a:buClr>
                <a:schemeClr val="bg2"/>
              </a:buClr>
            </a:pPr>
            <a:r>
              <a:rPr lang="en-US" sz="8800" b="1" dirty="0" smtClean="0">
                <a:solidFill>
                  <a:schemeClr val="bg2"/>
                </a:solidFill>
                <a:latin typeface="+mj-lt"/>
              </a:rPr>
              <a:t>MID</a:t>
            </a:r>
          </a:p>
        </p:txBody>
      </p:sp>
      <p:sp>
        <p:nvSpPr>
          <p:cNvPr id="40" name="Rectangle 39"/>
          <p:cNvSpPr/>
          <p:nvPr/>
        </p:nvSpPr>
        <p:spPr>
          <a:xfrm>
            <a:off x="9585483" y="5650212"/>
            <a:ext cx="2146381" cy="646331"/>
          </a:xfrm>
          <a:prstGeom prst="rect">
            <a:avLst/>
          </a:prstGeom>
        </p:spPr>
        <p:txBody>
          <a:bodyPr wrap="square">
            <a:spAutoFit/>
          </a:bodyPr>
          <a:lstStyle/>
          <a:p>
            <a:pPr>
              <a:spcAft>
                <a:spcPts val="600"/>
              </a:spcAft>
              <a:buClr>
                <a:schemeClr val="bg2"/>
              </a:buClr>
            </a:pPr>
            <a:r>
              <a:rPr lang="en-US" dirty="0" smtClean="0">
                <a:latin typeface="+mj-lt"/>
              </a:rPr>
              <a:t>Finance </a:t>
            </a:r>
            <a:r>
              <a:rPr lang="en-US" dirty="0">
                <a:latin typeface="+mj-lt"/>
              </a:rPr>
              <a:t>&amp;</a:t>
            </a:r>
            <a:r>
              <a:rPr lang="en-US" dirty="0" smtClean="0">
                <a:latin typeface="+mj-lt"/>
              </a:rPr>
              <a:t> Medical Imaging</a:t>
            </a:r>
          </a:p>
        </p:txBody>
      </p:sp>
      <p:sp>
        <p:nvSpPr>
          <p:cNvPr id="41" name="Rectangle 40"/>
          <p:cNvSpPr/>
          <p:nvPr/>
        </p:nvSpPr>
        <p:spPr>
          <a:xfrm>
            <a:off x="2242271" y="4377105"/>
            <a:ext cx="1224963" cy="369332"/>
          </a:xfrm>
          <a:prstGeom prst="rect">
            <a:avLst/>
          </a:prstGeom>
        </p:spPr>
        <p:txBody>
          <a:bodyPr wrap="square">
            <a:spAutoFit/>
          </a:bodyPr>
          <a:lstStyle/>
          <a:p>
            <a:pPr>
              <a:spcAft>
                <a:spcPts val="600"/>
              </a:spcAft>
              <a:buClr>
                <a:schemeClr val="bg2"/>
              </a:buClr>
            </a:pPr>
            <a:r>
              <a:rPr lang="en-US" dirty="0" smtClean="0">
                <a:latin typeface="+mj-lt"/>
              </a:rPr>
              <a:t>Up to four</a:t>
            </a:r>
          </a:p>
        </p:txBody>
      </p:sp>
    </p:spTree>
    <p:extLst>
      <p:ext uri="{BB962C8B-B14F-4D97-AF65-F5344CB8AC3E}">
        <p14:creationId xmlns:p14="http://schemas.microsoft.com/office/powerpoint/2010/main" val="11727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391" y="4507991"/>
            <a:ext cx="6161808" cy="1446550"/>
          </a:xfrm>
          <a:prstGeom prst="rect">
            <a:avLst/>
          </a:prstGeom>
          <a:noFill/>
        </p:spPr>
        <p:txBody>
          <a:bodyPr wrap="square" rtlCol="0">
            <a:spAutoFit/>
          </a:bodyPr>
          <a:lstStyle/>
          <a:p>
            <a:pPr algn="ctr">
              <a:spcAft>
                <a:spcPts val="600"/>
              </a:spcAft>
              <a:buClr>
                <a:schemeClr val="bg2"/>
              </a:buClr>
            </a:pPr>
            <a:r>
              <a:rPr lang="en-US" sz="4400" b="1" dirty="0" smtClean="0">
                <a:solidFill>
                  <a:srgbClr val="ED1C24"/>
                </a:solidFill>
                <a:latin typeface="Klavika Regular" pitchFamily="34" charset="0"/>
              </a:rPr>
              <a:t>MID-RANGE</a:t>
            </a:r>
            <a:r>
              <a:rPr lang="en-US" sz="4400" dirty="0" smtClean="0">
                <a:solidFill>
                  <a:srgbClr val="ED1C24"/>
                </a:solidFill>
              </a:rPr>
              <a:t> </a:t>
            </a:r>
            <a:r>
              <a:rPr lang="en-US" sz="4400" b="1" dirty="0" smtClean="0">
                <a:solidFill>
                  <a:srgbClr val="ED1C24"/>
                </a:solidFill>
                <a:latin typeface="Klavika Regular" pitchFamily="34" charset="0"/>
              </a:rPr>
              <a:t>PERFORMANCE</a:t>
            </a:r>
            <a:endParaRPr lang="en-US" sz="4400" b="1" dirty="0">
              <a:solidFill>
                <a:srgbClr val="ED1C24"/>
              </a:solidFill>
              <a:latin typeface="Klavika Regular" pitchFamily="34" charset="0"/>
            </a:endParaRPr>
          </a:p>
        </p:txBody>
      </p:sp>
      <p:sp>
        <p:nvSpPr>
          <p:cNvPr id="16" name="TextBox 15"/>
          <p:cNvSpPr txBox="1"/>
          <p:nvPr/>
        </p:nvSpPr>
        <p:spPr>
          <a:xfrm>
            <a:off x="5017759" y="5014800"/>
            <a:ext cx="2340573" cy="461665"/>
          </a:xfrm>
          <a:prstGeom prst="rect">
            <a:avLst/>
          </a:prstGeom>
          <a:noFill/>
        </p:spPr>
        <p:txBody>
          <a:bodyPr wrap="square" rtlCol="0">
            <a:spAutoFit/>
          </a:bodyPr>
          <a:lstStyle/>
          <a:p>
            <a:pPr algn="ctr">
              <a:spcAft>
                <a:spcPts val="600"/>
              </a:spcAft>
              <a:buClr>
                <a:schemeClr val="bg2"/>
              </a:buClr>
            </a:pPr>
            <a:r>
              <a:rPr lang="en-US" sz="2400" b="1" dirty="0" smtClean="0">
                <a:solidFill>
                  <a:schemeClr val="bg2"/>
                </a:solidFill>
                <a:latin typeface="Klavika Regular" pitchFamily="34" charset="0"/>
              </a:rPr>
              <a:t>MEETS</a:t>
            </a:r>
            <a:endParaRPr lang="en-US" sz="2400" dirty="0" smtClean="0">
              <a:solidFill>
                <a:schemeClr val="bg2"/>
              </a:solidFill>
            </a:endParaRPr>
          </a:p>
        </p:txBody>
      </p:sp>
      <p:sp>
        <p:nvSpPr>
          <p:cNvPr id="21" name="TextBox 20"/>
          <p:cNvSpPr txBox="1"/>
          <p:nvPr/>
        </p:nvSpPr>
        <p:spPr>
          <a:xfrm>
            <a:off x="6633466" y="4846547"/>
            <a:ext cx="4787908" cy="769441"/>
          </a:xfrm>
          <a:prstGeom prst="rect">
            <a:avLst/>
          </a:prstGeom>
          <a:noFill/>
        </p:spPr>
        <p:txBody>
          <a:bodyPr wrap="square" rtlCol="0">
            <a:spAutoFit/>
          </a:bodyPr>
          <a:lstStyle/>
          <a:p>
            <a:pPr algn="ctr">
              <a:spcAft>
                <a:spcPts val="600"/>
              </a:spcAft>
              <a:buClr>
                <a:schemeClr val="bg2"/>
              </a:buClr>
            </a:pPr>
            <a:r>
              <a:rPr lang="en-US" sz="4400" b="1" dirty="0" smtClean="0">
                <a:solidFill>
                  <a:schemeClr val="accent1"/>
                </a:solidFill>
                <a:latin typeface="Klavika Regular" pitchFamily="34" charset="0"/>
              </a:rPr>
              <a:t>VERSATILITY</a:t>
            </a:r>
            <a:endParaRPr lang="en-US" sz="4400" dirty="0" smtClean="0">
              <a:solidFill>
                <a:schemeClr val="accent1"/>
              </a:solidFill>
            </a:endParaRP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226" y="963500"/>
            <a:ext cx="6395254" cy="4267766"/>
          </a:xfrm>
          <a:prstGeom prst="rect">
            <a:avLst/>
          </a:prstGeom>
        </p:spPr>
      </p:pic>
      <p:sp>
        <p:nvSpPr>
          <p:cNvPr id="4" name="Title 3"/>
          <p:cNvSpPr>
            <a:spLocks noGrp="1"/>
          </p:cNvSpPr>
          <p:nvPr>
            <p:ph type="title"/>
          </p:nvPr>
        </p:nvSpPr>
        <p:spPr/>
        <p:txBody>
          <a:bodyPr/>
          <a:lstStyle/>
          <a:p>
            <a:r>
              <a:rPr lang="en-US" dirty="0"/>
              <a:t>Meeting the </a:t>
            </a:r>
            <a:r>
              <a:rPr lang="en-US" dirty="0" err="1"/>
              <a:t>CaD</a:t>
            </a:r>
            <a:r>
              <a:rPr lang="en-US" dirty="0"/>
              <a:t> Challenge</a:t>
            </a:r>
          </a:p>
        </p:txBody>
      </p:sp>
      <p:grpSp>
        <p:nvGrpSpPr>
          <p:cNvPr id="5" name="Group 4"/>
          <p:cNvGrpSpPr/>
          <p:nvPr/>
        </p:nvGrpSpPr>
        <p:grpSpPr>
          <a:xfrm>
            <a:off x="710717" y="1028816"/>
            <a:ext cx="5499100" cy="3194050"/>
            <a:chOff x="710717" y="1028816"/>
            <a:chExt cx="5499100" cy="3194050"/>
          </a:xfrm>
        </p:grpSpPr>
        <p:sp>
          <p:nvSpPr>
            <p:cNvPr id="15" name="Rectangle 14"/>
            <p:cNvSpPr/>
            <p:nvPr/>
          </p:nvSpPr>
          <p:spPr>
            <a:xfrm rot="10800000">
              <a:off x="915173" y="1186542"/>
              <a:ext cx="5099234" cy="2982667"/>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717" y="1028816"/>
              <a:ext cx="5499100"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5172" y="1436915"/>
              <a:ext cx="3809228" cy="82731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8" name="TextBox 17"/>
            <p:cNvSpPr txBox="1"/>
            <p:nvPr/>
          </p:nvSpPr>
          <p:spPr>
            <a:xfrm>
              <a:off x="3801416" y="1684159"/>
              <a:ext cx="1303431" cy="369332"/>
            </a:xfrm>
            <a:prstGeom prst="rect">
              <a:avLst/>
            </a:prstGeom>
            <a:noFill/>
          </p:spPr>
          <p:txBody>
            <a:bodyPr wrap="square" rtlCol="0">
              <a:spAutoFit/>
            </a:bodyPr>
            <a:lstStyle/>
            <a:p>
              <a:pPr>
                <a:spcAft>
                  <a:spcPts val="600"/>
                </a:spcAft>
                <a:buClr>
                  <a:schemeClr val="bg2"/>
                </a:buClr>
              </a:pPr>
              <a:r>
                <a:rPr lang="en-US" b="1" dirty="0" smtClean="0">
                  <a:latin typeface="Klavika Bold" pitchFamily="34" charset="0"/>
                </a:rPr>
                <a:t>K2000</a:t>
              </a:r>
            </a:p>
          </p:txBody>
        </p:sp>
        <p:sp>
          <p:nvSpPr>
            <p:cNvPr id="17" name="Rectangle 16"/>
            <p:cNvSpPr/>
            <p:nvPr/>
          </p:nvSpPr>
          <p:spPr>
            <a:xfrm>
              <a:off x="915172" y="2815591"/>
              <a:ext cx="4784702" cy="82731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9" name="TextBox 18"/>
            <p:cNvSpPr txBox="1"/>
            <p:nvPr/>
          </p:nvSpPr>
          <p:spPr>
            <a:xfrm>
              <a:off x="4596908" y="3055468"/>
              <a:ext cx="1102966" cy="369332"/>
            </a:xfrm>
            <a:prstGeom prst="rect">
              <a:avLst/>
            </a:prstGeom>
            <a:noFill/>
          </p:spPr>
          <p:txBody>
            <a:bodyPr wrap="square" rtlCol="0">
              <a:spAutoFit/>
            </a:bodyPr>
            <a:lstStyle/>
            <a:p>
              <a:pPr algn="r">
                <a:spcAft>
                  <a:spcPts val="600"/>
                </a:spcAft>
                <a:buClr>
                  <a:schemeClr val="bg2"/>
                </a:buClr>
              </a:pPr>
              <a:r>
                <a:rPr lang="en-US" b="1" dirty="0" smtClean="0">
                  <a:effectLst>
                    <a:outerShdw blurRad="38100" dist="38100" dir="2700000" algn="tl">
                      <a:srgbClr val="000000">
                        <a:alpha val="43137"/>
                      </a:srgbClr>
                    </a:outerShdw>
                  </a:effectLst>
                  <a:latin typeface="Klavika Bold" pitchFamily="34" charset="0"/>
                </a:rPr>
                <a:t>W4100</a:t>
              </a:r>
            </a:p>
          </p:txBody>
        </p:sp>
      </p:grpSp>
      <p:sp>
        <p:nvSpPr>
          <p:cNvPr id="20" name="TextBox 19"/>
          <p:cNvSpPr txBox="1"/>
          <p:nvPr/>
        </p:nvSpPr>
        <p:spPr>
          <a:xfrm>
            <a:off x="7983692" y="5956896"/>
            <a:ext cx="3775788" cy="338554"/>
          </a:xfrm>
          <a:prstGeom prst="rect">
            <a:avLst/>
          </a:prstGeom>
          <a:noFill/>
        </p:spPr>
        <p:txBody>
          <a:bodyPr wrap="square" rtlCol="0">
            <a:spAutoFit/>
          </a:bodyPr>
          <a:lstStyle/>
          <a:p>
            <a:pPr algn="r">
              <a:spcAft>
                <a:spcPts val="0"/>
              </a:spcAft>
              <a:buClr>
                <a:schemeClr val="bg2"/>
              </a:buClr>
            </a:pPr>
            <a:r>
              <a:rPr lang="en-US" sz="800" dirty="0" smtClean="0">
                <a:solidFill>
                  <a:schemeClr val="tx1">
                    <a:lumMod val="65000"/>
                  </a:schemeClr>
                </a:solidFill>
                <a:latin typeface="Klavika Regular" pitchFamily="34" charset="0"/>
              </a:rPr>
              <a:t>AMD FirePro W4100 vs  Quadro K2000, </a:t>
            </a:r>
            <a:r>
              <a:rPr lang="en-US" sz="800" dirty="0" err="1" smtClean="0">
                <a:solidFill>
                  <a:schemeClr val="tx1">
                    <a:lumMod val="65000"/>
                  </a:schemeClr>
                </a:solidFill>
                <a:latin typeface="Klavika Regular" pitchFamily="34" charset="0"/>
              </a:rPr>
              <a:t>SPECviewperf</a:t>
            </a:r>
            <a:r>
              <a:rPr lang="en-US" sz="800" dirty="0" smtClean="0">
                <a:solidFill>
                  <a:schemeClr val="tx1">
                    <a:lumMod val="65000"/>
                  </a:schemeClr>
                </a:solidFill>
                <a:latin typeface="Klavika Regular" pitchFamily="34" charset="0"/>
              </a:rPr>
              <a:t> 12.1, SNX-02,  </a:t>
            </a:r>
            <a:r>
              <a:rPr lang="en-US" sz="800" dirty="0" err="1" smtClean="0">
                <a:solidFill>
                  <a:schemeClr val="tx1">
                    <a:lumMod val="65000"/>
                  </a:schemeClr>
                </a:solidFill>
                <a:latin typeface="Klavika Regular" pitchFamily="34" charset="0"/>
              </a:rPr>
              <a:t>viewset</a:t>
            </a:r>
            <a:r>
              <a:rPr lang="en-US" sz="800" dirty="0" smtClean="0">
                <a:solidFill>
                  <a:schemeClr val="tx1">
                    <a:lumMod val="65000"/>
                  </a:schemeClr>
                </a:solidFill>
                <a:latin typeface="Klavika Regular" pitchFamily="34" charset="0"/>
              </a:rPr>
              <a:t> scores.  System </a:t>
            </a:r>
            <a:r>
              <a:rPr lang="en-US" sz="800" dirty="0">
                <a:solidFill>
                  <a:schemeClr val="tx1">
                    <a:lumMod val="65000"/>
                  </a:schemeClr>
                </a:solidFill>
                <a:latin typeface="Klavika Regular" pitchFamily="34" charset="0"/>
              </a:rPr>
              <a:t>configuration: Intel </a:t>
            </a:r>
            <a:r>
              <a:rPr lang="en-US" sz="800" dirty="0" smtClean="0">
                <a:solidFill>
                  <a:schemeClr val="tx1">
                    <a:lumMod val="65000"/>
                  </a:schemeClr>
                </a:solidFill>
                <a:latin typeface="Klavika Regular" pitchFamily="34" charset="0"/>
              </a:rPr>
              <a:t>E5-1660 </a:t>
            </a:r>
            <a:r>
              <a:rPr lang="en-US" sz="800" dirty="0">
                <a:solidFill>
                  <a:schemeClr val="tx1">
                    <a:lumMod val="65000"/>
                  </a:schemeClr>
                </a:solidFill>
                <a:latin typeface="Klavika Regular" pitchFamily="34" charset="0"/>
              </a:rPr>
              <a:t>3.3GHz, 16GB RAM, Win7 64bit, AMD 14.30 </a:t>
            </a:r>
            <a:r>
              <a:rPr lang="en-US" sz="800" dirty="0" smtClean="0">
                <a:solidFill>
                  <a:schemeClr val="tx1">
                    <a:lumMod val="65000"/>
                  </a:schemeClr>
                </a:solidFill>
                <a:latin typeface="Klavika Regular" pitchFamily="34" charset="0"/>
              </a:rPr>
              <a:t>beta</a:t>
            </a:r>
            <a:endParaRPr lang="en-US" sz="800" dirty="0">
              <a:solidFill>
                <a:schemeClr val="tx1">
                  <a:lumMod val="65000"/>
                </a:schemeClr>
              </a:solidFill>
              <a:latin typeface="Klavika Regular" pitchFamily="34" charset="0"/>
            </a:endParaRPr>
          </a:p>
        </p:txBody>
      </p:sp>
    </p:spTree>
    <p:extLst>
      <p:ext uri="{BB962C8B-B14F-4D97-AF65-F5344CB8AC3E}">
        <p14:creationId xmlns:p14="http://schemas.microsoft.com/office/powerpoint/2010/main" val="264412693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6957" y="-395052"/>
            <a:ext cx="4023360" cy="5571013"/>
          </a:xfrm>
          <a:prstGeom prst="rect">
            <a:avLst/>
          </a:prstGeom>
        </p:spPr>
      </p:pic>
      <p:cxnSp>
        <p:nvCxnSpPr>
          <p:cNvPr id="14" name="Straight Connector 13"/>
          <p:cNvCxnSpPr/>
          <p:nvPr/>
        </p:nvCxnSpPr>
        <p:spPr>
          <a:xfrm>
            <a:off x="10105291"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367550" y="4385873"/>
            <a:ext cx="2744039" cy="1751371"/>
            <a:chOff x="1930481" y="4674125"/>
            <a:chExt cx="2744039" cy="1751371"/>
          </a:xfrm>
        </p:grpSpPr>
        <p:sp>
          <p:nvSpPr>
            <p:cNvPr id="40" name="Rectangle 39"/>
            <p:cNvSpPr/>
            <p:nvPr/>
          </p:nvSpPr>
          <p:spPr>
            <a:xfrm>
              <a:off x="1930481" y="4674125"/>
              <a:ext cx="1995427" cy="1446550"/>
            </a:xfrm>
            <a:prstGeom prst="rect">
              <a:avLst/>
            </a:prstGeom>
          </p:spPr>
          <p:txBody>
            <a:bodyPr wrap="square">
              <a:spAutoFit/>
            </a:bodyPr>
            <a:lstStyle/>
            <a:p>
              <a:pPr>
                <a:spcAft>
                  <a:spcPts val="600"/>
                </a:spcAft>
                <a:buClr>
                  <a:schemeClr val="bg2"/>
                </a:buClr>
              </a:pPr>
              <a:r>
                <a:rPr lang="de-DE" sz="8800" b="1" dirty="0" smtClean="0">
                  <a:latin typeface="+mj-lt"/>
                </a:rPr>
                <a:t>1.4</a:t>
              </a:r>
              <a:endParaRPr lang="en-US" sz="8800" b="1" dirty="0" smtClean="0">
                <a:latin typeface="+mj-lt"/>
              </a:endParaRPr>
            </a:p>
          </p:txBody>
        </p:sp>
        <p:sp>
          <p:nvSpPr>
            <p:cNvPr id="41" name="Rectangle 40"/>
            <p:cNvSpPr/>
            <p:nvPr/>
          </p:nvSpPr>
          <p:spPr>
            <a:xfrm>
              <a:off x="1969816" y="5779165"/>
              <a:ext cx="2704704" cy="646331"/>
            </a:xfrm>
            <a:prstGeom prst="rect">
              <a:avLst/>
            </a:prstGeom>
          </p:spPr>
          <p:txBody>
            <a:bodyPr wrap="square">
              <a:spAutoFit/>
            </a:bodyPr>
            <a:lstStyle/>
            <a:p>
              <a:pPr>
                <a:spcAft>
                  <a:spcPts val="600"/>
                </a:spcAft>
                <a:buClr>
                  <a:schemeClr val="bg2"/>
                </a:buClr>
              </a:pPr>
              <a:r>
                <a:rPr lang="en-US" dirty="0" smtClean="0">
                  <a:latin typeface="+mj-lt"/>
                </a:rPr>
                <a:t>TFLOPS Peak</a:t>
              </a:r>
              <a:br>
                <a:rPr lang="en-US" dirty="0" smtClean="0">
                  <a:latin typeface="+mj-lt"/>
                </a:rPr>
              </a:br>
              <a:r>
                <a:rPr lang="de-DE" dirty="0" smtClean="0">
                  <a:latin typeface="+mj-lt"/>
                </a:rPr>
                <a:t>Single Precision</a:t>
              </a:r>
              <a:endParaRPr lang="en-US" dirty="0" smtClean="0">
                <a:latin typeface="+mj-lt"/>
              </a:endParaRPr>
            </a:p>
          </p:txBody>
        </p:sp>
      </p:grpSp>
      <p:grpSp>
        <p:nvGrpSpPr>
          <p:cNvPr id="6" name="Group 5"/>
          <p:cNvGrpSpPr/>
          <p:nvPr/>
        </p:nvGrpSpPr>
        <p:grpSpPr>
          <a:xfrm>
            <a:off x="2056468" y="4366557"/>
            <a:ext cx="2788835" cy="1811076"/>
            <a:chOff x="3634772" y="4677111"/>
            <a:chExt cx="2788835" cy="1811076"/>
          </a:xfrm>
        </p:grpSpPr>
        <p:cxnSp>
          <p:nvCxnSpPr>
            <p:cNvPr id="43" name="Straight Connector 42"/>
            <p:cNvCxnSpPr/>
            <p:nvPr/>
          </p:nvCxnSpPr>
          <p:spPr>
            <a:xfrm>
              <a:off x="3634772" y="473437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764860" y="4694320"/>
              <a:ext cx="1670400" cy="1446550"/>
            </a:xfrm>
            <a:prstGeom prst="rect">
              <a:avLst/>
            </a:prstGeom>
          </p:spPr>
          <p:txBody>
            <a:bodyPr wrap="square">
              <a:spAutoFit/>
            </a:bodyPr>
            <a:lstStyle/>
            <a:p>
              <a:pPr>
                <a:spcAft>
                  <a:spcPts val="600"/>
                </a:spcAft>
                <a:buClr>
                  <a:schemeClr val="bg2"/>
                </a:buClr>
              </a:pPr>
              <a:r>
                <a:rPr lang="de-DE" sz="8800" b="1" dirty="0" err="1" smtClean="0">
                  <a:solidFill>
                    <a:srgbClr val="ED1C24"/>
                  </a:solidFill>
                  <a:latin typeface="+mj-lt"/>
                </a:rPr>
                <a:t>4K</a:t>
              </a:r>
              <a:endParaRPr lang="en-US" sz="8800" b="1" dirty="0" smtClean="0">
                <a:solidFill>
                  <a:srgbClr val="ED1C24"/>
                </a:solidFill>
                <a:latin typeface="+mj-lt"/>
              </a:endParaRPr>
            </a:p>
          </p:txBody>
        </p:sp>
        <p:sp>
          <p:nvSpPr>
            <p:cNvPr id="48" name="Rectangle 47"/>
            <p:cNvSpPr/>
            <p:nvPr/>
          </p:nvSpPr>
          <p:spPr>
            <a:xfrm>
              <a:off x="3719631" y="5841856"/>
              <a:ext cx="1770932" cy="646331"/>
            </a:xfrm>
            <a:prstGeom prst="rect">
              <a:avLst/>
            </a:prstGeom>
          </p:spPr>
          <p:txBody>
            <a:bodyPr wrap="square">
              <a:spAutoFit/>
            </a:bodyPr>
            <a:lstStyle/>
            <a:p>
              <a:pPr>
                <a:spcAft>
                  <a:spcPts val="600"/>
                </a:spcAft>
                <a:buClr>
                  <a:schemeClr val="bg2"/>
                </a:buClr>
              </a:pPr>
              <a:r>
                <a:rPr lang="en-US" dirty="0" smtClean="0">
                  <a:latin typeface="+mj-lt"/>
                </a:rPr>
                <a:t>Displays with </a:t>
              </a:r>
              <a:r>
                <a:rPr lang="en-US" dirty="0">
                  <a:latin typeface="+mj-lt"/>
                </a:rPr>
                <a:t> </a:t>
              </a:r>
              <a:r>
                <a:rPr lang="en-US" dirty="0" smtClean="0">
                  <a:latin typeface="+mj-lt"/>
                </a:rPr>
                <a:t> DP 1.2</a:t>
              </a:r>
            </a:p>
          </p:txBody>
        </p:sp>
        <p:sp>
          <p:nvSpPr>
            <p:cNvPr id="49" name="Rectangle 48"/>
            <p:cNvSpPr/>
            <p:nvPr/>
          </p:nvSpPr>
          <p:spPr>
            <a:xfrm>
              <a:off x="3718903" y="4677111"/>
              <a:ext cx="2704704" cy="369332"/>
            </a:xfrm>
            <a:prstGeom prst="rect">
              <a:avLst/>
            </a:prstGeom>
          </p:spPr>
          <p:txBody>
            <a:bodyPr wrap="square">
              <a:spAutoFit/>
            </a:bodyPr>
            <a:lstStyle/>
            <a:p>
              <a:pPr>
                <a:spcAft>
                  <a:spcPts val="600"/>
                </a:spcAft>
                <a:buClr>
                  <a:schemeClr val="bg2"/>
                </a:buClr>
              </a:pPr>
              <a:r>
                <a:rPr lang="en-US" dirty="0" smtClean="0">
                  <a:latin typeface="+mj-lt"/>
                </a:rPr>
                <a:t>Up to four</a:t>
              </a:r>
            </a:p>
          </p:txBody>
        </p:sp>
      </p:grpSp>
      <p:grpSp>
        <p:nvGrpSpPr>
          <p:cNvPr id="8" name="Group 7"/>
          <p:cNvGrpSpPr/>
          <p:nvPr/>
        </p:nvGrpSpPr>
        <p:grpSpPr>
          <a:xfrm>
            <a:off x="3689074" y="4377708"/>
            <a:ext cx="2287239" cy="2219402"/>
            <a:chOff x="5005790" y="4665960"/>
            <a:chExt cx="2287239" cy="2219402"/>
          </a:xfrm>
        </p:grpSpPr>
        <p:cxnSp>
          <p:nvCxnSpPr>
            <p:cNvPr id="51" name="Straight Connector 50"/>
            <p:cNvCxnSpPr/>
            <p:nvPr/>
          </p:nvCxnSpPr>
          <p:spPr>
            <a:xfrm>
              <a:off x="5005790" y="472993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005791" y="4665960"/>
              <a:ext cx="2287238" cy="1446550"/>
            </a:xfrm>
            <a:prstGeom prst="rect">
              <a:avLst/>
            </a:prstGeom>
          </p:spPr>
          <p:txBody>
            <a:bodyPr wrap="square">
              <a:spAutoFit/>
            </a:bodyPr>
            <a:lstStyle/>
            <a:p>
              <a:pPr>
                <a:spcAft>
                  <a:spcPts val="600"/>
                </a:spcAft>
                <a:buClr>
                  <a:schemeClr val="bg2"/>
                </a:buClr>
              </a:pPr>
              <a:r>
                <a:rPr lang="de-DE" sz="8800" b="1" dirty="0" smtClean="0">
                  <a:latin typeface="+mj-lt"/>
                </a:rPr>
                <a:t>4GB</a:t>
              </a:r>
              <a:endParaRPr lang="en-US" sz="8800" b="1" dirty="0" smtClean="0">
                <a:latin typeface="+mj-lt"/>
              </a:endParaRPr>
            </a:p>
          </p:txBody>
        </p:sp>
        <p:sp>
          <p:nvSpPr>
            <p:cNvPr id="53" name="Rectangle 52"/>
            <p:cNvSpPr/>
            <p:nvPr/>
          </p:nvSpPr>
          <p:spPr>
            <a:xfrm>
              <a:off x="5031688" y="5885088"/>
              <a:ext cx="1410468" cy="1000274"/>
            </a:xfrm>
            <a:prstGeom prst="rect">
              <a:avLst/>
            </a:prstGeom>
          </p:spPr>
          <p:txBody>
            <a:bodyPr wrap="square">
              <a:spAutoFit/>
            </a:bodyPr>
            <a:lstStyle/>
            <a:p>
              <a:pPr>
                <a:spcAft>
                  <a:spcPts val="600"/>
                </a:spcAft>
                <a:buClr>
                  <a:schemeClr val="bg2"/>
                </a:buClr>
              </a:pPr>
              <a:r>
                <a:rPr lang="en-US" dirty="0" smtClean="0">
                  <a:latin typeface="+mj-lt"/>
                </a:rPr>
                <a:t>GPU Memory</a:t>
              </a:r>
            </a:p>
            <a:p>
              <a:pPr>
                <a:spcAft>
                  <a:spcPts val="600"/>
                </a:spcAft>
                <a:buClr>
                  <a:schemeClr val="bg2"/>
                </a:buClr>
              </a:pPr>
              <a:endParaRPr lang="en-US" dirty="0" smtClean="0">
                <a:latin typeface="+mj-lt"/>
              </a:endParaRPr>
            </a:p>
          </p:txBody>
        </p:sp>
      </p:grpSp>
      <p:grpSp>
        <p:nvGrpSpPr>
          <p:cNvPr id="9" name="Group 8"/>
          <p:cNvGrpSpPr/>
          <p:nvPr/>
        </p:nvGrpSpPr>
        <p:grpSpPr>
          <a:xfrm>
            <a:off x="5872341" y="4387528"/>
            <a:ext cx="2398097" cy="2132333"/>
            <a:chOff x="7261481" y="4698082"/>
            <a:chExt cx="2398097" cy="2132333"/>
          </a:xfrm>
        </p:grpSpPr>
        <p:cxnSp>
          <p:nvCxnSpPr>
            <p:cNvPr id="55" name="Straight Connector 54"/>
            <p:cNvCxnSpPr/>
            <p:nvPr/>
          </p:nvCxnSpPr>
          <p:spPr>
            <a:xfrm>
              <a:off x="7261481" y="4761418"/>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442991" y="4698082"/>
              <a:ext cx="2175492"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96</a:t>
              </a:r>
              <a:endParaRPr lang="en-US" sz="8800" b="1" dirty="0" smtClean="0">
                <a:solidFill>
                  <a:srgbClr val="ED1C24"/>
                </a:solidFill>
                <a:latin typeface="+mj-lt"/>
              </a:endParaRPr>
            </a:p>
          </p:txBody>
        </p:sp>
        <p:sp>
          <p:nvSpPr>
            <p:cNvPr id="58" name="Rectangle 57"/>
            <p:cNvSpPr/>
            <p:nvPr/>
          </p:nvSpPr>
          <p:spPr>
            <a:xfrm>
              <a:off x="7513197" y="5830141"/>
              <a:ext cx="2146381" cy="1000274"/>
            </a:xfrm>
            <a:prstGeom prst="rect">
              <a:avLst/>
            </a:prstGeom>
          </p:spPr>
          <p:txBody>
            <a:bodyPr wrap="square">
              <a:spAutoFit/>
            </a:bodyPr>
            <a:lstStyle/>
            <a:p>
              <a:pPr>
                <a:spcAft>
                  <a:spcPts val="600"/>
                </a:spcAft>
                <a:buClr>
                  <a:schemeClr val="bg2"/>
                </a:buClr>
              </a:pPr>
              <a:r>
                <a:rPr lang="en-US" dirty="0" smtClean="0">
                  <a:latin typeface="+mj-lt"/>
                </a:rPr>
                <a:t>GB/s Memory Bandwidth</a:t>
              </a:r>
            </a:p>
            <a:p>
              <a:pPr>
                <a:spcAft>
                  <a:spcPts val="600"/>
                </a:spcAft>
                <a:buClr>
                  <a:schemeClr val="bg2"/>
                </a:buClr>
              </a:pPr>
              <a:endParaRPr lang="en-US" dirty="0" smtClean="0">
                <a:latin typeface="+mj-lt"/>
              </a:endParaRPr>
            </a:p>
          </p:txBody>
        </p:sp>
      </p:grpSp>
      <p:grpSp>
        <p:nvGrpSpPr>
          <p:cNvPr id="10" name="Group 9"/>
          <p:cNvGrpSpPr/>
          <p:nvPr/>
        </p:nvGrpSpPr>
        <p:grpSpPr>
          <a:xfrm>
            <a:off x="7674539" y="4375954"/>
            <a:ext cx="2698832" cy="1822097"/>
            <a:chOff x="9619885" y="4696689"/>
            <a:chExt cx="2698832" cy="1822097"/>
          </a:xfrm>
        </p:grpSpPr>
        <p:cxnSp>
          <p:nvCxnSpPr>
            <p:cNvPr id="57" name="Straight Connector 56"/>
            <p:cNvCxnSpPr/>
            <p:nvPr/>
          </p:nvCxnSpPr>
          <p:spPr>
            <a:xfrm>
              <a:off x="9619885" y="4768041"/>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732382" y="4696689"/>
              <a:ext cx="2586335" cy="1446550"/>
            </a:xfrm>
            <a:prstGeom prst="rect">
              <a:avLst/>
            </a:prstGeom>
          </p:spPr>
          <p:txBody>
            <a:bodyPr wrap="square">
              <a:spAutoFit/>
            </a:bodyPr>
            <a:lstStyle/>
            <a:p>
              <a:pPr>
                <a:spcAft>
                  <a:spcPts val="600"/>
                </a:spcAft>
                <a:buClr>
                  <a:schemeClr val="bg2"/>
                </a:buClr>
              </a:pPr>
              <a:r>
                <a:rPr lang="de-DE" sz="8800" b="1" dirty="0" smtClean="0">
                  <a:latin typeface="+mj-lt"/>
                </a:rPr>
                <a:t>768</a:t>
              </a:r>
              <a:endParaRPr lang="en-US" sz="8800" b="1" dirty="0" smtClean="0">
                <a:latin typeface="+mj-lt"/>
              </a:endParaRPr>
            </a:p>
          </p:txBody>
        </p:sp>
        <p:sp>
          <p:nvSpPr>
            <p:cNvPr id="62" name="Rectangle 61"/>
            <p:cNvSpPr/>
            <p:nvPr/>
          </p:nvSpPr>
          <p:spPr>
            <a:xfrm>
              <a:off x="9755836" y="5872455"/>
              <a:ext cx="2271414" cy="646331"/>
            </a:xfrm>
            <a:prstGeom prst="rect">
              <a:avLst/>
            </a:prstGeom>
          </p:spPr>
          <p:txBody>
            <a:bodyPr wrap="square">
              <a:spAutoFit/>
            </a:bodyPr>
            <a:lstStyle/>
            <a:p>
              <a:pPr>
                <a:spcAft>
                  <a:spcPts val="600"/>
                </a:spcAft>
                <a:buClr>
                  <a:schemeClr val="bg2"/>
                </a:buClr>
              </a:pPr>
              <a:r>
                <a:rPr lang="en-US" dirty="0" smtClean="0">
                  <a:latin typeface="+mj-lt"/>
                </a:rPr>
                <a:t>AMD GCN Stream Processors</a:t>
              </a:r>
            </a:p>
          </p:txBody>
        </p:sp>
      </p:grpSp>
      <p:grpSp>
        <p:nvGrpSpPr>
          <p:cNvPr id="5" name="Group 4"/>
          <p:cNvGrpSpPr/>
          <p:nvPr/>
        </p:nvGrpSpPr>
        <p:grpSpPr>
          <a:xfrm>
            <a:off x="307463" y="322347"/>
            <a:ext cx="8203003" cy="2196212"/>
            <a:chOff x="827963" y="749250"/>
            <a:chExt cx="8203003" cy="2196212"/>
          </a:xfrm>
        </p:grpSpPr>
        <p:sp>
          <p:nvSpPr>
            <p:cNvPr id="54" name="Content Placeholder 6"/>
            <p:cNvSpPr txBox="1">
              <a:spLocks/>
            </p:cNvSpPr>
            <p:nvPr/>
          </p:nvSpPr>
          <p:spPr bwMode="auto">
            <a:xfrm>
              <a:off x="828779" y="1058625"/>
              <a:ext cx="773749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6400" dirty="0" smtClean="0">
                  <a:solidFill>
                    <a:srgbClr val="ED1C24"/>
                  </a:solidFill>
                  <a:latin typeface="+mj-lt"/>
                </a:rPr>
                <a:t>AMD FIREPRO</a:t>
              </a:r>
              <a:r>
                <a:rPr lang="en-US" sz="6400" dirty="0" smtClean="0">
                  <a:latin typeface="+mj-lt"/>
                </a:rPr>
                <a:t>™</a:t>
              </a:r>
              <a:endParaRPr lang="en-US" sz="6400" dirty="0">
                <a:latin typeface="+mj-lt"/>
              </a:endParaRPr>
            </a:p>
          </p:txBody>
        </p:sp>
        <p:sp>
          <p:nvSpPr>
            <p:cNvPr id="59" name="Content Placeholder 6"/>
            <p:cNvSpPr txBox="1">
              <a:spLocks/>
            </p:cNvSpPr>
            <p:nvPr/>
          </p:nvSpPr>
          <p:spPr bwMode="auto">
            <a:xfrm>
              <a:off x="894679" y="749250"/>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 NEW</a:t>
              </a:r>
              <a:endParaRPr lang="en-US" sz="2400" dirty="0">
                <a:latin typeface="+mj-lt"/>
              </a:endParaRPr>
            </a:p>
          </p:txBody>
        </p:sp>
        <p:sp>
          <p:nvSpPr>
            <p:cNvPr id="60" name="Content Placeholder 6"/>
            <p:cNvSpPr txBox="1">
              <a:spLocks/>
            </p:cNvSpPr>
            <p:nvPr/>
          </p:nvSpPr>
          <p:spPr bwMode="auto">
            <a:xfrm>
              <a:off x="827963" y="1631829"/>
              <a:ext cx="820300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3200" b="1" dirty="0" smtClean="0">
                  <a:latin typeface="+mj-lt"/>
                </a:rPr>
                <a:t>W5100</a:t>
              </a:r>
              <a:endParaRPr lang="en-US" sz="13200" b="1" dirty="0">
                <a:latin typeface="+mj-lt"/>
              </a:endParaRPr>
            </a:p>
          </p:txBody>
        </p:sp>
      </p:grpSp>
      <p:grpSp>
        <p:nvGrpSpPr>
          <p:cNvPr id="32" name="Group 31"/>
          <p:cNvGrpSpPr/>
          <p:nvPr/>
        </p:nvGrpSpPr>
        <p:grpSpPr>
          <a:xfrm>
            <a:off x="9824170" y="4379678"/>
            <a:ext cx="2102933" cy="1814876"/>
            <a:chOff x="3634772" y="4572979"/>
            <a:chExt cx="2132328" cy="1814876"/>
          </a:xfrm>
        </p:grpSpPr>
        <p:cxnSp>
          <p:nvCxnSpPr>
            <p:cNvPr id="33" name="Straight Connector 32"/>
            <p:cNvCxnSpPr/>
            <p:nvPr/>
          </p:nvCxnSpPr>
          <p:spPr>
            <a:xfrm>
              <a:off x="3634772" y="4645162"/>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793515" y="4588122"/>
              <a:ext cx="1854922"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2M</a:t>
              </a:r>
              <a:endParaRPr lang="en-US" sz="8800" b="1" dirty="0" smtClean="0">
                <a:solidFill>
                  <a:srgbClr val="ED1C24"/>
                </a:solidFill>
                <a:latin typeface="+mj-lt"/>
              </a:endParaRPr>
            </a:p>
          </p:txBody>
        </p:sp>
        <p:sp>
          <p:nvSpPr>
            <p:cNvPr id="35" name="Rectangle 34"/>
            <p:cNvSpPr/>
            <p:nvPr/>
          </p:nvSpPr>
          <p:spPr>
            <a:xfrm>
              <a:off x="3846513" y="5741524"/>
              <a:ext cx="1886293" cy="646331"/>
            </a:xfrm>
            <a:prstGeom prst="rect">
              <a:avLst/>
            </a:prstGeom>
          </p:spPr>
          <p:txBody>
            <a:bodyPr wrap="square">
              <a:spAutoFit/>
            </a:bodyPr>
            <a:lstStyle/>
            <a:p>
              <a:pPr>
                <a:spcAft>
                  <a:spcPts val="600"/>
                </a:spcAft>
                <a:buClr>
                  <a:schemeClr val="bg2"/>
                </a:buClr>
              </a:pPr>
              <a:r>
                <a:rPr lang="en-US" dirty="0" smtClean="0">
                  <a:latin typeface="+mj-lt"/>
                </a:rPr>
                <a:t>Triangles/s via</a:t>
              </a:r>
              <a:br>
                <a:rPr lang="en-US" dirty="0" smtClean="0">
                  <a:latin typeface="+mj-lt"/>
                </a:rPr>
              </a:br>
              <a:r>
                <a:rPr lang="en-US" dirty="0" err="1" smtClean="0">
                  <a:latin typeface="+mj-lt"/>
                </a:rPr>
                <a:t>GeometryBoost</a:t>
              </a:r>
              <a:endParaRPr lang="en-US" dirty="0" smtClean="0">
                <a:latin typeface="+mj-lt"/>
              </a:endParaRPr>
            </a:p>
          </p:txBody>
        </p:sp>
        <p:sp>
          <p:nvSpPr>
            <p:cNvPr id="36" name="Rectangle 35"/>
            <p:cNvSpPr/>
            <p:nvPr/>
          </p:nvSpPr>
          <p:spPr>
            <a:xfrm>
              <a:off x="3836152" y="4572979"/>
              <a:ext cx="1930948" cy="369332"/>
            </a:xfrm>
            <a:prstGeom prst="rect">
              <a:avLst/>
            </a:prstGeom>
          </p:spPr>
          <p:txBody>
            <a:bodyPr wrap="square">
              <a:spAutoFit/>
            </a:bodyPr>
            <a:lstStyle/>
            <a:p>
              <a:pPr>
                <a:spcAft>
                  <a:spcPts val="600"/>
                </a:spcAft>
                <a:buClr>
                  <a:schemeClr val="bg2"/>
                </a:buClr>
              </a:pPr>
              <a:r>
                <a:rPr lang="en-US" dirty="0" smtClean="0">
                  <a:latin typeface="+mj-lt"/>
                </a:rPr>
                <a:t>Up to</a:t>
              </a:r>
            </a:p>
          </p:txBody>
        </p:sp>
      </p:grpSp>
      <p:sp>
        <p:nvSpPr>
          <p:cNvPr id="37" name="Rectangle 36"/>
          <p:cNvSpPr/>
          <p:nvPr/>
        </p:nvSpPr>
        <p:spPr>
          <a:xfrm>
            <a:off x="6106070" y="4393139"/>
            <a:ext cx="825189" cy="369332"/>
          </a:xfrm>
          <a:prstGeom prst="rect">
            <a:avLst/>
          </a:prstGeom>
        </p:spPr>
        <p:txBody>
          <a:bodyPr wrap="square">
            <a:spAutoFit/>
          </a:bodyPr>
          <a:lstStyle/>
          <a:p>
            <a:pPr>
              <a:spcAft>
                <a:spcPts val="600"/>
              </a:spcAft>
              <a:buClr>
                <a:schemeClr val="bg2"/>
              </a:buClr>
            </a:pPr>
            <a:r>
              <a:rPr lang="en-US" dirty="0" smtClean="0">
                <a:latin typeface="+mj-lt"/>
              </a:rPr>
              <a:t>Up to </a:t>
            </a:r>
          </a:p>
        </p:txBody>
      </p:sp>
      <p:sp>
        <p:nvSpPr>
          <p:cNvPr id="38" name="Parallelogram 37"/>
          <p:cNvSpPr/>
          <p:nvPr/>
        </p:nvSpPr>
        <p:spPr>
          <a:xfrm flipH="1">
            <a:off x="-1468611" y="2927145"/>
            <a:ext cx="7878075" cy="77995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r">
              <a:lnSpc>
                <a:spcPct val="115000"/>
              </a:lnSpc>
              <a:spcBef>
                <a:spcPts val="0"/>
              </a:spcBef>
              <a:spcAft>
                <a:spcPts val="1000"/>
              </a:spcAft>
            </a:pPr>
            <a:r>
              <a:rPr lang="en-US" sz="2600" dirty="0" smtClean="0">
                <a:latin typeface="+mj-lt"/>
                <a:ea typeface="Calibri"/>
                <a:cs typeface="Times New Roman"/>
              </a:rPr>
              <a:t>Mid-range powerhouse</a:t>
            </a:r>
            <a:endParaRPr lang="en-US" sz="2600" dirty="0">
              <a:latin typeface="+mj-lt"/>
              <a:ea typeface="Calibri"/>
              <a:cs typeface="Times New Roman"/>
            </a:endParaRPr>
          </a:p>
        </p:txBody>
      </p:sp>
    </p:spTree>
    <p:extLst>
      <p:ext uri="{BB962C8B-B14F-4D97-AF65-F5344CB8AC3E}">
        <p14:creationId xmlns:p14="http://schemas.microsoft.com/office/powerpoint/2010/main" val="1561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324" y="2378366"/>
            <a:ext cx="12007555" cy="1873845"/>
            <a:chOff x="106324" y="2378366"/>
            <a:chExt cx="12007555" cy="1873845"/>
          </a:xfrm>
        </p:grpSpPr>
        <p:sp>
          <p:nvSpPr>
            <p:cNvPr id="15" name="Parallelogram 14"/>
            <p:cNvSpPr/>
            <p:nvPr/>
          </p:nvSpPr>
          <p:spPr>
            <a:xfrm flipH="1" flipV="1">
              <a:off x="106324" y="2566490"/>
              <a:ext cx="12007555" cy="1497594"/>
            </a:xfrm>
            <a:prstGeom prst="parallelogram">
              <a:avLst>
                <a:gd name="adj" fmla="val 81437"/>
              </a:avLst>
            </a:pr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schemeClr val="bg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503" y="2395041"/>
              <a:ext cx="2214318" cy="185717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2693" y="2378366"/>
              <a:ext cx="2214316" cy="185716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3039" y="2395041"/>
              <a:ext cx="2211483" cy="185717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1448" y="2395041"/>
              <a:ext cx="2214319" cy="1857170"/>
            </a:xfrm>
            <a:prstGeom prst="rect">
              <a:avLst/>
            </a:prstGeom>
          </p:spPr>
        </p:pic>
        <p:sp>
          <p:nvSpPr>
            <p:cNvPr id="4" name="TextBox 3"/>
            <p:cNvSpPr txBox="1"/>
            <p:nvPr/>
          </p:nvSpPr>
          <p:spPr>
            <a:xfrm>
              <a:off x="9741673" y="2650810"/>
              <a:ext cx="1765364" cy="1323439"/>
            </a:xfrm>
            <a:prstGeom prst="rect">
              <a:avLst/>
            </a:prstGeom>
            <a:noFill/>
          </p:spPr>
          <p:txBody>
            <a:bodyPr wrap="square" rtlCol="0">
              <a:spAutoFit/>
            </a:bodyPr>
            <a:lstStyle/>
            <a:p>
              <a:pPr>
                <a:spcAft>
                  <a:spcPts val="600"/>
                </a:spcAft>
                <a:buClr>
                  <a:schemeClr val="bg2"/>
                </a:buClr>
              </a:pPr>
              <a:r>
                <a:rPr lang="en-US" sz="2000" dirty="0" smtClean="0">
                  <a:latin typeface="+mn-lt"/>
                </a:rPr>
                <a:t>Traditional Professional Graphics Markets</a:t>
              </a:r>
            </a:p>
          </p:txBody>
        </p:sp>
      </p:grpSp>
      <p:grpSp>
        <p:nvGrpSpPr>
          <p:cNvPr id="21" name="Group 20"/>
          <p:cNvGrpSpPr/>
          <p:nvPr/>
        </p:nvGrpSpPr>
        <p:grpSpPr>
          <a:xfrm>
            <a:off x="106325" y="4448979"/>
            <a:ext cx="12007555" cy="1864485"/>
            <a:chOff x="106325" y="4448979"/>
            <a:chExt cx="12007555" cy="1864485"/>
          </a:xfrm>
        </p:grpSpPr>
        <p:sp>
          <p:nvSpPr>
            <p:cNvPr id="19" name="Parallelogram 18"/>
            <p:cNvSpPr/>
            <p:nvPr/>
          </p:nvSpPr>
          <p:spPr>
            <a:xfrm flipH="1">
              <a:off x="106325" y="4637104"/>
              <a:ext cx="12007555" cy="1490704"/>
            </a:xfrm>
            <a:prstGeom prst="parallelogram">
              <a:avLst>
                <a:gd name="adj" fmla="val 82068"/>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0308" y="4469104"/>
              <a:ext cx="2214318" cy="183704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45821" y="4448979"/>
              <a:ext cx="2214315" cy="1857168"/>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3063" y="4456294"/>
              <a:ext cx="2214318" cy="1857170"/>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47553" y="4469104"/>
              <a:ext cx="2214318" cy="1837042"/>
            </a:xfrm>
            <a:prstGeom prst="rect">
              <a:avLst/>
            </a:prstGeom>
          </p:spPr>
        </p:pic>
        <p:sp>
          <p:nvSpPr>
            <p:cNvPr id="20" name="TextBox 19"/>
            <p:cNvSpPr txBox="1"/>
            <p:nvPr/>
          </p:nvSpPr>
          <p:spPr>
            <a:xfrm>
              <a:off x="1058417" y="5023620"/>
              <a:ext cx="1487404" cy="707886"/>
            </a:xfrm>
            <a:prstGeom prst="rect">
              <a:avLst/>
            </a:prstGeom>
            <a:noFill/>
          </p:spPr>
          <p:txBody>
            <a:bodyPr wrap="square" rtlCol="0">
              <a:spAutoFit/>
            </a:bodyPr>
            <a:lstStyle/>
            <a:p>
              <a:pPr>
                <a:spcAft>
                  <a:spcPts val="600"/>
                </a:spcAft>
                <a:buClr>
                  <a:schemeClr val="bg2"/>
                </a:buClr>
              </a:pPr>
              <a:r>
                <a:rPr lang="en-US" sz="2000" dirty="0" smtClean="0"/>
                <a:t>New Areas of growth</a:t>
              </a:r>
            </a:p>
          </p:txBody>
        </p:sp>
      </p:grpSp>
      <p:sp>
        <p:nvSpPr>
          <p:cNvPr id="23" name="TextBox 22"/>
          <p:cNvSpPr txBox="1"/>
          <p:nvPr/>
        </p:nvSpPr>
        <p:spPr>
          <a:xfrm>
            <a:off x="5081448" y="6362035"/>
            <a:ext cx="6227782" cy="221359"/>
          </a:xfrm>
          <a:prstGeom prst="rect">
            <a:avLst/>
          </a:prstGeom>
          <a:noFill/>
        </p:spPr>
        <p:txBody>
          <a:bodyPr wrap="square" lIns="82058" tIns="41029" rIns="82058" bIns="41029" rtlCol="0" anchor="b" anchorCtr="0">
            <a:spAutoFit/>
          </a:bodyPr>
          <a:lstStyle/>
          <a:p>
            <a:pPr algn="r"/>
            <a:r>
              <a:rPr lang="en-US" sz="900" dirty="0" smtClean="0">
                <a:solidFill>
                  <a:schemeClr val="tx1">
                    <a:lumMod val="65000"/>
                  </a:schemeClr>
                </a:solidFill>
                <a:latin typeface="Arial" pitchFamily="34" charset="0"/>
                <a:cs typeface="Arial" pitchFamily="34" charset="0"/>
              </a:rPr>
              <a:t>* Source</a:t>
            </a:r>
            <a:r>
              <a:rPr lang="en-US" sz="900" dirty="0">
                <a:solidFill>
                  <a:schemeClr val="tx1">
                    <a:lumMod val="65000"/>
                  </a:schemeClr>
                </a:solidFill>
                <a:latin typeface="Arial" pitchFamily="34" charset="0"/>
                <a:cs typeface="Arial" pitchFamily="34" charset="0"/>
              </a:rPr>
              <a:t>: </a:t>
            </a:r>
            <a:r>
              <a:rPr lang="en-US" sz="900" dirty="0" smtClean="0">
                <a:solidFill>
                  <a:schemeClr val="tx1">
                    <a:lumMod val="65000"/>
                  </a:schemeClr>
                </a:solidFill>
                <a:latin typeface="Arial" pitchFamily="34" charset="0"/>
                <a:cs typeface="Arial" pitchFamily="34" charset="0"/>
              </a:rPr>
              <a:t>Jon Peddie </a:t>
            </a:r>
            <a:r>
              <a:rPr lang="en-US" sz="900" dirty="0">
                <a:solidFill>
                  <a:schemeClr val="tx1">
                    <a:lumMod val="65000"/>
                  </a:schemeClr>
                </a:solidFill>
                <a:latin typeface="Arial" pitchFamily="34" charset="0"/>
                <a:cs typeface="Arial" pitchFamily="34" charset="0"/>
              </a:rPr>
              <a:t>Research, </a:t>
            </a:r>
            <a:r>
              <a:rPr lang="en-US" sz="900" dirty="0">
                <a:solidFill>
                  <a:schemeClr val="tx1">
                    <a:lumMod val="65000"/>
                  </a:schemeClr>
                </a:solidFill>
                <a:latin typeface="Arial" pitchFamily="34" charset="0"/>
              </a:rPr>
              <a:t>Market </a:t>
            </a:r>
            <a:r>
              <a:rPr lang="en-US" sz="900" dirty="0" smtClean="0">
                <a:solidFill>
                  <a:schemeClr val="tx1">
                    <a:lumMod val="65000"/>
                  </a:schemeClr>
                </a:solidFill>
                <a:latin typeface="Arial" pitchFamily="34" charset="0"/>
              </a:rPr>
              <a:t>bulletin: workstations </a:t>
            </a:r>
            <a:r>
              <a:rPr lang="en-US" sz="900" dirty="0">
                <a:solidFill>
                  <a:schemeClr val="tx1">
                    <a:lumMod val="65000"/>
                  </a:schemeClr>
                </a:solidFill>
                <a:latin typeface="Arial" pitchFamily="34" charset="0"/>
              </a:rPr>
              <a:t>and professional graphics in Q3'13, </a:t>
            </a:r>
            <a:r>
              <a:rPr lang="en-US" sz="900" dirty="0" smtClean="0">
                <a:solidFill>
                  <a:schemeClr val="tx1">
                    <a:lumMod val="65000"/>
                  </a:schemeClr>
                </a:solidFill>
                <a:latin typeface="Arial" pitchFamily="34" charset="0"/>
                <a:cs typeface="Arial" pitchFamily="34" charset="0"/>
              </a:rPr>
              <a:t>December 2013.</a:t>
            </a:r>
          </a:p>
        </p:txBody>
      </p:sp>
      <p:sp>
        <p:nvSpPr>
          <p:cNvPr id="14" name="Title 13"/>
          <p:cNvSpPr>
            <a:spLocks noGrp="1"/>
          </p:cNvSpPr>
          <p:nvPr>
            <p:ph type="title"/>
          </p:nvPr>
        </p:nvSpPr>
        <p:spPr/>
        <p:txBody>
          <a:bodyPr/>
          <a:lstStyle/>
          <a:p>
            <a:r>
              <a:rPr lang="en-US" dirty="0"/>
              <a:t>The professional graphics market</a:t>
            </a:r>
          </a:p>
        </p:txBody>
      </p:sp>
      <p:sp>
        <p:nvSpPr>
          <p:cNvPr id="16" name="Content Placeholder 15"/>
          <p:cNvSpPr>
            <a:spLocks noGrp="1"/>
          </p:cNvSpPr>
          <p:nvPr>
            <p:ph idx="1"/>
          </p:nvPr>
        </p:nvSpPr>
        <p:spPr/>
        <p:txBody>
          <a:bodyPr/>
          <a:lstStyle/>
          <a:p>
            <a:r>
              <a:rPr lang="en-US" dirty="0"/>
              <a:t>Professional graphics is a &gt;$1 Billion Market*</a:t>
            </a:r>
          </a:p>
          <a:p>
            <a:r>
              <a:rPr lang="en-US" dirty="0"/>
              <a:t>New areas of growth include Cloud and HPC</a:t>
            </a:r>
          </a:p>
          <a:p>
            <a:endParaRPr lang="en-US" dirty="0"/>
          </a:p>
        </p:txBody>
      </p:sp>
    </p:spTree>
    <p:extLst>
      <p:ext uri="{BB962C8B-B14F-4D97-AF65-F5344CB8AC3E}">
        <p14:creationId xmlns:p14="http://schemas.microsoft.com/office/powerpoint/2010/main" val="30596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05832" y="6121096"/>
            <a:ext cx="5307849" cy="338554"/>
          </a:xfrm>
          <a:prstGeom prst="rect">
            <a:avLst/>
          </a:prstGeom>
          <a:noFill/>
        </p:spPr>
        <p:txBody>
          <a:bodyPr wrap="square" rtlCol="0">
            <a:spAutoFit/>
          </a:bodyPr>
          <a:lstStyle/>
          <a:p>
            <a:pPr algn="r">
              <a:spcAft>
                <a:spcPts val="600"/>
              </a:spcAft>
              <a:buClr>
                <a:schemeClr val="bg2"/>
              </a:buClr>
            </a:pPr>
            <a:r>
              <a:rPr lang="en-US" sz="800" dirty="0" smtClean="0">
                <a:solidFill>
                  <a:schemeClr val="tx1">
                    <a:lumMod val="65000"/>
                  </a:schemeClr>
                </a:solidFill>
                <a:latin typeface="+mj-lt"/>
              </a:rPr>
              <a:t>*AMD FirePro™ W5100 outperforms AMD FirePro™ W5000 on </a:t>
            </a:r>
            <a:r>
              <a:rPr lang="en-US" sz="800" dirty="0" err="1" smtClean="0">
                <a:solidFill>
                  <a:schemeClr val="tx1">
                    <a:lumMod val="65000"/>
                  </a:schemeClr>
                </a:solidFill>
                <a:latin typeface="+mj-lt"/>
              </a:rPr>
              <a:t>SPECviewperf</a:t>
            </a:r>
            <a:r>
              <a:rPr lang="en-US" sz="800" dirty="0" smtClean="0">
                <a:solidFill>
                  <a:schemeClr val="tx1">
                    <a:lumMod val="65000"/>
                  </a:schemeClr>
                </a:solidFill>
                <a:latin typeface="+mj-lt"/>
              </a:rPr>
              <a:t> 12 </a:t>
            </a:r>
            <a:r>
              <a:rPr lang="en-US" sz="800" dirty="0" err="1" smtClean="0">
                <a:solidFill>
                  <a:schemeClr val="tx1">
                    <a:lumMod val="65000"/>
                  </a:schemeClr>
                </a:solidFill>
                <a:latin typeface="+mj-lt"/>
              </a:rPr>
              <a:t>viewsets</a:t>
            </a:r>
            <a:r>
              <a:rPr lang="en-US" sz="800" dirty="0" smtClean="0">
                <a:solidFill>
                  <a:schemeClr val="tx1">
                    <a:lumMod val="65000"/>
                  </a:schemeClr>
                </a:solidFill>
                <a:latin typeface="+mj-lt"/>
              </a:rPr>
              <a:t>, including Creo-01, Energy-01 and SW-03. AMD lab test system configuration: Intel E5-1660 3.3GHz, 16GB RAM, Win7 64bit, AMD 14.30 beta driver</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7321" y="1391334"/>
            <a:ext cx="6949440" cy="3396554"/>
          </a:xfrm>
          <a:prstGeom prst="round2DiagRect">
            <a:avLst>
              <a:gd name="adj1" fmla="val 16667"/>
              <a:gd name="adj2" fmla="val 0"/>
            </a:avLst>
          </a:prstGeom>
          <a:ln w="76200">
            <a:solidFill>
              <a:srgbClr val="F26522"/>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943302" y="4601405"/>
            <a:ext cx="4979373" cy="920115"/>
          </a:xfrm>
          <a:prstGeom prst="parallelogram">
            <a:avLst>
              <a:gd name="adj" fmla="val 44924"/>
            </a:avLst>
          </a:prstGeom>
          <a:solidFill>
            <a:schemeClr val="accent1"/>
          </a:solidFill>
        </p:spPr>
        <p:txBody>
          <a:bodyPr wrap="none" rtlCol="0">
            <a:spAutoFit/>
          </a:bodyPr>
          <a:lstStyle/>
          <a:p>
            <a:pPr algn="ctr">
              <a:spcAft>
                <a:spcPts val="600"/>
              </a:spcAft>
              <a:buClr>
                <a:schemeClr val="bg2"/>
              </a:buClr>
            </a:pPr>
            <a:r>
              <a:rPr lang="en-US" sz="4000" dirty="0" smtClean="0">
                <a:solidFill>
                  <a:schemeClr val="bg2"/>
                </a:solidFill>
                <a:latin typeface="+mj-lt"/>
              </a:rPr>
              <a:t>2</a:t>
            </a:r>
            <a:r>
              <a:rPr lang="en-US" sz="3600" dirty="0" smtClean="0">
                <a:solidFill>
                  <a:schemeClr val="bg2"/>
                </a:solidFill>
                <a:latin typeface="+mj-lt"/>
              </a:rPr>
              <a:t>X</a:t>
            </a:r>
            <a:r>
              <a:rPr lang="en-US" sz="4000" dirty="0" smtClean="0">
                <a:solidFill>
                  <a:schemeClr val="bg2"/>
                </a:solidFill>
                <a:latin typeface="+mj-lt"/>
              </a:rPr>
              <a:t> More Memory</a:t>
            </a:r>
          </a:p>
        </p:txBody>
      </p:sp>
      <p:sp>
        <p:nvSpPr>
          <p:cNvPr id="12" name="TextBox 11"/>
          <p:cNvSpPr txBox="1"/>
          <p:nvPr/>
        </p:nvSpPr>
        <p:spPr>
          <a:xfrm>
            <a:off x="248634" y="1526274"/>
            <a:ext cx="4807726" cy="2862322"/>
          </a:xfrm>
          <a:prstGeom prst="rect">
            <a:avLst/>
          </a:prstGeom>
          <a:noFill/>
        </p:spPr>
        <p:txBody>
          <a:bodyPr wrap="none" rtlCol="0">
            <a:spAutoFit/>
          </a:bodyPr>
          <a:lstStyle/>
          <a:p>
            <a:pPr>
              <a:spcAft>
                <a:spcPts val="600"/>
              </a:spcAft>
              <a:buClr>
                <a:schemeClr val="bg2"/>
              </a:buClr>
            </a:pPr>
            <a:r>
              <a:rPr lang="en-US" sz="18000" b="1" dirty="0" smtClean="0">
                <a:solidFill>
                  <a:srgbClr val="ED1C24"/>
                </a:solidFill>
                <a:latin typeface="+mj-lt"/>
              </a:rPr>
              <a:t>190</a:t>
            </a:r>
            <a:r>
              <a:rPr lang="en-US" sz="15000" b="1" baseline="30000" dirty="0" smtClean="0">
                <a:solidFill>
                  <a:srgbClr val="ED1C24"/>
                </a:solidFill>
                <a:latin typeface="Klavika Regular" pitchFamily="34" charset="0"/>
              </a:rPr>
              <a:t>%</a:t>
            </a:r>
            <a:endParaRPr lang="en-US" sz="18000" b="1" baseline="30000" dirty="0" smtClean="0">
              <a:solidFill>
                <a:srgbClr val="ED1C24"/>
              </a:solidFill>
              <a:latin typeface="Klavika Regular" pitchFamily="34" charset="0"/>
            </a:endParaRPr>
          </a:p>
        </p:txBody>
      </p:sp>
      <p:sp>
        <p:nvSpPr>
          <p:cNvPr id="14" name="TextBox 13"/>
          <p:cNvSpPr txBox="1"/>
          <p:nvPr/>
        </p:nvSpPr>
        <p:spPr>
          <a:xfrm>
            <a:off x="267359" y="1471061"/>
            <a:ext cx="2308194" cy="584775"/>
          </a:xfrm>
          <a:prstGeom prst="rect">
            <a:avLst/>
          </a:prstGeom>
          <a:noFill/>
        </p:spPr>
        <p:txBody>
          <a:bodyPr wrap="square" rtlCol="0">
            <a:spAutoFit/>
          </a:bodyPr>
          <a:lstStyle/>
          <a:p>
            <a:pPr>
              <a:spcAft>
                <a:spcPts val="600"/>
              </a:spcAft>
              <a:buClr>
                <a:schemeClr val="bg2"/>
              </a:buClr>
            </a:pPr>
            <a:r>
              <a:rPr lang="en-US" sz="3200" dirty="0" smtClean="0">
                <a:latin typeface="+mj-lt"/>
              </a:rPr>
              <a:t>Up to</a:t>
            </a:r>
          </a:p>
        </p:txBody>
      </p:sp>
      <p:sp>
        <p:nvSpPr>
          <p:cNvPr id="8" name="TextBox 7"/>
          <p:cNvSpPr txBox="1"/>
          <p:nvPr/>
        </p:nvSpPr>
        <p:spPr>
          <a:xfrm>
            <a:off x="629563" y="3724446"/>
            <a:ext cx="3135795" cy="1077218"/>
          </a:xfrm>
          <a:prstGeom prst="rect">
            <a:avLst/>
          </a:prstGeom>
          <a:noFill/>
        </p:spPr>
        <p:txBody>
          <a:bodyPr wrap="none" rtlCol="0">
            <a:spAutoFit/>
          </a:bodyPr>
          <a:lstStyle/>
          <a:p>
            <a:pPr>
              <a:spcAft>
                <a:spcPts val="0"/>
              </a:spcAft>
              <a:buClr>
                <a:schemeClr val="bg2"/>
              </a:buClr>
            </a:pPr>
            <a:r>
              <a:rPr lang="en-US" sz="3200" dirty="0" smtClean="0">
                <a:latin typeface="+mj-lt"/>
              </a:rPr>
              <a:t>Faster application</a:t>
            </a:r>
          </a:p>
          <a:p>
            <a:pPr>
              <a:spcAft>
                <a:spcPts val="0"/>
              </a:spcAft>
              <a:buClr>
                <a:schemeClr val="bg2"/>
              </a:buClr>
            </a:pPr>
            <a:r>
              <a:rPr lang="en-US" sz="3200" dirty="0">
                <a:latin typeface="+mj-lt"/>
              </a:rPr>
              <a:t>p</a:t>
            </a:r>
            <a:r>
              <a:rPr lang="en-US" sz="3200" dirty="0" smtClean="0">
                <a:latin typeface="+mj-lt"/>
              </a:rPr>
              <a:t>erformance*</a:t>
            </a:r>
          </a:p>
        </p:txBody>
      </p:sp>
      <p:sp>
        <p:nvSpPr>
          <p:cNvPr id="5" name="Title 4"/>
          <p:cNvSpPr>
            <a:spLocks noGrp="1"/>
          </p:cNvSpPr>
          <p:nvPr>
            <p:ph type="title"/>
          </p:nvPr>
        </p:nvSpPr>
        <p:spPr/>
        <p:txBody>
          <a:bodyPr/>
          <a:lstStyle/>
          <a:p>
            <a:r>
              <a:rPr lang="en-US" dirty="0"/>
              <a:t>AMD FirePro™ W5100 </a:t>
            </a:r>
            <a:r>
              <a:rPr lang="en-US" dirty="0" smtClean="0"/>
              <a:t>Graphics</a:t>
            </a:r>
            <a:endParaRPr lang="en-US" dirty="0"/>
          </a:p>
        </p:txBody>
      </p:sp>
      <p:sp>
        <p:nvSpPr>
          <p:cNvPr id="6" name="Text Placeholder 5"/>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06238922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5703" y="-77326"/>
            <a:ext cx="4572009" cy="4834138"/>
          </a:xfrm>
          <a:prstGeom prst="rect">
            <a:avLst/>
          </a:prstGeom>
        </p:spPr>
      </p:pic>
      <p:cxnSp>
        <p:nvCxnSpPr>
          <p:cNvPr id="14" name="Straight Connector 13"/>
          <p:cNvCxnSpPr/>
          <p:nvPr/>
        </p:nvCxnSpPr>
        <p:spPr>
          <a:xfrm>
            <a:off x="10105291"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6" name="Group 5"/>
          <p:cNvGrpSpPr/>
          <p:nvPr/>
        </p:nvGrpSpPr>
        <p:grpSpPr>
          <a:xfrm>
            <a:off x="2047140" y="4377389"/>
            <a:ext cx="1940660" cy="1753504"/>
            <a:chOff x="3634772" y="4719912"/>
            <a:chExt cx="1940660" cy="1753504"/>
          </a:xfrm>
        </p:grpSpPr>
        <p:cxnSp>
          <p:nvCxnSpPr>
            <p:cNvPr id="43" name="Straight Connector 42"/>
            <p:cNvCxnSpPr/>
            <p:nvPr/>
          </p:nvCxnSpPr>
          <p:spPr>
            <a:xfrm>
              <a:off x="3634772" y="479012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754851" y="4719912"/>
              <a:ext cx="1820581" cy="1446550"/>
            </a:xfrm>
            <a:prstGeom prst="rect">
              <a:avLst/>
            </a:prstGeom>
          </p:spPr>
          <p:txBody>
            <a:bodyPr wrap="square">
              <a:spAutoFit/>
            </a:bodyPr>
            <a:lstStyle/>
            <a:p>
              <a:pPr>
                <a:spcAft>
                  <a:spcPts val="600"/>
                </a:spcAft>
                <a:buClr>
                  <a:schemeClr val="bg2"/>
                </a:buClr>
              </a:pPr>
              <a:r>
                <a:rPr lang="de-DE" sz="8800" b="1" dirty="0" err="1" smtClean="0">
                  <a:solidFill>
                    <a:srgbClr val="ED1C24"/>
                  </a:solidFill>
                  <a:latin typeface="+mj-lt"/>
                </a:rPr>
                <a:t>4K</a:t>
              </a:r>
              <a:endParaRPr lang="en-US" sz="8800" b="1" dirty="0" smtClean="0">
                <a:solidFill>
                  <a:srgbClr val="ED1C24"/>
                </a:solidFill>
                <a:latin typeface="+mj-lt"/>
              </a:endParaRPr>
            </a:p>
          </p:txBody>
        </p:sp>
        <p:sp>
          <p:nvSpPr>
            <p:cNvPr id="48" name="Rectangle 47"/>
            <p:cNvSpPr/>
            <p:nvPr/>
          </p:nvSpPr>
          <p:spPr>
            <a:xfrm>
              <a:off x="3774196" y="5827085"/>
              <a:ext cx="1770932" cy="646331"/>
            </a:xfrm>
            <a:prstGeom prst="rect">
              <a:avLst/>
            </a:prstGeom>
          </p:spPr>
          <p:txBody>
            <a:bodyPr wrap="square">
              <a:spAutoFit/>
            </a:bodyPr>
            <a:lstStyle/>
            <a:p>
              <a:pPr>
                <a:spcAft>
                  <a:spcPts val="600"/>
                </a:spcAft>
                <a:buClr>
                  <a:schemeClr val="bg2"/>
                </a:buClr>
              </a:pPr>
              <a:r>
                <a:rPr lang="en-US" dirty="0" smtClean="0">
                  <a:latin typeface="+mj-lt"/>
                </a:rPr>
                <a:t>Displays with    DP 1.2</a:t>
              </a:r>
            </a:p>
          </p:txBody>
        </p:sp>
        <p:sp>
          <p:nvSpPr>
            <p:cNvPr id="49" name="Rectangle 48"/>
            <p:cNvSpPr/>
            <p:nvPr/>
          </p:nvSpPr>
          <p:spPr>
            <a:xfrm>
              <a:off x="3770461" y="4764565"/>
              <a:ext cx="1224963" cy="369332"/>
            </a:xfrm>
            <a:prstGeom prst="rect">
              <a:avLst/>
            </a:prstGeom>
          </p:spPr>
          <p:txBody>
            <a:bodyPr wrap="square">
              <a:spAutoFit/>
            </a:bodyPr>
            <a:lstStyle/>
            <a:p>
              <a:pPr>
                <a:spcAft>
                  <a:spcPts val="600"/>
                </a:spcAft>
                <a:buClr>
                  <a:schemeClr val="bg2"/>
                </a:buClr>
              </a:pPr>
              <a:r>
                <a:rPr lang="en-US" dirty="0" smtClean="0">
                  <a:latin typeface="+mj-lt"/>
                </a:rPr>
                <a:t>Up to four</a:t>
              </a:r>
            </a:p>
          </p:txBody>
        </p:sp>
      </p:grpSp>
      <p:grpSp>
        <p:nvGrpSpPr>
          <p:cNvPr id="8" name="Group 7"/>
          <p:cNvGrpSpPr/>
          <p:nvPr/>
        </p:nvGrpSpPr>
        <p:grpSpPr>
          <a:xfrm>
            <a:off x="3705596" y="4393012"/>
            <a:ext cx="2555592" cy="2085154"/>
            <a:chOff x="5447352" y="4676836"/>
            <a:chExt cx="1942961" cy="2085154"/>
          </a:xfrm>
        </p:grpSpPr>
        <p:cxnSp>
          <p:nvCxnSpPr>
            <p:cNvPr id="51" name="Straight Connector 50"/>
            <p:cNvCxnSpPr/>
            <p:nvPr/>
          </p:nvCxnSpPr>
          <p:spPr>
            <a:xfrm>
              <a:off x="7051844" y="4740572"/>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447352" y="4676836"/>
              <a:ext cx="1942961" cy="1446550"/>
            </a:xfrm>
            <a:prstGeom prst="rect">
              <a:avLst/>
            </a:prstGeom>
          </p:spPr>
          <p:txBody>
            <a:bodyPr wrap="square">
              <a:spAutoFit/>
            </a:bodyPr>
            <a:lstStyle/>
            <a:p>
              <a:pPr>
                <a:spcAft>
                  <a:spcPts val="600"/>
                </a:spcAft>
                <a:buClr>
                  <a:schemeClr val="bg2"/>
                </a:buClr>
              </a:pPr>
              <a:r>
                <a:rPr lang="de-DE" sz="8800" b="1" dirty="0" smtClean="0">
                  <a:latin typeface="+mj-lt"/>
                </a:rPr>
                <a:t>8GB</a:t>
              </a:r>
              <a:endParaRPr lang="en-US" sz="8800" b="1" dirty="0" smtClean="0">
                <a:latin typeface="+mj-lt"/>
              </a:endParaRPr>
            </a:p>
          </p:txBody>
        </p:sp>
        <p:sp>
          <p:nvSpPr>
            <p:cNvPr id="53" name="Rectangle 52"/>
            <p:cNvSpPr/>
            <p:nvPr/>
          </p:nvSpPr>
          <p:spPr>
            <a:xfrm>
              <a:off x="5485279" y="5761716"/>
              <a:ext cx="1410468" cy="1000274"/>
            </a:xfrm>
            <a:prstGeom prst="rect">
              <a:avLst/>
            </a:prstGeom>
          </p:spPr>
          <p:txBody>
            <a:bodyPr wrap="square">
              <a:spAutoFit/>
            </a:bodyPr>
            <a:lstStyle/>
            <a:p>
              <a:pPr>
                <a:spcAft>
                  <a:spcPts val="600"/>
                </a:spcAft>
                <a:buClr>
                  <a:schemeClr val="bg2"/>
                </a:buClr>
              </a:pPr>
              <a:r>
                <a:rPr lang="en-US" dirty="0" smtClean="0">
                  <a:latin typeface="+mj-lt"/>
                </a:rPr>
                <a:t>GPU Memory</a:t>
              </a:r>
            </a:p>
            <a:p>
              <a:pPr>
                <a:spcAft>
                  <a:spcPts val="600"/>
                </a:spcAft>
                <a:buClr>
                  <a:schemeClr val="bg2"/>
                </a:buClr>
              </a:pPr>
              <a:endParaRPr lang="en-US" dirty="0" smtClean="0">
                <a:latin typeface="+mj-lt"/>
              </a:endParaRPr>
            </a:p>
          </p:txBody>
        </p:sp>
      </p:grpSp>
      <p:grpSp>
        <p:nvGrpSpPr>
          <p:cNvPr id="9" name="Group 8"/>
          <p:cNvGrpSpPr/>
          <p:nvPr/>
        </p:nvGrpSpPr>
        <p:grpSpPr>
          <a:xfrm>
            <a:off x="7795983" y="4382427"/>
            <a:ext cx="2331286" cy="2084884"/>
            <a:chOff x="7390434" y="4716026"/>
            <a:chExt cx="2331286" cy="2084884"/>
          </a:xfrm>
        </p:grpSpPr>
        <p:cxnSp>
          <p:nvCxnSpPr>
            <p:cNvPr id="55" name="Straight Connector 54"/>
            <p:cNvCxnSpPr/>
            <p:nvPr/>
          </p:nvCxnSpPr>
          <p:spPr>
            <a:xfrm>
              <a:off x="7390434" y="478372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394570" y="4716026"/>
              <a:ext cx="2175492"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160</a:t>
              </a:r>
              <a:endParaRPr lang="en-US" sz="8800" b="1" dirty="0" smtClean="0">
                <a:solidFill>
                  <a:srgbClr val="ED1C24"/>
                </a:solidFill>
                <a:latin typeface="+mj-lt"/>
              </a:endParaRPr>
            </a:p>
          </p:txBody>
        </p:sp>
        <p:sp>
          <p:nvSpPr>
            <p:cNvPr id="58" name="Rectangle 57"/>
            <p:cNvSpPr/>
            <p:nvPr/>
          </p:nvSpPr>
          <p:spPr>
            <a:xfrm>
              <a:off x="7575339" y="5800636"/>
              <a:ext cx="2146381" cy="1000274"/>
            </a:xfrm>
            <a:prstGeom prst="rect">
              <a:avLst/>
            </a:prstGeom>
          </p:spPr>
          <p:txBody>
            <a:bodyPr wrap="square">
              <a:spAutoFit/>
            </a:bodyPr>
            <a:lstStyle/>
            <a:p>
              <a:pPr>
                <a:spcAft>
                  <a:spcPts val="600"/>
                </a:spcAft>
                <a:buClr>
                  <a:schemeClr val="bg2"/>
                </a:buClr>
              </a:pPr>
              <a:r>
                <a:rPr lang="en-US" dirty="0" smtClean="0">
                  <a:latin typeface="+mj-lt"/>
                </a:rPr>
                <a:t>GB/s Memory Bandwidth</a:t>
              </a:r>
            </a:p>
            <a:p>
              <a:pPr>
                <a:spcAft>
                  <a:spcPts val="600"/>
                </a:spcAft>
                <a:buClr>
                  <a:schemeClr val="bg2"/>
                </a:buClr>
              </a:pPr>
              <a:endParaRPr lang="en-US" dirty="0" smtClean="0">
                <a:latin typeface="+mj-lt"/>
              </a:endParaRPr>
            </a:p>
          </p:txBody>
        </p:sp>
      </p:grpSp>
      <p:grpSp>
        <p:nvGrpSpPr>
          <p:cNvPr id="10" name="Group 9"/>
          <p:cNvGrpSpPr/>
          <p:nvPr/>
        </p:nvGrpSpPr>
        <p:grpSpPr>
          <a:xfrm>
            <a:off x="9739143" y="4378944"/>
            <a:ext cx="2613066" cy="2108837"/>
            <a:chOff x="9334748" y="4730142"/>
            <a:chExt cx="2613066" cy="2108837"/>
          </a:xfrm>
        </p:grpSpPr>
        <p:cxnSp>
          <p:nvCxnSpPr>
            <p:cNvPr id="57" name="Straight Connector 56"/>
            <p:cNvCxnSpPr/>
            <p:nvPr/>
          </p:nvCxnSpPr>
          <p:spPr>
            <a:xfrm>
              <a:off x="9334748" y="4801494"/>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361479" y="4730142"/>
              <a:ext cx="2586335" cy="1446550"/>
            </a:xfrm>
            <a:prstGeom prst="rect">
              <a:avLst/>
            </a:prstGeom>
          </p:spPr>
          <p:txBody>
            <a:bodyPr wrap="square">
              <a:spAutoFit/>
            </a:bodyPr>
            <a:lstStyle/>
            <a:p>
              <a:pPr>
                <a:spcAft>
                  <a:spcPts val="600"/>
                </a:spcAft>
                <a:buClr>
                  <a:schemeClr val="bg2"/>
                </a:buClr>
              </a:pPr>
              <a:r>
                <a:rPr lang="de-DE" sz="8800" b="1" dirty="0" smtClean="0">
                  <a:latin typeface="+mj-lt"/>
                </a:rPr>
                <a:t>1792</a:t>
              </a:r>
              <a:endParaRPr lang="en-US" sz="8800" b="1" dirty="0" smtClean="0">
                <a:latin typeface="+mj-lt"/>
              </a:endParaRPr>
            </a:p>
          </p:txBody>
        </p:sp>
        <p:sp>
          <p:nvSpPr>
            <p:cNvPr id="62" name="Rectangle 61"/>
            <p:cNvSpPr/>
            <p:nvPr/>
          </p:nvSpPr>
          <p:spPr>
            <a:xfrm>
              <a:off x="9388995" y="5838705"/>
              <a:ext cx="2271414" cy="1000274"/>
            </a:xfrm>
            <a:prstGeom prst="rect">
              <a:avLst/>
            </a:prstGeom>
          </p:spPr>
          <p:txBody>
            <a:bodyPr wrap="square">
              <a:spAutoFit/>
            </a:bodyPr>
            <a:lstStyle/>
            <a:p>
              <a:pPr>
                <a:spcAft>
                  <a:spcPts val="600"/>
                </a:spcAft>
                <a:buClr>
                  <a:schemeClr val="bg2"/>
                </a:buClr>
              </a:pPr>
              <a:r>
                <a:rPr lang="en-US" dirty="0" smtClean="0">
                  <a:latin typeface="+mj-lt"/>
                </a:rPr>
                <a:t>AMD GCN Stream Processors</a:t>
              </a:r>
            </a:p>
            <a:p>
              <a:pPr>
                <a:spcAft>
                  <a:spcPts val="600"/>
                </a:spcAft>
                <a:buClr>
                  <a:schemeClr val="bg2"/>
                </a:buClr>
              </a:pPr>
              <a:endParaRPr lang="en-US" dirty="0" smtClean="0">
                <a:latin typeface="+mj-lt"/>
              </a:endParaRPr>
            </a:p>
          </p:txBody>
        </p:sp>
      </p:grpSp>
      <p:grpSp>
        <p:nvGrpSpPr>
          <p:cNvPr id="5" name="Group 4"/>
          <p:cNvGrpSpPr/>
          <p:nvPr/>
        </p:nvGrpSpPr>
        <p:grpSpPr>
          <a:xfrm>
            <a:off x="248704" y="368914"/>
            <a:ext cx="8203003" cy="2196212"/>
            <a:chOff x="827963" y="749250"/>
            <a:chExt cx="8203003" cy="2196212"/>
          </a:xfrm>
        </p:grpSpPr>
        <p:sp>
          <p:nvSpPr>
            <p:cNvPr id="54" name="Content Placeholder 6"/>
            <p:cNvSpPr txBox="1">
              <a:spLocks/>
            </p:cNvSpPr>
            <p:nvPr/>
          </p:nvSpPr>
          <p:spPr bwMode="auto">
            <a:xfrm>
              <a:off x="828779" y="1058625"/>
              <a:ext cx="773749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6400" dirty="0" smtClean="0">
                  <a:solidFill>
                    <a:srgbClr val="ED1C24"/>
                  </a:solidFill>
                  <a:latin typeface="+mj-lt"/>
                </a:rPr>
                <a:t>AMD FIREPRO</a:t>
              </a:r>
              <a:r>
                <a:rPr lang="en-US" sz="6400" dirty="0" smtClean="0">
                  <a:latin typeface="+mj-lt"/>
                </a:rPr>
                <a:t>™</a:t>
              </a:r>
              <a:endParaRPr lang="en-US" sz="6400" dirty="0">
                <a:latin typeface="+mj-lt"/>
              </a:endParaRPr>
            </a:p>
          </p:txBody>
        </p:sp>
        <p:sp>
          <p:nvSpPr>
            <p:cNvPr id="59" name="Content Placeholder 6"/>
            <p:cNvSpPr txBox="1">
              <a:spLocks/>
            </p:cNvSpPr>
            <p:nvPr/>
          </p:nvSpPr>
          <p:spPr bwMode="auto">
            <a:xfrm>
              <a:off x="894679" y="749250"/>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 NEW</a:t>
              </a:r>
              <a:endParaRPr lang="en-US" sz="2400" dirty="0">
                <a:latin typeface="+mj-lt"/>
              </a:endParaRPr>
            </a:p>
          </p:txBody>
        </p:sp>
        <p:sp>
          <p:nvSpPr>
            <p:cNvPr id="60" name="Content Placeholder 6"/>
            <p:cNvSpPr txBox="1">
              <a:spLocks/>
            </p:cNvSpPr>
            <p:nvPr/>
          </p:nvSpPr>
          <p:spPr bwMode="auto">
            <a:xfrm>
              <a:off x="827963" y="1631829"/>
              <a:ext cx="8203003"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3200" b="1" dirty="0" smtClean="0">
                  <a:latin typeface="+mj-lt"/>
                </a:rPr>
                <a:t>W7100</a:t>
              </a:r>
              <a:endParaRPr lang="en-US" sz="13200" b="1" dirty="0">
                <a:latin typeface="+mj-lt"/>
              </a:endParaRPr>
            </a:p>
          </p:txBody>
        </p:sp>
      </p:grpSp>
      <p:grpSp>
        <p:nvGrpSpPr>
          <p:cNvPr id="32" name="Group 31"/>
          <p:cNvGrpSpPr/>
          <p:nvPr/>
        </p:nvGrpSpPr>
        <p:grpSpPr>
          <a:xfrm>
            <a:off x="423742" y="4384851"/>
            <a:ext cx="3254378" cy="1771923"/>
            <a:chOff x="-6676910" y="8079579"/>
            <a:chExt cx="3254378" cy="1771923"/>
          </a:xfrm>
        </p:grpSpPr>
        <p:cxnSp>
          <p:nvCxnSpPr>
            <p:cNvPr id="33" name="Straight Connector 32"/>
            <p:cNvCxnSpPr/>
            <p:nvPr/>
          </p:nvCxnSpPr>
          <p:spPr>
            <a:xfrm>
              <a:off x="-3422532" y="8133853"/>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672388" y="8079579"/>
              <a:ext cx="2472945" cy="1446550"/>
            </a:xfrm>
            <a:prstGeom prst="rect">
              <a:avLst/>
            </a:prstGeom>
          </p:spPr>
          <p:txBody>
            <a:bodyPr wrap="square">
              <a:spAutoFit/>
            </a:bodyPr>
            <a:lstStyle/>
            <a:p>
              <a:pPr>
                <a:spcAft>
                  <a:spcPts val="600"/>
                </a:spcAft>
                <a:buClr>
                  <a:schemeClr val="bg2"/>
                </a:buClr>
              </a:pPr>
              <a:r>
                <a:rPr lang="de-DE" sz="8800" b="1" dirty="0" smtClean="0">
                  <a:solidFill>
                    <a:srgbClr val="ED1C24"/>
                  </a:solidFill>
                  <a:latin typeface="+mj-lt"/>
                </a:rPr>
                <a:t>4</a:t>
              </a:r>
              <a:endParaRPr lang="en-US" sz="8800" b="1" dirty="0" smtClean="0">
                <a:solidFill>
                  <a:srgbClr val="ED1C24"/>
                </a:solidFill>
                <a:latin typeface="+mj-lt"/>
              </a:endParaRPr>
            </a:p>
          </p:txBody>
        </p:sp>
        <p:sp>
          <p:nvSpPr>
            <p:cNvPr id="35" name="Rectangle 34"/>
            <p:cNvSpPr/>
            <p:nvPr/>
          </p:nvSpPr>
          <p:spPr>
            <a:xfrm>
              <a:off x="-6676910" y="9205171"/>
              <a:ext cx="1886293" cy="646331"/>
            </a:xfrm>
            <a:prstGeom prst="rect">
              <a:avLst/>
            </a:prstGeom>
          </p:spPr>
          <p:txBody>
            <a:bodyPr wrap="square">
              <a:spAutoFit/>
            </a:bodyPr>
            <a:lstStyle/>
            <a:p>
              <a:pPr>
                <a:spcAft>
                  <a:spcPts val="600"/>
                </a:spcAft>
                <a:buClr>
                  <a:schemeClr val="bg2"/>
                </a:buClr>
              </a:pPr>
              <a:r>
                <a:rPr lang="en-US" dirty="0" smtClean="0">
                  <a:latin typeface="+mj-lt"/>
                </a:rPr>
                <a:t>Triangles/clock</a:t>
              </a:r>
              <a:br>
                <a:rPr lang="en-US" dirty="0" smtClean="0">
                  <a:latin typeface="+mj-lt"/>
                </a:rPr>
              </a:br>
              <a:r>
                <a:rPr lang="en-US" dirty="0" err="1" smtClean="0">
                  <a:latin typeface="+mj-lt"/>
                </a:rPr>
                <a:t>GeometryBoost</a:t>
              </a:r>
              <a:endParaRPr lang="en-US" dirty="0" smtClean="0">
                <a:latin typeface="+mj-lt"/>
              </a:endParaRPr>
            </a:p>
          </p:txBody>
        </p:sp>
      </p:grpSp>
      <p:sp>
        <p:nvSpPr>
          <p:cNvPr id="37" name="Rectangle 36"/>
          <p:cNvSpPr/>
          <p:nvPr/>
        </p:nvSpPr>
        <p:spPr>
          <a:xfrm>
            <a:off x="7874549" y="4398631"/>
            <a:ext cx="1706321" cy="369332"/>
          </a:xfrm>
          <a:prstGeom prst="rect">
            <a:avLst/>
          </a:prstGeom>
        </p:spPr>
        <p:txBody>
          <a:bodyPr wrap="square">
            <a:spAutoFit/>
          </a:bodyPr>
          <a:lstStyle/>
          <a:p>
            <a:pPr>
              <a:spcAft>
                <a:spcPts val="600"/>
              </a:spcAft>
              <a:buClr>
                <a:schemeClr val="bg2"/>
              </a:buClr>
            </a:pPr>
            <a:r>
              <a:rPr lang="en-US" dirty="0" smtClean="0">
                <a:cs typeface="Arial" pitchFamily="34" charset="0"/>
              </a:rPr>
              <a:t>Up to </a:t>
            </a:r>
          </a:p>
        </p:txBody>
      </p:sp>
      <p:sp>
        <p:nvSpPr>
          <p:cNvPr id="39" name="Parallelogram 38"/>
          <p:cNvSpPr/>
          <p:nvPr/>
        </p:nvSpPr>
        <p:spPr>
          <a:xfrm flipH="1">
            <a:off x="-760753" y="2927146"/>
            <a:ext cx="6878528" cy="77995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2200" dirty="0" smtClean="0">
                <a:solidFill>
                  <a:schemeClr val="tx1"/>
                </a:solidFill>
                <a:latin typeface="+mj-lt"/>
              </a:rPr>
              <a:t>Ultimate Engineering and M&amp;E Solution</a:t>
            </a:r>
            <a:endParaRPr lang="en-US" sz="2200" dirty="0">
              <a:solidFill>
                <a:schemeClr val="tx1"/>
              </a:solidFill>
              <a:latin typeface="+mj-lt"/>
            </a:endParaRPr>
          </a:p>
        </p:txBody>
      </p:sp>
      <p:grpSp>
        <p:nvGrpSpPr>
          <p:cNvPr id="44" name="Group 43"/>
          <p:cNvGrpSpPr/>
          <p:nvPr/>
        </p:nvGrpSpPr>
        <p:grpSpPr>
          <a:xfrm>
            <a:off x="5815146" y="4383899"/>
            <a:ext cx="2472945" cy="1472622"/>
            <a:chOff x="3814418" y="4599603"/>
            <a:chExt cx="2472945" cy="1472622"/>
          </a:xfrm>
        </p:grpSpPr>
        <p:sp>
          <p:nvSpPr>
            <p:cNvPr id="46" name="Rectangle 45"/>
            <p:cNvSpPr/>
            <p:nvPr/>
          </p:nvSpPr>
          <p:spPr>
            <a:xfrm>
              <a:off x="3814418" y="4599603"/>
              <a:ext cx="2472945" cy="1446550"/>
            </a:xfrm>
            <a:prstGeom prst="rect">
              <a:avLst/>
            </a:prstGeom>
          </p:spPr>
          <p:txBody>
            <a:bodyPr wrap="square">
              <a:spAutoFit/>
            </a:bodyPr>
            <a:lstStyle/>
            <a:p>
              <a:pPr>
                <a:spcAft>
                  <a:spcPts val="600"/>
                </a:spcAft>
                <a:buClr>
                  <a:schemeClr val="bg2"/>
                </a:buClr>
              </a:pPr>
              <a:r>
                <a:rPr lang="de-DE" sz="8800" b="1" dirty="0" smtClean="0">
                  <a:latin typeface="+mj-lt"/>
                </a:rPr>
                <a:t>12X</a:t>
              </a:r>
              <a:endParaRPr lang="en-US" sz="8800" b="1" dirty="0" smtClean="0">
                <a:latin typeface="+mj-lt"/>
              </a:endParaRPr>
            </a:p>
          </p:txBody>
        </p:sp>
        <p:sp>
          <p:nvSpPr>
            <p:cNvPr id="50" name="Rectangle 49"/>
            <p:cNvSpPr/>
            <p:nvPr/>
          </p:nvSpPr>
          <p:spPr>
            <a:xfrm>
              <a:off x="3958639" y="5702893"/>
              <a:ext cx="1886293" cy="369332"/>
            </a:xfrm>
            <a:prstGeom prst="rect">
              <a:avLst/>
            </a:prstGeom>
          </p:spPr>
          <p:txBody>
            <a:bodyPr wrap="square">
              <a:spAutoFit/>
            </a:bodyPr>
            <a:lstStyle/>
            <a:p>
              <a:pPr>
                <a:spcAft>
                  <a:spcPts val="600"/>
                </a:spcAft>
                <a:buClr>
                  <a:schemeClr val="bg2"/>
                </a:buClr>
              </a:pPr>
              <a:endParaRPr lang="en-US" dirty="0" smtClean="0">
                <a:latin typeface="+mj-lt"/>
              </a:endParaRPr>
            </a:p>
          </p:txBody>
        </p:sp>
      </p:grpSp>
      <p:sp>
        <p:nvSpPr>
          <p:cNvPr id="3" name="TextBox 2"/>
          <p:cNvSpPr txBox="1"/>
          <p:nvPr/>
        </p:nvSpPr>
        <p:spPr>
          <a:xfrm>
            <a:off x="5939197" y="5552795"/>
            <a:ext cx="1515095" cy="646331"/>
          </a:xfrm>
          <a:prstGeom prst="rect">
            <a:avLst/>
          </a:prstGeom>
          <a:noFill/>
        </p:spPr>
        <p:txBody>
          <a:bodyPr wrap="none" rtlCol="0">
            <a:spAutoFit/>
          </a:bodyPr>
          <a:lstStyle/>
          <a:p>
            <a:pPr>
              <a:spcAft>
                <a:spcPts val="0"/>
              </a:spcAft>
              <a:buClr>
                <a:schemeClr val="bg2"/>
              </a:buClr>
            </a:pPr>
            <a:r>
              <a:rPr lang="en-US" dirty="0" smtClean="0"/>
              <a:t>Encode </a:t>
            </a:r>
          </a:p>
          <a:p>
            <a:pPr>
              <a:spcAft>
                <a:spcPts val="0"/>
              </a:spcAft>
              <a:buClr>
                <a:schemeClr val="bg2"/>
              </a:buClr>
            </a:pPr>
            <a:r>
              <a:rPr lang="en-US" dirty="0" smtClean="0"/>
              <a:t>Performance*</a:t>
            </a:r>
          </a:p>
        </p:txBody>
      </p:sp>
      <p:sp>
        <p:nvSpPr>
          <p:cNvPr id="4" name="TextBox 3"/>
          <p:cNvSpPr txBox="1"/>
          <p:nvPr/>
        </p:nvSpPr>
        <p:spPr>
          <a:xfrm>
            <a:off x="9536266" y="6391035"/>
            <a:ext cx="896399" cy="246221"/>
          </a:xfrm>
          <a:prstGeom prst="rect">
            <a:avLst/>
          </a:prstGeom>
          <a:noFill/>
        </p:spPr>
        <p:txBody>
          <a:bodyPr wrap="none" rtlCol="0">
            <a:spAutoFit/>
          </a:bodyPr>
          <a:lstStyle/>
          <a:p>
            <a:pPr>
              <a:spcAft>
                <a:spcPts val="600"/>
              </a:spcAft>
              <a:buClr>
                <a:schemeClr val="bg2"/>
              </a:buClr>
            </a:pPr>
            <a:r>
              <a:rPr lang="en-US" sz="1000" dirty="0" smtClean="0">
                <a:solidFill>
                  <a:schemeClr val="tx1">
                    <a:lumMod val="65000"/>
                  </a:schemeClr>
                </a:solidFill>
              </a:rPr>
              <a:t>*See slide 23.</a:t>
            </a:r>
          </a:p>
        </p:txBody>
      </p:sp>
    </p:spTree>
    <p:extLst>
      <p:ext uri="{BB962C8B-B14F-4D97-AF65-F5344CB8AC3E}">
        <p14:creationId xmlns:p14="http://schemas.microsoft.com/office/powerpoint/2010/main" val="193343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3245" y="1229331"/>
            <a:ext cx="7066609" cy="4644341"/>
          </a:xfrm>
          <a:prstGeom prst="round2DiagRect">
            <a:avLst>
              <a:gd name="adj1" fmla="val 16667"/>
              <a:gd name="adj2" fmla="val 0"/>
            </a:avLst>
          </a:prstGeom>
          <a:ln w="76200">
            <a:solidFill>
              <a:srgbClr val="00AAB5"/>
            </a:solidFill>
            <a:miter lim="800000"/>
            <a:headEnd/>
            <a:tailEnd/>
          </a:ln>
          <a:effectLst>
            <a:outerShdw blurRad="254000" algn="tl" rotWithShape="0">
              <a:srgbClr val="000000">
                <a:alpha val="43000"/>
              </a:srgbClr>
            </a:outerShdw>
          </a:effectLst>
          <a:extLst/>
        </p:spPr>
      </p:pic>
      <p:sp>
        <p:nvSpPr>
          <p:cNvPr id="17" name="TextBox 16"/>
          <p:cNvSpPr txBox="1"/>
          <p:nvPr/>
        </p:nvSpPr>
        <p:spPr>
          <a:xfrm>
            <a:off x="305625" y="4843430"/>
            <a:ext cx="8503920" cy="1462683"/>
          </a:xfrm>
          <a:prstGeom prst="parallelogram">
            <a:avLst>
              <a:gd name="adj" fmla="val 71496"/>
            </a:avLst>
          </a:prstGeom>
          <a:solidFill>
            <a:schemeClr val="accent3"/>
          </a:solidFill>
        </p:spPr>
        <p:txBody>
          <a:bodyPr wrap="square" rtlCol="0" anchor="ctr" anchorCtr="0">
            <a:spAutoFit/>
          </a:bodyPr>
          <a:lstStyle/>
          <a:p>
            <a:pPr algn="ctr">
              <a:spcAft>
                <a:spcPts val="600"/>
              </a:spcAft>
              <a:buClr>
                <a:schemeClr val="bg2"/>
              </a:buClr>
            </a:pPr>
            <a:r>
              <a:rPr lang="en-US" sz="3200" b="1" dirty="0" smtClean="0">
                <a:latin typeface="+mj-lt"/>
              </a:rPr>
              <a:t>2X Triangles/Clock Cycle with Next Gen </a:t>
            </a:r>
            <a:r>
              <a:rPr lang="en-US" sz="3200" b="1" dirty="0" err="1" smtClean="0">
                <a:latin typeface="+mj-lt"/>
              </a:rPr>
              <a:t>GeometryBoost</a:t>
            </a:r>
            <a:r>
              <a:rPr lang="en-US" sz="3200" b="1" dirty="0" smtClean="0">
                <a:latin typeface="+mj-lt"/>
              </a:rPr>
              <a:t>*</a:t>
            </a:r>
          </a:p>
        </p:txBody>
      </p:sp>
      <p:sp>
        <p:nvSpPr>
          <p:cNvPr id="5" name="TextBox 4"/>
          <p:cNvSpPr txBox="1"/>
          <p:nvPr/>
        </p:nvSpPr>
        <p:spPr>
          <a:xfrm>
            <a:off x="8079754" y="6073170"/>
            <a:ext cx="3327261" cy="784830"/>
          </a:xfrm>
          <a:prstGeom prst="rect">
            <a:avLst/>
          </a:prstGeom>
          <a:noFill/>
        </p:spPr>
        <p:txBody>
          <a:bodyPr wrap="square" rtlCol="0">
            <a:spAutoFit/>
          </a:bodyPr>
          <a:lstStyle/>
          <a:p>
            <a:pPr algn="r">
              <a:spcAft>
                <a:spcPts val="0"/>
              </a:spcAft>
              <a:buClr>
                <a:schemeClr val="bg2"/>
              </a:buClr>
            </a:pPr>
            <a:r>
              <a:rPr lang="en-US" sz="900" dirty="0" smtClean="0">
                <a:solidFill>
                  <a:schemeClr val="tx1">
                    <a:lumMod val="65000"/>
                  </a:schemeClr>
                </a:solidFill>
                <a:latin typeface="+mj-lt"/>
              </a:rPr>
              <a:t>*AMD FirePro™ W7100 features an updated version of </a:t>
            </a:r>
            <a:r>
              <a:rPr lang="en-US" sz="900" dirty="0" err="1" smtClean="0">
                <a:solidFill>
                  <a:schemeClr val="tx1">
                    <a:lumMod val="65000"/>
                  </a:schemeClr>
                </a:solidFill>
                <a:latin typeface="+mj-lt"/>
              </a:rPr>
              <a:t>GeometryBoost</a:t>
            </a:r>
            <a:r>
              <a:rPr lang="en-US" sz="900" dirty="0" smtClean="0">
                <a:solidFill>
                  <a:schemeClr val="tx1">
                    <a:lumMod val="65000"/>
                  </a:schemeClr>
                </a:solidFill>
                <a:latin typeface="+mj-lt"/>
              </a:rPr>
              <a:t>, capable of processing four triangles per clock cycle, comparted to the AMD FirePro™ W7000 that supports an older version of </a:t>
            </a:r>
            <a:r>
              <a:rPr lang="en-US" sz="900" dirty="0" err="1" smtClean="0">
                <a:solidFill>
                  <a:schemeClr val="tx1">
                    <a:lumMod val="65000"/>
                  </a:schemeClr>
                </a:solidFill>
                <a:latin typeface="+mj-lt"/>
              </a:rPr>
              <a:t>GeometryBoost</a:t>
            </a:r>
            <a:r>
              <a:rPr lang="en-US" sz="900" dirty="0" smtClean="0">
                <a:solidFill>
                  <a:schemeClr val="tx1">
                    <a:lumMod val="65000"/>
                  </a:schemeClr>
                </a:solidFill>
                <a:latin typeface="+mj-lt"/>
              </a:rPr>
              <a:t>  capable of processing two triangles per clock cycle. </a:t>
            </a:r>
          </a:p>
        </p:txBody>
      </p:sp>
      <p:sp>
        <p:nvSpPr>
          <p:cNvPr id="12" name="TextBox 11"/>
          <p:cNvSpPr txBox="1"/>
          <p:nvPr/>
        </p:nvSpPr>
        <p:spPr>
          <a:xfrm>
            <a:off x="8079754" y="799774"/>
            <a:ext cx="3696846" cy="4078039"/>
          </a:xfrm>
          <a:prstGeom prst="rect">
            <a:avLst/>
          </a:prstGeom>
          <a:noFill/>
        </p:spPr>
        <p:txBody>
          <a:bodyPr wrap="none" rtlCol="0">
            <a:spAutoFit/>
          </a:bodyPr>
          <a:lstStyle/>
          <a:p>
            <a:pPr>
              <a:spcAft>
                <a:spcPts val="600"/>
              </a:spcAft>
              <a:buClr>
                <a:schemeClr val="bg2"/>
              </a:buClr>
            </a:pPr>
            <a:r>
              <a:rPr lang="en-US" sz="25900" b="1" dirty="0" smtClean="0">
                <a:solidFill>
                  <a:srgbClr val="ED1C24"/>
                </a:solidFill>
                <a:latin typeface="+mj-lt"/>
              </a:rPr>
              <a:t>2X</a:t>
            </a:r>
          </a:p>
        </p:txBody>
      </p:sp>
      <p:sp>
        <p:nvSpPr>
          <p:cNvPr id="13" name="TextBox 12"/>
          <p:cNvSpPr txBox="1"/>
          <p:nvPr/>
        </p:nvSpPr>
        <p:spPr>
          <a:xfrm>
            <a:off x="8256152" y="3741246"/>
            <a:ext cx="3474862" cy="1200329"/>
          </a:xfrm>
          <a:prstGeom prst="rect">
            <a:avLst/>
          </a:prstGeom>
          <a:noFill/>
        </p:spPr>
        <p:txBody>
          <a:bodyPr wrap="none" rtlCol="0">
            <a:spAutoFit/>
          </a:bodyPr>
          <a:lstStyle/>
          <a:p>
            <a:pPr>
              <a:spcAft>
                <a:spcPts val="0"/>
              </a:spcAft>
              <a:buClr>
                <a:schemeClr val="bg2"/>
              </a:buClr>
            </a:pPr>
            <a:r>
              <a:rPr lang="en-US" sz="7200" b="1" dirty="0" smtClean="0">
                <a:latin typeface="+mj-lt"/>
              </a:rPr>
              <a:t>Memory</a:t>
            </a:r>
          </a:p>
        </p:txBody>
      </p:sp>
      <p:sp>
        <p:nvSpPr>
          <p:cNvPr id="3" name="Title 2"/>
          <p:cNvSpPr>
            <a:spLocks noGrp="1"/>
          </p:cNvSpPr>
          <p:nvPr>
            <p:ph type="title"/>
          </p:nvPr>
        </p:nvSpPr>
        <p:spPr/>
        <p:txBody>
          <a:bodyPr/>
          <a:lstStyle/>
          <a:p>
            <a:r>
              <a:rPr lang="en-US" dirty="0"/>
              <a:t>AMD FirePro™ W7100 vs AMD FirePro™ W7000 Graphics</a:t>
            </a:r>
          </a:p>
        </p:txBody>
      </p:sp>
      <p:sp>
        <p:nvSpPr>
          <p:cNvPr id="6" name="Text Placeholder 5"/>
          <p:cNvSpPr>
            <a:spLocks noGrp="1"/>
          </p:cNvSpPr>
          <p:nvPr>
            <p:ph type="body" sz="quarter" idx="10"/>
          </p:nvPr>
        </p:nvSpPr>
        <p:spPr/>
        <p:txBody>
          <a:bodyPr/>
          <a:lstStyle/>
          <a:p>
            <a:r>
              <a:rPr lang="en-US" dirty="0"/>
              <a:t>More memory &amp; Improved </a:t>
            </a:r>
            <a:r>
              <a:rPr lang="en-US" dirty="0" err="1"/>
              <a:t>GeometryBoost</a:t>
            </a:r>
            <a:r>
              <a:rPr lang="en-US" dirty="0"/>
              <a:t> performance for optimized CAD Workflows</a:t>
            </a:r>
          </a:p>
          <a:p>
            <a:endParaRPr lang="en-US" dirty="0"/>
          </a:p>
        </p:txBody>
      </p:sp>
    </p:spTree>
    <p:extLst>
      <p:ext uri="{BB962C8B-B14F-4D97-AF65-F5344CB8AC3E}">
        <p14:creationId xmlns:p14="http://schemas.microsoft.com/office/powerpoint/2010/main" val="311269806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D-242_DDC3_content_ppt_M.jpg"/>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596569" y="1260771"/>
            <a:ext cx="6428654" cy="3699281"/>
          </a:xfrm>
          <a:prstGeom prst="round2DiagRect">
            <a:avLst>
              <a:gd name="adj1" fmla="val 16667"/>
              <a:gd name="adj2" fmla="val 0"/>
            </a:avLst>
          </a:prstGeom>
          <a:ln w="88900" cap="sq">
            <a:solidFill>
              <a:srgbClr val="ED1C24"/>
            </a:solidFill>
            <a:miter lim="800000"/>
          </a:ln>
          <a:effectLst>
            <a:outerShdw blurRad="254000" algn="tl" rotWithShape="0">
              <a:srgbClr val="000000">
                <a:alpha val="43000"/>
              </a:srgbClr>
            </a:outerShdw>
          </a:effectLst>
        </p:spPr>
      </p:pic>
      <p:sp>
        <p:nvSpPr>
          <p:cNvPr id="4" name="Title 3"/>
          <p:cNvSpPr>
            <a:spLocks noGrp="1"/>
          </p:cNvSpPr>
          <p:nvPr>
            <p:ph type="title"/>
          </p:nvPr>
        </p:nvSpPr>
        <p:spPr/>
        <p:txBody>
          <a:bodyPr/>
          <a:lstStyle/>
          <a:p>
            <a:r>
              <a:rPr lang="en-CA" dirty="0" smtClean="0"/>
              <a:t>AMD FIREPRO™ W7100: A multimedia powerhouse</a:t>
            </a:r>
            <a:endParaRPr lang="en-CA" dirty="0"/>
          </a:p>
        </p:txBody>
      </p:sp>
      <p:sp>
        <p:nvSpPr>
          <p:cNvPr id="10" name="Content Placeholder 9"/>
          <p:cNvSpPr>
            <a:spLocks noGrp="1"/>
          </p:cNvSpPr>
          <p:nvPr>
            <p:ph idx="1"/>
          </p:nvPr>
        </p:nvSpPr>
        <p:spPr>
          <a:xfrm>
            <a:off x="235908" y="1260771"/>
            <a:ext cx="5360661" cy="4937760"/>
          </a:xfrm>
        </p:spPr>
        <p:txBody>
          <a:bodyPr/>
          <a:lstStyle/>
          <a:p>
            <a:pPr>
              <a:spcBef>
                <a:spcPts val="0"/>
              </a:spcBef>
            </a:pPr>
            <a:r>
              <a:rPr lang="en-US" sz="1800" dirty="0" smtClean="0">
                <a:latin typeface="+mj-lt"/>
              </a:rPr>
              <a:t>HD Multimedia Engines help to boost               performance &amp; support for 4K content</a:t>
            </a:r>
          </a:p>
          <a:p>
            <a:pPr lvl="1">
              <a:spcBef>
                <a:spcPts val="0"/>
              </a:spcBef>
            </a:pPr>
            <a:r>
              <a:rPr lang="en-US" dirty="0" smtClean="0">
                <a:latin typeface="+mj-lt"/>
              </a:rPr>
              <a:t>Video </a:t>
            </a:r>
            <a:r>
              <a:rPr lang="en-US" dirty="0">
                <a:latin typeface="+mj-lt"/>
              </a:rPr>
              <a:t>p</a:t>
            </a:r>
            <a:r>
              <a:rPr lang="en-US" dirty="0" smtClean="0">
                <a:latin typeface="+mj-lt"/>
              </a:rPr>
              <a:t>layback, editing and transcoding</a:t>
            </a:r>
            <a:br>
              <a:rPr lang="en-US" dirty="0" smtClean="0">
                <a:latin typeface="+mj-lt"/>
              </a:rPr>
            </a:br>
            <a:endParaRPr lang="en-US" sz="1400" dirty="0" smtClean="0">
              <a:latin typeface="+mj-lt"/>
            </a:endParaRPr>
          </a:p>
          <a:p>
            <a:pPr>
              <a:spcBef>
                <a:spcPts val="0"/>
              </a:spcBef>
            </a:pPr>
            <a:r>
              <a:rPr lang="en-US" sz="1800" dirty="0" smtClean="0">
                <a:latin typeface="+mj-lt"/>
              </a:rPr>
              <a:t>Unified Video Decoder</a:t>
            </a:r>
          </a:p>
          <a:p>
            <a:pPr lvl="1">
              <a:spcBef>
                <a:spcPts val="0"/>
              </a:spcBef>
            </a:pPr>
            <a:r>
              <a:rPr lang="en-US" dirty="0" smtClean="0">
                <a:latin typeface="+mj-lt"/>
              </a:rPr>
              <a:t>Full fix-function decode engine with support for H.264, VC-1, MPEG4, MPEG2 and now MJPEG</a:t>
            </a:r>
          </a:p>
          <a:p>
            <a:pPr lvl="1">
              <a:spcBef>
                <a:spcPts val="0"/>
              </a:spcBef>
            </a:pPr>
            <a:r>
              <a:rPr lang="en-US" dirty="0" smtClean="0">
                <a:latin typeface="+mj-lt"/>
              </a:rPr>
              <a:t>Support for high frame rate 4K content </a:t>
            </a:r>
            <a:br>
              <a:rPr lang="en-US" dirty="0" smtClean="0">
                <a:latin typeface="+mj-lt"/>
              </a:rPr>
            </a:br>
            <a:endParaRPr lang="en-US" sz="1400" dirty="0" smtClean="0">
              <a:latin typeface="+mj-lt"/>
            </a:endParaRPr>
          </a:p>
          <a:p>
            <a:pPr>
              <a:spcBef>
                <a:spcPts val="0"/>
              </a:spcBef>
            </a:pPr>
            <a:r>
              <a:rPr lang="en-US" sz="1800" dirty="0" smtClean="0">
                <a:latin typeface="+mj-lt"/>
              </a:rPr>
              <a:t>Video Coding Engine</a:t>
            </a:r>
          </a:p>
          <a:p>
            <a:pPr lvl="1">
              <a:spcBef>
                <a:spcPts val="0"/>
              </a:spcBef>
            </a:pPr>
            <a:r>
              <a:rPr lang="en-US" dirty="0" smtClean="0">
                <a:latin typeface="+mj-lt"/>
              </a:rPr>
              <a:t>Helps to improve H.264 encode performance</a:t>
            </a:r>
          </a:p>
          <a:p>
            <a:pPr lvl="1">
              <a:spcBef>
                <a:spcPts val="0"/>
              </a:spcBef>
            </a:pPr>
            <a:r>
              <a:rPr lang="en-US" dirty="0" smtClean="0">
                <a:latin typeface="+mj-lt"/>
              </a:rPr>
              <a:t>Up to 12x faster than real-time (24FPS) encoding for </a:t>
            </a:r>
            <a:r>
              <a:rPr lang="en-US" dirty="0">
                <a:latin typeface="+mj-lt"/>
              </a:rPr>
              <a:t>f</a:t>
            </a:r>
            <a:r>
              <a:rPr lang="en-US" dirty="0" smtClean="0">
                <a:latin typeface="+mj-lt"/>
              </a:rPr>
              <a:t>ull HD (1080) video*</a:t>
            </a:r>
          </a:p>
          <a:p>
            <a:pPr lvl="1">
              <a:spcBef>
                <a:spcPts val="0"/>
              </a:spcBef>
            </a:pPr>
            <a:r>
              <a:rPr lang="en-US" dirty="0" smtClean="0">
                <a:latin typeface="+mj-lt"/>
              </a:rPr>
              <a:t>Support for 4K resolutions</a:t>
            </a:r>
            <a:endParaRPr lang="en-US" sz="1400" dirty="0" smtClean="0">
              <a:latin typeface="+mj-lt"/>
            </a:endParaRPr>
          </a:p>
          <a:p>
            <a:pPr>
              <a:spcBef>
                <a:spcPts val="0"/>
              </a:spcBef>
            </a:pPr>
            <a:endParaRPr lang="en-US" sz="1800" dirty="0" smtClean="0">
              <a:latin typeface="+mj-lt"/>
            </a:endParaRPr>
          </a:p>
          <a:p>
            <a:pPr>
              <a:spcBef>
                <a:spcPts val="0"/>
              </a:spcBef>
            </a:pPr>
            <a:r>
              <a:rPr lang="en-US" sz="1800" dirty="0" smtClean="0">
                <a:latin typeface="+mj-lt"/>
              </a:rPr>
              <a:t>Display Engine</a:t>
            </a:r>
          </a:p>
          <a:p>
            <a:pPr lvl="1">
              <a:spcBef>
                <a:spcPts val="0"/>
              </a:spcBef>
            </a:pPr>
            <a:r>
              <a:rPr lang="en-US" sz="1600" dirty="0" smtClean="0">
                <a:latin typeface="+mj-lt"/>
              </a:rPr>
              <a:t>Supports up to three 4K SST panels at 60Hz </a:t>
            </a:r>
          </a:p>
          <a:p>
            <a:pPr lvl="1">
              <a:spcBef>
                <a:spcPts val="0"/>
              </a:spcBef>
            </a:pPr>
            <a:r>
              <a:rPr lang="en-US" sz="1600" dirty="0" smtClean="0">
                <a:latin typeface="+mj-lt"/>
              </a:rPr>
              <a:t>Two more panels than AMD </a:t>
            </a:r>
            <a:r>
              <a:rPr lang="en-US" sz="1600" dirty="0" err="1" smtClean="0">
                <a:latin typeface="+mj-lt"/>
              </a:rPr>
              <a:t>FirePro</a:t>
            </a:r>
            <a:r>
              <a:rPr lang="en-US" sz="1600" dirty="0" smtClean="0">
                <a:latin typeface="+mj-lt"/>
              </a:rPr>
              <a:t>™ W7000</a:t>
            </a:r>
            <a:endParaRPr lang="en-US" sz="1600" dirty="0">
              <a:latin typeface="+mj-lt"/>
            </a:endParaRPr>
          </a:p>
        </p:txBody>
      </p:sp>
      <p:sp>
        <p:nvSpPr>
          <p:cNvPr id="11" name="Text Placeholder 10"/>
          <p:cNvSpPr>
            <a:spLocks noGrp="1"/>
          </p:cNvSpPr>
          <p:nvPr>
            <p:ph type="body" sz="quarter" idx="10"/>
          </p:nvPr>
        </p:nvSpPr>
        <p:spPr/>
        <p:txBody>
          <a:bodyPr/>
          <a:lstStyle/>
          <a:p>
            <a:r>
              <a:rPr lang="en-US" dirty="0" smtClean="0"/>
              <a:t>Enabling users to advance their projects to the next level</a:t>
            </a:r>
            <a:endParaRPr lang="en-US" dirty="0"/>
          </a:p>
        </p:txBody>
      </p:sp>
      <p:sp>
        <p:nvSpPr>
          <p:cNvPr id="12" name="TextBox 11"/>
          <p:cNvSpPr txBox="1"/>
          <p:nvPr/>
        </p:nvSpPr>
        <p:spPr>
          <a:xfrm>
            <a:off x="5927834" y="5875365"/>
            <a:ext cx="6009965" cy="646331"/>
          </a:xfrm>
          <a:prstGeom prst="rect">
            <a:avLst/>
          </a:prstGeom>
          <a:noFill/>
        </p:spPr>
        <p:txBody>
          <a:bodyPr wrap="square" rtlCol="0">
            <a:spAutoFit/>
          </a:bodyPr>
          <a:lstStyle/>
          <a:p>
            <a:pPr algn="r">
              <a:spcAft>
                <a:spcPts val="0"/>
              </a:spcAft>
              <a:buClr>
                <a:schemeClr val="bg2"/>
              </a:buClr>
            </a:pPr>
            <a:r>
              <a:rPr lang="en-US" sz="900" dirty="0" smtClean="0">
                <a:solidFill>
                  <a:schemeClr val="tx1">
                    <a:lumMod val="65000"/>
                  </a:schemeClr>
                </a:solidFill>
                <a:latin typeface="+mj-lt"/>
              </a:rPr>
              <a:t>*W7100  encoding throughput for 1080p video is 315  FPS, approximately 12x faster than real-time, or 24 FPS. System configuration: AMD Phenom II 1055T 2.8 GHz, </a:t>
            </a:r>
            <a:r>
              <a:rPr lang="en-US" sz="900" dirty="0">
                <a:solidFill>
                  <a:schemeClr val="tx1">
                    <a:lumMod val="65000"/>
                  </a:schemeClr>
                </a:solidFill>
                <a:latin typeface="+mj-lt"/>
              </a:rPr>
              <a:t>8</a:t>
            </a:r>
            <a:r>
              <a:rPr lang="en-US" sz="900" dirty="0" smtClean="0">
                <a:solidFill>
                  <a:schemeClr val="tx1">
                    <a:lumMod val="65000"/>
                  </a:schemeClr>
                </a:solidFill>
                <a:latin typeface="+mj-lt"/>
              </a:rPr>
              <a:t>GB  RAM, Win 8.1 64-bit, AMD 14.30 beta. AMD </a:t>
            </a:r>
            <a:r>
              <a:rPr lang="en-US" sz="900" dirty="0">
                <a:solidFill>
                  <a:schemeClr val="tx1">
                    <a:lumMod val="65000"/>
                  </a:schemeClr>
                </a:solidFill>
                <a:latin typeface="+mj-lt"/>
              </a:rPr>
              <a:t>does not provide a license/sublicense to any intellectual property rights relating to any to any standards, including but not limited to any audio and/or video codec technologies such as AVC/H.264/MPEG-4, AVC, VC-1, MPEG-2, and DivX/</a:t>
            </a:r>
            <a:r>
              <a:rPr lang="en-US" sz="900" dirty="0" err="1">
                <a:solidFill>
                  <a:schemeClr val="tx1">
                    <a:lumMod val="65000"/>
                  </a:schemeClr>
                </a:solidFill>
                <a:latin typeface="+mj-lt"/>
              </a:rPr>
              <a:t>xVid</a:t>
            </a:r>
            <a:r>
              <a:rPr lang="en-US" sz="900" dirty="0" smtClean="0">
                <a:solidFill>
                  <a:schemeClr val="tx1">
                    <a:lumMod val="65000"/>
                  </a:schemeClr>
                </a:solidFill>
                <a:latin typeface="+mj-lt"/>
              </a:rPr>
              <a:t>.</a:t>
            </a:r>
            <a:endParaRPr lang="en-US" sz="900" dirty="0">
              <a:solidFill>
                <a:schemeClr val="tx1">
                  <a:lumMod val="65000"/>
                </a:schemeClr>
              </a:solidFill>
              <a:latin typeface="+mj-lt"/>
            </a:endParaRPr>
          </a:p>
        </p:txBody>
      </p:sp>
      <p:sp>
        <p:nvSpPr>
          <p:cNvPr id="7" name="TextBox 6"/>
          <p:cNvSpPr txBox="1"/>
          <p:nvPr/>
        </p:nvSpPr>
        <p:spPr>
          <a:xfrm>
            <a:off x="6004882" y="4601405"/>
            <a:ext cx="5476139" cy="913269"/>
          </a:xfrm>
          <a:prstGeom prst="parallelogram">
            <a:avLst>
              <a:gd name="adj" fmla="val 44924"/>
            </a:avLst>
          </a:prstGeom>
          <a:solidFill>
            <a:schemeClr val="accent2"/>
          </a:solidFill>
        </p:spPr>
        <p:txBody>
          <a:bodyPr wrap="none" rtlCol="0">
            <a:spAutoFit/>
          </a:bodyPr>
          <a:lstStyle/>
          <a:p>
            <a:pPr algn="ctr">
              <a:spcAft>
                <a:spcPts val="600"/>
              </a:spcAft>
              <a:buClr>
                <a:schemeClr val="bg2"/>
              </a:buClr>
            </a:pPr>
            <a:r>
              <a:rPr lang="en-US" sz="4000" dirty="0" smtClean="0">
                <a:solidFill>
                  <a:schemeClr val="bg2"/>
                </a:solidFill>
                <a:latin typeface="+mj-lt"/>
              </a:rPr>
              <a:t>12X Faster Encode*</a:t>
            </a:r>
          </a:p>
        </p:txBody>
      </p:sp>
    </p:spTree>
    <p:extLst>
      <p:ext uri="{BB962C8B-B14F-4D97-AF65-F5344CB8AC3E}">
        <p14:creationId xmlns:p14="http://schemas.microsoft.com/office/powerpoint/2010/main" val="402598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 y="4327475"/>
            <a:ext cx="12188823" cy="886275"/>
          </a:xfrm>
          <a:prstGeom prst="rect">
            <a:avLst/>
          </a:prstGeom>
          <a:solidFill>
            <a:schemeClr val="accent6">
              <a:lumMod val="50000"/>
              <a:alpha val="2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latin typeface="+mj-lt"/>
            </a:endParaRPr>
          </a:p>
        </p:txBody>
      </p:sp>
      <p:sp>
        <p:nvSpPr>
          <p:cNvPr id="26" name="Parallelogram 25"/>
          <p:cNvSpPr/>
          <p:nvPr/>
        </p:nvSpPr>
        <p:spPr>
          <a:xfrm flipH="1">
            <a:off x="12188825" y="2851150"/>
            <a:ext cx="11312525" cy="4006850"/>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mj-lt"/>
            </a:endParaRPr>
          </a:p>
        </p:txBody>
      </p:sp>
      <p:sp>
        <p:nvSpPr>
          <p:cNvPr id="27" name="Parallelogram 26"/>
          <p:cNvSpPr/>
          <p:nvPr/>
        </p:nvSpPr>
        <p:spPr>
          <a:xfrm flipH="1">
            <a:off x="-10169524" y="-738188"/>
            <a:ext cx="10169526" cy="3290888"/>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mj-lt"/>
            </a:endParaRPr>
          </a:p>
        </p:txBody>
      </p:sp>
      <p:sp>
        <p:nvSpPr>
          <p:cNvPr id="28" name="Parallelogram 27"/>
          <p:cNvSpPr/>
          <p:nvPr/>
        </p:nvSpPr>
        <p:spPr>
          <a:xfrm flipH="1">
            <a:off x="-8840788" y="3967163"/>
            <a:ext cx="8840788" cy="1035050"/>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mj-lt"/>
            </a:endParaRPr>
          </a:p>
        </p:txBody>
      </p:sp>
      <p:sp>
        <p:nvSpPr>
          <p:cNvPr id="29" name="Parallelogram 28"/>
          <p:cNvSpPr/>
          <p:nvPr/>
        </p:nvSpPr>
        <p:spPr>
          <a:xfrm flipH="1">
            <a:off x="12188825" y="5903915"/>
            <a:ext cx="5680075" cy="954087"/>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mj-lt"/>
            </a:endParaRPr>
          </a:p>
        </p:txBody>
      </p:sp>
      <p:sp>
        <p:nvSpPr>
          <p:cNvPr id="2" name="Title 1"/>
          <p:cNvSpPr>
            <a:spLocks noGrp="1"/>
          </p:cNvSpPr>
          <p:nvPr>
            <p:ph type="title"/>
          </p:nvPr>
        </p:nvSpPr>
        <p:spPr>
          <a:xfrm>
            <a:off x="831807" y="303177"/>
            <a:ext cx="9487186" cy="474345"/>
          </a:xfrm>
        </p:spPr>
        <p:txBody>
          <a:bodyPr/>
          <a:lstStyle/>
          <a:p>
            <a:r>
              <a:rPr lang="en-US" dirty="0" smtClean="0">
                <a:latin typeface="+mj-lt"/>
              </a:rPr>
              <a:t>AMD FirePro™ Workstation Graphics Product </a:t>
            </a:r>
            <a:r>
              <a:rPr lang="en-US" dirty="0" err="1" smtClean="0">
                <a:latin typeface="+mj-lt"/>
              </a:rPr>
              <a:t>STack</a:t>
            </a:r>
            <a:endParaRPr lang="en-US" dirty="0">
              <a:latin typeface="+mj-lt"/>
            </a:endParaRPr>
          </a:p>
        </p:txBody>
      </p:sp>
      <p:grpSp>
        <p:nvGrpSpPr>
          <p:cNvPr id="12" name="Group 11"/>
          <p:cNvGrpSpPr/>
          <p:nvPr/>
        </p:nvGrpSpPr>
        <p:grpSpPr>
          <a:xfrm>
            <a:off x="4264560" y="1705691"/>
            <a:ext cx="3200400" cy="495257"/>
            <a:chOff x="1400242" y="1493031"/>
            <a:chExt cx="3200400" cy="372099"/>
          </a:xfrm>
        </p:grpSpPr>
        <p:sp>
          <p:nvSpPr>
            <p:cNvPr id="76" name="Rectangle 75"/>
            <p:cNvSpPr/>
            <p:nvPr/>
          </p:nvSpPr>
          <p:spPr>
            <a:xfrm>
              <a:off x="1919994" y="1493031"/>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77" name="Parallelogram 76"/>
            <p:cNvSpPr/>
            <p:nvPr/>
          </p:nvSpPr>
          <p:spPr>
            <a:xfrm>
              <a:off x="1400242" y="1493031"/>
              <a:ext cx="3200400"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W9000</a:t>
              </a:r>
            </a:p>
          </p:txBody>
        </p:sp>
      </p:grpSp>
      <p:grpSp>
        <p:nvGrpSpPr>
          <p:cNvPr id="11" name="Group 10"/>
          <p:cNvGrpSpPr/>
          <p:nvPr/>
        </p:nvGrpSpPr>
        <p:grpSpPr>
          <a:xfrm>
            <a:off x="3552148" y="2419597"/>
            <a:ext cx="3200400" cy="473359"/>
            <a:chOff x="1400241" y="2079341"/>
            <a:chExt cx="3200400" cy="372099"/>
          </a:xfrm>
        </p:grpSpPr>
        <p:sp>
          <p:nvSpPr>
            <p:cNvPr id="79" name="Rectangle 78"/>
            <p:cNvSpPr/>
            <p:nvPr/>
          </p:nvSpPr>
          <p:spPr>
            <a:xfrm>
              <a:off x="1919994" y="2079341"/>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80" name="Parallelogram 79"/>
            <p:cNvSpPr/>
            <p:nvPr/>
          </p:nvSpPr>
          <p:spPr>
            <a:xfrm>
              <a:off x="1400241" y="2079341"/>
              <a:ext cx="3200400"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W8000</a:t>
              </a:r>
            </a:p>
          </p:txBody>
        </p:sp>
      </p:grpSp>
      <p:grpSp>
        <p:nvGrpSpPr>
          <p:cNvPr id="10" name="Group 9"/>
          <p:cNvGrpSpPr/>
          <p:nvPr/>
        </p:nvGrpSpPr>
        <p:grpSpPr>
          <a:xfrm>
            <a:off x="2903537" y="3119163"/>
            <a:ext cx="3190876" cy="485299"/>
            <a:chOff x="1400243" y="2513082"/>
            <a:chExt cx="3190876" cy="372099"/>
          </a:xfrm>
        </p:grpSpPr>
        <p:sp>
          <p:nvSpPr>
            <p:cNvPr id="82" name="Rectangle 81"/>
            <p:cNvSpPr/>
            <p:nvPr/>
          </p:nvSpPr>
          <p:spPr>
            <a:xfrm>
              <a:off x="1919994" y="2513082"/>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83" name="Parallelogram 82"/>
            <p:cNvSpPr/>
            <p:nvPr/>
          </p:nvSpPr>
          <p:spPr>
            <a:xfrm>
              <a:off x="1400243" y="2513082"/>
              <a:ext cx="3190876"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W7000</a:t>
              </a:r>
            </a:p>
          </p:txBody>
        </p:sp>
      </p:grpSp>
      <p:grpSp>
        <p:nvGrpSpPr>
          <p:cNvPr id="9" name="Group 8"/>
          <p:cNvGrpSpPr/>
          <p:nvPr/>
        </p:nvGrpSpPr>
        <p:grpSpPr>
          <a:xfrm>
            <a:off x="2180063" y="3808676"/>
            <a:ext cx="3200400" cy="508166"/>
            <a:chOff x="1378548" y="3160063"/>
            <a:chExt cx="3178745" cy="372099"/>
          </a:xfrm>
        </p:grpSpPr>
        <p:sp>
          <p:nvSpPr>
            <p:cNvPr id="88" name="Rectangle 87"/>
            <p:cNvSpPr/>
            <p:nvPr/>
          </p:nvSpPr>
          <p:spPr>
            <a:xfrm>
              <a:off x="1898300" y="3160063"/>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89" name="Parallelogram 88"/>
            <p:cNvSpPr/>
            <p:nvPr/>
          </p:nvSpPr>
          <p:spPr>
            <a:xfrm>
              <a:off x="1378548" y="3160063"/>
              <a:ext cx="3178745"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W5000</a:t>
              </a:r>
            </a:p>
          </p:txBody>
        </p:sp>
      </p:grpSp>
      <p:grpSp>
        <p:nvGrpSpPr>
          <p:cNvPr id="6" name="Group 5"/>
          <p:cNvGrpSpPr/>
          <p:nvPr/>
        </p:nvGrpSpPr>
        <p:grpSpPr>
          <a:xfrm>
            <a:off x="872633" y="5203117"/>
            <a:ext cx="3199267" cy="508166"/>
            <a:chOff x="1400242" y="5302326"/>
            <a:chExt cx="3199267" cy="372099"/>
          </a:xfrm>
        </p:grpSpPr>
        <p:sp>
          <p:nvSpPr>
            <p:cNvPr id="91" name="Rectangle 90"/>
            <p:cNvSpPr/>
            <p:nvPr/>
          </p:nvSpPr>
          <p:spPr>
            <a:xfrm>
              <a:off x="1919994" y="5302326"/>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92" name="Parallelogram 91"/>
            <p:cNvSpPr/>
            <p:nvPr/>
          </p:nvSpPr>
          <p:spPr>
            <a:xfrm>
              <a:off x="1400242" y="5302326"/>
              <a:ext cx="3199267"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V4900</a:t>
              </a:r>
            </a:p>
          </p:txBody>
        </p:sp>
      </p:grpSp>
      <p:grpSp>
        <p:nvGrpSpPr>
          <p:cNvPr id="3" name="Group 2"/>
          <p:cNvGrpSpPr/>
          <p:nvPr/>
        </p:nvGrpSpPr>
        <p:grpSpPr>
          <a:xfrm>
            <a:off x="202754" y="5942045"/>
            <a:ext cx="3220533" cy="508166"/>
            <a:chOff x="1400242" y="6082075"/>
            <a:chExt cx="3220533" cy="372099"/>
          </a:xfrm>
        </p:grpSpPr>
        <p:sp>
          <p:nvSpPr>
            <p:cNvPr id="94" name="Rectangle 93"/>
            <p:cNvSpPr/>
            <p:nvPr/>
          </p:nvSpPr>
          <p:spPr>
            <a:xfrm>
              <a:off x="1919994" y="6082075"/>
              <a:ext cx="2176536" cy="372099"/>
            </a:xfrm>
            <a:prstGeom prst="rect">
              <a:avLst/>
            </a:prstGeom>
            <a:solidFill>
              <a:schemeClr val="bg1">
                <a:lumMod val="85000"/>
              </a:schemeClr>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95" name="Parallelogram 94"/>
            <p:cNvSpPr/>
            <p:nvPr/>
          </p:nvSpPr>
          <p:spPr>
            <a:xfrm>
              <a:off x="1400242" y="6082075"/>
              <a:ext cx="3220533" cy="372099"/>
            </a:xfrm>
            <a:prstGeom prst="parallelogram">
              <a:avLst>
                <a:gd name="adj" fmla="val 99264"/>
              </a:avLst>
            </a:prstGeom>
            <a:solidFill>
              <a:srgbClr val="9650A0"/>
            </a:solidFill>
            <a:ln>
              <a:solidFill>
                <a:srgbClr val="965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V3900</a:t>
              </a:r>
            </a:p>
          </p:txBody>
        </p:sp>
      </p:grpSp>
      <p:grpSp>
        <p:nvGrpSpPr>
          <p:cNvPr id="99" name="Group 98"/>
          <p:cNvGrpSpPr/>
          <p:nvPr/>
        </p:nvGrpSpPr>
        <p:grpSpPr>
          <a:xfrm>
            <a:off x="8774267" y="1487743"/>
            <a:ext cx="3166095" cy="465576"/>
            <a:chOff x="1509401" y="1489692"/>
            <a:chExt cx="3166095" cy="372099"/>
          </a:xfrm>
        </p:grpSpPr>
        <p:sp>
          <p:nvSpPr>
            <p:cNvPr id="100" name="Rectangle 99"/>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101" name="Parallelogram 100"/>
            <p:cNvSpPr/>
            <p:nvPr/>
          </p:nvSpPr>
          <p:spPr>
            <a:xfrm>
              <a:off x="1509401" y="1489692"/>
              <a:ext cx="3166095"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W9100</a:t>
              </a:r>
            </a:p>
          </p:txBody>
        </p:sp>
      </p:grpSp>
      <p:grpSp>
        <p:nvGrpSpPr>
          <p:cNvPr id="102" name="Group 101"/>
          <p:cNvGrpSpPr/>
          <p:nvPr/>
        </p:nvGrpSpPr>
        <p:grpSpPr>
          <a:xfrm>
            <a:off x="8157554" y="2127218"/>
            <a:ext cx="3229916" cy="478647"/>
            <a:chOff x="1509402" y="1489692"/>
            <a:chExt cx="3229916" cy="372099"/>
          </a:xfrm>
        </p:grpSpPr>
        <p:sp>
          <p:nvSpPr>
            <p:cNvPr id="103" name="Rectangle 102"/>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104" name="Parallelogram 103"/>
            <p:cNvSpPr/>
            <p:nvPr/>
          </p:nvSpPr>
          <p:spPr>
            <a:xfrm>
              <a:off x="1509402" y="1489692"/>
              <a:ext cx="3229916"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W8100</a:t>
              </a:r>
            </a:p>
          </p:txBody>
        </p:sp>
      </p:grpSp>
      <p:grpSp>
        <p:nvGrpSpPr>
          <p:cNvPr id="105" name="Group 104"/>
          <p:cNvGrpSpPr/>
          <p:nvPr/>
        </p:nvGrpSpPr>
        <p:grpSpPr>
          <a:xfrm>
            <a:off x="7477040" y="2837037"/>
            <a:ext cx="3200400" cy="494406"/>
            <a:chOff x="1509400" y="1489692"/>
            <a:chExt cx="3200400" cy="372099"/>
          </a:xfrm>
        </p:grpSpPr>
        <p:sp>
          <p:nvSpPr>
            <p:cNvPr id="106" name="Rectangle 105"/>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107" name="Parallelogram 106"/>
            <p:cNvSpPr/>
            <p:nvPr/>
          </p:nvSpPr>
          <p:spPr>
            <a:xfrm>
              <a:off x="1509400" y="1489692"/>
              <a:ext cx="320040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W7100</a:t>
              </a:r>
            </a:p>
          </p:txBody>
        </p:sp>
      </p:grpSp>
      <p:grpSp>
        <p:nvGrpSpPr>
          <p:cNvPr id="111" name="Group 110"/>
          <p:cNvGrpSpPr/>
          <p:nvPr/>
        </p:nvGrpSpPr>
        <p:grpSpPr>
          <a:xfrm>
            <a:off x="6689771" y="3718324"/>
            <a:ext cx="3166610" cy="449687"/>
            <a:chOff x="1509402" y="1489692"/>
            <a:chExt cx="3166610" cy="372099"/>
          </a:xfrm>
        </p:grpSpPr>
        <p:sp>
          <p:nvSpPr>
            <p:cNvPr id="112" name="Rectangle 111"/>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113" name="Parallelogram 112"/>
            <p:cNvSpPr/>
            <p:nvPr/>
          </p:nvSpPr>
          <p:spPr>
            <a:xfrm>
              <a:off x="1509402" y="1489692"/>
              <a:ext cx="3166610"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W5100</a:t>
              </a:r>
            </a:p>
          </p:txBody>
        </p:sp>
      </p:grpSp>
      <p:grpSp>
        <p:nvGrpSpPr>
          <p:cNvPr id="114" name="Group 113"/>
          <p:cNvGrpSpPr/>
          <p:nvPr/>
        </p:nvGrpSpPr>
        <p:grpSpPr>
          <a:xfrm>
            <a:off x="5159216" y="5229633"/>
            <a:ext cx="3229872" cy="497533"/>
            <a:chOff x="1509402" y="1489692"/>
            <a:chExt cx="3229872" cy="372099"/>
          </a:xfrm>
        </p:grpSpPr>
        <p:sp>
          <p:nvSpPr>
            <p:cNvPr id="115" name="Rectangle 114"/>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200" kern="0" dirty="0">
                <a:solidFill>
                  <a:prstClr val="white">
                    <a:lumMod val="85000"/>
                    <a:lumOff val="15000"/>
                  </a:prstClr>
                </a:solidFill>
                <a:latin typeface="+mj-lt"/>
                <a:cs typeface="Arial" charset="0"/>
              </a:endParaRPr>
            </a:p>
          </p:txBody>
        </p:sp>
        <p:sp>
          <p:nvSpPr>
            <p:cNvPr id="116" name="Parallelogram 115"/>
            <p:cNvSpPr/>
            <p:nvPr/>
          </p:nvSpPr>
          <p:spPr>
            <a:xfrm>
              <a:off x="1509402" y="1489692"/>
              <a:ext cx="3229872"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W2100</a:t>
              </a:r>
            </a:p>
          </p:txBody>
        </p:sp>
      </p:grpSp>
      <p:sp>
        <p:nvSpPr>
          <p:cNvPr id="124" name="Rectangle 123"/>
          <p:cNvSpPr/>
          <p:nvPr/>
        </p:nvSpPr>
        <p:spPr>
          <a:xfrm>
            <a:off x="9823907" y="1030009"/>
            <a:ext cx="1540102" cy="369332"/>
          </a:xfrm>
          <a:prstGeom prst="rect">
            <a:avLst/>
          </a:prstGeom>
        </p:spPr>
        <p:txBody>
          <a:bodyPr wrap="none">
            <a:spAutoFit/>
          </a:bodyPr>
          <a:lstStyle/>
          <a:p>
            <a:r>
              <a:rPr lang="en-US" dirty="0" smtClean="0">
                <a:solidFill>
                  <a:prstClr val="white"/>
                </a:solidFill>
                <a:latin typeface="+mj-lt"/>
              </a:rPr>
              <a:t>New Next Gen</a:t>
            </a:r>
            <a:endParaRPr lang="en-US" dirty="0">
              <a:solidFill>
                <a:prstClr val="white"/>
              </a:solidFill>
              <a:latin typeface="+mj-lt"/>
            </a:endParaRPr>
          </a:p>
        </p:txBody>
      </p:sp>
      <p:grpSp>
        <p:nvGrpSpPr>
          <p:cNvPr id="178" name="Group 177"/>
          <p:cNvGrpSpPr/>
          <p:nvPr/>
        </p:nvGrpSpPr>
        <p:grpSpPr>
          <a:xfrm>
            <a:off x="5922547" y="4492127"/>
            <a:ext cx="3162513" cy="462657"/>
            <a:chOff x="1509401" y="1489692"/>
            <a:chExt cx="3162513" cy="372099"/>
          </a:xfrm>
        </p:grpSpPr>
        <p:sp>
          <p:nvSpPr>
            <p:cNvPr id="179" name="Rectangle 178"/>
            <p:cNvSpPr/>
            <p:nvPr/>
          </p:nvSpPr>
          <p:spPr>
            <a:xfrm>
              <a:off x="2029153" y="1489692"/>
              <a:ext cx="2176536" cy="372099"/>
            </a:xfrm>
            <a:prstGeom prst="rect">
              <a:avLst/>
            </a:prstGeom>
            <a:solidFill>
              <a:schemeClr val="bg1">
                <a:lumMod val="8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0630" algn="r" eaLnBrk="0" hangingPunct="0">
                <a:defRPr/>
              </a:pPr>
              <a:endParaRPr lang="en-US" sz="1050" kern="0" dirty="0">
                <a:solidFill>
                  <a:prstClr val="white">
                    <a:lumMod val="85000"/>
                    <a:lumOff val="15000"/>
                  </a:prstClr>
                </a:solidFill>
                <a:latin typeface="+mj-lt"/>
                <a:cs typeface="Arial" charset="0"/>
              </a:endParaRPr>
            </a:p>
          </p:txBody>
        </p:sp>
        <p:sp>
          <p:nvSpPr>
            <p:cNvPr id="180" name="Parallelogram 179"/>
            <p:cNvSpPr/>
            <p:nvPr/>
          </p:nvSpPr>
          <p:spPr>
            <a:xfrm>
              <a:off x="1509401" y="1489692"/>
              <a:ext cx="3162513" cy="372099"/>
            </a:xfrm>
            <a:prstGeom prst="parallelogram">
              <a:avLst>
                <a:gd name="adj" fmla="val 99264"/>
              </a:avLst>
            </a:prstGeom>
            <a:solidFill>
              <a:srgbClr val="F2652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latin typeface="+mj-lt"/>
                </a:rPr>
                <a:t>AMD FirePro™ W4100</a:t>
              </a:r>
            </a:p>
          </p:txBody>
        </p:sp>
      </p:grpSp>
      <p:sp>
        <p:nvSpPr>
          <p:cNvPr id="181" name="Rectangle 180"/>
          <p:cNvSpPr/>
          <p:nvPr/>
        </p:nvSpPr>
        <p:spPr>
          <a:xfrm>
            <a:off x="5404215" y="1030009"/>
            <a:ext cx="1747145" cy="369332"/>
          </a:xfrm>
          <a:prstGeom prst="rect">
            <a:avLst/>
          </a:prstGeom>
        </p:spPr>
        <p:txBody>
          <a:bodyPr wrap="none">
            <a:spAutoFit/>
          </a:bodyPr>
          <a:lstStyle/>
          <a:p>
            <a:r>
              <a:rPr lang="en-US" dirty="0" smtClean="0">
                <a:solidFill>
                  <a:prstClr val="white"/>
                </a:solidFill>
                <a:latin typeface="+mj-lt"/>
              </a:rPr>
              <a:t>Prior Generation</a:t>
            </a:r>
            <a:endParaRPr lang="en-US" dirty="0">
              <a:solidFill>
                <a:prstClr val="white"/>
              </a:solidFill>
              <a:latin typeface="+mj-lt"/>
            </a:endParaRPr>
          </a:p>
        </p:txBody>
      </p:sp>
    </p:spTree>
    <p:extLst>
      <p:ext uri="{BB962C8B-B14F-4D97-AF65-F5344CB8AC3E}">
        <p14:creationId xmlns:p14="http://schemas.microsoft.com/office/powerpoint/2010/main" val="3923342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3.37243E-6 4.07407E-6 L 1.85183 4.07407E-6 " pathEditMode="relative" rAng="0" ptsTypes="AA">
                                      <p:cBhvr>
                                        <p:cTn id="6" dur="750" spd="-100000" fill="hold"/>
                                        <p:tgtEl>
                                          <p:spTgt spid="27"/>
                                        </p:tgtEl>
                                        <p:attrNameLst>
                                          <p:attrName>ppt_x</p:attrName>
                                          <p:attrName>ppt_y</p:attrName>
                                        </p:attrNameLst>
                                      </p:cBhvr>
                                      <p:rCtr x="92585" y="0"/>
                                    </p:animMotion>
                                  </p:childTnLst>
                                </p:cTn>
                              </p:par>
                              <p:par>
                                <p:cTn id="7" presetID="35" presetClass="path" presetSubtype="0" fill="hold" grpId="0" nodeType="withEffect">
                                  <p:stCondLst>
                                    <p:cond delay="300"/>
                                  </p:stCondLst>
                                  <p:childTnLst>
                                    <p:animMotion origin="layout" path="M 3.37243E-6 4.07407E-6 L 1.85183 4.07407E-6 " pathEditMode="relative" rAng="0" ptsTypes="AA">
                                      <p:cBhvr>
                                        <p:cTn id="8" dur="750" spd="-100000" fill="hold"/>
                                        <p:tgtEl>
                                          <p:spTgt spid="28"/>
                                        </p:tgtEl>
                                        <p:attrNameLst>
                                          <p:attrName>ppt_x</p:attrName>
                                          <p:attrName>ppt_y</p:attrName>
                                        </p:attrNameLst>
                                      </p:cBhvr>
                                      <p:rCtr x="92585" y="0"/>
                                    </p:animMotion>
                                  </p:childTnLst>
                                </p:cTn>
                              </p:par>
                              <p:par>
                                <p:cTn id="9" presetID="35" presetClass="path" presetSubtype="0" fill="hold" grpId="0" nodeType="withEffect">
                                  <p:stCondLst>
                                    <p:cond delay="200"/>
                                  </p:stCondLst>
                                  <p:childTnLst>
                                    <p:animMotion origin="layout" path="M 3.92234E-6 -4.07407E-6 L -1.61637 -4.07407E-6 " pathEditMode="relative" rAng="0" ptsTypes="AA">
                                      <p:cBhvr>
                                        <p:cTn id="10" dur="750" spd="-100000" fill="hold"/>
                                        <p:tgtEl>
                                          <p:spTgt spid="29"/>
                                        </p:tgtEl>
                                        <p:attrNameLst>
                                          <p:attrName>ppt_x</p:attrName>
                                          <p:attrName>ppt_y</p:attrName>
                                        </p:attrNameLst>
                                      </p:cBhvr>
                                      <p:rCtr x="-80818" y="0"/>
                                    </p:animMotion>
                                  </p:childTnLst>
                                </p:cTn>
                              </p:par>
                              <p:par>
                                <p:cTn id="11" presetID="35" presetClass="path" presetSubtype="0" fill="hold" grpId="0" nodeType="withEffect">
                                  <p:stCondLst>
                                    <p:cond delay="0"/>
                                  </p:stCondLst>
                                  <p:childTnLst>
                                    <p:animMotion origin="layout" path="M 0.02424 -0.03241 L -2.18595 -0.03241 " pathEditMode="relative" rAng="0" ptsTypes="AA">
                                      <p:cBhvr>
                                        <p:cTn id="12" dur="750" spd="-100000" fill="hold"/>
                                        <p:tgtEl>
                                          <p:spTgt spid="26"/>
                                        </p:tgtEl>
                                        <p:attrNameLst>
                                          <p:attrName>ppt_x</p:attrName>
                                          <p:attrName>ppt_y</p:attrName>
                                        </p:attrNameLst>
                                      </p:cBhvr>
                                      <p:rCtr x="-110516" y="0"/>
                                    </p:animMotion>
                                  </p:childTnLst>
                                </p:cTn>
                              </p:par>
                            </p:childTnLst>
                          </p:cTn>
                        </p:par>
                        <p:par>
                          <p:cTn id="13" fill="hold">
                            <p:stCondLst>
                              <p:cond delay="105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50"/>
                            </p:stCondLst>
                            <p:childTnLst>
                              <p:par>
                                <p:cTn id="18" presetID="2" presetClass="entr" presetSubtype="12" fill="hold" nodeType="afterEffect">
                                  <p:stCondLst>
                                    <p:cond delay="20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4050"/>
                            </p:stCondLst>
                            <p:childTnLst>
                              <p:par>
                                <p:cTn id="23" presetID="2" presetClass="entr" presetSubtype="1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4550"/>
                            </p:stCondLst>
                            <p:childTnLst>
                              <p:par>
                                <p:cTn id="28" presetID="2" presetClass="entr" presetSubtype="12"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5050"/>
                            </p:stCondLst>
                            <p:childTnLst>
                              <p:par>
                                <p:cTn id="33" presetID="2" presetClass="entr" presetSubtype="12"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5550"/>
                            </p:stCondLst>
                            <p:childTnLst>
                              <p:par>
                                <p:cTn id="38" presetID="2" presetClass="entr" presetSubtype="12"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par>
                          <p:cTn id="42" fill="hold">
                            <p:stCondLst>
                              <p:cond delay="6050"/>
                            </p:stCondLst>
                            <p:childTnLst>
                              <p:par>
                                <p:cTn id="43" presetID="2" presetClass="entr" presetSubtype="12"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6550"/>
                            </p:stCondLst>
                            <p:childTnLst>
                              <p:par>
                                <p:cTn id="48" presetID="2" presetClass="entr" presetSubtype="8" fill="hold" grpId="0" nodeType="afterEffect">
                                  <p:stCondLst>
                                    <p:cond delay="100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childTnLst>
                          </p:cTn>
                        </p:par>
                        <p:par>
                          <p:cTn id="52" fill="hold">
                            <p:stCondLst>
                              <p:cond delay="8050"/>
                            </p:stCondLst>
                            <p:childTnLst>
                              <p:par>
                                <p:cTn id="53" presetID="2" presetClass="entr" presetSubtype="12" fill="hold" nodeType="afterEffect">
                                  <p:stCondLst>
                                    <p:cond delay="100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500" fill="hold"/>
                                        <p:tgtEl>
                                          <p:spTgt spid="114"/>
                                        </p:tgtEl>
                                        <p:attrNameLst>
                                          <p:attrName>ppt_x</p:attrName>
                                        </p:attrNameLst>
                                      </p:cBhvr>
                                      <p:tavLst>
                                        <p:tav tm="0">
                                          <p:val>
                                            <p:strVal val="0-#ppt_w/2"/>
                                          </p:val>
                                        </p:tav>
                                        <p:tav tm="100000">
                                          <p:val>
                                            <p:strVal val="#ppt_x"/>
                                          </p:val>
                                        </p:tav>
                                      </p:tavLst>
                                    </p:anim>
                                    <p:anim calcmode="lin" valueType="num">
                                      <p:cBhvr additive="base">
                                        <p:cTn id="56" dur="500" fill="hold"/>
                                        <p:tgtEl>
                                          <p:spTgt spid="114"/>
                                        </p:tgtEl>
                                        <p:attrNameLst>
                                          <p:attrName>ppt_y</p:attrName>
                                        </p:attrNameLst>
                                      </p:cBhvr>
                                      <p:tavLst>
                                        <p:tav tm="0">
                                          <p:val>
                                            <p:strVal val="1+#ppt_h/2"/>
                                          </p:val>
                                        </p:tav>
                                        <p:tav tm="100000">
                                          <p:val>
                                            <p:strVal val="#ppt_y"/>
                                          </p:val>
                                        </p:tav>
                                      </p:tavLst>
                                    </p:anim>
                                  </p:childTnLst>
                                </p:cTn>
                              </p:par>
                            </p:childTnLst>
                          </p:cTn>
                        </p:par>
                        <p:par>
                          <p:cTn id="57" fill="hold">
                            <p:stCondLst>
                              <p:cond delay="9550"/>
                            </p:stCondLst>
                            <p:childTnLst>
                              <p:par>
                                <p:cTn id="58" presetID="2" presetClass="entr" presetSubtype="12" fill="hold" nodeType="afterEffect">
                                  <p:stCondLst>
                                    <p:cond delay="0"/>
                                  </p:stCondLst>
                                  <p:childTnLst>
                                    <p:set>
                                      <p:cBhvr>
                                        <p:cTn id="59" dur="1" fill="hold">
                                          <p:stCondLst>
                                            <p:cond delay="0"/>
                                          </p:stCondLst>
                                        </p:cTn>
                                        <p:tgtEl>
                                          <p:spTgt spid="178"/>
                                        </p:tgtEl>
                                        <p:attrNameLst>
                                          <p:attrName>style.visibility</p:attrName>
                                        </p:attrNameLst>
                                      </p:cBhvr>
                                      <p:to>
                                        <p:strVal val="visible"/>
                                      </p:to>
                                    </p:set>
                                    <p:anim calcmode="lin" valueType="num">
                                      <p:cBhvr additive="base">
                                        <p:cTn id="60" dur="500" fill="hold"/>
                                        <p:tgtEl>
                                          <p:spTgt spid="178"/>
                                        </p:tgtEl>
                                        <p:attrNameLst>
                                          <p:attrName>ppt_x</p:attrName>
                                        </p:attrNameLst>
                                      </p:cBhvr>
                                      <p:tavLst>
                                        <p:tav tm="0">
                                          <p:val>
                                            <p:strVal val="0-#ppt_w/2"/>
                                          </p:val>
                                        </p:tav>
                                        <p:tav tm="100000">
                                          <p:val>
                                            <p:strVal val="#ppt_x"/>
                                          </p:val>
                                        </p:tav>
                                      </p:tavLst>
                                    </p:anim>
                                    <p:anim calcmode="lin" valueType="num">
                                      <p:cBhvr additive="base">
                                        <p:cTn id="61" dur="500" fill="hold"/>
                                        <p:tgtEl>
                                          <p:spTgt spid="178"/>
                                        </p:tgtEl>
                                        <p:attrNameLst>
                                          <p:attrName>ppt_y</p:attrName>
                                        </p:attrNameLst>
                                      </p:cBhvr>
                                      <p:tavLst>
                                        <p:tav tm="0">
                                          <p:val>
                                            <p:strVal val="1+#ppt_h/2"/>
                                          </p:val>
                                        </p:tav>
                                        <p:tav tm="100000">
                                          <p:val>
                                            <p:strVal val="#ppt_y"/>
                                          </p:val>
                                        </p:tav>
                                      </p:tavLst>
                                    </p:anim>
                                  </p:childTnLst>
                                </p:cTn>
                              </p:par>
                            </p:childTnLst>
                          </p:cTn>
                        </p:par>
                        <p:par>
                          <p:cTn id="62" fill="hold">
                            <p:stCondLst>
                              <p:cond delay="10050"/>
                            </p:stCondLst>
                            <p:childTnLst>
                              <p:par>
                                <p:cTn id="63" presetID="2" presetClass="entr" presetSubtype="12" fill="hold" nodeType="afterEffect">
                                  <p:stCondLst>
                                    <p:cond delay="0"/>
                                  </p:stCondLst>
                                  <p:childTnLst>
                                    <p:set>
                                      <p:cBhvr>
                                        <p:cTn id="64" dur="1" fill="hold">
                                          <p:stCondLst>
                                            <p:cond delay="0"/>
                                          </p:stCondLst>
                                        </p:cTn>
                                        <p:tgtEl>
                                          <p:spTgt spid="111"/>
                                        </p:tgtEl>
                                        <p:attrNameLst>
                                          <p:attrName>style.visibility</p:attrName>
                                        </p:attrNameLst>
                                      </p:cBhvr>
                                      <p:to>
                                        <p:strVal val="visible"/>
                                      </p:to>
                                    </p:set>
                                    <p:anim calcmode="lin" valueType="num">
                                      <p:cBhvr additive="base">
                                        <p:cTn id="65" dur="500" fill="hold"/>
                                        <p:tgtEl>
                                          <p:spTgt spid="111"/>
                                        </p:tgtEl>
                                        <p:attrNameLst>
                                          <p:attrName>ppt_x</p:attrName>
                                        </p:attrNameLst>
                                      </p:cBhvr>
                                      <p:tavLst>
                                        <p:tav tm="0">
                                          <p:val>
                                            <p:strVal val="0-#ppt_w/2"/>
                                          </p:val>
                                        </p:tav>
                                        <p:tav tm="100000">
                                          <p:val>
                                            <p:strVal val="#ppt_x"/>
                                          </p:val>
                                        </p:tav>
                                      </p:tavLst>
                                    </p:anim>
                                    <p:anim calcmode="lin" valueType="num">
                                      <p:cBhvr additive="base">
                                        <p:cTn id="66" dur="500" fill="hold"/>
                                        <p:tgtEl>
                                          <p:spTgt spid="111"/>
                                        </p:tgtEl>
                                        <p:attrNameLst>
                                          <p:attrName>ppt_y</p:attrName>
                                        </p:attrNameLst>
                                      </p:cBhvr>
                                      <p:tavLst>
                                        <p:tav tm="0">
                                          <p:val>
                                            <p:strVal val="1+#ppt_h/2"/>
                                          </p:val>
                                        </p:tav>
                                        <p:tav tm="100000">
                                          <p:val>
                                            <p:strVal val="#ppt_y"/>
                                          </p:val>
                                        </p:tav>
                                      </p:tavLst>
                                    </p:anim>
                                  </p:childTnLst>
                                </p:cTn>
                              </p:par>
                            </p:childTnLst>
                          </p:cTn>
                        </p:par>
                        <p:par>
                          <p:cTn id="67" fill="hold">
                            <p:stCondLst>
                              <p:cond delay="10550"/>
                            </p:stCondLst>
                            <p:childTnLst>
                              <p:par>
                                <p:cTn id="68" presetID="2" presetClass="entr" presetSubtype="12" fill="hold" nodeType="afterEffect">
                                  <p:stCondLst>
                                    <p:cond delay="0"/>
                                  </p:stCondLst>
                                  <p:childTnLst>
                                    <p:set>
                                      <p:cBhvr>
                                        <p:cTn id="69" dur="1" fill="hold">
                                          <p:stCondLst>
                                            <p:cond delay="0"/>
                                          </p:stCondLst>
                                        </p:cTn>
                                        <p:tgtEl>
                                          <p:spTgt spid="105"/>
                                        </p:tgtEl>
                                        <p:attrNameLst>
                                          <p:attrName>style.visibility</p:attrName>
                                        </p:attrNameLst>
                                      </p:cBhvr>
                                      <p:to>
                                        <p:strVal val="visible"/>
                                      </p:to>
                                    </p:set>
                                    <p:anim calcmode="lin" valueType="num">
                                      <p:cBhvr additive="base">
                                        <p:cTn id="70" dur="500" fill="hold"/>
                                        <p:tgtEl>
                                          <p:spTgt spid="105"/>
                                        </p:tgtEl>
                                        <p:attrNameLst>
                                          <p:attrName>ppt_x</p:attrName>
                                        </p:attrNameLst>
                                      </p:cBhvr>
                                      <p:tavLst>
                                        <p:tav tm="0">
                                          <p:val>
                                            <p:strVal val="0-#ppt_w/2"/>
                                          </p:val>
                                        </p:tav>
                                        <p:tav tm="100000">
                                          <p:val>
                                            <p:strVal val="#ppt_x"/>
                                          </p:val>
                                        </p:tav>
                                      </p:tavLst>
                                    </p:anim>
                                    <p:anim calcmode="lin" valueType="num">
                                      <p:cBhvr additive="base">
                                        <p:cTn id="71" dur="500" fill="hold"/>
                                        <p:tgtEl>
                                          <p:spTgt spid="105"/>
                                        </p:tgtEl>
                                        <p:attrNameLst>
                                          <p:attrName>ppt_y</p:attrName>
                                        </p:attrNameLst>
                                      </p:cBhvr>
                                      <p:tavLst>
                                        <p:tav tm="0">
                                          <p:val>
                                            <p:strVal val="1+#ppt_h/2"/>
                                          </p:val>
                                        </p:tav>
                                        <p:tav tm="100000">
                                          <p:val>
                                            <p:strVal val="#ppt_y"/>
                                          </p:val>
                                        </p:tav>
                                      </p:tavLst>
                                    </p:anim>
                                  </p:childTnLst>
                                </p:cTn>
                              </p:par>
                            </p:childTnLst>
                          </p:cTn>
                        </p:par>
                        <p:par>
                          <p:cTn id="72" fill="hold">
                            <p:stCondLst>
                              <p:cond delay="11050"/>
                            </p:stCondLst>
                            <p:childTnLst>
                              <p:par>
                                <p:cTn id="73" presetID="2" presetClass="entr" presetSubtype="12" fill="hold" nodeType="afterEffect">
                                  <p:stCondLst>
                                    <p:cond delay="0"/>
                                  </p:stCondLst>
                                  <p:childTnLst>
                                    <p:set>
                                      <p:cBhvr>
                                        <p:cTn id="74" dur="1" fill="hold">
                                          <p:stCondLst>
                                            <p:cond delay="0"/>
                                          </p:stCondLst>
                                        </p:cTn>
                                        <p:tgtEl>
                                          <p:spTgt spid="102"/>
                                        </p:tgtEl>
                                        <p:attrNameLst>
                                          <p:attrName>style.visibility</p:attrName>
                                        </p:attrNameLst>
                                      </p:cBhvr>
                                      <p:to>
                                        <p:strVal val="visible"/>
                                      </p:to>
                                    </p:set>
                                    <p:anim calcmode="lin" valueType="num">
                                      <p:cBhvr additive="base">
                                        <p:cTn id="75" dur="500" fill="hold"/>
                                        <p:tgtEl>
                                          <p:spTgt spid="102"/>
                                        </p:tgtEl>
                                        <p:attrNameLst>
                                          <p:attrName>ppt_x</p:attrName>
                                        </p:attrNameLst>
                                      </p:cBhvr>
                                      <p:tavLst>
                                        <p:tav tm="0">
                                          <p:val>
                                            <p:strVal val="0-#ppt_w/2"/>
                                          </p:val>
                                        </p:tav>
                                        <p:tav tm="100000">
                                          <p:val>
                                            <p:strVal val="#ppt_x"/>
                                          </p:val>
                                        </p:tav>
                                      </p:tavLst>
                                    </p:anim>
                                    <p:anim calcmode="lin" valueType="num">
                                      <p:cBhvr additive="base">
                                        <p:cTn id="76" dur="500" fill="hold"/>
                                        <p:tgtEl>
                                          <p:spTgt spid="102"/>
                                        </p:tgtEl>
                                        <p:attrNameLst>
                                          <p:attrName>ppt_y</p:attrName>
                                        </p:attrNameLst>
                                      </p:cBhvr>
                                      <p:tavLst>
                                        <p:tav tm="0">
                                          <p:val>
                                            <p:strVal val="1+#ppt_h/2"/>
                                          </p:val>
                                        </p:tav>
                                        <p:tav tm="100000">
                                          <p:val>
                                            <p:strVal val="#ppt_y"/>
                                          </p:val>
                                        </p:tav>
                                      </p:tavLst>
                                    </p:anim>
                                  </p:childTnLst>
                                </p:cTn>
                              </p:par>
                            </p:childTnLst>
                          </p:cTn>
                        </p:par>
                        <p:par>
                          <p:cTn id="77" fill="hold">
                            <p:stCondLst>
                              <p:cond delay="11550"/>
                            </p:stCondLst>
                            <p:childTnLst>
                              <p:par>
                                <p:cTn id="78" presetID="2" presetClass="entr" presetSubtype="12" fill="hold" nodeType="afterEffect">
                                  <p:stCondLst>
                                    <p:cond delay="0"/>
                                  </p:stCondLst>
                                  <p:childTnLst>
                                    <p:set>
                                      <p:cBhvr>
                                        <p:cTn id="79" dur="1" fill="hold">
                                          <p:stCondLst>
                                            <p:cond delay="0"/>
                                          </p:stCondLst>
                                        </p:cTn>
                                        <p:tgtEl>
                                          <p:spTgt spid="99"/>
                                        </p:tgtEl>
                                        <p:attrNameLst>
                                          <p:attrName>style.visibility</p:attrName>
                                        </p:attrNameLst>
                                      </p:cBhvr>
                                      <p:to>
                                        <p:strVal val="visible"/>
                                      </p:to>
                                    </p:set>
                                    <p:anim calcmode="lin" valueType="num">
                                      <p:cBhvr additive="base">
                                        <p:cTn id="80" dur="500" fill="hold"/>
                                        <p:tgtEl>
                                          <p:spTgt spid="99"/>
                                        </p:tgtEl>
                                        <p:attrNameLst>
                                          <p:attrName>ppt_x</p:attrName>
                                        </p:attrNameLst>
                                      </p:cBhvr>
                                      <p:tavLst>
                                        <p:tav tm="0">
                                          <p:val>
                                            <p:strVal val="0-#ppt_w/2"/>
                                          </p:val>
                                        </p:tav>
                                        <p:tav tm="100000">
                                          <p:val>
                                            <p:strVal val="#ppt_x"/>
                                          </p:val>
                                        </p:tav>
                                      </p:tavLst>
                                    </p:anim>
                                    <p:anim calcmode="lin" valueType="num">
                                      <p:cBhvr additive="base">
                                        <p:cTn id="81"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7" grpId="0" animBg="1"/>
      <p:bldP spid="28" grpId="0" animBg="1"/>
      <p:bldP spid="2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System Availability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6854844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Extending the </a:t>
            </a:r>
            <a:r>
              <a:rPr lang="en-US" b="1" dirty="0"/>
              <a:t>Ultra </a:t>
            </a:r>
            <a:r>
              <a:rPr lang="en-US" b="1" dirty="0" smtClean="0"/>
              <a:t>Workstation</a:t>
            </a:r>
            <a:endParaRPr lang="en-US" b="1"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847" y="1298339"/>
            <a:ext cx="2122859" cy="836675"/>
          </a:xfrm>
          <a:prstGeom prst="rect">
            <a:avLst/>
          </a:prstGeom>
        </p:spPr>
      </p:pic>
      <p:sp>
        <p:nvSpPr>
          <p:cNvPr id="13" name="Content Placeholder 6"/>
          <p:cNvSpPr txBox="1">
            <a:spLocks/>
          </p:cNvSpPr>
          <p:nvPr/>
        </p:nvSpPr>
        <p:spPr bwMode="auto">
          <a:xfrm>
            <a:off x="375215" y="1076179"/>
            <a:ext cx="3752031" cy="131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Wingdings 3" panose="05040102010807070707" pitchFamily="18" charset="2"/>
              <a:buNone/>
            </a:pPr>
            <a:r>
              <a:rPr lang="en-US" sz="8800" b="1" dirty="0" smtClean="0">
                <a:latin typeface="+mj-lt"/>
              </a:rPr>
              <a:t>VISUAL</a:t>
            </a:r>
            <a:endParaRPr lang="en-US" sz="4000" b="1" dirty="0">
              <a:latin typeface="+mj-lt"/>
            </a:endParaRPr>
          </a:p>
        </p:txBody>
      </p:sp>
      <p:sp>
        <p:nvSpPr>
          <p:cNvPr id="18" name="Content Placeholder 6"/>
          <p:cNvSpPr txBox="1">
            <a:spLocks/>
          </p:cNvSpPr>
          <p:nvPr/>
        </p:nvSpPr>
        <p:spPr bwMode="auto">
          <a:xfrm>
            <a:off x="166928" y="1298339"/>
            <a:ext cx="645624"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1800" dirty="0" smtClean="0">
                <a:latin typeface="+mj-lt"/>
              </a:rPr>
              <a:t>THE</a:t>
            </a:r>
            <a:endParaRPr lang="en-US" sz="1800" dirty="0">
              <a:latin typeface="+mj-lt"/>
            </a:endParaRPr>
          </a:p>
        </p:txBody>
      </p:sp>
      <p:sp>
        <p:nvSpPr>
          <p:cNvPr id="19" name="Content Placeholder 6"/>
          <p:cNvSpPr txBox="1">
            <a:spLocks/>
          </p:cNvSpPr>
          <p:nvPr/>
        </p:nvSpPr>
        <p:spPr bwMode="auto">
          <a:xfrm>
            <a:off x="3204973" y="2611488"/>
            <a:ext cx="2680738"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Wingdings 3" panose="05040102010807070707" pitchFamily="18" charset="2"/>
              <a:buNone/>
            </a:pPr>
            <a:r>
              <a:rPr lang="en-US" dirty="0" smtClean="0">
                <a:latin typeface="+mj-lt"/>
              </a:rPr>
              <a:t>FOR YOUR DESK</a:t>
            </a:r>
            <a:endParaRPr lang="en-US" sz="1800" dirty="0">
              <a:latin typeface="+mj-lt"/>
            </a:endParaRPr>
          </a:p>
        </p:txBody>
      </p:sp>
      <p:sp>
        <p:nvSpPr>
          <p:cNvPr id="20" name="Content Placeholder 6"/>
          <p:cNvSpPr txBox="1">
            <a:spLocks/>
          </p:cNvSpPr>
          <p:nvPr/>
        </p:nvSpPr>
        <p:spPr bwMode="auto">
          <a:xfrm>
            <a:off x="721956" y="1998360"/>
            <a:ext cx="5374769" cy="80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5200" dirty="0" smtClean="0">
                <a:latin typeface="+mj-lt"/>
              </a:rPr>
              <a:t>SUPERCOMPUTER</a:t>
            </a:r>
            <a:endParaRPr lang="en-US" sz="5200" dirty="0">
              <a:latin typeface="+mj-lt"/>
            </a:endParaRPr>
          </a:p>
        </p:txBody>
      </p:sp>
      <p:sp>
        <p:nvSpPr>
          <p:cNvPr id="21" name="Rectangle 20"/>
          <p:cNvSpPr/>
          <p:nvPr/>
        </p:nvSpPr>
        <p:spPr>
          <a:xfrm rot="10800000">
            <a:off x="582012" y="3502388"/>
            <a:ext cx="5514712" cy="2958796"/>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6964" y="537104"/>
            <a:ext cx="6279412" cy="6279412"/>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1717915149"/>
              </p:ext>
            </p:extLst>
          </p:nvPr>
        </p:nvGraphicFramePr>
        <p:xfrm>
          <a:off x="582014" y="3156298"/>
          <a:ext cx="5512048" cy="2895600"/>
        </p:xfrm>
        <a:graphic>
          <a:graphicData uri="http://schemas.openxmlformats.org/drawingml/2006/table">
            <a:tbl>
              <a:tblPr firstRow="1" bandRow="1">
                <a:tableStyleId>{2D5ABB26-0587-4C30-8999-92F81FD0307C}</a:tableStyleId>
              </a:tblPr>
              <a:tblGrid>
                <a:gridCol w="1020583"/>
                <a:gridCol w="1321057"/>
                <a:gridCol w="1585204"/>
                <a:gridCol w="1585204"/>
              </a:tblGrid>
              <a:tr h="353298">
                <a:tc>
                  <a:txBody>
                    <a:bodyPr/>
                    <a:lstStyle/>
                    <a:p>
                      <a:pPr algn="ctr"/>
                      <a:r>
                        <a:rPr lang="en-US" sz="2000" b="0" dirty="0" smtClean="0">
                          <a:latin typeface="+mj-lt"/>
                          <a:cs typeface="Arial" pitchFamily="34" charset="0"/>
                        </a:rPr>
                        <a:t>CPU</a:t>
                      </a:r>
                      <a:endParaRPr lang="en-US" sz="2000" b="0" dirty="0">
                        <a:latin typeface="+mj-lt"/>
                        <a:cs typeface="Arial" pitchFamily="34" charset="0"/>
                      </a:endParaRPr>
                    </a:p>
                  </a:txBody>
                  <a:tcPr anchor="ctr">
                    <a:lnL>
                      <a:noFill/>
                    </a:lnL>
                    <a:lnR w="12700" cap="flat" cmpd="sng" algn="ctr">
                      <a:solidFill>
                        <a:schemeClr val="tx1">
                          <a:lumMod val="75000"/>
                        </a:schemeClr>
                      </a:solidFill>
                      <a:prstDash val="solid"/>
                      <a:round/>
                      <a:headEnd type="none" w="med" len="med"/>
                      <a:tailEnd type="none" w="med" len="med"/>
                    </a:lnR>
                    <a:lnT>
                      <a:noFill/>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000" b="0" dirty="0" smtClean="0">
                          <a:latin typeface="+mj-lt"/>
                          <a:cs typeface="Arial" pitchFamily="34" charset="0"/>
                        </a:rPr>
                        <a:t>MEMORY</a:t>
                      </a:r>
                      <a:endParaRPr lang="en-US" sz="2000" b="0" dirty="0">
                        <a:latin typeface="+mj-lt"/>
                        <a:cs typeface="Arial"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a:noFill/>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000" b="0" dirty="0" smtClean="0">
                          <a:latin typeface="+mj-lt"/>
                          <a:cs typeface="Arial" pitchFamily="34" charset="0"/>
                        </a:rPr>
                        <a:t>GRAPHICS</a:t>
                      </a:r>
                      <a:endParaRPr lang="en-US" sz="2000" b="0" dirty="0">
                        <a:latin typeface="+mj-lt"/>
                        <a:cs typeface="Arial"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a:noFill/>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000" b="0" dirty="0" smtClean="0">
                          <a:latin typeface="+mj-lt"/>
                          <a:cs typeface="Arial" pitchFamily="34" charset="0"/>
                        </a:rPr>
                        <a:t>DISPLAY</a:t>
                      </a:r>
                      <a:endParaRPr lang="en-US" sz="2000" b="0" dirty="0">
                        <a:latin typeface="+mj-lt"/>
                        <a:cs typeface="Arial" pitchFamily="34" charset="0"/>
                      </a:endParaRPr>
                    </a:p>
                  </a:txBody>
                  <a:tcPr anchor="ctr">
                    <a:lnL w="12700" cap="flat" cmpd="sng" algn="ctr">
                      <a:solidFill>
                        <a:schemeClr val="tx1">
                          <a:lumMod val="75000"/>
                        </a:schemeClr>
                      </a:solidFill>
                      <a:prstDash val="solid"/>
                      <a:round/>
                      <a:headEnd type="none" w="med" len="med"/>
                      <a:tailEnd type="none" w="med" len="med"/>
                    </a:lnL>
                    <a:lnR>
                      <a:noFill/>
                    </a:lnR>
                    <a:lnT>
                      <a:noFill/>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285356">
                <a:tc>
                  <a:txBody>
                    <a:bodyPr/>
                    <a:lstStyle/>
                    <a:p>
                      <a:pPr algn="ctr"/>
                      <a:r>
                        <a:rPr lang="en-US" sz="600" b="0" dirty="0" smtClean="0">
                          <a:latin typeface="+mj-lt"/>
                          <a:cs typeface="Arial" pitchFamily="34" charset="0"/>
                        </a:rPr>
                        <a:t/>
                      </a:r>
                      <a:br>
                        <a:rPr lang="en-US" sz="600" b="0" dirty="0" smtClean="0">
                          <a:latin typeface="+mj-lt"/>
                          <a:cs typeface="Arial" pitchFamily="34" charset="0"/>
                        </a:rPr>
                      </a:br>
                      <a:r>
                        <a:rPr lang="en-US" sz="1500" b="0" dirty="0" smtClean="0">
                          <a:latin typeface="+mj-lt"/>
                          <a:cs typeface="Arial" pitchFamily="34" charset="0"/>
                        </a:rPr>
                        <a:t>Up to two</a:t>
                      </a:r>
                      <a:br>
                        <a:rPr lang="en-US" sz="1500" b="0" dirty="0" smtClean="0">
                          <a:latin typeface="+mj-lt"/>
                          <a:cs typeface="Arial" pitchFamily="34" charset="0"/>
                        </a:rPr>
                      </a:br>
                      <a:r>
                        <a:rPr lang="en-US" sz="1800" b="1" dirty="0" smtClean="0">
                          <a:solidFill>
                            <a:srgbClr val="ED1C24"/>
                          </a:solidFill>
                          <a:latin typeface="+mj-lt"/>
                          <a:cs typeface="Arial" pitchFamily="34" charset="0"/>
                        </a:rPr>
                        <a:t>8-Core</a:t>
                      </a:r>
                      <a:r>
                        <a:rPr lang="en-US" sz="1500" b="0" dirty="0" smtClean="0">
                          <a:solidFill>
                            <a:srgbClr val="ED1C24"/>
                          </a:solidFill>
                          <a:latin typeface="+mj-lt"/>
                          <a:cs typeface="Arial" pitchFamily="34" charset="0"/>
                        </a:rPr>
                        <a:t/>
                      </a:r>
                      <a:br>
                        <a:rPr lang="en-US" sz="1500" b="0" dirty="0" smtClean="0">
                          <a:solidFill>
                            <a:srgbClr val="ED1C24"/>
                          </a:solidFill>
                          <a:latin typeface="+mj-lt"/>
                          <a:cs typeface="Arial" pitchFamily="34" charset="0"/>
                        </a:rPr>
                      </a:br>
                      <a:r>
                        <a:rPr lang="en-US" sz="1500" b="0" dirty="0" smtClean="0">
                          <a:latin typeface="+mj-lt"/>
                          <a:cs typeface="Arial" pitchFamily="34" charset="0"/>
                        </a:rPr>
                        <a:t>CPUs</a:t>
                      </a:r>
                    </a:p>
                  </a:txBody>
                  <a:tcPr>
                    <a:lnL>
                      <a:noFill/>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b="0" kern="1200" dirty="0" smtClean="0">
                          <a:solidFill>
                            <a:schemeClr val="tx1"/>
                          </a:solidFill>
                          <a:latin typeface="+mj-lt"/>
                          <a:ea typeface="+mn-ea"/>
                          <a:cs typeface="Arial" pitchFamily="34" charset="0"/>
                        </a:rPr>
                        <a:t/>
                      </a:r>
                      <a:br>
                        <a:rPr lang="en-US" sz="600" b="0" kern="1200" dirty="0" smtClean="0">
                          <a:solidFill>
                            <a:schemeClr val="tx1"/>
                          </a:solidFill>
                          <a:latin typeface="+mj-lt"/>
                          <a:ea typeface="+mn-ea"/>
                          <a:cs typeface="Arial" pitchFamily="34" charset="0"/>
                        </a:rPr>
                      </a:br>
                      <a:r>
                        <a:rPr lang="en-US" sz="1800" b="1" kern="1200" dirty="0" smtClean="0">
                          <a:solidFill>
                            <a:srgbClr val="ED1C24"/>
                          </a:solidFill>
                          <a:latin typeface="+mj-lt"/>
                          <a:ea typeface="+mn-ea"/>
                          <a:cs typeface="Arial" pitchFamily="34" charset="0"/>
                        </a:rPr>
                        <a:t>32GB</a:t>
                      </a:r>
                      <a:r>
                        <a:rPr lang="en-US" sz="1800" b="1" kern="1200" baseline="0" dirty="0" smtClean="0">
                          <a:solidFill>
                            <a:srgbClr val="ED1C24"/>
                          </a:solidFill>
                          <a:latin typeface="+mj-lt"/>
                          <a:ea typeface="+mn-ea"/>
                          <a:cs typeface="Arial" pitchFamily="34" charset="0"/>
                        </a:rPr>
                        <a:t> </a:t>
                      </a:r>
                      <a:r>
                        <a:rPr lang="en-US" sz="1800" b="1" kern="1200" dirty="0" smtClean="0">
                          <a:solidFill>
                            <a:srgbClr val="ED1C24"/>
                          </a:solidFill>
                          <a:latin typeface="+mj-lt"/>
                          <a:ea typeface="+mn-ea"/>
                          <a:cs typeface="Arial" pitchFamily="34" charset="0"/>
                        </a:rPr>
                        <a:t>DDR3</a:t>
                      </a:r>
                      <a:r>
                        <a:rPr lang="en-US" sz="1500" b="1" kern="1200" dirty="0" smtClean="0">
                          <a:solidFill>
                            <a:schemeClr val="tx1"/>
                          </a:solidFill>
                          <a:latin typeface="+mj-lt"/>
                          <a:ea typeface="+mn-ea"/>
                          <a:cs typeface="Arial" pitchFamily="34" charset="0"/>
                        </a:rPr>
                        <a:t/>
                      </a:r>
                      <a:br>
                        <a:rPr lang="en-US" sz="1500" b="1" kern="1200" dirty="0" smtClean="0">
                          <a:solidFill>
                            <a:schemeClr val="tx1"/>
                          </a:solidFill>
                          <a:latin typeface="+mj-lt"/>
                          <a:ea typeface="+mn-ea"/>
                          <a:cs typeface="Arial" pitchFamily="34" charset="0"/>
                        </a:rPr>
                      </a:br>
                      <a:r>
                        <a:rPr lang="en-US" sz="1500" b="1" kern="1200" dirty="0" smtClean="0">
                          <a:solidFill>
                            <a:schemeClr val="tx1"/>
                          </a:solidFill>
                          <a:latin typeface="+mj-lt"/>
                          <a:ea typeface="+mn-ea"/>
                          <a:cs typeface="Arial" pitchFamily="34" charset="0"/>
                        </a:rPr>
                        <a:t>System</a:t>
                      </a:r>
                      <a:r>
                        <a:rPr lang="en-US" sz="1500" b="0" kern="1200" dirty="0" smtClean="0">
                          <a:solidFill>
                            <a:schemeClr val="tx1"/>
                          </a:solidFill>
                          <a:latin typeface="+mj-lt"/>
                          <a:ea typeface="+mn-ea"/>
                          <a:cs typeface="Arial" pitchFamily="34" charset="0"/>
                        </a:rPr>
                        <a:t/>
                      </a:r>
                      <a:br>
                        <a:rPr lang="en-US" sz="1500" b="0" kern="1200" dirty="0" smtClean="0">
                          <a:solidFill>
                            <a:schemeClr val="tx1"/>
                          </a:solidFill>
                          <a:latin typeface="+mj-lt"/>
                          <a:ea typeface="+mn-ea"/>
                          <a:cs typeface="Arial" pitchFamily="34" charset="0"/>
                        </a:rPr>
                      </a:br>
                      <a:r>
                        <a:rPr lang="en-US" sz="1500" b="0" kern="1200" dirty="0" smtClean="0">
                          <a:solidFill>
                            <a:schemeClr val="tx1"/>
                          </a:solidFill>
                          <a:latin typeface="+mj-lt"/>
                          <a:ea typeface="+mn-ea"/>
                          <a:cs typeface="Arial" pitchFamily="34" charset="0"/>
                        </a:rPr>
                        <a:t>Memory</a:t>
                      </a:r>
                      <a:br>
                        <a:rPr lang="en-US" sz="1500" b="0" kern="1200" dirty="0" smtClean="0">
                          <a:solidFill>
                            <a:schemeClr val="tx1"/>
                          </a:solidFill>
                          <a:latin typeface="+mj-lt"/>
                          <a:ea typeface="+mn-ea"/>
                          <a:cs typeface="Arial" pitchFamily="34" charset="0"/>
                        </a:rPr>
                      </a:br>
                      <a:r>
                        <a:rPr lang="en-US" sz="1500" b="0" kern="1200" dirty="0" smtClean="0">
                          <a:solidFill>
                            <a:schemeClr val="tx1"/>
                          </a:solidFill>
                          <a:latin typeface="+mj-lt"/>
                          <a:ea typeface="+mn-ea"/>
                          <a:cs typeface="Arial" pitchFamily="34" charset="0"/>
                        </a:rPr>
                        <a:t>or more</a:t>
                      </a:r>
                    </a:p>
                    <a:p>
                      <a:pPr marL="0" algn="ctr" defTabSz="914400" rtl="0" eaLnBrk="1" latinLnBrk="0" hangingPunct="1"/>
                      <a:endParaRPr lang="de-DE" sz="800" b="0" kern="1200" dirty="0" smtClean="0">
                        <a:solidFill>
                          <a:schemeClr val="tx1"/>
                        </a:solidFill>
                        <a:latin typeface="+mj-lt"/>
                        <a:ea typeface="+mn-ea"/>
                        <a:cs typeface="Arial" pitchFamily="34" charset="0"/>
                      </a:endParaRPr>
                    </a:p>
                    <a:p>
                      <a:pPr marL="0" algn="ctr" defTabSz="914400" rtl="0" eaLnBrk="1" latinLnBrk="0" hangingPunct="1"/>
                      <a:r>
                        <a:rPr lang="en-US" sz="1500" b="0" kern="1200" dirty="0" smtClean="0">
                          <a:solidFill>
                            <a:schemeClr val="tx1"/>
                          </a:solidFill>
                          <a:latin typeface="+mj-lt"/>
                          <a:ea typeface="+mn-ea"/>
                          <a:cs typeface="Arial" pitchFamily="34" charset="0"/>
                        </a:rPr>
                        <a:t>Up to </a:t>
                      </a:r>
                      <a:endParaRPr lang="de-DE" sz="1500" b="0" kern="1200" dirty="0" smtClean="0">
                        <a:solidFill>
                          <a:schemeClr val="tx1"/>
                        </a:solidFill>
                        <a:latin typeface="+mj-lt"/>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err="1" smtClean="0">
                          <a:solidFill>
                            <a:srgbClr val="ED1C24"/>
                          </a:solidFill>
                          <a:latin typeface="+mj-lt"/>
                          <a:ea typeface="+mn-ea"/>
                          <a:cs typeface="Arial" pitchFamily="34" charset="0"/>
                        </a:rPr>
                        <a:t>64GB</a:t>
                      </a:r>
                      <a:r>
                        <a:rPr lang="en-US" sz="1800" b="1" kern="1200" baseline="0" dirty="0" smtClean="0">
                          <a:solidFill>
                            <a:srgbClr val="ED1C24"/>
                          </a:solidFill>
                          <a:latin typeface="+mj-lt"/>
                          <a:ea typeface="+mn-ea"/>
                          <a:cs typeface="Arial" pitchFamily="34" charset="0"/>
                        </a:rPr>
                        <a:t> </a:t>
                      </a:r>
                      <a:r>
                        <a:rPr lang="en-US" sz="1800" b="1" kern="1200" dirty="0" err="1" smtClean="0">
                          <a:solidFill>
                            <a:srgbClr val="ED1C24"/>
                          </a:solidFill>
                          <a:latin typeface="+mj-lt"/>
                          <a:ea typeface="+mn-ea"/>
                          <a:cs typeface="Arial" pitchFamily="34" charset="0"/>
                        </a:rPr>
                        <a:t>GDDR5</a:t>
                      </a:r>
                      <a:r>
                        <a:rPr lang="en-US" sz="1500" b="1" kern="1200" dirty="0" smtClean="0">
                          <a:solidFill>
                            <a:schemeClr val="tx1"/>
                          </a:solidFill>
                          <a:latin typeface="+mj-lt"/>
                          <a:ea typeface="+mn-ea"/>
                          <a:cs typeface="Arial" pitchFamily="34" charset="0"/>
                        </a:rPr>
                        <a:t/>
                      </a:r>
                      <a:br>
                        <a:rPr lang="en-US" sz="1500" b="1" kern="1200" dirty="0" smtClean="0">
                          <a:solidFill>
                            <a:schemeClr val="tx1"/>
                          </a:solidFill>
                          <a:latin typeface="+mj-lt"/>
                          <a:ea typeface="+mn-ea"/>
                          <a:cs typeface="Arial" pitchFamily="34" charset="0"/>
                        </a:rPr>
                      </a:br>
                      <a:r>
                        <a:rPr lang="en-US" sz="1500" b="1" kern="1200" dirty="0" smtClean="0">
                          <a:solidFill>
                            <a:schemeClr val="tx1"/>
                          </a:solidFill>
                          <a:latin typeface="+mj-lt"/>
                          <a:ea typeface="+mn-ea"/>
                          <a:cs typeface="Arial" pitchFamily="34" charset="0"/>
                        </a:rPr>
                        <a:t>Graphics</a:t>
                      </a:r>
                      <a:r>
                        <a:rPr lang="en-US" sz="1500" b="0" kern="1200" dirty="0" smtClean="0">
                          <a:solidFill>
                            <a:schemeClr val="tx1"/>
                          </a:solidFill>
                          <a:latin typeface="+mj-lt"/>
                          <a:ea typeface="+mn-ea"/>
                          <a:cs typeface="Arial" pitchFamily="34" charset="0"/>
                        </a:rPr>
                        <a:t/>
                      </a:r>
                      <a:br>
                        <a:rPr lang="en-US" sz="1500" b="0" kern="1200" dirty="0" smtClean="0">
                          <a:solidFill>
                            <a:schemeClr val="tx1"/>
                          </a:solidFill>
                          <a:latin typeface="+mj-lt"/>
                          <a:ea typeface="+mn-ea"/>
                          <a:cs typeface="Arial" pitchFamily="34" charset="0"/>
                        </a:rPr>
                      </a:br>
                      <a:r>
                        <a:rPr lang="en-US" sz="1500" b="0" kern="1200" dirty="0" smtClean="0">
                          <a:solidFill>
                            <a:schemeClr val="tx1"/>
                          </a:solidFill>
                          <a:latin typeface="+mj-lt"/>
                          <a:ea typeface="+mn-ea"/>
                          <a:cs typeface="Arial" pitchFamily="34" charset="0"/>
                        </a:rPr>
                        <a:t>Memory</a:t>
                      </a:r>
                    </a:p>
                  </a:txBody>
                  <a:tcP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b="0" dirty="0" smtClean="0">
                        <a:latin typeface="+mj-lt"/>
                        <a:cs typeface="Arial" pitchFamily="34" charset="0"/>
                      </a:endParaRPr>
                    </a:p>
                    <a:p>
                      <a:pPr algn="ctr"/>
                      <a:r>
                        <a:rPr lang="en-US" sz="1500" b="0" dirty="0" smtClean="0">
                          <a:latin typeface="+mj-lt"/>
                          <a:cs typeface="Arial" pitchFamily="34" charset="0"/>
                        </a:rPr>
                        <a:t>Up to four</a:t>
                      </a:r>
                      <a:br>
                        <a:rPr lang="en-US" sz="1500" b="0" dirty="0" smtClean="0">
                          <a:latin typeface="+mj-lt"/>
                          <a:cs typeface="Arial" pitchFamily="34" charset="0"/>
                        </a:rPr>
                      </a:br>
                      <a:r>
                        <a:rPr lang="en-US" sz="1800" b="1" dirty="0" smtClean="0">
                          <a:solidFill>
                            <a:srgbClr val="ED1C24"/>
                          </a:solidFill>
                          <a:latin typeface="+mj-lt"/>
                          <a:cs typeface="Arial" pitchFamily="34" charset="0"/>
                        </a:rPr>
                        <a:t>AMD FirePro™</a:t>
                      </a:r>
                      <a:br>
                        <a:rPr lang="en-US" sz="1800" b="1" dirty="0" smtClean="0">
                          <a:solidFill>
                            <a:srgbClr val="ED1C24"/>
                          </a:solidFill>
                          <a:latin typeface="+mj-lt"/>
                          <a:cs typeface="Arial" pitchFamily="34" charset="0"/>
                        </a:rPr>
                      </a:br>
                      <a:r>
                        <a:rPr lang="en-US" sz="1800" b="1" dirty="0" smtClean="0">
                          <a:solidFill>
                            <a:srgbClr val="ED1C24"/>
                          </a:solidFill>
                          <a:latin typeface="+mj-lt"/>
                          <a:cs typeface="Arial" pitchFamily="34" charset="0"/>
                        </a:rPr>
                        <a:t>W8100</a:t>
                      </a:r>
                      <a:r>
                        <a:rPr lang="en-US" sz="1800" b="1" baseline="0" dirty="0" smtClean="0">
                          <a:solidFill>
                            <a:srgbClr val="ED1C24"/>
                          </a:solidFill>
                          <a:latin typeface="+mj-lt"/>
                          <a:cs typeface="Arial" pitchFamily="34" charset="0"/>
                        </a:rPr>
                        <a:t> </a:t>
                      </a:r>
                    </a:p>
                    <a:p>
                      <a:pPr algn="ctr"/>
                      <a:endParaRPr lang="en-US" sz="1000" b="1" baseline="0" dirty="0" smtClean="0">
                        <a:solidFill>
                          <a:srgbClr val="ED1C24"/>
                        </a:solidFill>
                        <a:latin typeface="+mj-lt"/>
                        <a:cs typeface="Arial" pitchFamily="34" charset="0"/>
                      </a:endParaRPr>
                    </a:p>
                    <a:p>
                      <a:pPr algn="ctr"/>
                      <a:r>
                        <a:rPr lang="en-US" sz="1500" b="0" baseline="0" dirty="0" smtClean="0">
                          <a:solidFill>
                            <a:schemeClr val="tx1"/>
                          </a:solidFill>
                          <a:latin typeface="+mj-lt"/>
                          <a:cs typeface="Arial" pitchFamily="34" charset="0"/>
                        </a:rPr>
                        <a:t>or</a:t>
                      </a:r>
                    </a:p>
                    <a:p>
                      <a:pPr algn="ctr"/>
                      <a:endParaRPr lang="en-US" sz="600" b="0" baseline="0" dirty="0" smtClean="0">
                        <a:solidFill>
                          <a:schemeClr val="tx1"/>
                        </a:solidFill>
                        <a:latin typeface="+mj-lt"/>
                        <a:cs typeface="Arial" pitchFamily="34" charset="0"/>
                      </a:endParaRPr>
                    </a:p>
                    <a:p>
                      <a:pPr algn="ctr"/>
                      <a:r>
                        <a:rPr lang="en-US" sz="1500" b="0" kern="1200" dirty="0" smtClean="0">
                          <a:solidFill>
                            <a:schemeClr val="tx1"/>
                          </a:solidFill>
                          <a:latin typeface="+mj-lt"/>
                          <a:ea typeface="+mn-ea"/>
                          <a:cs typeface="Arial" pitchFamily="34" charset="0"/>
                        </a:rPr>
                        <a:t>Up to four</a:t>
                      </a:r>
                      <a:endParaRPr lang="en-US" sz="1500" b="0" baseline="0" dirty="0" smtClean="0">
                        <a:solidFill>
                          <a:schemeClr val="tx1"/>
                        </a:solidFill>
                        <a:latin typeface="+mj-lt"/>
                        <a:cs typeface="Arial" pitchFamily="34" charset="0"/>
                      </a:endParaRPr>
                    </a:p>
                    <a:p>
                      <a:pPr algn="ctr"/>
                      <a:r>
                        <a:rPr lang="en-US" sz="1800" b="1" dirty="0" smtClean="0">
                          <a:solidFill>
                            <a:srgbClr val="ED1C24"/>
                          </a:solidFill>
                          <a:latin typeface="+mj-lt"/>
                          <a:cs typeface="Arial" pitchFamily="34" charset="0"/>
                        </a:rPr>
                        <a:t>AMD FirePro™ W9100</a:t>
                      </a:r>
                      <a:br>
                        <a:rPr lang="en-US" sz="1800" b="1" dirty="0" smtClean="0">
                          <a:solidFill>
                            <a:srgbClr val="ED1C24"/>
                          </a:solidFill>
                          <a:latin typeface="+mj-lt"/>
                          <a:cs typeface="Arial" pitchFamily="34" charset="0"/>
                        </a:rPr>
                      </a:br>
                      <a:r>
                        <a:rPr lang="en-US" sz="1500" b="0" dirty="0" smtClean="0">
                          <a:latin typeface="+mj-lt"/>
                          <a:cs typeface="Arial" pitchFamily="34" charset="0"/>
                        </a:rPr>
                        <a:t>Graphics</a:t>
                      </a:r>
                      <a:r>
                        <a:rPr lang="en-US" sz="1500" b="0" baseline="0" dirty="0" smtClean="0">
                          <a:latin typeface="+mj-lt"/>
                          <a:cs typeface="Arial" pitchFamily="34" charset="0"/>
                        </a:rPr>
                        <a:t> Cards</a:t>
                      </a:r>
                      <a:endParaRPr lang="en-US" sz="1500" b="0" dirty="0" smtClean="0">
                        <a:latin typeface="+mj-lt"/>
                        <a:cs typeface="Arial" pitchFamily="34" charset="0"/>
                      </a:endParaRPr>
                    </a:p>
                  </a:txBody>
                  <a:tcP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endParaRPr lang="en-US" sz="600" b="0" dirty="0" smtClean="0">
                        <a:latin typeface="+mj-lt"/>
                        <a:cs typeface="Arial" pitchFamily="34" charset="0"/>
                      </a:endParaRPr>
                    </a:p>
                    <a:p>
                      <a:pPr marL="0" algn="ctr" defTabSz="914400" rtl="0" eaLnBrk="1" latinLnBrk="0" hangingPunct="1"/>
                      <a:r>
                        <a:rPr lang="en-US" sz="1500" b="0" dirty="0" smtClean="0">
                          <a:latin typeface="+mj-lt"/>
                          <a:cs typeface="Arial" pitchFamily="34" charset="0"/>
                        </a:rPr>
                        <a:t>Four / Six</a:t>
                      </a:r>
                      <a:br>
                        <a:rPr lang="en-US" sz="1500" b="0" dirty="0" smtClean="0">
                          <a:latin typeface="+mj-lt"/>
                          <a:cs typeface="Arial" pitchFamily="34" charset="0"/>
                        </a:rPr>
                      </a:br>
                      <a:r>
                        <a:rPr lang="en-US" sz="1800" b="1" dirty="0" err="1" smtClean="0">
                          <a:solidFill>
                            <a:srgbClr val="ED1C24"/>
                          </a:solidFill>
                          <a:latin typeface="+mj-lt"/>
                          <a:cs typeface="Arial" pitchFamily="34" charset="0"/>
                        </a:rPr>
                        <a:t>4K</a:t>
                      </a:r>
                      <a:r>
                        <a:rPr lang="en-US" sz="1800" b="1" baseline="0" dirty="0" smtClean="0">
                          <a:solidFill>
                            <a:srgbClr val="ED1C24"/>
                          </a:solidFill>
                          <a:latin typeface="+mj-lt"/>
                          <a:cs typeface="Arial" pitchFamily="34" charset="0"/>
                        </a:rPr>
                        <a:t> </a:t>
                      </a:r>
                      <a:r>
                        <a:rPr lang="en-US" sz="1800" b="1" dirty="0" smtClean="0">
                          <a:solidFill>
                            <a:srgbClr val="ED1C24"/>
                          </a:solidFill>
                          <a:latin typeface="+mj-lt"/>
                          <a:cs typeface="Arial" pitchFamily="34" charset="0"/>
                        </a:rPr>
                        <a:t>Displays</a:t>
                      </a:r>
                      <a:br>
                        <a:rPr lang="en-US" sz="1800" b="1" dirty="0" smtClean="0">
                          <a:solidFill>
                            <a:srgbClr val="ED1C24"/>
                          </a:solidFill>
                          <a:latin typeface="+mj-lt"/>
                          <a:cs typeface="Arial" pitchFamily="34" charset="0"/>
                        </a:rPr>
                      </a:br>
                      <a:r>
                        <a:rPr lang="en-US" sz="1500" b="0" dirty="0" smtClean="0">
                          <a:latin typeface="+mj-lt"/>
                          <a:cs typeface="Arial" pitchFamily="34" charset="0"/>
                        </a:rPr>
                        <a:t>per </a:t>
                      </a:r>
                      <a:r>
                        <a:rPr lang="en-US" sz="1500" b="0" dirty="0" err="1" smtClean="0">
                          <a:latin typeface="+mj-lt"/>
                          <a:cs typeface="Arial" pitchFamily="34" charset="0"/>
                        </a:rPr>
                        <a:t>GPU</a:t>
                      </a:r>
                      <a:endParaRPr lang="en-US" sz="1500" b="0" dirty="0" smtClean="0">
                        <a:latin typeface="+mj-lt"/>
                        <a:cs typeface="Arial" pitchFamily="34" charset="0"/>
                      </a:endParaRPr>
                    </a:p>
                  </a:txBody>
                  <a:tcPr>
                    <a:lnL w="12700" cap="flat" cmpd="sng" algn="ctr">
                      <a:solidFill>
                        <a:schemeClr val="tx1">
                          <a:lumMod val="75000"/>
                        </a:schemeClr>
                      </a:solidFill>
                      <a:prstDash val="solid"/>
                      <a:round/>
                      <a:headEnd type="none" w="med" len="med"/>
                      <a:tailEnd type="none" w="med" len="med"/>
                    </a:lnL>
                    <a:lnR>
                      <a:noFill/>
                    </a:lnR>
                    <a:lnT w="12700" cap="flat" cmpd="sng" algn="ctr">
                      <a:solidFill>
                        <a:schemeClr val="tx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63691717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And there’s More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5398075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p:cNvSpPr/>
          <p:nvPr/>
        </p:nvSpPr>
        <p:spPr>
          <a:xfrm>
            <a:off x="2069106" y="4971341"/>
            <a:ext cx="7975549" cy="1171389"/>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spcAft>
                <a:spcPts val="600"/>
              </a:spcAft>
              <a:buClr>
                <a:schemeClr val="bg2"/>
              </a:buClr>
            </a:pPr>
            <a:r>
              <a:rPr lang="en-US" sz="2400" dirty="0">
                <a:latin typeface="+mj-lt"/>
              </a:rPr>
              <a:t>Enables higher graphics performance </a:t>
            </a:r>
            <a:r>
              <a:rPr lang="en-US" sz="2400" dirty="0" smtClean="0">
                <a:latin typeface="+mj-lt"/>
              </a:rPr>
              <a:t>on </a:t>
            </a:r>
            <a:r>
              <a:rPr lang="en-US" sz="2400" dirty="0">
                <a:latin typeface="+mj-lt"/>
              </a:rPr>
              <a:t>Graphics Core </a:t>
            </a:r>
            <a:r>
              <a:rPr lang="en-US" sz="2400" dirty="0" smtClean="0">
                <a:latin typeface="+mj-lt"/>
              </a:rPr>
              <a:t>Next </a:t>
            </a:r>
            <a:r>
              <a:rPr lang="en-US" sz="2400" dirty="0">
                <a:latin typeface="+mj-lt"/>
              </a:rPr>
              <a:t>GPUs</a:t>
            </a:r>
            <a:endParaRPr lang="en-US" sz="2400" dirty="0">
              <a:solidFill>
                <a:prstClr val="white"/>
              </a:solidFill>
              <a:latin typeface="+mj-lt"/>
            </a:endParaRPr>
          </a:p>
        </p:txBody>
      </p:sp>
      <p:sp>
        <p:nvSpPr>
          <p:cNvPr id="4" name="Title 3"/>
          <p:cNvSpPr>
            <a:spLocks noGrp="1"/>
          </p:cNvSpPr>
          <p:nvPr>
            <p:ph type="title"/>
          </p:nvPr>
        </p:nvSpPr>
        <p:spPr/>
        <p:txBody>
          <a:bodyPr/>
          <a:lstStyle/>
          <a:p>
            <a:r>
              <a:rPr lang="en-US" dirty="0" smtClean="0"/>
              <a:t>Mantle </a:t>
            </a:r>
            <a:r>
              <a:rPr lang="en-US" dirty="0" err="1" smtClean="0"/>
              <a:t>APIb</a:t>
            </a:r>
            <a:endParaRPr lang="en-US" dirty="0"/>
          </a:p>
        </p:txBody>
      </p:sp>
      <p:grpSp>
        <p:nvGrpSpPr>
          <p:cNvPr id="3" name="Group 2"/>
          <p:cNvGrpSpPr/>
          <p:nvPr/>
        </p:nvGrpSpPr>
        <p:grpSpPr>
          <a:xfrm>
            <a:off x="2159648" y="752475"/>
            <a:ext cx="6309438" cy="4258951"/>
            <a:chOff x="4828398" y="1259414"/>
            <a:chExt cx="6891863" cy="483142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94108" y="1259414"/>
              <a:ext cx="4926153" cy="4831420"/>
            </a:xfrm>
            <a:prstGeom prst="rect">
              <a:avLst/>
            </a:prstGeom>
          </p:spPr>
        </p:pic>
        <p:sp>
          <p:nvSpPr>
            <p:cNvPr id="9" name="TextBox 8"/>
            <p:cNvSpPr txBox="1"/>
            <p:nvPr/>
          </p:nvSpPr>
          <p:spPr>
            <a:xfrm>
              <a:off x="4828398" y="3303305"/>
              <a:ext cx="2832622" cy="532490"/>
            </a:xfrm>
            <a:prstGeom prst="rect">
              <a:avLst/>
            </a:prstGeom>
            <a:noFill/>
          </p:spPr>
          <p:txBody>
            <a:bodyPr wrap="none" rtlCol="0">
              <a:spAutoFit/>
            </a:bodyPr>
            <a:lstStyle/>
            <a:p>
              <a:pPr>
                <a:spcAft>
                  <a:spcPts val="600"/>
                </a:spcAft>
                <a:buClr>
                  <a:srgbClr val="FFFFFF"/>
                </a:buClr>
              </a:pPr>
              <a:r>
                <a:rPr lang="en-US" sz="2000" dirty="0" smtClean="0">
                  <a:solidFill>
                    <a:prstClr val="white"/>
                  </a:solidFill>
                  <a:latin typeface="Klavika Regular" pitchFamily="34" charset="0"/>
                </a:rPr>
                <a:t>Graphics Core Next</a:t>
              </a:r>
            </a:p>
          </p:txBody>
        </p:sp>
        <p:sp>
          <p:nvSpPr>
            <p:cNvPr id="10" name="TextBox 9"/>
            <p:cNvSpPr txBox="1"/>
            <p:nvPr/>
          </p:nvSpPr>
          <p:spPr>
            <a:xfrm>
              <a:off x="4828398" y="2711178"/>
              <a:ext cx="2115161" cy="532490"/>
            </a:xfrm>
            <a:prstGeom prst="rect">
              <a:avLst/>
            </a:prstGeom>
            <a:noFill/>
          </p:spPr>
          <p:txBody>
            <a:bodyPr wrap="none" rtlCol="0">
              <a:spAutoFit/>
            </a:bodyPr>
            <a:lstStyle/>
            <a:p>
              <a:pPr>
                <a:spcAft>
                  <a:spcPts val="600"/>
                </a:spcAft>
                <a:buClr>
                  <a:srgbClr val="FFFFFF"/>
                </a:buClr>
              </a:pPr>
              <a:r>
                <a:rPr lang="en-US" sz="2000" dirty="0" smtClean="0">
                  <a:solidFill>
                    <a:prstClr val="white"/>
                  </a:solidFill>
                  <a:latin typeface="Klavika Regular" pitchFamily="34" charset="0"/>
                </a:rPr>
                <a:t>Mantle Driver</a:t>
              </a:r>
            </a:p>
          </p:txBody>
        </p:sp>
        <p:sp>
          <p:nvSpPr>
            <p:cNvPr id="11" name="TextBox 10"/>
            <p:cNvSpPr txBox="1"/>
            <p:nvPr/>
          </p:nvSpPr>
          <p:spPr>
            <a:xfrm>
              <a:off x="4828398" y="2148282"/>
              <a:ext cx="1763884" cy="532490"/>
            </a:xfrm>
            <a:prstGeom prst="rect">
              <a:avLst/>
            </a:prstGeom>
            <a:noFill/>
          </p:spPr>
          <p:txBody>
            <a:bodyPr wrap="none" rtlCol="0">
              <a:spAutoFit/>
            </a:bodyPr>
            <a:lstStyle/>
            <a:p>
              <a:pPr>
                <a:spcAft>
                  <a:spcPts val="600"/>
                </a:spcAft>
                <a:buClr>
                  <a:srgbClr val="FFFFFF"/>
                </a:buClr>
              </a:pPr>
              <a:r>
                <a:rPr lang="en-US" sz="2000" dirty="0" smtClean="0">
                  <a:solidFill>
                    <a:prstClr val="white"/>
                  </a:solidFill>
                  <a:latin typeface="Klavika Regular" pitchFamily="34" charset="0"/>
                </a:rPr>
                <a:t>Mantle API</a:t>
              </a:r>
            </a:p>
          </p:txBody>
        </p:sp>
        <p:sp>
          <p:nvSpPr>
            <p:cNvPr id="12" name="TextBox 11"/>
            <p:cNvSpPr txBox="1"/>
            <p:nvPr/>
          </p:nvSpPr>
          <p:spPr>
            <a:xfrm>
              <a:off x="4828398" y="1580067"/>
              <a:ext cx="3265414" cy="532490"/>
            </a:xfrm>
            <a:prstGeom prst="rect">
              <a:avLst/>
            </a:prstGeom>
            <a:noFill/>
          </p:spPr>
          <p:txBody>
            <a:bodyPr wrap="square" rtlCol="0">
              <a:spAutoFit/>
            </a:bodyPr>
            <a:lstStyle/>
            <a:p>
              <a:pPr>
                <a:spcAft>
                  <a:spcPts val="600"/>
                </a:spcAft>
                <a:buClr>
                  <a:srgbClr val="FFFFFF"/>
                </a:buClr>
              </a:pPr>
              <a:r>
                <a:rPr lang="en-US" sz="2000" dirty="0" smtClean="0">
                  <a:solidFill>
                    <a:prstClr val="white"/>
                  </a:solidFill>
                  <a:latin typeface="Klavika Regular" pitchFamily="34" charset="0"/>
                </a:rPr>
                <a:t>Graphics Applications</a:t>
              </a:r>
            </a:p>
          </p:txBody>
        </p:sp>
        <p:cxnSp>
          <p:nvCxnSpPr>
            <p:cNvPr id="13" name="Straight Connector 12"/>
            <p:cNvCxnSpPr/>
            <p:nvPr/>
          </p:nvCxnSpPr>
          <p:spPr>
            <a:xfrm flipH="1">
              <a:off x="4912638" y="3764970"/>
              <a:ext cx="4145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057793" y="3690955"/>
              <a:ext cx="148027" cy="14802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prstClr val="black"/>
                </a:solidFill>
                <a:latin typeface="Calibri" panose="020F0502020204030204" pitchFamily="34" charset="0"/>
              </a:endParaRPr>
            </a:p>
          </p:txBody>
        </p:sp>
        <p:cxnSp>
          <p:nvCxnSpPr>
            <p:cNvPr id="15" name="Straight Connector 14"/>
            <p:cNvCxnSpPr/>
            <p:nvPr/>
          </p:nvCxnSpPr>
          <p:spPr>
            <a:xfrm flipH="1">
              <a:off x="4909426" y="3159855"/>
              <a:ext cx="36943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603765" y="3085842"/>
              <a:ext cx="148027" cy="14802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prstClr val="black"/>
                </a:solidFill>
                <a:latin typeface="Calibri" panose="020F0502020204030204" pitchFamily="34" charset="0"/>
              </a:endParaRPr>
            </a:p>
          </p:txBody>
        </p:sp>
        <p:cxnSp>
          <p:nvCxnSpPr>
            <p:cNvPr id="17" name="Straight Connector 16"/>
            <p:cNvCxnSpPr/>
            <p:nvPr/>
          </p:nvCxnSpPr>
          <p:spPr>
            <a:xfrm flipH="1">
              <a:off x="4909426" y="2603802"/>
              <a:ext cx="34948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8404317" y="2529788"/>
              <a:ext cx="148027" cy="14802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prstClr val="black"/>
                </a:solidFill>
                <a:latin typeface="Calibri" panose="020F0502020204030204" pitchFamily="34" charset="0"/>
              </a:endParaRPr>
            </a:p>
          </p:txBody>
        </p:sp>
        <p:cxnSp>
          <p:nvCxnSpPr>
            <p:cNvPr id="19" name="Straight Connector 18"/>
            <p:cNvCxnSpPr/>
            <p:nvPr/>
          </p:nvCxnSpPr>
          <p:spPr>
            <a:xfrm flipH="1">
              <a:off x="4909426" y="2041733"/>
              <a:ext cx="33097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19200" y="1967719"/>
              <a:ext cx="148027" cy="14802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prstClr val="black"/>
                </a:solidFill>
                <a:latin typeface="Calibri" panose="020F0502020204030204" pitchFamily="34" charset="0"/>
              </a:endParaRPr>
            </a:p>
          </p:txBody>
        </p:sp>
      </p:grpSp>
    </p:spTree>
    <p:extLst>
      <p:ext uri="{BB962C8B-B14F-4D97-AF65-F5344CB8AC3E}">
        <p14:creationId xmlns:p14="http://schemas.microsoft.com/office/powerpoint/2010/main" val="334334203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45686" y="1128460"/>
            <a:ext cx="3843867" cy="794153"/>
          </a:xfrm>
          <a:prstGeom prst="roundRect">
            <a:avLst/>
          </a:prstGeom>
          <a:solidFill>
            <a:schemeClr val="accent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2" name="Rounded Rectangle 11"/>
          <p:cNvSpPr/>
          <p:nvPr/>
        </p:nvSpPr>
        <p:spPr>
          <a:xfrm>
            <a:off x="8017933" y="1102262"/>
            <a:ext cx="3843867" cy="794153"/>
          </a:xfrm>
          <a:prstGeom prst="roundRect">
            <a:avLst/>
          </a:prstGeom>
          <a:solidFill>
            <a:schemeClr val="accent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 name="Title 1"/>
          <p:cNvSpPr>
            <a:spLocks noGrp="1"/>
          </p:cNvSpPr>
          <p:nvPr>
            <p:ph type="title"/>
          </p:nvPr>
        </p:nvSpPr>
        <p:spPr/>
        <p:txBody>
          <a:bodyPr/>
          <a:lstStyle/>
          <a:p>
            <a:r>
              <a:rPr lang="en-US" dirty="0" smtClean="0">
                <a:latin typeface="+mj-lt"/>
              </a:rPr>
              <a:t>AMD FirePro™ Graphics workflows can benefit from mantle</a:t>
            </a:r>
            <a:endParaRPr lang="en-US" dirty="0">
              <a:latin typeface="+mj-lt"/>
            </a:endParaRPr>
          </a:p>
        </p:txBody>
      </p:sp>
      <p:sp>
        <p:nvSpPr>
          <p:cNvPr id="3" name="Content Placeholder 2"/>
          <p:cNvSpPr>
            <a:spLocks noGrp="1"/>
          </p:cNvSpPr>
          <p:nvPr>
            <p:ph idx="1"/>
          </p:nvPr>
        </p:nvSpPr>
        <p:spPr>
          <a:xfrm>
            <a:off x="312738" y="1956881"/>
            <a:ext cx="4013729" cy="2039393"/>
          </a:xfrm>
        </p:spPr>
        <p:txBody>
          <a:bodyPr/>
          <a:lstStyle/>
          <a:p>
            <a:r>
              <a:rPr lang="en-US" sz="1800" b="1" dirty="0" smtClean="0">
                <a:solidFill>
                  <a:srgbClr val="00AAB5"/>
                </a:solidFill>
                <a:latin typeface="+mj-lt"/>
              </a:rPr>
              <a:t>CAD / CAE / M&amp;E</a:t>
            </a:r>
          </a:p>
          <a:p>
            <a:pPr lvl="1"/>
            <a:r>
              <a:rPr lang="en-US" sz="1600" dirty="0" smtClean="0">
                <a:latin typeface="+mj-lt"/>
              </a:rPr>
              <a:t>Large, complex models composed of large number of assemblies; Complex buildings, streets, city models; Many textures, atmospheric affects, high levels of realism required at high frame rates</a:t>
            </a:r>
            <a:endParaRPr lang="en-US" sz="1600" dirty="0">
              <a:latin typeface="+mj-lt"/>
            </a:endParaRPr>
          </a:p>
          <a:p>
            <a:pPr marL="366713" lvl="1" indent="0">
              <a:buNone/>
            </a:pPr>
            <a:endParaRPr lang="en-US" dirty="0">
              <a:latin typeface="+mj-lt"/>
            </a:endParaRPr>
          </a:p>
        </p:txBody>
      </p:sp>
      <p:sp>
        <p:nvSpPr>
          <p:cNvPr id="4" name="TextBox 3"/>
          <p:cNvSpPr txBox="1"/>
          <p:nvPr/>
        </p:nvSpPr>
        <p:spPr>
          <a:xfrm>
            <a:off x="1351860" y="1269316"/>
            <a:ext cx="2283382" cy="584775"/>
          </a:xfrm>
          <a:prstGeom prst="rect">
            <a:avLst/>
          </a:prstGeom>
          <a:noFill/>
        </p:spPr>
        <p:txBody>
          <a:bodyPr wrap="none" rtlCol="0">
            <a:spAutoFit/>
          </a:bodyPr>
          <a:lstStyle/>
          <a:p>
            <a:pPr>
              <a:spcAft>
                <a:spcPts val="600"/>
              </a:spcAft>
              <a:buClr>
                <a:schemeClr val="bg2"/>
              </a:buClr>
            </a:pPr>
            <a:r>
              <a:rPr lang="en-US" sz="3200" b="1" dirty="0" smtClean="0">
                <a:effectLst>
                  <a:outerShdw blurRad="38100" dist="38100" dir="2700000" algn="tl">
                    <a:srgbClr val="000000">
                      <a:alpha val="43137"/>
                    </a:srgbClr>
                  </a:outerShdw>
                </a:effectLst>
                <a:latin typeface="+mj-lt"/>
              </a:rPr>
              <a:t>WORKFLOW</a:t>
            </a:r>
          </a:p>
        </p:txBody>
      </p:sp>
      <p:sp>
        <p:nvSpPr>
          <p:cNvPr id="6" name="Content Placeholder 2"/>
          <p:cNvSpPr txBox="1">
            <a:spLocks/>
          </p:cNvSpPr>
          <p:nvPr/>
        </p:nvSpPr>
        <p:spPr bwMode="auto">
          <a:xfrm>
            <a:off x="7788804" y="2155633"/>
            <a:ext cx="4013729" cy="113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6713" lvl="1" indent="0">
              <a:buFont typeface="Calibri" panose="020F0502020204030204" pitchFamily="34" charset="0"/>
              <a:buNone/>
            </a:pPr>
            <a:r>
              <a:rPr lang="en-US" sz="1600" dirty="0" smtClean="0">
                <a:latin typeface="+mj-lt"/>
              </a:rPr>
              <a:t>Reduces API overhead, increases number of draw calls per second, avoids inefficient state changes</a:t>
            </a:r>
            <a:endParaRPr lang="en-US" sz="1600" dirty="0">
              <a:latin typeface="+mj-lt"/>
            </a:endParaRPr>
          </a:p>
        </p:txBody>
      </p:sp>
      <p:sp>
        <p:nvSpPr>
          <p:cNvPr id="7" name="Right Arrow 6"/>
          <p:cNvSpPr/>
          <p:nvPr/>
        </p:nvSpPr>
        <p:spPr>
          <a:xfrm>
            <a:off x="4419594" y="2090489"/>
            <a:ext cx="3589866" cy="1246615"/>
          </a:xfrm>
          <a:prstGeom prst="rightArrow">
            <a:avLst/>
          </a:prstGeom>
          <a:solidFill>
            <a:srgbClr val="00AAB5"/>
          </a:solidFill>
          <a:ln>
            <a:noFill/>
          </a:ln>
          <a:effectLst/>
          <a:scene3d>
            <a:camera prst="isometricOffAxis1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29913" y="1102263"/>
            <a:ext cx="887682" cy="794152"/>
          </a:xfrm>
          <a:prstGeom prst="rect">
            <a:avLst/>
          </a:prstGeom>
        </p:spPr>
      </p:pic>
      <p:sp>
        <p:nvSpPr>
          <p:cNvPr id="9" name="Content Placeholder 2"/>
          <p:cNvSpPr txBox="1">
            <a:spLocks/>
          </p:cNvSpPr>
          <p:nvPr/>
        </p:nvSpPr>
        <p:spPr bwMode="auto">
          <a:xfrm>
            <a:off x="270397" y="3692609"/>
            <a:ext cx="4013729" cy="203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solidFill>
                  <a:srgbClr val="F26522"/>
                </a:solidFill>
                <a:latin typeface="+mj-lt"/>
              </a:rPr>
              <a:t>Digital Media / Broadcast</a:t>
            </a:r>
          </a:p>
          <a:p>
            <a:pPr lvl="1"/>
            <a:r>
              <a:rPr lang="en-US" sz="1600" dirty="0" smtClean="0">
                <a:latin typeface="+mj-lt"/>
              </a:rPr>
              <a:t>Movement of 4K &amp; larger images, video; Compute &amp; rendering required for effects, video editing, compositing, encode/decode</a:t>
            </a:r>
          </a:p>
          <a:p>
            <a:pPr marL="366713" lvl="1" indent="0">
              <a:buFont typeface="Calibri" panose="020F0502020204030204" pitchFamily="34" charset="0"/>
              <a:buNone/>
            </a:pPr>
            <a:endParaRPr lang="en-US" dirty="0">
              <a:latin typeface="+mj-lt"/>
            </a:endParaRPr>
          </a:p>
        </p:txBody>
      </p:sp>
      <p:sp>
        <p:nvSpPr>
          <p:cNvPr id="10" name="Right Arrow 9"/>
          <p:cNvSpPr/>
          <p:nvPr/>
        </p:nvSpPr>
        <p:spPr>
          <a:xfrm>
            <a:off x="4411127" y="3733339"/>
            <a:ext cx="3589866" cy="1143310"/>
          </a:xfrm>
          <a:prstGeom prst="rightArrow">
            <a:avLst/>
          </a:prstGeom>
          <a:solidFill>
            <a:srgbClr val="F26522"/>
          </a:solidFill>
          <a:ln>
            <a:noFill/>
          </a:ln>
          <a:effectLst/>
          <a:scene3d>
            <a:camera prst="isometricOffAxis1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1" name="Content Placeholder 2"/>
          <p:cNvSpPr txBox="1">
            <a:spLocks/>
          </p:cNvSpPr>
          <p:nvPr/>
        </p:nvSpPr>
        <p:spPr bwMode="auto">
          <a:xfrm>
            <a:off x="7788804" y="3537840"/>
            <a:ext cx="4013729" cy="113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6713" lvl="1" indent="0">
              <a:buFont typeface="Calibri" panose="020F0502020204030204" pitchFamily="34" charset="0"/>
              <a:buNone/>
            </a:pPr>
            <a:r>
              <a:rPr lang="en-US" sz="1600" dirty="0" smtClean="0">
                <a:latin typeface="+mj-lt"/>
              </a:rPr>
              <a:t>Fast synchronization between compute and graphics engines; Flexible memory management; multi-device support for compute, graphics, direct memory access</a:t>
            </a:r>
            <a:endParaRPr lang="en-US" sz="1600" dirty="0">
              <a:latin typeface="+mj-lt"/>
            </a:endParaRPr>
          </a:p>
        </p:txBody>
      </p:sp>
      <p:sp>
        <p:nvSpPr>
          <p:cNvPr id="15" name="Content Placeholder 2"/>
          <p:cNvSpPr txBox="1">
            <a:spLocks/>
          </p:cNvSpPr>
          <p:nvPr/>
        </p:nvSpPr>
        <p:spPr bwMode="auto">
          <a:xfrm>
            <a:off x="270396" y="5098124"/>
            <a:ext cx="4013729" cy="203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solidFill>
                  <a:srgbClr val="ED1C24"/>
                </a:solidFill>
                <a:latin typeface="+mj-lt"/>
              </a:rPr>
              <a:t>Cloud / Remoting / VDI</a:t>
            </a:r>
            <a:endParaRPr lang="en-US" dirty="0" smtClean="0">
              <a:solidFill>
                <a:srgbClr val="ED1C24"/>
              </a:solidFill>
              <a:latin typeface="+mj-lt"/>
            </a:endParaRPr>
          </a:p>
          <a:p>
            <a:pPr lvl="1"/>
            <a:r>
              <a:rPr lang="en-US" sz="1600" dirty="0" smtClean="0">
                <a:latin typeface="+mj-lt"/>
              </a:rPr>
              <a:t>Multiple applications, many simultaneous users, multi-threaded graphics engines, low latency required</a:t>
            </a:r>
          </a:p>
        </p:txBody>
      </p:sp>
      <p:sp>
        <p:nvSpPr>
          <p:cNvPr id="16" name="Right Arrow 15"/>
          <p:cNvSpPr/>
          <p:nvPr/>
        </p:nvSpPr>
        <p:spPr>
          <a:xfrm>
            <a:off x="4411121" y="5130388"/>
            <a:ext cx="3589866" cy="1165240"/>
          </a:xfrm>
          <a:prstGeom prst="rightArrow">
            <a:avLst/>
          </a:prstGeom>
          <a:solidFill>
            <a:srgbClr val="ED1C24"/>
          </a:solidFill>
          <a:ln>
            <a:noFill/>
          </a:ln>
          <a:effectLst/>
          <a:scene3d>
            <a:camera prst="isometricOffAxis1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17" name="Content Placeholder 2"/>
          <p:cNvSpPr txBox="1">
            <a:spLocks/>
          </p:cNvSpPr>
          <p:nvPr/>
        </p:nvSpPr>
        <p:spPr bwMode="auto">
          <a:xfrm>
            <a:off x="7788804" y="5066996"/>
            <a:ext cx="4013729" cy="113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6713" lvl="1" indent="0">
              <a:buFont typeface="Calibri" panose="020F0502020204030204" pitchFamily="34" charset="0"/>
              <a:buNone/>
            </a:pPr>
            <a:r>
              <a:rPr lang="en-US" sz="1600" dirty="0" smtClean="0">
                <a:latin typeface="+mj-lt"/>
              </a:rPr>
              <a:t>Increased draw calls per second, asynchronous compute support, flexible memory management, better multi-threaded scaling</a:t>
            </a:r>
            <a:endParaRPr lang="en-US" sz="1600" dirty="0">
              <a:latin typeface="+mj-lt"/>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0931" y="1285102"/>
            <a:ext cx="2501317" cy="437340"/>
          </a:xfrm>
          <a:prstGeom prst="rect">
            <a:avLst/>
          </a:prstGeom>
        </p:spPr>
      </p:pic>
    </p:spTree>
    <p:extLst>
      <p:ext uri="{BB962C8B-B14F-4D97-AF65-F5344CB8AC3E}">
        <p14:creationId xmlns:p14="http://schemas.microsoft.com/office/powerpoint/2010/main" val="1547542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19808" y="1085683"/>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8" name="Rectangle 7"/>
          <p:cNvSpPr/>
          <p:nvPr/>
        </p:nvSpPr>
        <p:spPr bwMode="auto">
          <a:xfrm>
            <a:off x="4354677" y="1081466"/>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9" name="Rectangle 8"/>
          <p:cNvSpPr/>
          <p:nvPr/>
        </p:nvSpPr>
        <p:spPr bwMode="auto">
          <a:xfrm>
            <a:off x="8080500" y="1085682"/>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54" name="Text Box 28"/>
          <p:cNvSpPr txBox="1">
            <a:spLocks noChangeArrowheads="1"/>
          </p:cNvSpPr>
          <p:nvPr/>
        </p:nvSpPr>
        <p:spPr bwMode="auto">
          <a:xfrm>
            <a:off x="8292930" y="1978313"/>
            <a:ext cx="3292070" cy="114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b="1" dirty="0" smtClean="0">
                <a:solidFill>
                  <a:srgbClr val="FFFFFF"/>
                </a:solidFill>
                <a:latin typeface="+mn-lt"/>
                <a:cs typeface="Verdana" pitchFamily="34" charset="0"/>
              </a:rPr>
              <a:t>100+ app certifications</a:t>
            </a:r>
          </a:p>
          <a:p>
            <a:pPr algn="ctr" eaLnBrk="1" fontAlgn="auto" hangingPunct="1">
              <a:spcBef>
                <a:spcPts val="0"/>
              </a:spcBef>
              <a:spcAft>
                <a:spcPts val="0"/>
              </a:spcAft>
            </a:pPr>
            <a:r>
              <a:rPr lang="en-US" b="1" dirty="0" smtClean="0">
                <a:solidFill>
                  <a:srgbClr val="FFFFFF"/>
                </a:solidFill>
                <a:latin typeface="+mn-lt"/>
                <a:cs typeface="Verdana" pitchFamily="34" charset="0"/>
              </a:rPr>
              <a:t>Rock-solid drivers</a:t>
            </a:r>
          </a:p>
          <a:p>
            <a:pPr algn="ctr" eaLnBrk="1" fontAlgn="auto" hangingPunct="1">
              <a:spcBef>
                <a:spcPts val="0"/>
              </a:spcBef>
              <a:spcAft>
                <a:spcPts val="0"/>
              </a:spcAft>
            </a:pPr>
            <a:r>
              <a:rPr lang="en-US" b="1" dirty="0" smtClean="0">
                <a:solidFill>
                  <a:srgbClr val="FFFFFF"/>
                </a:solidFill>
                <a:latin typeface="+mn-lt"/>
                <a:cs typeface="Verdana" pitchFamily="34" charset="0"/>
              </a:rPr>
              <a:t>Three year warranty</a:t>
            </a:r>
            <a:endParaRPr lang="en-US" b="1" dirty="0">
              <a:solidFill>
                <a:srgbClr val="FFFFFF"/>
              </a:solidFill>
              <a:latin typeface="+mn-lt"/>
              <a:cs typeface="Verdana" pitchFamily="34" charset="0"/>
            </a:endParaRPr>
          </a:p>
          <a:p>
            <a:pPr algn="ctr" eaLnBrk="1" fontAlgn="auto" hangingPunct="1">
              <a:lnSpc>
                <a:spcPts val="1200"/>
              </a:lnSpc>
              <a:spcBef>
                <a:spcPts val="0"/>
              </a:spcBef>
              <a:spcAft>
                <a:spcPts val="533"/>
              </a:spcAft>
            </a:pPr>
            <a:endParaRPr lang="en-US" sz="1600" b="1" dirty="0">
              <a:solidFill>
                <a:srgbClr val="FFFFFF"/>
              </a:solidFill>
              <a:latin typeface="+mn-lt"/>
              <a:cs typeface="Verdana" pitchFamily="34" charset="0"/>
            </a:endParaRPr>
          </a:p>
        </p:txBody>
      </p:sp>
      <p:sp>
        <p:nvSpPr>
          <p:cNvPr id="57" name="Title 1"/>
          <p:cNvSpPr txBox="1">
            <a:spLocks/>
          </p:cNvSpPr>
          <p:nvPr/>
        </p:nvSpPr>
        <p:spPr>
          <a:xfrm>
            <a:off x="362418" y="306114"/>
            <a:ext cx="11335607" cy="640080"/>
          </a:xfrm>
          <a:prstGeom prst="rect">
            <a:avLst/>
          </a:prstGeom>
        </p:spPr>
        <p:txBody>
          <a:bodyPr vert="horz" lIns="0" tIns="0" rIns="0" bIns="0" rtlCol="0" anchor="t">
            <a:noAutofit/>
          </a:bodyPr>
          <a:lstStyle>
            <a:lvl1pPr algn="l" defTabSz="914293" rtl="0" eaLnBrk="1" latinLnBrk="0" hangingPunct="1">
              <a:spcBef>
                <a:spcPct val="0"/>
              </a:spcBef>
              <a:buNone/>
              <a:defRPr lang="en-US" sz="2800" b="0" i="0" kern="1200" cap="none" baseline="0" dirty="0">
                <a:solidFill>
                  <a:schemeClr val="tx1"/>
                </a:solidFill>
                <a:latin typeface="ParalucentLight" pitchFamily="18" charset="0"/>
                <a:ea typeface="+mj-ea"/>
                <a:cs typeface="Arial" pitchFamily="34" charset="0"/>
              </a:defRPr>
            </a:lvl1pPr>
          </a:lstStyle>
          <a:p>
            <a:pPr>
              <a:defRPr/>
            </a:pPr>
            <a:r>
              <a:rPr lang="en-US" dirty="0" smtClean="0">
                <a:effectLst>
                  <a:outerShdw blurRad="38100" dist="38100" dir="2700000" algn="tl">
                    <a:srgbClr val="000000">
                      <a:alpha val="43137"/>
                    </a:srgbClr>
                  </a:outerShdw>
                </a:effectLst>
                <a:latin typeface="+mn-lt"/>
              </a:rPr>
              <a:t>AMD PROFESSIONAL </a:t>
            </a:r>
            <a:r>
              <a:rPr lang="en-US" dirty="0" smtClean="0">
                <a:latin typeface="+mn-lt"/>
                <a:cs typeface="Arial"/>
              </a:rPr>
              <a:t>GRAPHICS ADVANTAGE</a:t>
            </a:r>
            <a:r>
              <a:rPr lang="en-US" dirty="0" smtClean="0">
                <a:effectLst>
                  <a:outerShdw blurRad="38100" dist="38100" dir="2700000" algn="tl">
                    <a:srgbClr val="000000">
                      <a:alpha val="43137"/>
                    </a:srgbClr>
                  </a:outerShdw>
                </a:effectLst>
                <a:latin typeface="+mn-lt"/>
              </a:rPr>
              <a:t> </a:t>
            </a:r>
            <a:endParaRPr lang="en-US" dirty="0">
              <a:latin typeface="+mn-lt"/>
            </a:endParaRPr>
          </a:p>
        </p:txBody>
      </p:sp>
      <p:sp>
        <p:nvSpPr>
          <p:cNvPr id="2" name="TextBox 1"/>
          <p:cNvSpPr txBox="1"/>
          <p:nvPr/>
        </p:nvSpPr>
        <p:spPr>
          <a:xfrm>
            <a:off x="737554" y="2056110"/>
            <a:ext cx="3405932" cy="923330"/>
          </a:xfrm>
          <a:prstGeom prst="rect">
            <a:avLst/>
          </a:prstGeom>
          <a:noFill/>
        </p:spPr>
        <p:txBody>
          <a:bodyPr wrap="none" rtlCol="0">
            <a:spAutoFit/>
          </a:bodyPr>
          <a:lstStyle/>
          <a:p>
            <a:pPr algn="ctr">
              <a:spcAft>
                <a:spcPts val="0"/>
              </a:spcAft>
              <a:buClr>
                <a:schemeClr val="bg2"/>
              </a:buClr>
            </a:pPr>
            <a:r>
              <a:rPr lang="en-US" b="1" dirty="0">
                <a:latin typeface="+mn-lt"/>
              </a:rPr>
              <a:t>S</a:t>
            </a:r>
            <a:r>
              <a:rPr lang="en-US" b="1" dirty="0" smtClean="0">
                <a:latin typeface="+mn-lt"/>
              </a:rPr>
              <a:t>imultaneous render &amp; compute</a:t>
            </a:r>
          </a:p>
          <a:p>
            <a:pPr algn="ctr">
              <a:spcAft>
                <a:spcPts val="0"/>
              </a:spcAft>
              <a:buClr>
                <a:schemeClr val="bg2"/>
              </a:buClr>
            </a:pPr>
            <a:r>
              <a:rPr lang="en-US" b="1" dirty="0">
                <a:latin typeface="+mn-lt"/>
              </a:rPr>
              <a:t>U</a:t>
            </a:r>
            <a:r>
              <a:rPr lang="en-US" b="1" dirty="0" smtClean="0">
                <a:latin typeface="+mn-lt"/>
              </a:rPr>
              <a:t>p to six 4K displays¹</a:t>
            </a:r>
          </a:p>
          <a:p>
            <a:pPr algn="ctr">
              <a:spcAft>
                <a:spcPts val="0"/>
              </a:spcAft>
              <a:buClr>
                <a:schemeClr val="bg2"/>
              </a:buClr>
            </a:pPr>
            <a:r>
              <a:rPr lang="en-US" b="1" dirty="0" smtClean="0">
                <a:latin typeface="+mn-lt"/>
              </a:rPr>
              <a:t>Intelligent power technologies</a:t>
            </a:r>
          </a:p>
        </p:txBody>
      </p:sp>
      <p:sp>
        <p:nvSpPr>
          <p:cNvPr id="38" name="TextBox 37"/>
          <p:cNvSpPr txBox="1"/>
          <p:nvPr/>
        </p:nvSpPr>
        <p:spPr>
          <a:xfrm>
            <a:off x="4869480" y="2030710"/>
            <a:ext cx="2623026" cy="923330"/>
          </a:xfrm>
          <a:prstGeom prst="rect">
            <a:avLst/>
          </a:prstGeom>
          <a:noFill/>
        </p:spPr>
        <p:txBody>
          <a:bodyPr wrap="none" rtlCol="0">
            <a:spAutoFit/>
          </a:bodyPr>
          <a:lstStyle/>
          <a:p>
            <a:pPr algn="ctr">
              <a:spcAft>
                <a:spcPts val="0"/>
              </a:spcAft>
              <a:buClr>
                <a:schemeClr val="bg2"/>
              </a:buClr>
            </a:pPr>
            <a:r>
              <a:rPr lang="en-US" b="1" dirty="0" smtClean="0">
                <a:latin typeface="+mn-lt"/>
              </a:rPr>
              <a:t>Application optimizations</a:t>
            </a:r>
          </a:p>
          <a:p>
            <a:pPr algn="ctr">
              <a:spcAft>
                <a:spcPts val="0"/>
              </a:spcAft>
              <a:buClr>
                <a:schemeClr val="bg2"/>
              </a:buClr>
            </a:pPr>
            <a:r>
              <a:rPr lang="en-US" b="1" dirty="0" smtClean="0">
                <a:latin typeface="+mn-lt"/>
              </a:rPr>
              <a:t>Latest API support</a:t>
            </a:r>
            <a:endParaRPr lang="en-US" b="1" dirty="0" smtClean="0">
              <a:latin typeface="+mn-lt"/>
              <a:cs typeface="Arial"/>
            </a:endParaRPr>
          </a:p>
          <a:p>
            <a:pPr algn="ctr">
              <a:spcAft>
                <a:spcPts val="0"/>
              </a:spcAft>
              <a:buClr>
                <a:schemeClr val="bg2"/>
              </a:buClr>
            </a:pPr>
            <a:r>
              <a:rPr lang="en-US" b="1" dirty="0" err="1" smtClean="0">
                <a:latin typeface="+mn-lt"/>
                <a:cs typeface="Arial"/>
              </a:rPr>
              <a:t>PCIe</a:t>
            </a:r>
            <a:r>
              <a:rPr lang="en-US" b="1" dirty="0" smtClean="0">
                <a:latin typeface="Calibri"/>
                <a:cs typeface="Arial"/>
              </a:rPr>
              <a:t>® 3.0 support</a:t>
            </a:r>
            <a:endParaRPr lang="en-US" b="1" dirty="0" smtClean="0">
              <a:latin typeface="+mn-lt"/>
            </a:endParaRPr>
          </a:p>
        </p:txBody>
      </p:sp>
      <p:pic>
        <p:nvPicPr>
          <p:cNvPr id="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418" y="3208874"/>
            <a:ext cx="2286000" cy="279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7996" y="3244043"/>
            <a:ext cx="1463040" cy="1241145"/>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0534" y="4555526"/>
            <a:ext cx="1463040" cy="1241145"/>
          </a:xfrm>
          <a:prstGeom prst="rect">
            <a:avLst/>
          </a:prstGeom>
        </p:spPr>
      </p:pic>
      <p:sp>
        <p:nvSpPr>
          <p:cNvPr id="26" name="Parallelogram 25"/>
          <p:cNvSpPr/>
          <p:nvPr/>
        </p:nvSpPr>
        <p:spPr>
          <a:xfrm flipH="1">
            <a:off x="154520" y="1054386"/>
            <a:ext cx="4572000"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INNOVATION</a:t>
            </a:r>
            <a:endParaRPr lang="en-US" sz="2800" b="1" dirty="0">
              <a:solidFill>
                <a:prstClr val="white"/>
              </a:solidFill>
              <a:latin typeface="+mj-lt"/>
              <a:cs typeface="Arial" panose="020B0604020202020204" pitchFamily="34" charset="0"/>
            </a:endParaRPr>
          </a:p>
        </p:txBody>
      </p:sp>
      <p:sp>
        <p:nvSpPr>
          <p:cNvPr id="27" name="Parallelogram 26"/>
          <p:cNvSpPr/>
          <p:nvPr/>
        </p:nvSpPr>
        <p:spPr>
          <a:xfrm flipH="1">
            <a:off x="3820257" y="1054387"/>
            <a:ext cx="4572000"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PERFORMANCE</a:t>
            </a:r>
            <a:endParaRPr lang="en-US" sz="2800" b="1" dirty="0">
              <a:solidFill>
                <a:prstClr val="white"/>
              </a:solidFill>
              <a:latin typeface="+mj-lt"/>
              <a:cs typeface="Arial" panose="020B0604020202020204" pitchFamily="34" charset="0"/>
            </a:endParaRPr>
          </a:p>
        </p:txBody>
      </p:sp>
      <p:sp>
        <p:nvSpPr>
          <p:cNvPr id="28" name="Parallelogram 27"/>
          <p:cNvSpPr/>
          <p:nvPr/>
        </p:nvSpPr>
        <p:spPr>
          <a:xfrm flipH="1">
            <a:off x="7490552" y="1054388"/>
            <a:ext cx="4572000"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RELIABILITY</a:t>
            </a:r>
            <a:endParaRPr lang="en-US" sz="2800" b="1" dirty="0">
              <a:solidFill>
                <a:prstClr val="white"/>
              </a:solidFill>
              <a:latin typeface="+mj-lt"/>
              <a:cs typeface="Arial" panose="020B0604020202020204" pitchFamily="34" charset="0"/>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669" y="3302658"/>
            <a:ext cx="3611880" cy="2708910"/>
          </a:xfrm>
          <a:prstGeom prst="rect">
            <a:avLst/>
          </a:prstGeom>
        </p:spPr>
      </p:pic>
      <p:pic>
        <p:nvPicPr>
          <p:cNvPr id="29" name="Picture 2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87474" y="3371893"/>
            <a:ext cx="3566160" cy="2151428"/>
          </a:xfrm>
          <a:prstGeom prst="rect">
            <a:avLst/>
          </a:prstGeom>
          <a:effectLst>
            <a:reflection blurRad="6350" stA="52000" endA="300" endPos="35000" dir="5400000" sy="-100000" algn="bl" rotWithShape="0"/>
          </a:effectLst>
        </p:spPr>
      </p:pic>
      <p:sp>
        <p:nvSpPr>
          <p:cNvPr id="15" name="TextBox 14"/>
          <p:cNvSpPr txBox="1"/>
          <p:nvPr/>
        </p:nvSpPr>
        <p:spPr>
          <a:xfrm>
            <a:off x="9290066" y="6371438"/>
            <a:ext cx="1923925" cy="215444"/>
          </a:xfrm>
          <a:prstGeom prst="rect">
            <a:avLst/>
          </a:prstGeom>
          <a:noFill/>
        </p:spPr>
        <p:txBody>
          <a:bodyPr wrap="none" rtlCol="0">
            <a:spAutoFit/>
          </a:bodyPr>
          <a:lstStyle/>
          <a:p>
            <a:pPr>
              <a:spcAft>
                <a:spcPts val="600"/>
              </a:spcAft>
              <a:buClr>
                <a:schemeClr val="bg2"/>
              </a:buClr>
            </a:pPr>
            <a:r>
              <a:rPr lang="en-US" sz="800" dirty="0" smtClean="0">
                <a:solidFill>
                  <a:schemeClr val="tx1">
                    <a:lumMod val="65000"/>
                  </a:schemeClr>
                </a:solidFill>
              </a:rPr>
              <a:t>Medical imaging photo courtesy of Barco.</a:t>
            </a:r>
          </a:p>
        </p:txBody>
      </p:sp>
    </p:spTree>
    <p:extLst>
      <p:ext uri="{BB962C8B-B14F-4D97-AF65-F5344CB8AC3E}">
        <p14:creationId xmlns:p14="http://schemas.microsoft.com/office/powerpoint/2010/main" val="402830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Come See AMD FirePro™ Graphics in Action!</a:t>
            </a:r>
            <a:endParaRPr lang="en-US" dirty="0"/>
          </a:p>
        </p:txBody>
      </p:sp>
      <p:sp>
        <p:nvSpPr>
          <p:cNvPr id="5" name="Content Placeholder 4"/>
          <p:cNvSpPr>
            <a:spLocks noGrp="1"/>
          </p:cNvSpPr>
          <p:nvPr>
            <p:ph idx="1"/>
          </p:nvPr>
        </p:nvSpPr>
        <p:spPr>
          <a:xfrm>
            <a:off x="313245" y="1381123"/>
            <a:ext cx="8411205" cy="4937760"/>
          </a:xfrm>
        </p:spPr>
        <p:txBody>
          <a:bodyPr/>
          <a:lstStyle/>
          <a:p>
            <a:r>
              <a:rPr lang="en-US" b="1" dirty="0">
                <a:latin typeface="+mj-lt"/>
              </a:rPr>
              <a:t>Autodesk® Entertainment Creation </a:t>
            </a:r>
            <a:r>
              <a:rPr lang="en-US" b="1" dirty="0" smtClean="0">
                <a:latin typeface="+mj-lt"/>
              </a:rPr>
              <a:t>Suite</a:t>
            </a:r>
          </a:p>
          <a:p>
            <a:pPr lvl="1"/>
            <a:r>
              <a:rPr lang="en-US" dirty="0">
                <a:latin typeface="+mj-lt"/>
              </a:rPr>
              <a:t>Maximize y</a:t>
            </a:r>
            <a:r>
              <a:rPr lang="en-US" dirty="0" smtClean="0">
                <a:latin typeface="+mj-lt"/>
              </a:rPr>
              <a:t>our </a:t>
            </a:r>
            <a:r>
              <a:rPr lang="en-US" dirty="0">
                <a:latin typeface="+mj-lt"/>
              </a:rPr>
              <a:t>c</a:t>
            </a:r>
            <a:r>
              <a:rPr lang="en-US" dirty="0" smtClean="0">
                <a:latin typeface="+mj-lt"/>
              </a:rPr>
              <a:t>reative </a:t>
            </a:r>
            <a:r>
              <a:rPr lang="en-US" dirty="0">
                <a:latin typeface="+mj-lt"/>
              </a:rPr>
              <a:t>p</a:t>
            </a:r>
            <a:r>
              <a:rPr lang="en-US" dirty="0" smtClean="0">
                <a:latin typeface="+mj-lt"/>
              </a:rPr>
              <a:t>otential with AMD FirePro</a:t>
            </a:r>
            <a:r>
              <a:rPr lang="en-US" dirty="0">
                <a:latin typeface="+mj-lt"/>
              </a:rPr>
              <a:t>™ g</a:t>
            </a:r>
            <a:r>
              <a:rPr lang="en-US" dirty="0" smtClean="0">
                <a:latin typeface="+mj-lt"/>
              </a:rPr>
              <a:t>raphics </a:t>
            </a:r>
          </a:p>
          <a:p>
            <a:r>
              <a:rPr lang="en-US" b="1" dirty="0" smtClean="0">
                <a:latin typeface="+mj-lt"/>
              </a:rPr>
              <a:t>Adobe® </a:t>
            </a:r>
            <a:r>
              <a:rPr lang="en-US" b="1" dirty="0">
                <a:latin typeface="+mj-lt"/>
              </a:rPr>
              <a:t>Creative </a:t>
            </a:r>
            <a:r>
              <a:rPr lang="en-US" b="1" dirty="0" smtClean="0">
                <a:latin typeface="+mj-lt"/>
              </a:rPr>
              <a:t>Cloud</a:t>
            </a:r>
          </a:p>
          <a:p>
            <a:pPr lvl="1"/>
            <a:r>
              <a:rPr lang="en-US" dirty="0" smtClean="0">
                <a:latin typeface="+mj-lt"/>
              </a:rPr>
              <a:t>Supercharged </a:t>
            </a:r>
            <a:r>
              <a:rPr lang="en-US" dirty="0">
                <a:latin typeface="+mj-lt"/>
              </a:rPr>
              <a:t>4K Video </a:t>
            </a:r>
            <a:r>
              <a:rPr lang="en-US" dirty="0" smtClean="0">
                <a:latin typeface="+mj-lt"/>
              </a:rPr>
              <a:t>production </a:t>
            </a:r>
            <a:r>
              <a:rPr lang="en-US" dirty="0">
                <a:latin typeface="+mj-lt"/>
              </a:rPr>
              <a:t>with </a:t>
            </a:r>
            <a:r>
              <a:rPr lang="en-US" dirty="0" err="1">
                <a:latin typeface="+mj-lt"/>
              </a:rPr>
              <a:t>OpenCL</a:t>
            </a:r>
            <a:r>
              <a:rPr lang="en-US" dirty="0">
                <a:latin typeface="+mj-lt"/>
              </a:rPr>
              <a:t>™ and AMD FirePro™ g</a:t>
            </a:r>
            <a:r>
              <a:rPr lang="en-US" dirty="0" smtClean="0">
                <a:latin typeface="+mj-lt"/>
              </a:rPr>
              <a:t>raphics</a:t>
            </a:r>
          </a:p>
          <a:p>
            <a:r>
              <a:rPr lang="en-CA" b="1" dirty="0">
                <a:latin typeface="+mj-lt"/>
              </a:rPr>
              <a:t>Chaos Group V-Ray </a:t>
            </a:r>
            <a:r>
              <a:rPr lang="en-CA" b="1" dirty="0" smtClean="0">
                <a:latin typeface="+mj-lt"/>
              </a:rPr>
              <a:t>RT</a:t>
            </a:r>
          </a:p>
          <a:p>
            <a:pPr lvl="1"/>
            <a:r>
              <a:rPr lang="en-US" dirty="0" err="1">
                <a:latin typeface="+mj-lt"/>
              </a:rPr>
              <a:t>OpenCL</a:t>
            </a:r>
            <a:r>
              <a:rPr lang="en-US" dirty="0">
                <a:latin typeface="+mj-lt"/>
              </a:rPr>
              <a:t>™ accelerated real-time 4K ray </a:t>
            </a:r>
            <a:r>
              <a:rPr lang="en-US" dirty="0" smtClean="0">
                <a:latin typeface="+mj-lt"/>
              </a:rPr>
              <a:t>tracing</a:t>
            </a:r>
          </a:p>
          <a:p>
            <a:r>
              <a:rPr lang="en-US" b="1" dirty="0">
                <a:latin typeface="+mj-lt"/>
              </a:rPr>
              <a:t>P3D Design – Version </a:t>
            </a:r>
            <a:r>
              <a:rPr lang="en-US" b="1" dirty="0" smtClean="0">
                <a:latin typeface="+mj-lt"/>
              </a:rPr>
              <a:t>6.0</a:t>
            </a:r>
          </a:p>
          <a:p>
            <a:pPr lvl="1"/>
            <a:r>
              <a:rPr lang="en-US" dirty="0" err="1" smtClean="0">
                <a:latin typeface="+mj-lt"/>
              </a:rPr>
              <a:t>Lumiscaphe</a:t>
            </a:r>
            <a:r>
              <a:rPr lang="en-US" dirty="0" smtClean="0">
                <a:latin typeface="+mj-lt"/>
              </a:rPr>
              <a:t> </a:t>
            </a:r>
            <a:r>
              <a:rPr lang="en-US" dirty="0">
                <a:latin typeface="+mj-lt"/>
              </a:rPr>
              <a:t>p</a:t>
            </a:r>
            <a:r>
              <a:rPr lang="en-US" dirty="0" smtClean="0">
                <a:latin typeface="+mj-lt"/>
              </a:rPr>
              <a:t>hotorealistic</a:t>
            </a:r>
            <a:r>
              <a:rPr lang="en-US" dirty="0">
                <a:latin typeface="+mj-lt"/>
              </a:rPr>
              <a:t> </a:t>
            </a:r>
            <a:r>
              <a:rPr lang="en-US" dirty="0" smtClean="0">
                <a:latin typeface="+mj-lt"/>
              </a:rPr>
              <a:t>real-time </a:t>
            </a:r>
            <a:r>
              <a:rPr lang="en-US" dirty="0">
                <a:latin typeface="+mj-lt"/>
              </a:rPr>
              <a:t>r</a:t>
            </a:r>
            <a:r>
              <a:rPr lang="en-US" dirty="0" smtClean="0">
                <a:latin typeface="+mj-lt"/>
              </a:rPr>
              <a:t>endering </a:t>
            </a:r>
          </a:p>
          <a:p>
            <a:r>
              <a:rPr lang="en-US" b="1" dirty="0" err="1" smtClean="0">
                <a:latin typeface="+mj-lt"/>
              </a:rPr>
              <a:t>SolidAngle</a:t>
            </a:r>
            <a:r>
              <a:rPr lang="en-US" b="1" dirty="0" smtClean="0">
                <a:latin typeface="+mj-lt"/>
              </a:rPr>
              <a:t> Arnold</a:t>
            </a:r>
          </a:p>
          <a:p>
            <a:pPr lvl="1"/>
            <a:r>
              <a:rPr lang="en-GB" dirty="0">
                <a:latin typeface="+mj-lt"/>
              </a:rPr>
              <a:t>Exploring the </a:t>
            </a:r>
            <a:r>
              <a:rPr lang="en-GB" dirty="0" smtClean="0">
                <a:latin typeface="+mj-lt"/>
              </a:rPr>
              <a:t>cutting </a:t>
            </a:r>
            <a:r>
              <a:rPr lang="en-GB" dirty="0">
                <a:latin typeface="+mj-lt"/>
              </a:rPr>
              <a:t>e</a:t>
            </a:r>
            <a:r>
              <a:rPr lang="en-GB" dirty="0" smtClean="0">
                <a:latin typeface="+mj-lt"/>
              </a:rPr>
              <a:t>dge</a:t>
            </a:r>
            <a:r>
              <a:rPr lang="en-GB" dirty="0">
                <a:latin typeface="+mj-lt"/>
              </a:rPr>
              <a:t>: </a:t>
            </a:r>
            <a:r>
              <a:rPr lang="en-GB" dirty="0" smtClean="0">
                <a:latin typeface="+mj-lt"/>
              </a:rPr>
              <a:t>an </a:t>
            </a:r>
            <a:r>
              <a:rPr lang="en-GB" dirty="0">
                <a:latin typeface="+mj-lt"/>
              </a:rPr>
              <a:t>Arnold GPU p</a:t>
            </a:r>
            <a:r>
              <a:rPr lang="en-GB" dirty="0" smtClean="0">
                <a:latin typeface="+mj-lt"/>
              </a:rPr>
              <a:t>rototype</a:t>
            </a:r>
          </a:p>
          <a:p>
            <a:r>
              <a:rPr lang="en-US" b="1" dirty="0" err="1">
                <a:latin typeface="+mj-lt"/>
              </a:rPr>
              <a:t>Blackmagic</a:t>
            </a:r>
            <a:r>
              <a:rPr lang="en-US" b="1" dirty="0">
                <a:latin typeface="+mj-lt"/>
              </a:rPr>
              <a:t> Design </a:t>
            </a:r>
            <a:r>
              <a:rPr lang="en-US" b="1" dirty="0" err="1">
                <a:latin typeface="+mj-lt"/>
              </a:rPr>
              <a:t>DaVinci</a:t>
            </a:r>
            <a:r>
              <a:rPr lang="en-US" b="1" dirty="0">
                <a:latin typeface="+mj-lt"/>
              </a:rPr>
              <a:t> </a:t>
            </a:r>
            <a:r>
              <a:rPr lang="en-US" b="1" dirty="0" smtClean="0">
                <a:latin typeface="+mj-lt"/>
              </a:rPr>
              <a:t>Resolve</a:t>
            </a:r>
          </a:p>
          <a:p>
            <a:pPr lvl="1"/>
            <a:r>
              <a:rPr lang="en-US" dirty="0" err="1">
                <a:latin typeface="+mj-lt"/>
              </a:rPr>
              <a:t>OpenCL</a:t>
            </a:r>
            <a:r>
              <a:rPr lang="en-US" dirty="0">
                <a:latin typeface="+mj-lt"/>
              </a:rPr>
              <a:t>™ </a:t>
            </a:r>
            <a:r>
              <a:rPr lang="en-US" dirty="0" smtClean="0">
                <a:latin typeface="+mj-lt"/>
              </a:rPr>
              <a:t>accelerated real-time </a:t>
            </a:r>
            <a:r>
              <a:rPr lang="en-US" dirty="0">
                <a:latin typeface="+mj-lt"/>
              </a:rPr>
              <a:t>4K </a:t>
            </a:r>
            <a:r>
              <a:rPr lang="en-US" dirty="0" smtClean="0">
                <a:latin typeface="+mj-lt"/>
              </a:rPr>
              <a:t>color </a:t>
            </a:r>
            <a:r>
              <a:rPr lang="en-US" dirty="0">
                <a:latin typeface="+mj-lt"/>
              </a:rPr>
              <a:t>c</a:t>
            </a:r>
            <a:r>
              <a:rPr lang="en-US" dirty="0" smtClean="0">
                <a:latin typeface="+mj-lt"/>
              </a:rPr>
              <a:t>orrection</a:t>
            </a:r>
          </a:p>
          <a:p>
            <a:r>
              <a:rPr lang="en-CA" b="1" dirty="0" err="1">
                <a:latin typeface="+mj-lt"/>
              </a:rPr>
              <a:t>CodeXL</a:t>
            </a:r>
            <a:r>
              <a:rPr lang="en-CA" b="1" dirty="0">
                <a:latin typeface="+mj-lt"/>
              </a:rPr>
              <a:t> &amp; AMD </a:t>
            </a:r>
            <a:r>
              <a:rPr lang="en-CA" b="1" dirty="0" err="1" smtClean="0">
                <a:latin typeface="+mj-lt"/>
              </a:rPr>
              <a:t>FirePro</a:t>
            </a:r>
            <a:r>
              <a:rPr lang="en-CA" b="1" dirty="0" smtClean="0">
                <a:latin typeface="+mj-lt"/>
              </a:rPr>
              <a:t>™ SDK</a:t>
            </a:r>
          </a:p>
          <a:p>
            <a:pPr lvl="1"/>
            <a:r>
              <a:rPr lang="en-US" dirty="0">
                <a:latin typeface="+mj-lt"/>
              </a:rPr>
              <a:t>AMD Tools &amp; SDKs  </a:t>
            </a:r>
            <a:r>
              <a:rPr lang="en-US" dirty="0" smtClean="0">
                <a:latin typeface="+mj-lt"/>
              </a:rPr>
              <a:t>for powerful </a:t>
            </a:r>
            <a:r>
              <a:rPr lang="en-US" dirty="0">
                <a:latin typeface="+mj-lt"/>
              </a:rPr>
              <a:t>d</a:t>
            </a:r>
            <a:r>
              <a:rPr lang="en-US" dirty="0" smtClean="0">
                <a:latin typeface="+mj-lt"/>
              </a:rPr>
              <a:t>ebugging</a:t>
            </a:r>
            <a:r>
              <a:rPr lang="en-US" dirty="0">
                <a:latin typeface="+mj-lt"/>
              </a:rPr>
              <a:t>, </a:t>
            </a:r>
            <a:r>
              <a:rPr lang="en-US" dirty="0" smtClean="0">
                <a:latin typeface="+mj-lt"/>
              </a:rPr>
              <a:t>profiling </a:t>
            </a:r>
            <a:r>
              <a:rPr lang="en-US" dirty="0">
                <a:latin typeface="+mj-lt"/>
              </a:rPr>
              <a:t>&amp; </a:t>
            </a:r>
            <a:r>
              <a:rPr lang="en-US" dirty="0" smtClean="0">
                <a:latin typeface="+mj-lt"/>
              </a:rPr>
              <a:t>analysis</a:t>
            </a:r>
          </a:p>
          <a:p>
            <a:pPr lvl="1"/>
            <a:endParaRPr lang="en-US" dirty="0">
              <a:latin typeface="+mj-lt"/>
            </a:endParaRPr>
          </a:p>
        </p:txBody>
      </p:sp>
      <p:sp>
        <p:nvSpPr>
          <p:cNvPr id="6" name="Text Placeholder 5"/>
          <p:cNvSpPr>
            <a:spLocks noGrp="1"/>
          </p:cNvSpPr>
          <p:nvPr>
            <p:ph type="body" sz="quarter" idx="10"/>
          </p:nvPr>
        </p:nvSpPr>
        <p:spPr/>
        <p:txBody>
          <a:bodyPr/>
          <a:lstStyle/>
          <a:p>
            <a:r>
              <a:rPr lang="en-US" dirty="0" smtClean="0"/>
              <a:t>New ISV </a:t>
            </a:r>
            <a:r>
              <a:rPr lang="en-US" dirty="0" err="1" smtClean="0"/>
              <a:t>PartnersHIPS</a:t>
            </a:r>
            <a:r>
              <a:rPr lang="en-US" dirty="0" smtClean="0"/>
              <a:t> Exposed!</a:t>
            </a:r>
            <a:endParaRPr lang="en-US" dirty="0"/>
          </a:p>
        </p:txBody>
      </p:sp>
      <p:pic>
        <p:nvPicPr>
          <p:cNvPr id="2" name="Picture 4" descr="http://s2014.siggraph.org/sites/default/files/logo_1_0.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97096" y="3444251"/>
            <a:ext cx="5854709" cy="152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88845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1.jpg"/>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932372" y="98950"/>
            <a:ext cx="11256453" cy="6458876"/>
          </a:xfrm>
          <a:prstGeom prst="rect">
            <a:avLst/>
          </a:prstGeom>
        </p:spPr>
      </p:pic>
      <p:pic>
        <p:nvPicPr>
          <p:cNvPr id="8"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312738" y="2203454"/>
            <a:ext cx="3537652" cy="4414048"/>
            <a:chOff x="1446329" y="1476524"/>
            <a:chExt cx="3537652" cy="4414048"/>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2271" y="2187707"/>
              <a:ext cx="2925061" cy="2481426"/>
            </a:xfrm>
            <a:prstGeom prst="rect">
              <a:avLst/>
            </a:prstGeom>
          </p:spPr>
        </p:pic>
        <p:sp>
          <p:nvSpPr>
            <p:cNvPr id="10" name="TextBox 9"/>
            <p:cNvSpPr txBox="1"/>
            <p:nvPr/>
          </p:nvSpPr>
          <p:spPr>
            <a:xfrm>
              <a:off x="1657635" y="1476524"/>
              <a:ext cx="3035593" cy="884858"/>
            </a:xfrm>
            <a:prstGeom prst="rect">
              <a:avLst/>
            </a:prstGeom>
            <a:noFill/>
          </p:spPr>
          <p:txBody>
            <a:bodyPr wrap="square" rtlCol="0" anchor="ctr">
              <a:spAutoFit/>
            </a:bodyPr>
            <a:lstStyle/>
            <a:p>
              <a:pPr>
                <a:lnSpc>
                  <a:spcPts val="6800"/>
                </a:lnSpc>
                <a:spcAft>
                  <a:spcPts val="600"/>
                </a:spcAft>
                <a:buClr>
                  <a:schemeClr val="bg2"/>
                </a:buClr>
              </a:pPr>
              <a:r>
                <a:rPr lang="en-US" sz="3200" i="1" spc="300" dirty="0" smtClean="0">
                  <a:effectLst>
                    <a:outerShdw blurRad="38100" dist="38100" dir="2700000" algn="tl">
                      <a:srgbClr val="000000">
                        <a:alpha val="43137"/>
                      </a:srgbClr>
                    </a:outerShdw>
                  </a:effectLst>
                  <a:latin typeface="+mj-lt"/>
                </a:rPr>
                <a:t>NEXT GEN</a:t>
              </a:r>
              <a:endParaRPr lang="en-US" sz="3200" i="1" spc="300" dirty="0">
                <a:effectLst>
                  <a:outerShdw blurRad="38100" dist="38100" dir="2700000" algn="tl">
                    <a:srgbClr val="000000">
                      <a:alpha val="43137"/>
                    </a:srgbClr>
                  </a:outerShdw>
                </a:effectLst>
                <a:latin typeface="+mj-lt"/>
              </a:endParaRPr>
            </a:p>
          </p:txBody>
        </p:sp>
        <p:sp>
          <p:nvSpPr>
            <p:cNvPr id="12" name="TextBox 11"/>
            <p:cNvSpPr txBox="1"/>
            <p:nvPr/>
          </p:nvSpPr>
          <p:spPr>
            <a:xfrm>
              <a:off x="1456375" y="4489919"/>
              <a:ext cx="3527606" cy="895310"/>
            </a:xfrm>
            <a:prstGeom prst="rect">
              <a:avLst/>
            </a:prstGeom>
            <a:noFill/>
          </p:spPr>
          <p:txBody>
            <a:bodyPr wrap="square" rtlCol="0" anchor="ctr">
              <a:spAutoFit/>
            </a:bodyPr>
            <a:lstStyle/>
            <a:p>
              <a:pPr algn="ctr">
                <a:lnSpc>
                  <a:spcPts val="6800"/>
                </a:lnSpc>
                <a:spcAft>
                  <a:spcPts val="600"/>
                </a:spcAft>
                <a:buClr>
                  <a:schemeClr val="bg2"/>
                </a:buClr>
              </a:pPr>
              <a:r>
                <a:rPr lang="en-US" sz="4400" spc="300" dirty="0" smtClean="0">
                  <a:effectLst>
                    <a:outerShdw blurRad="38100" dist="38100" dir="2700000" algn="tl">
                      <a:srgbClr val="000000">
                        <a:alpha val="43137"/>
                      </a:srgbClr>
                    </a:outerShdw>
                  </a:effectLst>
                  <a:latin typeface="+mj-lt"/>
                </a:rPr>
                <a:t>GRAPHICS…</a:t>
              </a:r>
              <a:endParaRPr lang="en-US" sz="4400" spc="300" dirty="0">
                <a:effectLst>
                  <a:outerShdw blurRad="38100" dist="38100" dir="2700000" algn="tl">
                    <a:srgbClr val="000000">
                      <a:alpha val="43137"/>
                    </a:srgbClr>
                  </a:outerShdw>
                </a:effectLst>
                <a:latin typeface="+mj-lt"/>
              </a:endParaRPr>
            </a:p>
          </p:txBody>
        </p:sp>
        <p:sp>
          <p:nvSpPr>
            <p:cNvPr id="13" name="TextBox 12"/>
            <p:cNvSpPr txBox="1"/>
            <p:nvPr/>
          </p:nvSpPr>
          <p:spPr>
            <a:xfrm>
              <a:off x="1446329" y="4974937"/>
              <a:ext cx="3151293" cy="915635"/>
            </a:xfrm>
            <a:prstGeom prst="rect">
              <a:avLst/>
            </a:prstGeom>
            <a:noFill/>
          </p:spPr>
          <p:txBody>
            <a:bodyPr wrap="square" rtlCol="0" anchor="ctr">
              <a:spAutoFit/>
            </a:bodyPr>
            <a:lstStyle/>
            <a:p>
              <a:pPr algn="ctr">
                <a:lnSpc>
                  <a:spcPts val="6800"/>
                </a:lnSpc>
                <a:spcAft>
                  <a:spcPts val="600"/>
                </a:spcAft>
                <a:buClr>
                  <a:schemeClr val="bg2"/>
                </a:buClr>
              </a:pPr>
              <a:endParaRPr lang="en-US" sz="4600" spc="300" dirty="0">
                <a:effectLst>
                  <a:outerShdw blurRad="38100" dist="38100" dir="2700000" algn="tl">
                    <a:srgbClr val="000000">
                      <a:alpha val="43137"/>
                    </a:srgbClr>
                  </a:outerShdw>
                </a:effectLst>
                <a:latin typeface="Klavika Medium" panose="020B0803040000020004" pitchFamily="34" charset="0"/>
              </a:endParaRPr>
            </a:p>
          </p:txBody>
        </p:sp>
      </p:grpSp>
      <p:sp>
        <p:nvSpPr>
          <p:cNvPr id="4" name="Title 3"/>
          <p:cNvSpPr>
            <a:spLocks noGrp="1"/>
          </p:cNvSpPr>
          <p:nvPr>
            <p:ph type="title"/>
          </p:nvPr>
        </p:nvSpPr>
        <p:spPr/>
        <p:txBody>
          <a:bodyPr/>
          <a:lstStyle/>
          <a:p>
            <a:r>
              <a:rPr lang="en-US" dirty="0" smtClean="0"/>
              <a:t>Redefining Workstation Graphics Top to Bottom </a:t>
            </a:r>
            <a:endParaRPr lang="en-US" dirty="0"/>
          </a:p>
        </p:txBody>
      </p:sp>
      <p:sp>
        <p:nvSpPr>
          <p:cNvPr id="22" name="Parallelogram 21"/>
          <p:cNvSpPr/>
          <p:nvPr/>
        </p:nvSpPr>
        <p:spPr>
          <a:xfrm flipH="1">
            <a:off x="2203493" y="1176219"/>
            <a:ext cx="5943600"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At least 2x more memory</a:t>
            </a:r>
            <a:endParaRPr lang="en-US" sz="2800" dirty="0">
              <a:solidFill>
                <a:prstClr val="white"/>
              </a:solidFill>
              <a:latin typeface="+mj-lt"/>
              <a:cs typeface="Arial" panose="020B0604020202020204" pitchFamily="34" charset="0"/>
            </a:endParaRPr>
          </a:p>
        </p:txBody>
      </p:sp>
      <p:sp>
        <p:nvSpPr>
          <p:cNvPr id="23" name="Parallelogram 22"/>
          <p:cNvSpPr/>
          <p:nvPr/>
        </p:nvSpPr>
        <p:spPr>
          <a:xfrm flipH="1">
            <a:off x="3199955" y="2191193"/>
            <a:ext cx="5943600"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solidFill>
                  <a:prstClr val="white"/>
                </a:solidFill>
                <a:latin typeface="+mj-lt"/>
                <a:cs typeface="Arial" panose="020B0604020202020204" pitchFamily="34" charset="0"/>
              </a:rPr>
              <a:t>Multidisplay</a:t>
            </a:r>
            <a:r>
              <a:rPr lang="en-US" sz="2800" dirty="0" smtClean="0">
                <a:solidFill>
                  <a:prstClr val="white"/>
                </a:solidFill>
                <a:latin typeface="+mj-lt"/>
                <a:cs typeface="Arial" panose="020B0604020202020204" pitchFamily="34" charset="0"/>
              </a:rPr>
              <a:t> 4K leadership</a:t>
            </a:r>
            <a:endParaRPr lang="en-US" sz="2800" dirty="0">
              <a:solidFill>
                <a:prstClr val="white"/>
              </a:solidFill>
              <a:latin typeface="+mj-lt"/>
              <a:cs typeface="Arial" panose="020B0604020202020204" pitchFamily="34" charset="0"/>
            </a:endParaRPr>
          </a:p>
        </p:txBody>
      </p:sp>
      <p:sp>
        <p:nvSpPr>
          <p:cNvPr id="24" name="Parallelogram 23"/>
          <p:cNvSpPr/>
          <p:nvPr/>
        </p:nvSpPr>
        <p:spPr>
          <a:xfrm flipH="1">
            <a:off x="4184774" y="3231440"/>
            <a:ext cx="5943600"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High compute performance</a:t>
            </a:r>
            <a:endParaRPr lang="en-US" sz="2800" dirty="0">
              <a:solidFill>
                <a:prstClr val="white"/>
              </a:solidFill>
              <a:latin typeface="+mj-lt"/>
              <a:cs typeface="Arial" panose="020B0604020202020204" pitchFamily="34" charset="0"/>
            </a:endParaRPr>
          </a:p>
        </p:txBody>
      </p:sp>
      <p:sp>
        <p:nvSpPr>
          <p:cNvPr id="25" name="Parallelogram 24"/>
          <p:cNvSpPr/>
          <p:nvPr/>
        </p:nvSpPr>
        <p:spPr>
          <a:xfrm flipH="1">
            <a:off x="5163571" y="4261124"/>
            <a:ext cx="5943600" cy="92392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solidFill>
                  <a:prstClr val="white"/>
                </a:solidFill>
                <a:latin typeface="+mj-lt"/>
                <a:cs typeface="Arial" panose="020B0604020202020204" pitchFamily="34" charset="0"/>
              </a:rPr>
              <a:t>PCIe</a:t>
            </a:r>
            <a:r>
              <a:rPr lang="en-US" sz="2800" dirty="0" smtClean="0">
                <a:solidFill>
                  <a:prstClr val="white"/>
                </a:solidFill>
                <a:latin typeface="Calibri"/>
                <a:cs typeface="Arial" panose="020B0604020202020204" pitchFamily="34" charset="0"/>
              </a:rPr>
              <a:t>® 3.0</a:t>
            </a:r>
            <a:endParaRPr lang="en-US" sz="2800" dirty="0">
              <a:solidFill>
                <a:prstClr val="white"/>
              </a:solidFill>
              <a:latin typeface="+mj-lt"/>
              <a:cs typeface="Arial" panose="020B0604020202020204" pitchFamily="34" charset="0"/>
            </a:endParaRPr>
          </a:p>
        </p:txBody>
      </p:sp>
      <p:sp>
        <p:nvSpPr>
          <p:cNvPr id="26" name="Parallelogram 25"/>
          <p:cNvSpPr/>
          <p:nvPr/>
        </p:nvSpPr>
        <p:spPr>
          <a:xfrm flipH="1">
            <a:off x="6124497" y="5283202"/>
            <a:ext cx="5943600" cy="923925"/>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Next gen API support</a:t>
            </a:r>
            <a:endParaRPr lang="en-US" sz="2800" dirty="0">
              <a:solidFill>
                <a:prstClr val="white"/>
              </a:solidFill>
              <a:latin typeface="+mj-lt"/>
              <a:cs typeface="Arial" panose="020B0604020202020204" pitchFamily="34" charset="0"/>
            </a:endParaRPr>
          </a:p>
        </p:txBody>
      </p:sp>
    </p:spTree>
    <p:extLst>
      <p:ext uri="{BB962C8B-B14F-4D97-AF65-F5344CB8AC3E}">
        <p14:creationId xmlns:p14="http://schemas.microsoft.com/office/powerpoint/2010/main" val="3000090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Footnotes</a:t>
            </a:r>
            <a:endParaRPr lang="en-US" dirty="0"/>
          </a:p>
        </p:txBody>
      </p:sp>
      <p:sp>
        <p:nvSpPr>
          <p:cNvPr id="3" name="Content Placeholder 2"/>
          <p:cNvSpPr>
            <a:spLocks noGrp="1"/>
          </p:cNvSpPr>
          <p:nvPr>
            <p:ph idx="1"/>
          </p:nvPr>
        </p:nvSpPr>
        <p:spPr/>
        <p:txBody>
          <a:bodyPr/>
          <a:lstStyle/>
          <a:p>
            <a:pPr marL="0" indent="0">
              <a:spcAft>
                <a:spcPts val="0"/>
              </a:spcAft>
              <a:buClr>
                <a:schemeClr val="bg2"/>
              </a:buClr>
              <a:buNone/>
            </a:pPr>
            <a:r>
              <a:rPr lang="en-US" sz="1600" dirty="0" smtClean="0">
                <a:latin typeface="+mj-lt"/>
              </a:rPr>
              <a:t>¹4K content required. AMD </a:t>
            </a:r>
            <a:r>
              <a:rPr lang="en-US" sz="1600" dirty="0" err="1">
                <a:latin typeface="+mj-lt"/>
              </a:rPr>
              <a:t>Eyefinity</a:t>
            </a:r>
            <a:r>
              <a:rPr lang="en-US" sz="1600" dirty="0">
                <a:latin typeface="+mj-lt"/>
              </a:rPr>
              <a:t> technology supports up to six </a:t>
            </a:r>
            <a:r>
              <a:rPr lang="en-US" sz="1600" dirty="0" err="1">
                <a:latin typeface="+mj-lt"/>
              </a:rPr>
              <a:t>DisplayPort</a:t>
            </a:r>
            <a:r>
              <a:rPr lang="en-US" sz="1600" dirty="0">
                <a:latin typeface="+mj-lt"/>
              </a:rPr>
              <a:t>™ monitors on an enabled graphics card. Supported display quantity, type and resolution vary by model and board design; confirm specifications with manufacturer before purchase. </a:t>
            </a:r>
            <a:r>
              <a:rPr lang="en-US" sz="1600" dirty="0" smtClean="0">
                <a:latin typeface="+mj-lt"/>
              </a:rPr>
              <a:t>To </a:t>
            </a:r>
            <a:r>
              <a:rPr lang="en-US" sz="1600" dirty="0">
                <a:latin typeface="+mj-lt"/>
              </a:rPr>
              <a:t>enable more than two displays, or multiple displays from a single output, additional hardware such as </a:t>
            </a:r>
            <a:r>
              <a:rPr lang="en-US" sz="1600" dirty="0" err="1">
                <a:latin typeface="+mj-lt"/>
              </a:rPr>
              <a:t>DisplayPort</a:t>
            </a:r>
            <a:r>
              <a:rPr lang="en-US" sz="1600" dirty="0">
                <a:latin typeface="+mj-lt"/>
              </a:rPr>
              <a:t>-ready monitors or </a:t>
            </a:r>
            <a:r>
              <a:rPr lang="en-US" sz="1600" dirty="0" err="1">
                <a:latin typeface="+mj-lt"/>
              </a:rPr>
              <a:t>DisplayPort</a:t>
            </a:r>
            <a:r>
              <a:rPr lang="en-US" sz="1600" dirty="0">
                <a:latin typeface="+mj-lt"/>
              </a:rPr>
              <a:t> 1.2 MST-enabled hubs may be required.  A maximum of two active adapters is recommended for consumer systems. </a:t>
            </a:r>
            <a:r>
              <a:rPr lang="en-US" sz="1600" dirty="0" smtClean="0">
                <a:latin typeface="+mj-lt"/>
              </a:rPr>
              <a:t>4K support requires </a:t>
            </a:r>
            <a:r>
              <a:rPr lang="en-US" sz="1600" dirty="0">
                <a:latin typeface="+mj-lt"/>
              </a:rPr>
              <a:t>4K display and content.  </a:t>
            </a:r>
            <a:r>
              <a:rPr lang="en-US" sz="1600" dirty="0" smtClean="0">
                <a:latin typeface="+mj-lt"/>
              </a:rPr>
              <a:t>See </a:t>
            </a:r>
            <a:r>
              <a:rPr lang="en-US" sz="1600" u="sng" dirty="0">
                <a:latin typeface="+mj-lt"/>
                <a:hlinkClick r:id="rId2"/>
              </a:rPr>
              <a:t>www.amd.com/eyefinityfaq</a:t>
            </a:r>
            <a:r>
              <a:rPr lang="en-US" sz="1600" dirty="0">
                <a:latin typeface="+mj-lt"/>
              </a:rPr>
              <a:t> for full details.</a:t>
            </a:r>
          </a:p>
          <a:p>
            <a:pPr marL="0" indent="0">
              <a:spcAft>
                <a:spcPts val="0"/>
              </a:spcAft>
              <a:buClr>
                <a:schemeClr val="bg2"/>
              </a:buClr>
              <a:buNone/>
            </a:pPr>
            <a:r>
              <a:rPr lang="en-US" sz="1400" dirty="0">
                <a:latin typeface="Klavika Regular" pitchFamily="34" charset="0"/>
              </a:rPr>
              <a:t> </a:t>
            </a:r>
          </a:p>
          <a:p>
            <a:pPr marL="0" indent="0">
              <a:buNone/>
            </a:pPr>
            <a:endParaRPr lang="en-US" sz="1400"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9720363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&amp; Attribution</a:t>
            </a:r>
          </a:p>
        </p:txBody>
      </p:sp>
      <p:sp>
        <p:nvSpPr>
          <p:cNvPr id="3" name="Content Placeholder 2"/>
          <p:cNvSpPr>
            <a:spLocks noGrp="1"/>
          </p:cNvSpPr>
          <p:nvPr>
            <p:ph idx="1"/>
          </p:nvPr>
        </p:nvSpPr>
        <p:spPr/>
        <p:txBody>
          <a:bodyPr anchor="b"/>
          <a:lstStyle/>
          <a:p>
            <a:pPr marL="0" indent="0" defTabSz="652463">
              <a:buNone/>
              <a:defRPr/>
            </a:pPr>
            <a:r>
              <a:rPr lang="en-US" sz="1400" dirty="0"/>
              <a:t>The information presented in this document is for informational purposes only and may contain technical inaccuracies, omissions and typographical errors.</a:t>
            </a:r>
            <a:br>
              <a:rPr lang="en-US" sz="1400" dirty="0"/>
            </a:br>
            <a:endParaRPr lang="en-US" sz="1400" dirty="0"/>
          </a:p>
          <a:p>
            <a:pPr marL="0" indent="0" defTabSz="652463">
              <a:buNone/>
              <a:defRPr/>
            </a:pPr>
            <a:r>
              <a:rPr lang="en-US" sz="14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1400" dirty="0"/>
            </a:br>
            <a:endParaRPr lang="en-US" sz="1400" dirty="0"/>
          </a:p>
          <a:p>
            <a:pPr marL="0" indent="0" defTabSz="652463">
              <a:buNone/>
              <a:defRPr/>
            </a:pPr>
            <a:r>
              <a:rPr lang="en-US" sz="1400" dirty="0"/>
              <a:t>AMD MAKES NO REPRESENTATIONS OR WARRANTIES WITH RESPECT TO THE CONTENTS HEREOF AND ASSUMES NO RESPONSIBILITY FOR ANY INACCURACIES, ERRORS OR OMISSIONS THAT MAY APPEAR IN THIS INFORMATION.</a:t>
            </a:r>
            <a:br>
              <a:rPr lang="en-US" sz="1400" dirty="0"/>
            </a:br>
            <a:endParaRPr lang="en-US" sz="1400" dirty="0"/>
          </a:p>
          <a:p>
            <a:pPr marL="0" indent="0" defTabSz="652463">
              <a:buNone/>
              <a:defRPr/>
            </a:pPr>
            <a:r>
              <a:rPr lang="en-US" sz="14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a:buNone/>
              <a:defRPr/>
            </a:pPr>
            <a:endParaRPr lang="en-US" sz="1400" b="1" u="sng" dirty="0"/>
          </a:p>
          <a:p>
            <a:pPr marL="0" indent="0" algn="just" defTabSz="652463">
              <a:buNone/>
              <a:defRPr/>
            </a:pPr>
            <a:r>
              <a:rPr lang="en-US" sz="1400" b="1" u="sng" dirty="0"/>
              <a:t>ATTRIBUTION</a:t>
            </a:r>
          </a:p>
          <a:p>
            <a:pPr marL="0" indent="0">
              <a:buNone/>
            </a:pPr>
            <a:r>
              <a:rPr lang="en-US" sz="1400" dirty="0"/>
              <a:t>© </a:t>
            </a:r>
            <a:r>
              <a:rPr lang="en-US" sz="1400" dirty="0" smtClean="0"/>
              <a:t>2014 </a:t>
            </a:r>
            <a:r>
              <a:rPr lang="en-US" sz="1400" dirty="0"/>
              <a:t>Advanced Micro Devices, Inc. All rights reserved. AMD, the AMD Arrow </a:t>
            </a:r>
            <a:r>
              <a:rPr lang="en-US" sz="1400" dirty="0" smtClean="0"/>
              <a:t>logo, AMD </a:t>
            </a:r>
            <a:r>
              <a:rPr lang="en-US" sz="1400" dirty="0" err="1" smtClean="0"/>
              <a:t>Phenom</a:t>
            </a:r>
            <a:r>
              <a:rPr lang="en-US" sz="1400" dirty="0" smtClean="0"/>
              <a:t>, </a:t>
            </a:r>
            <a:r>
              <a:rPr lang="en-US" sz="1400" dirty="0" err="1" smtClean="0"/>
              <a:t>FirePro</a:t>
            </a:r>
            <a:r>
              <a:rPr lang="en-CA" sz="1400" dirty="0" smtClean="0"/>
              <a:t> </a:t>
            </a:r>
            <a:r>
              <a:rPr lang="en-US" sz="1400" dirty="0"/>
              <a:t>and combinations thereof are trademarks of Advanced Micro Devices, Inc. in the United States and/or other jurisdictions. </a:t>
            </a:r>
            <a:r>
              <a:rPr lang="en-US" sz="1400" dirty="0" smtClean="0"/>
              <a:t>Other </a:t>
            </a:r>
            <a:r>
              <a:rPr lang="en-US" sz="1400" dirty="0"/>
              <a:t>names are for informational purposes only and may be trademarks of their respective owners. </a:t>
            </a:r>
            <a:r>
              <a:rPr lang="en-US" sz="1400" dirty="0" err="1"/>
              <a:t>OpenCL</a:t>
            </a:r>
            <a:r>
              <a:rPr lang="en-US" sz="1400" dirty="0"/>
              <a:t> and the </a:t>
            </a:r>
            <a:r>
              <a:rPr lang="en-US" sz="1400" dirty="0" err="1"/>
              <a:t>OpenCL</a:t>
            </a:r>
            <a:r>
              <a:rPr lang="en-US" sz="1400" dirty="0"/>
              <a:t> logo are trademarks of Apple, Inc. and used by permission of </a:t>
            </a:r>
            <a:r>
              <a:rPr lang="en-US" sz="1400" dirty="0" err="1"/>
              <a:t>Khronos</a:t>
            </a:r>
            <a:r>
              <a:rPr lang="en-US" sz="1400" dirty="0"/>
              <a:t>. </a:t>
            </a:r>
            <a:r>
              <a:rPr lang="en-US" sz="1400" dirty="0" err="1" smtClean="0"/>
              <a:t>SPECviewperf</a:t>
            </a:r>
            <a:r>
              <a:rPr lang="en-US" sz="1400" dirty="0" smtClean="0"/>
              <a:t> </a:t>
            </a:r>
            <a:r>
              <a:rPr lang="en-US" sz="1400" dirty="0"/>
              <a:t>is a registered trademark of the Standard Performance Evaluation Corporation (SPEC</a:t>
            </a:r>
            <a:r>
              <a:rPr lang="en-US" sz="1400" dirty="0" smtClean="0"/>
              <a:t>).</a:t>
            </a:r>
            <a:endParaRPr lang="en-US" sz="1400" dirty="0"/>
          </a:p>
        </p:txBody>
      </p:sp>
    </p:spTree>
    <p:extLst>
      <p:ext uri="{BB962C8B-B14F-4D97-AF65-F5344CB8AC3E}">
        <p14:creationId xmlns:p14="http://schemas.microsoft.com/office/powerpoint/2010/main" val="23464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rePro_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4489" y="1945459"/>
            <a:ext cx="6278573" cy="1904641"/>
          </a:xfrm>
          <a:prstGeom prst="rect">
            <a:avLst/>
          </a:prstGeom>
        </p:spPr>
      </p:pic>
      <p:sp>
        <p:nvSpPr>
          <p:cNvPr id="38" name="Parallelogram 37"/>
          <p:cNvSpPr/>
          <p:nvPr/>
        </p:nvSpPr>
        <p:spPr>
          <a:xfrm flipH="1">
            <a:off x="3088149" y="1382030"/>
            <a:ext cx="4900272" cy="397450"/>
          </a:xfrm>
          <a:prstGeom prst="parallelogram">
            <a:avLst>
              <a:gd name="adj" fmla="val 99186"/>
            </a:avLst>
          </a:pr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Klavika Medium" panose="020B0803040000020004" pitchFamily="34" charset="0"/>
            </a:endParaRPr>
          </a:p>
        </p:txBody>
      </p:sp>
      <p:pic>
        <p:nvPicPr>
          <p:cNvPr id="5" name="Picture 4" descr="Computex_ca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1183" y="1796339"/>
            <a:ext cx="6612771" cy="2006023"/>
          </a:xfrm>
          <a:prstGeom prst="rect">
            <a:avLst/>
          </a:prstGeom>
        </p:spPr>
      </p:pic>
      <p:pic>
        <p:nvPicPr>
          <p:cNvPr id="6" name="Picture 5" descr="Computex_applepr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107" y="1842253"/>
            <a:ext cx="4639096" cy="2438223"/>
          </a:xfrm>
          <a:prstGeom prst="rect">
            <a:avLst/>
          </a:prstGeom>
        </p:spPr>
      </p:pic>
      <p:sp>
        <p:nvSpPr>
          <p:cNvPr id="46" name="Parallelogram 45"/>
          <p:cNvSpPr/>
          <p:nvPr/>
        </p:nvSpPr>
        <p:spPr>
          <a:xfrm flipH="1">
            <a:off x="-414427" y="1377963"/>
            <a:ext cx="3764556" cy="397450"/>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Klavika Medium" panose="020B0803040000020004" pitchFamily="34" charset="0"/>
            </a:endParaRPr>
          </a:p>
        </p:txBody>
      </p:sp>
      <p:sp>
        <p:nvSpPr>
          <p:cNvPr id="45" name="Parallelogram 44"/>
          <p:cNvSpPr/>
          <p:nvPr/>
        </p:nvSpPr>
        <p:spPr>
          <a:xfrm flipH="1">
            <a:off x="7747145" y="1385521"/>
            <a:ext cx="4739132" cy="397450"/>
          </a:xfrm>
          <a:prstGeom prst="parallelogram">
            <a:avLst>
              <a:gd name="adj" fmla="val 99186"/>
            </a:avLst>
          </a:prstGeom>
          <a:solidFill>
            <a:srgbClr val="7E81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Klavika Medium" panose="020B0803040000020004" pitchFamily="34" charset="0"/>
            </a:endParaRPr>
          </a:p>
        </p:txBody>
      </p:sp>
      <p:sp>
        <p:nvSpPr>
          <p:cNvPr id="2" name="Title 1"/>
          <p:cNvSpPr>
            <a:spLocks noGrp="1"/>
          </p:cNvSpPr>
          <p:nvPr>
            <p:ph type="title"/>
          </p:nvPr>
        </p:nvSpPr>
        <p:spPr/>
        <p:txBody>
          <a:bodyPr/>
          <a:lstStyle/>
          <a:p>
            <a:r>
              <a:rPr lang="en-US" dirty="0" smtClean="0"/>
              <a:t>AMD firepro™ Graphics leadership</a:t>
            </a:r>
            <a:endParaRPr lang="en-US" dirty="0"/>
          </a:p>
        </p:txBody>
      </p:sp>
      <p:sp>
        <p:nvSpPr>
          <p:cNvPr id="3" name="Text Placeholder 2"/>
          <p:cNvSpPr>
            <a:spLocks noGrp="1"/>
          </p:cNvSpPr>
          <p:nvPr>
            <p:ph type="body" sz="quarter" idx="10"/>
          </p:nvPr>
        </p:nvSpPr>
        <p:spPr/>
        <p:txBody>
          <a:bodyPr/>
          <a:lstStyle/>
          <a:p>
            <a:r>
              <a:rPr lang="en-US" dirty="0" smtClean="0"/>
              <a:t>Relentless momentum in the professional graphics market</a:t>
            </a:r>
            <a:endParaRPr lang="en-US" dirty="0"/>
          </a:p>
        </p:txBody>
      </p:sp>
      <p:sp>
        <p:nvSpPr>
          <p:cNvPr id="10" name="TextBox 9"/>
          <p:cNvSpPr txBox="1"/>
          <p:nvPr/>
        </p:nvSpPr>
        <p:spPr>
          <a:xfrm>
            <a:off x="-9187" y="1342472"/>
            <a:ext cx="2867174" cy="461665"/>
          </a:xfrm>
          <a:prstGeom prst="rect">
            <a:avLst/>
          </a:prstGeom>
          <a:noFill/>
        </p:spPr>
        <p:txBody>
          <a:bodyPr wrap="square" rtlCol="0">
            <a:spAutoFit/>
          </a:bodyPr>
          <a:lstStyle/>
          <a:p>
            <a:pPr algn="ctr">
              <a:spcAft>
                <a:spcPts val="600"/>
              </a:spcAft>
              <a:buClr>
                <a:schemeClr val="bg2"/>
              </a:buClr>
            </a:pPr>
            <a:r>
              <a:rPr lang="en-US" sz="2400" dirty="0" smtClean="0"/>
              <a:t>Apple Mac Pro</a:t>
            </a:r>
          </a:p>
        </p:txBody>
      </p:sp>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8819" y="4592522"/>
            <a:ext cx="1624727" cy="272668"/>
          </a:xfrm>
          <a:prstGeom prst="rect">
            <a:avLst/>
          </a:prstGeom>
        </p:spPr>
      </p:pic>
      <p:sp>
        <p:nvSpPr>
          <p:cNvPr id="34" name="TextBox 33"/>
          <p:cNvSpPr txBox="1"/>
          <p:nvPr/>
        </p:nvSpPr>
        <p:spPr>
          <a:xfrm>
            <a:off x="3635257" y="1382551"/>
            <a:ext cx="3880974" cy="430887"/>
          </a:xfrm>
          <a:prstGeom prst="rect">
            <a:avLst/>
          </a:prstGeom>
          <a:noFill/>
        </p:spPr>
        <p:txBody>
          <a:bodyPr wrap="square" rtlCol="0">
            <a:spAutoFit/>
          </a:bodyPr>
          <a:lstStyle/>
          <a:p>
            <a:pPr algn="ctr">
              <a:spcAft>
                <a:spcPts val="600"/>
              </a:spcAft>
              <a:buClr>
                <a:schemeClr val="bg2"/>
              </a:buClr>
            </a:pPr>
            <a:r>
              <a:rPr lang="en-US" sz="2200" dirty="0" smtClean="0"/>
              <a:t>AMD FirePro™ W9100/W8100</a:t>
            </a:r>
          </a:p>
        </p:txBody>
      </p:sp>
      <p:pic>
        <p:nvPicPr>
          <p:cNvPr id="39"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688377" y="5170599"/>
            <a:ext cx="583203" cy="50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845898" y="4520249"/>
            <a:ext cx="1172019" cy="39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8" descr="C:\Users\areymond.AMD\Desktop\Logo_DS_CMYKcolor_WhiteBg.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36399" y="4457879"/>
            <a:ext cx="1190041" cy="4073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DEMSolutions_logo_rgb_mode.eps"/>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21804" y="5304557"/>
            <a:ext cx="1741953" cy="179159"/>
          </a:xfrm>
          <a:prstGeom prst="rect">
            <a:avLst/>
          </a:prstGeom>
        </p:spPr>
      </p:pic>
      <p:pic>
        <p:nvPicPr>
          <p:cNvPr id="63" name="Picture 6" descr="https://secure.axyz-design.com/wp-content/uploads/2013/11/Maxon_Logo_Organizers1.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835992" y="5272626"/>
            <a:ext cx="1148915" cy="36210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oudini_white.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233377" y="5786307"/>
            <a:ext cx="1304192" cy="231255"/>
          </a:xfrm>
          <a:prstGeom prst="rect">
            <a:avLst/>
          </a:prstGeom>
          <a:noFill/>
          <a:ln w="9525">
            <a:noFill/>
            <a:miter lim="800000"/>
            <a:headEnd/>
            <a:tailEnd/>
          </a:ln>
        </p:spPr>
      </p:pic>
      <p:pic>
        <p:nvPicPr>
          <p:cNvPr id="65" name="Picture 64" descr="Wolfram_Mathematica9_Logo_1440x470_TransBG_W.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93062" y="5107796"/>
            <a:ext cx="1420356" cy="463589"/>
          </a:xfrm>
          <a:prstGeom prst="rect">
            <a:avLst/>
          </a:prstGeom>
        </p:spPr>
      </p:pic>
      <p:pic>
        <p:nvPicPr>
          <p:cNvPr id="66" name="Picture 6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61559" y="4464825"/>
            <a:ext cx="973698" cy="474115"/>
          </a:xfrm>
          <a:prstGeom prst="rect">
            <a:avLst/>
          </a:prstGeom>
        </p:spPr>
      </p:pic>
      <p:pic>
        <p:nvPicPr>
          <p:cNvPr id="67" name="Picture 6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694911" y="5049871"/>
            <a:ext cx="1003758" cy="307772"/>
          </a:xfrm>
          <a:prstGeom prst="rect">
            <a:avLst/>
          </a:prstGeom>
          <a:ln w="28575">
            <a:solidFill>
              <a:schemeClr val="tx1"/>
            </a:solidFill>
          </a:ln>
        </p:spPr>
      </p:pic>
      <p:pic>
        <p:nvPicPr>
          <p:cNvPr id="70" name="Picture 6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13690" y="5724442"/>
            <a:ext cx="1278311" cy="396144"/>
          </a:xfrm>
          <a:prstGeom prst="rect">
            <a:avLst/>
          </a:prstGeom>
        </p:spPr>
      </p:pic>
      <p:pic>
        <p:nvPicPr>
          <p:cNvPr id="71" name="Picture 6" descr="http://productiontoolstore.com/digital-post-production-equipment/assimilate_logo200.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007721" y="5597406"/>
            <a:ext cx="712071" cy="7085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4126747" y="5275293"/>
            <a:ext cx="1256336" cy="36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descr="1024px-Bullet_Physics_Logo.svg.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212523" y="5760122"/>
            <a:ext cx="1108010" cy="416586"/>
          </a:xfrm>
          <a:prstGeom prst="rect">
            <a:avLst/>
          </a:prstGeom>
        </p:spPr>
      </p:pic>
      <p:pic>
        <p:nvPicPr>
          <p:cNvPr id="74" name="Picture 8" descr="http://img-new.cgtrader.com/uploads/Media%20Partners/V-Ray%20ChaosGroup_logo_color_alpha.png"/>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793281" y="5101912"/>
            <a:ext cx="1978994" cy="103297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695659" y="5786306"/>
            <a:ext cx="957340" cy="410979"/>
          </a:xfrm>
          <a:prstGeom prst="rect">
            <a:avLst/>
          </a:prstGeom>
        </p:spPr>
      </p:pic>
      <p:pic>
        <p:nvPicPr>
          <p:cNvPr id="76" name="Picture 75" descr="C:\Logos\test\OPTIS_MASTER_LOGO_2012 from optics to reality white.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641955" y="4577812"/>
            <a:ext cx="1049463" cy="3020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7" name="Picture 12" descr="http://software.intel.com/sites/default/files/sony-vegas-pro-12-logo.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984907" y="4457879"/>
            <a:ext cx="530835" cy="5708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fontmeme.com/images/Adobe-Logo.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977817" y="5618398"/>
            <a:ext cx="531312" cy="531312"/>
          </a:xfrm>
          <a:prstGeom prst="rect">
            <a:avLst/>
          </a:prstGeom>
          <a:noFill/>
          <a:extLst>
            <a:ext uri="{909E8E84-426E-40DD-AFC4-6F175D3DCCD1}">
              <a14:hiddenFill xmlns:a14="http://schemas.microsoft.com/office/drawing/2010/main">
                <a:solidFill>
                  <a:srgbClr val="FFFFFF"/>
                </a:solidFill>
              </a14:hiddenFill>
            </a:ext>
          </a:extLst>
        </p:spPr>
      </p:pic>
      <p:sp>
        <p:nvSpPr>
          <p:cNvPr id="79" name="Parallelogram 78"/>
          <p:cNvSpPr/>
          <p:nvPr/>
        </p:nvSpPr>
        <p:spPr>
          <a:xfrm flipH="1">
            <a:off x="137776" y="3883026"/>
            <a:ext cx="11760282" cy="39745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0" name="TextBox 39"/>
          <p:cNvSpPr txBox="1"/>
          <p:nvPr/>
        </p:nvSpPr>
        <p:spPr>
          <a:xfrm>
            <a:off x="5232037" y="3872428"/>
            <a:ext cx="2867174" cy="430887"/>
          </a:xfrm>
          <a:prstGeom prst="rect">
            <a:avLst/>
          </a:prstGeom>
          <a:noFill/>
        </p:spPr>
        <p:txBody>
          <a:bodyPr wrap="square" rtlCol="0">
            <a:spAutoFit/>
          </a:bodyPr>
          <a:lstStyle/>
          <a:p>
            <a:pPr algn="ctr">
              <a:spcAft>
                <a:spcPts val="600"/>
              </a:spcAft>
              <a:buClr>
                <a:schemeClr val="bg2"/>
              </a:buClr>
            </a:pPr>
            <a:r>
              <a:rPr lang="en-US" sz="2200" dirty="0" err="1" smtClean="0"/>
              <a:t>OpenCL</a:t>
            </a:r>
            <a:r>
              <a:rPr lang="en-US" sz="2200" dirty="0" smtClean="0"/>
              <a:t>™ Adoption</a:t>
            </a:r>
          </a:p>
        </p:txBody>
      </p:sp>
      <p:sp>
        <p:nvSpPr>
          <p:cNvPr id="33" name="TextBox 32"/>
          <p:cNvSpPr txBox="1"/>
          <p:nvPr/>
        </p:nvSpPr>
        <p:spPr>
          <a:xfrm>
            <a:off x="8641955" y="1391761"/>
            <a:ext cx="2867174" cy="430887"/>
          </a:xfrm>
          <a:prstGeom prst="rect">
            <a:avLst/>
          </a:prstGeom>
          <a:noFill/>
        </p:spPr>
        <p:txBody>
          <a:bodyPr wrap="square" rtlCol="0">
            <a:spAutoFit/>
          </a:bodyPr>
          <a:lstStyle/>
          <a:p>
            <a:pPr algn="ctr">
              <a:spcAft>
                <a:spcPts val="600"/>
              </a:spcAft>
              <a:buClr>
                <a:schemeClr val="bg2"/>
              </a:buClr>
            </a:pPr>
            <a:r>
              <a:rPr lang="en-US" sz="2200" dirty="0" smtClean="0"/>
              <a:t>SPECviewperf® 12</a:t>
            </a:r>
          </a:p>
        </p:txBody>
      </p:sp>
      <p:pic>
        <p:nvPicPr>
          <p:cNvPr id="4" name="Picture 3"/>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137011" y="3092858"/>
            <a:ext cx="1906010" cy="1616932"/>
          </a:xfrm>
          <a:prstGeom prst="rect">
            <a:avLst/>
          </a:prstGeom>
        </p:spPr>
      </p:pic>
    </p:spTree>
    <p:extLst>
      <p:ext uri="{BB962C8B-B14F-4D97-AF65-F5344CB8AC3E}">
        <p14:creationId xmlns:p14="http://schemas.microsoft.com/office/powerpoint/2010/main" val="3535324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1.jpg"/>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932372" y="98950"/>
            <a:ext cx="11256453" cy="6458876"/>
          </a:xfrm>
          <a:prstGeom prst="rect">
            <a:avLst/>
          </a:prstGeom>
        </p:spPr>
      </p:pic>
      <p:pic>
        <p:nvPicPr>
          <p:cNvPr id="8"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312738" y="2203454"/>
            <a:ext cx="3537652" cy="4414048"/>
            <a:chOff x="1446329" y="1476524"/>
            <a:chExt cx="3537652" cy="4414048"/>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2271" y="2187707"/>
              <a:ext cx="2925061" cy="2481426"/>
            </a:xfrm>
            <a:prstGeom prst="rect">
              <a:avLst/>
            </a:prstGeom>
          </p:spPr>
        </p:pic>
        <p:sp>
          <p:nvSpPr>
            <p:cNvPr id="10" name="TextBox 9"/>
            <p:cNvSpPr txBox="1"/>
            <p:nvPr/>
          </p:nvSpPr>
          <p:spPr>
            <a:xfrm>
              <a:off x="1657635" y="1476524"/>
              <a:ext cx="3035593" cy="884858"/>
            </a:xfrm>
            <a:prstGeom prst="rect">
              <a:avLst/>
            </a:prstGeom>
            <a:noFill/>
          </p:spPr>
          <p:txBody>
            <a:bodyPr wrap="square" rtlCol="0" anchor="ctr">
              <a:spAutoFit/>
            </a:bodyPr>
            <a:lstStyle/>
            <a:p>
              <a:pPr>
                <a:lnSpc>
                  <a:spcPts val="6800"/>
                </a:lnSpc>
                <a:spcAft>
                  <a:spcPts val="600"/>
                </a:spcAft>
                <a:buClr>
                  <a:schemeClr val="bg2"/>
                </a:buClr>
              </a:pPr>
              <a:r>
                <a:rPr lang="en-US" sz="3200" i="1" spc="300" dirty="0" smtClean="0">
                  <a:effectLst>
                    <a:outerShdw blurRad="38100" dist="38100" dir="2700000" algn="tl">
                      <a:srgbClr val="000000">
                        <a:alpha val="43137"/>
                      </a:srgbClr>
                    </a:outerShdw>
                  </a:effectLst>
                  <a:latin typeface="+mj-lt"/>
                </a:rPr>
                <a:t>NEXT GEN</a:t>
              </a:r>
              <a:endParaRPr lang="en-US" sz="3200" i="1" spc="300" dirty="0">
                <a:effectLst>
                  <a:outerShdw blurRad="38100" dist="38100" dir="2700000" algn="tl">
                    <a:srgbClr val="000000">
                      <a:alpha val="43137"/>
                    </a:srgbClr>
                  </a:outerShdw>
                </a:effectLst>
                <a:latin typeface="+mj-lt"/>
              </a:endParaRPr>
            </a:p>
          </p:txBody>
        </p:sp>
        <p:sp>
          <p:nvSpPr>
            <p:cNvPr id="12" name="TextBox 11"/>
            <p:cNvSpPr txBox="1"/>
            <p:nvPr/>
          </p:nvSpPr>
          <p:spPr>
            <a:xfrm>
              <a:off x="1456375" y="4489919"/>
              <a:ext cx="3527606" cy="895310"/>
            </a:xfrm>
            <a:prstGeom prst="rect">
              <a:avLst/>
            </a:prstGeom>
            <a:noFill/>
          </p:spPr>
          <p:txBody>
            <a:bodyPr wrap="square" rtlCol="0" anchor="ctr">
              <a:spAutoFit/>
            </a:bodyPr>
            <a:lstStyle/>
            <a:p>
              <a:pPr algn="ctr">
                <a:lnSpc>
                  <a:spcPts val="6800"/>
                </a:lnSpc>
                <a:spcAft>
                  <a:spcPts val="600"/>
                </a:spcAft>
                <a:buClr>
                  <a:schemeClr val="bg2"/>
                </a:buClr>
              </a:pPr>
              <a:r>
                <a:rPr lang="en-US" sz="4400" spc="300" dirty="0" smtClean="0">
                  <a:effectLst>
                    <a:outerShdw blurRad="38100" dist="38100" dir="2700000" algn="tl">
                      <a:srgbClr val="000000">
                        <a:alpha val="43137"/>
                      </a:srgbClr>
                    </a:outerShdw>
                  </a:effectLst>
                  <a:latin typeface="+mj-lt"/>
                </a:rPr>
                <a:t>GRAPHICS…</a:t>
              </a:r>
              <a:endParaRPr lang="en-US" sz="4400" spc="300" dirty="0">
                <a:effectLst>
                  <a:outerShdw blurRad="38100" dist="38100" dir="2700000" algn="tl">
                    <a:srgbClr val="000000">
                      <a:alpha val="43137"/>
                    </a:srgbClr>
                  </a:outerShdw>
                </a:effectLst>
                <a:latin typeface="+mj-lt"/>
              </a:endParaRPr>
            </a:p>
          </p:txBody>
        </p:sp>
        <p:sp>
          <p:nvSpPr>
            <p:cNvPr id="13" name="TextBox 12"/>
            <p:cNvSpPr txBox="1"/>
            <p:nvPr/>
          </p:nvSpPr>
          <p:spPr>
            <a:xfrm>
              <a:off x="1446329" y="4974937"/>
              <a:ext cx="3151293" cy="915635"/>
            </a:xfrm>
            <a:prstGeom prst="rect">
              <a:avLst/>
            </a:prstGeom>
            <a:noFill/>
          </p:spPr>
          <p:txBody>
            <a:bodyPr wrap="square" rtlCol="0" anchor="ctr">
              <a:spAutoFit/>
            </a:bodyPr>
            <a:lstStyle/>
            <a:p>
              <a:pPr algn="ctr">
                <a:lnSpc>
                  <a:spcPts val="6800"/>
                </a:lnSpc>
                <a:spcAft>
                  <a:spcPts val="600"/>
                </a:spcAft>
                <a:buClr>
                  <a:schemeClr val="bg2"/>
                </a:buClr>
              </a:pPr>
              <a:endParaRPr lang="en-US" sz="4600" spc="300" dirty="0">
                <a:effectLst>
                  <a:outerShdw blurRad="38100" dist="38100" dir="2700000" algn="tl">
                    <a:srgbClr val="000000">
                      <a:alpha val="43137"/>
                    </a:srgbClr>
                  </a:outerShdw>
                </a:effectLst>
                <a:latin typeface="Klavika Medium" panose="020B0803040000020004" pitchFamily="34" charset="0"/>
              </a:endParaRPr>
            </a:p>
          </p:txBody>
        </p:sp>
      </p:grpSp>
      <p:sp>
        <p:nvSpPr>
          <p:cNvPr id="4" name="Title 3"/>
          <p:cNvSpPr>
            <a:spLocks noGrp="1"/>
          </p:cNvSpPr>
          <p:nvPr>
            <p:ph type="title"/>
          </p:nvPr>
        </p:nvSpPr>
        <p:spPr/>
        <p:txBody>
          <a:bodyPr/>
          <a:lstStyle/>
          <a:p>
            <a:r>
              <a:rPr lang="en-US" dirty="0" smtClean="0"/>
              <a:t>Redefining Workstation Graphics Top to Bottom </a:t>
            </a:r>
            <a:endParaRPr lang="en-US" dirty="0"/>
          </a:p>
        </p:txBody>
      </p:sp>
      <p:sp>
        <p:nvSpPr>
          <p:cNvPr id="22" name="Parallelogram 21"/>
          <p:cNvSpPr/>
          <p:nvPr/>
        </p:nvSpPr>
        <p:spPr>
          <a:xfrm flipH="1">
            <a:off x="2203493" y="1176219"/>
            <a:ext cx="5943600"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At least 2x more memory</a:t>
            </a:r>
            <a:endParaRPr lang="en-US" sz="2800" dirty="0">
              <a:solidFill>
                <a:prstClr val="white"/>
              </a:solidFill>
              <a:latin typeface="+mj-lt"/>
              <a:cs typeface="Arial" panose="020B0604020202020204" pitchFamily="34" charset="0"/>
            </a:endParaRPr>
          </a:p>
        </p:txBody>
      </p:sp>
      <p:sp>
        <p:nvSpPr>
          <p:cNvPr id="23" name="Parallelogram 22"/>
          <p:cNvSpPr/>
          <p:nvPr/>
        </p:nvSpPr>
        <p:spPr>
          <a:xfrm flipH="1">
            <a:off x="3199955" y="2202916"/>
            <a:ext cx="5943600"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solidFill>
                  <a:prstClr val="white"/>
                </a:solidFill>
                <a:latin typeface="+mj-lt"/>
                <a:cs typeface="Arial" panose="020B0604020202020204" pitchFamily="34" charset="0"/>
              </a:rPr>
              <a:t>Multidisplay</a:t>
            </a:r>
            <a:r>
              <a:rPr lang="en-US" sz="2800" dirty="0" smtClean="0">
                <a:solidFill>
                  <a:prstClr val="white"/>
                </a:solidFill>
                <a:latin typeface="+mj-lt"/>
                <a:cs typeface="Arial" panose="020B0604020202020204" pitchFamily="34" charset="0"/>
              </a:rPr>
              <a:t> 4K leadership</a:t>
            </a:r>
            <a:endParaRPr lang="en-US" sz="2800" dirty="0">
              <a:solidFill>
                <a:prstClr val="white"/>
              </a:solidFill>
              <a:latin typeface="+mj-lt"/>
              <a:cs typeface="Arial" panose="020B0604020202020204" pitchFamily="34" charset="0"/>
            </a:endParaRPr>
          </a:p>
        </p:txBody>
      </p:sp>
      <p:sp>
        <p:nvSpPr>
          <p:cNvPr id="24" name="Parallelogram 23"/>
          <p:cNvSpPr/>
          <p:nvPr/>
        </p:nvSpPr>
        <p:spPr>
          <a:xfrm flipH="1">
            <a:off x="4184774" y="3231440"/>
            <a:ext cx="5943600"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High compute performance</a:t>
            </a:r>
            <a:endParaRPr lang="en-US" sz="2800" dirty="0">
              <a:solidFill>
                <a:prstClr val="white"/>
              </a:solidFill>
              <a:latin typeface="+mj-lt"/>
              <a:cs typeface="Arial" panose="020B0604020202020204" pitchFamily="34" charset="0"/>
            </a:endParaRPr>
          </a:p>
        </p:txBody>
      </p:sp>
      <p:sp>
        <p:nvSpPr>
          <p:cNvPr id="25" name="Parallelogram 24"/>
          <p:cNvSpPr/>
          <p:nvPr/>
        </p:nvSpPr>
        <p:spPr>
          <a:xfrm flipH="1">
            <a:off x="5163571" y="4261124"/>
            <a:ext cx="5943600" cy="92392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Next gen API support</a:t>
            </a:r>
            <a:endParaRPr lang="en-US" sz="2800" dirty="0">
              <a:solidFill>
                <a:prstClr val="white"/>
              </a:solidFill>
              <a:latin typeface="+mj-lt"/>
              <a:cs typeface="Arial" panose="020B0604020202020204" pitchFamily="34" charset="0"/>
            </a:endParaRPr>
          </a:p>
        </p:txBody>
      </p:sp>
      <p:sp>
        <p:nvSpPr>
          <p:cNvPr id="26" name="Parallelogram 25"/>
          <p:cNvSpPr/>
          <p:nvPr/>
        </p:nvSpPr>
        <p:spPr>
          <a:xfrm flipH="1">
            <a:off x="6124497" y="5283202"/>
            <a:ext cx="5943600" cy="923925"/>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prstClr val="white"/>
                </a:solidFill>
                <a:cs typeface="Arial" panose="020B0604020202020204" pitchFamily="34" charset="0"/>
              </a:rPr>
              <a:t>PCIe</a:t>
            </a:r>
            <a:r>
              <a:rPr lang="en-US" sz="2800" dirty="0">
                <a:solidFill>
                  <a:prstClr val="white"/>
                </a:solidFill>
                <a:cs typeface="Arial" panose="020B0604020202020204" pitchFamily="34" charset="0"/>
              </a:rPr>
              <a:t>® 3.0</a:t>
            </a:r>
          </a:p>
        </p:txBody>
      </p:sp>
    </p:spTree>
    <p:extLst>
      <p:ext uri="{BB962C8B-B14F-4D97-AF65-F5344CB8AC3E}">
        <p14:creationId xmlns:p14="http://schemas.microsoft.com/office/powerpoint/2010/main" val="3699303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Quardia\Quardia Client Folder - Active\AMD\AMD0099 AMD ATI GPU launch - Darren McPhee\resources\AMD GPU fiber 48.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0000"/>
                    </a14:imgEffect>
                    <a14:imgEffect>
                      <a14:saturation sat="150000"/>
                    </a14:imgEffect>
                  </a14:imgLayer>
                </a14:imgProps>
              </a:ext>
              <a:ext uri="{28A0092B-C50C-407E-A947-70E740481C1C}">
                <a14:useLocalDpi xmlns:a14="http://schemas.microsoft.com/office/drawing/2010/main"/>
              </a:ext>
            </a:extLst>
          </a:blip>
          <a:srcRect/>
          <a:stretch>
            <a:fillRect/>
          </a:stretch>
        </p:blipFill>
        <p:spPr bwMode="auto">
          <a:xfrm>
            <a:off x="4361996" y="1510902"/>
            <a:ext cx="7955280" cy="4477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Parallelogram 8"/>
          <p:cNvSpPr/>
          <p:nvPr/>
        </p:nvSpPr>
        <p:spPr>
          <a:xfrm flipH="1">
            <a:off x="-639269" y="2177120"/>
            <a:ext cx="5673725"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Simultaneous </a:t>
            </a:r>
          </a:p>
          <a:p>
            <a:pPr algn="ctr">
              <a:defRPr/>
            </a:pPr>
            <a:r>
              <a:rPr lang="en-US" sz="2800" dirty="0">
                <a:solidFill>
                  <a:prstClr val="white"/>
                </a:solidFill>
                <a:latin typeface="+mj-lt"/>
                <a:cs typeface="Arial" panose="020B0604020202020204" pitchFamily="34" charset="0"/>
              </a:rPr>
              <a:t>Render &amp; Compute</a:t>
            </a:r>
          </a:p>
        </p:txBody>
      </p:sp>
      <p:sp>
        <p:nvSpPr>
          <p:cNvPr id="20" name="Parallelogram 19"/>
          <p:cNvSpPr/>
          <p:nvPr/>
        </p:nvSpPr>
        <p:spPr>
          <a:xfrm flipH="1">
            <a:off x="322366" y="3239390"/>
            <a:ext cx="5673725"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Energy Efficiency</a:t>
            </a:r>
          </a:p>
        </p:txBody>
      </p:sp>
      <p:sp>
        <p:nvSpPr>
          <p:cNvPr id="24" name="Parallelogram 23"/>
          <p:cNvSpPr/>
          <p:nvPr/>
        </p:nvSpPr>
        <p:spPr>
          <a:xfrm flipH="1">
            <a:off x="1340514" y="4358442"/>
            <a:ext cx="5673725"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High Performance </a:t>
            </a:r>
            <a:br>
              <a:rPr lang="en-US" sz="2800" dirty="0">
                <a:solidFill>
                  <a:prstClr val="white"/>
                </a:solidFill>
                <a:latin typeface="+mj-lt"/>
                <a:cs typeface="Arial" panose="020B0604020202020204" pitchFamily="34" charset="0"/>
              </a:rPr>
            </a:br>
            <a:r>
              <a:rPr lang="en-US" sz="2800" dirty="0">
                <a:solidFill>
                  <a:prstClr val="white"/>
                </a:solidFill>
                <a:latin typeface="+mj-lt"/>
                <a:cs typeface="Arial" panose="020B0604020202020204" pitchFamily="34" charset="0"/>
              </a:rPr>
              <a:t>Compute</a:t>
            </a:r>
          </a:p>
        </p:txBody>
      </p:sp>
      <p:sp>
        <p:nvSpPr>
          <p:cNvPr id="2" name="Title 1"/>
          <p:cNvSpPr>
            <a:spLocks noGrp="1"/>
          </p:cNvSpPr>
          <p:nvPr>
            <p:ph type="title"/>
          </p:nvPr>
        </p:nvSpPr>
        <p:spPr/>
        <p:txBody>
          <a:bodyPr/>
          <a:lstStyle/>
          <a:p>
            <a:r>
              <a:rPr lang="en-US" dirty="0" smtClean="0"/>
              <a:t>The Cornerstone of visual &amp; High Performance computing</a:t>
            </a:r>
            <a:endParaRPr lang="en-US" dirty="0"/>
          </a:p>
        </p:txBody>
      </p:sp>
      <p:sp>
        <p:nvSpPr>
          <p:cNvPr id="3" name="Text Placeholder 2"/>
          <p:cNvSpPr>
            <a:spLocks noGrp="1"/>
          </p:cNvSpPr>
          <p:nvPr>
            <p:ph type="body" sz="quarter" idx="10"/>
          </p:nvPr>
        </p:nvSpPr>
        <p:spPr/>
        <p:txBody>
          <a:bodyPr/>
          <a:lstStyle/>
          <a:p>
            <a:r>
              <a:rPr lang="en-US" dirty="0"/>
              <a:t>From tablets &amp; Game consoles, to the Mac Pro, Workstations, Servers &amp; </a:t>
            </a:r>
            <a:r>
              <a:rPr lang="en-US" dirty="0" err="1" smtClean="0"/>
              <a:t>SUpercomputers</a:t>
            </a:r>
            <a:endParaRPr lang="en-US" dirty="0"/>
          </a:p>
        </p:txBody>
      </p:sp>
    </p:spTree>
    <p:extLst>
      <p:ext uri="{BB962C8B-B14F-4D97-AF65-F5344CB8AC3E}">
        <p14:creationId xmlns:p14="http://schemas.microsoft.com/office/powerpoint/2010/main" val="36607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US" dirty="0"/>
              <a:t>New features give GPUs more freedom to do the work they are designed to do</a:t>
            </a:r>
          </a:p>
          <a:p>
            <a:endParaRPr lang="en-US" dirty="0"/>
          </a:p>
        </p:txBody>
      </p:sp>
      <p:sp>
        <p:nvSpPr>
          <p:cNvPr id="16" name="Parallelogram 15"/>
          <p:cNvSpPr/>
          <p:nvPr/>
        </p:nvSpPr>
        <p:spPr>
          <a:xfrm flipH="1">
            <a:off x="6173637" y="4739847"/>
            <a:ext cx="5708500" cy="633659"/>
          </a:xfrm>
          <a:prstGeom prst="parallelogram">
            <a:avLst>
              <a:gd name="adj" fmla="val 87477"/>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r>
              <a:rPr lang="en-US" sz="2000" b="1" dirty="0" smtClean="0"/>
              <a:t>       …Coming Soon</a:t>
            </a:r>
            <a:endParaRPr lang="en-US" sz="2000" b="1" dirty="0"/>
          </a:p>
        </p:txBody>
      </p:sp>
      <p:sp>
        <p:nvSpPr>
          <p:cNvPr id="15" name="Parallelogram 14"/>
          <p:cNvSpPr/>
          <p:nvPr/>
        </p:nvSpPr>
        <p:spPr>
          <a:xfrm flipH="1">
            <a:off x="312737" y="4739847"/>
            <a:ext cx="5708500" cy="633659"/>
          </a:xfrm>
          <a:prstGeom prst="parallelogram">
            <a:avLst>
              <a:gd name="adj" fmla="val 87477"/>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smtClean="0"/>
              <a:t>AMD FirePro™ Graphics is Ready…</a:t>
            </a:r>
            <a:endParaRPr lang="en-US" sz="2000" b="1" dirty="0"/>
          </a:p>
        </p:txBody>
      </p:sp>
      <p:sp>
        <p:nvSpPr>
          <p:cNvPr id="5" name="Parallelogram 4"/>
          <p:cNvSpPr/>
          <p:nvPr/>
        </p:nvSpPr>
        <p:spPr>
          <a:xfrm flipH="1">
            <a:off x="686664" y="1904632"/>
            <a:ext cx="3795395" cy="633659"/>
          </a:xfrm>
          <a:prstGeom prst="parallelogram">
            <a:avLst>
              <a:gd name="adj" fmla="val 87477"/>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r>
              <a:rPr lang="en-US" sz="2000" b="1" dirty="0"/>
              <a:t>Shared Virtual Memory</a:t>
            </a:r>
          </a:p>
        </p:txBody>
      </p:sp>
      <p:sp>
        <p:nvSpPr>
          <p:cNvPr id="6" name="Parallelogram 5"/>
          <p:cNvSpPr/>
          <p:nvPr/>
        </p:nvSpPr>
        <p:spPr>
          <a:xfrm flipH="1">
            <a:off x="4084795" y="1904632"/>
            <a:ext cx="3795395" cy="633659"/>
          </a:xfrm>
          <a:prstGeom prst="parallelogram">
            <a:avLst>
              <a:gd name="adj" fmla="val 87477"/>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a:t>Nested Parallelism</a:t>
            </a:r>
          </a:p>
        </p:txBody>
      </p:sp>
      <p:sp>
        <p:nvSpPr>
          <p:cNvPr id="7" name="Parallelogram 6"/>
          <p:cNvSpPr/>
          <p:nvPr/>
        </p:nvSpPr>
        <p:spPr>
          <a:xfrm flipH="1">
            <a:off x="7482926" y="1904632"/>
            <a:ext cx="3795395" cy="633659"/>
          </a:xfrm>
          <a:prstGeom prst="parallelogram">
            <a:avLst>
              <a:gd name="adj" fmla="val 87477"/>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a:t>Generic Address Space</a:t>
            </a:r>
          </a:p>
        </p:txBody>
      </p:sp>
      <p:sp>
        <p:nvSpPr>
          <p:cNvPr id="8" name="TextBox 7"/>
          <p:cNvSpPr txBox="1"/>
          <p:nvPr/>
        </p:nvSpPr>
        <p:spPr>
          <a:xfrm>
            <a:off x="1271012" y="2538291"/>
            <a:ext cx="3211047" cy="1477328"/>
          </a:xfrm>
          <a:prstGeom prst="rect">
            <a:avLst/>
          </a:prstGeom>
          <a:noFill/>
        </p:spPr>
        <p:txBody>
          <a:bodyPr wrap="square" rtlCol="0">
            <a:spAutoFit/>
          </a:bodyPr>
          <a:lstStyle/>
          <a:p>
            <a:pPr>
              <a:spcAft>
                <a:spcPts val="600"/>
              </a:spcAft>
              <a:buClr>
                <a:schemeClr val="bg2"/>
              </a:buClr>
            </a:pPr>
            <a:r>
              <a:rPr lang="en-US" dirty="0" smtClean="0">
                <a:latin typeface="+mn-lt"/>
                <a:cs typeface="+mn-cs"/>
              </a:rPr>
              <a:t>Enables host </a:t>
            </a:r>
            <a:r>
              <a:rPr lang="en-US" dirty="0">
                <a:latin typeface="+mn-lt"/>
                <a:cs typeface="+mn-cs"/>
              </a:rPr>
              <a:t>and device kernels </a:t>
            </a:r>
            <a:r>
              <a:rPr lang="en-US" dirty="0" smtClean="0">
                <a:latin typeface="+mn-lt"/>
                <a:cs typeface="+mn-cs"/>
              </a:rPr>
              <a:t>to </a:t>
            </a:r>
            <a:r>
              <a:rPr lang="en-US" dirty="0">
                <a:latin typeface="+mn-lt"/>
                <a:cs typeface="+mn-cs"/>
              </a:rPr>
              <a:t>directly share </a:t>
            </a:r>
            <a:r>
              <a:rPr lang="en-US" dirty="0"/>
              <a:t>complex pointer-based data structures</a:t>
            </a:r>
            <a:r>
              <a:rPr lang="en-US" dirty="0" smtClean="0">
                <a:latin typeface="+mn-lt"/>
                <a:cs typeface="+mn-cs"/>
              </a:rPr>
              <a:t>, increasing programming flexibility.</a:t>
            </a:r>
            <a:endParaRPr lang="en-US" dirty="0"/>
          </a:p>
        </p:txBody>
      </p:sp>
      <p:sp>
        <p:nvSpPr>
          <p:cNvPr id="9" name="Rectangle 8"/>
          <p:cNvSpPr/>
          <p:nvPr/>
        </p:nvSpPr>
        <p:spPr>
          <a:xfrm>
            <a:off x="4630268" y="2538291"/>
            <a:ext cx="3249922" cy="923330"/>
          </a:xfrm>
          <a:prstGeom prst="rect">
            <a:avLst/>
          </a:prstGeom>
        </p:spPr>
        <p:txBody>
          <a:bodyPr wrap="square">
            <a:spAutoFit/>
          </a:bodyPr>
          <a:lstStyle/>
          <a:p>
            <a:pPr>
              <a:spcAft>
                <a:spcPts val="600"/>
              </a:spcAft>
              <a:buClr>
                <a:schemeClr val="bg2"/>
              </a:buClr>
            </a:pPr>
            <a:r>
              <a:rPr lang="en-US" dirty="0" smtClean="0"/>
              <a:t>Updated for improved </a:t>
            </a:r>
            <a:r>
              <a:rPr lang="en-US" dirty="0"/>
              <a:t>programmability and increased application efficiency.</a:t>
            </a:r>
          </a:p>
        </p:txBody>
      </p:sp>
      <p:sp>
        <p:nvSpPr>
          <p:cNvPr id="10" name="TextBox 9"/>
          <p:cNvSpPr txBox="1"/>
          <p:nvPr/>
        </p:nvSpPr>
        <p:spPr>
          <a:xfrm>
            <a:off x="8028399" y="2538291"/>
            <a:ext cx="3249922" cy="1754326"/>
          </a:xfrm>
          <a:prstGeom prst="rect">
            <a:avLst/>
          </a:prstGeom>
          <a:noFill/>
        </p:spPr>
        <p:txBody>
          <a:bodyPr wrap="square" rtlCol="0">
            <a:spAutoFit/>
          </a:bodyPr>
          <a:lstStyle/>
          <a:p>
            <a:r>
              <a:rPr lang="en-US" dirty="0" smtClean="0"/>
              <a:t>Enables functions </a:t>
            </a:r>
            <a:r>
              <a:rPr lang="en-US" dirty="0"/>
              <a:t>to be written </a:t>
            </a:r>
            <a:r>
              <a:rPr lang="en-US" dirty="0" smtClean="0"/>
              <a:t>without named </a:t>
            </a:r>
            <a:r>
              <a:rPr lang="en-US" dirty="0"/>
              <a:t>address </a:t>
            </a:r>
            <a:r>
              <a:rPr lang="en-US" dirty="0" smtClean="0"/>
              <a:t>spaces which increases flexibility </a:t>
            </a:r>
            <a:r>
              <a:rPr lang="en-US" dirty="0"/>
              <a:t>and </a:t>
            </a:r>
            <a:r>
              <a:rPr lang="en-US" dirty="0" smtClean="0"/>
              <a:t>saves time by eliminating the </a:t>
            </a:r>
            <a:r>
              <a:rPr lang="en-US" dirty="0"/>
              <a:t>need for multiple functions to be </a:t>
            </a:r>
            <a:r>
              <a:rPr lang="en-US" dirty="0" smtClean="0"/>
              <a:t>written.</a:t>
            </a:r>
            <a:endParaRPr lang="en-US" dirty="0"/>
          </a:p>
        </p:txBody>
      </p:sp>
      <p:sp>
        <p:nvSpPr>
          <p:cNvPr id="4" name="TextBox 3"/>
          <p:cNvSpPr txBox="1"/>
          <p:nvPr/>
        </p:nvSpPr>
        <p:spPr>
          <a:xfrm>
            <a:off x="5798272" y="6519446"/>
            <a:ext cx="5480049" cy="338554"/>
          </a:xfrm>
          <a:prstGeom prst="rect">
            <a:avLst/>
          </a:prstGeom>
          <a:noFill/>
        </p:spPr>
        <p:txBody>
          <a:bodyPr wrap="square" rtlCol="0">
            <a:spAutoFit/>
          </a:bodyPr>
          <a:lstStyle/>
          <a:p>
            <a:pPr algn="r">
              <a:spcAft>
                <a:spcPts val="0"/>
              </a:spcAft>
              <a:buClr>
                <a:schemeClr val="bg2"/>
              </a:buClr>
            </a:pPr>
            <a:r>
              <a:rPr lang="en-US" sz="800" dirty="0">
                <a:solidFill>
                  <a:schemeClr val="tx1">
                    <a:lumMod val="65000"/>
                  </a:schemeClr>
                </a:solidFill>
                <a:latin typeface="+mj-lt"/>
              </a:rPr>
              <a:t>AMD plans to release </a:t>
            </a:r>
            <a:r>
              <a:rPr lang="en-US" sz="800" dirty="0" err="1">
                <a:solidFill>
                  <a:schemeClr val="tx1">
                    <a:lumMod val="65000"/>
                  </a:schemeClr>
                </a:solidFill>
                <a:latin typeface="+mj-lt"/>
              </a:rPr>
              <a:t>OpenCL</a:t>
            </a:r>
            <a:r>
              <a:rPr lang="en-US" sz="800" dirty="0">
                <a:solidFill>
                  <a:schemeClr val="tx1">
                    <a:lumMod val="65000"/>
                  </a:schemeClr>
                </a:solidFill>
                <a:latin typeface="+mj-lt"/>
              </a:rPr>
              <a:t> 2.0 drivers for enabled AMD </a:t>
            </a:r>
            <a:r>
              <a:rPr lang="en-US" sz="800" dirty="0" err="1" smtClean="0">
                <a:solidFill>
                  <a:schemeClr val="tx1">
                    <a:lumMod val="65000"/>
                  </a:schemeClr>
                </a:solidFill>
                <a:latin typeface="+mj-lt"/>
              </a:rPr>
              <a:t>FirePro</a:t>
            </a:r>
            <a:r>
              <a:rPr lang="en-US" sz="800" dirty="0" smtClean="0">
                <a:solidFill>
                  <a:schemeClr val="tx1">
                    <a:lumMod val="65000"/>
                  </a:schemeClr>
                </a:solidFill>
                <a:latin typeface="+mj-lt"/>
              </a:rPr>
              <a:t> W5100, W7100, W8100 and W9100  </a:t>
            </a:r>
            <a:r>
              <a:rPr lang="en-US" sz="800" dirty="0">
                <a:solidFill>
                  <a:schemeClr val="tx1">
                    <a:lumMod val="65000"/>
                  </a:schemeClr>
                </a:solidFill>
                <a:latin typeface="+mj-lt"/>
              </a:rPr>
              <a:t>graphics cards in Q4 2014; conformance testing is planned at that </a:t>
            </a:r>
            <a:r>
              <a:rPr lang="en-US" sz="800" dirty="0" smtClean="0">
                <a:solidFill>
                  <a:schemeClr val="tx1">
                    <a:lumMod val="65000"/>
                  </a:schemeClr>
                </a:solidFill>
                <a:latin typeface="+mj-lt"/>
              </a:rPr>
              <a:t>time. Previous generation AMD </a:t>
            </a:r>
            <a:r>
              <a:rPr lang="en-US" sz="800" dirty="0" err="1" smtClean="0">
                <a:solidFill>
                  <a:schemeClr val="tx1">
                    <a:lumMod val="65000"/>
                  </a:schemeClr>
                </a:solidFill>
                <a:latin typeface="+mj-lt"/>
              </a:rPr>
              <a:t>FirePro</a:t>
            </a:r>
            <a:r>
              <a:rPr lang="en-US" sz="800" dirty="0" smtClean="0">
                <a:solidFill>
                  <a:schemeClr val="tx1">
                    <a:lumMod val="65000"/>
                  </a:schemeClr>
                </a:solidFill>
                <a:latin typeface="+mj-lt"/>
              </a:rPr>
              <a:t> products may not </a:t>
            </a:r>
            <a:r>
              <a:rPr lang="en-US" sz="800" dirty="0">
                <a:solidFill>
                  <a:schemeClr val="tx1">
                    <a:lumMod val="65000"/>
                  </a:schemeClr>
                </a:solidFill>
                <a:latin typeface="+mj-lt"/>
              </a:rPr>
              <a:t>support </a:t>
            </a:r>
            <a:r>
              <a:rPr lang="en-US" sz="800" dirty="0" err="1">
                <a:solidFill>
                  <a:schemeClr val="tx1">
                    <a:lumMod val="65000"/>
                  </a:schemeClr>
                </a:solidFill>
                <a:latin typeface="+mj-lt"/>
              </a:rPr>
              <a:t>OpenCL</a:t>
            </a:r>
            <a:r>
              <a:rPr lang="en-US" sz="800" dirty="0">
                <a:solidFill>
                  <a:schemeClr val="tx1">
                    <a:lumMod val="65000"/>
                  </a:schemeClr>
                </a:solidFill>
                <a:latin typeface="+mj-lt"/>
              </a:rPr>
              <a:t> 2.0. </a:t>
            </a:r>
            <a:endParaRPr lang="en-US" sz="800" dirty="0" smtClean="0">
              <a:solidFill>
                <a:schemeClr val="tx1">
                  <a:lumMod val="65000"/>
                </a:schemeClr>
              </a:solidFill>
              <a:latin typeface="+mj-lt"/>
            </a:endParaRPr>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4467" y="3485113"/>
            <a:ext cx="2391117" cy="2383525"/>
          </a:xfrm>
          <a:prstGeom prst="rect">
            <a:avLst/>
          </a:prstGeom>
        </p:spPr>
      </p:pic>
      <p:sp>
        <p:nvSpPr>
          <p:cNvPr id="23" name="TextBox 22"/>
          <p:cNvSpPr txBox="1"/>
          <p:nvPr/>
        </p:nvSpPr>
        <p:spPr>
          <a:xfrm>
            <a:off x="5345364" y="4972080"/>
            <a:ext cx="1819729" cy="1569660"/>
          </a:xfrm>
          <a:prstGeom prst="rect">
            <a:avLst/>
          </a:prstGeom>
          <a:noFill/>
        </p:spPr>
        <p:txBody>
          <a:bodyPr wrap="none" rtlCol="0">
            <a:spAutoFit/>
          </a:bodyPr>
          <a:lstStyle/>
          <a:p>
            <a:pPr>
              <a:spcAft>
                <a:spcPts val="600"/>
              </a:spcAft>
              <a:buClr>
                <a:schemeClr val="bg2"/>
              </a:buClr>
            </a:pPr>
            <a:r>
              <a:rPr lang="en-US" sz="9600" dirty="0" smtClean="0">
                <a:latin typeface="Klavika Bold" panose="020B0806040000020004" pitchFamily="34" charset="0"/>
              </a:rPr>
              <a:t>2.0</a:t>
            </a:r>
          </a:p>
        </p:txBody>
      </p:sp>
      <p:sp>
        <p:nvSpPr>
          <p:cNvPr id="11" name="Title 10"/>
          <p:cNvSpPr>
            <a:spLocks noGrp="1"/>
          </p:cNvSpPr>
          <p:nvPr>
            <p:ph type="title"/>
          </p:nvPr>
        </p:nvSpPr>
        <p:spPr/>
        <p:txBody>
          <a:bodyPr/>
          <a:lstStyle/>
          <a:p>
            <a:r>
              <a:rPr lang="en-US" dirty="0"/>
              <a:t>opencl™ Support: 1.2 Today, </a:t>
            </a:r>
            <a:r>
              <a:rPr lang="en-US" dirty="0" smtClean="0"/>
              <a:t>ready for 2.0</a:t>
            </a:r>
            <a:endParaRPr lang="en-US" dirty="0"/>
          </a:p>
        </p:txBody>
      </p:sp>
    </p:spTree>
    <p:extLst>
      <p:ext uri="{BB962C8B-B14F-4D97-AF65-F5344CB8AC3E}">
        <p14:creationId xmlns:p14="http://schemas.microsoft.com/office/powerpoint/2010/main" val="887108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Quardia\Quardia Client Folder - Active\AMD\AMD0144 AMD GPU launch - Darren McPhee\resources\PPT bkground 0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75" y="681264"/>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Meet the Next Gen AMD </a:t>
            </a:r>
            <a:r>
              <a:rPr lang="en-US" dirty="0" err="1" smtClean="0"/>
              <a:t>FirePro</a:t>
            </a:r>
            <a:r>
              <a:rPr lang="en-US" dirty="0" smtClean="0"/>
              <a:t>™ W-Series Family</a:t>
            </a: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8215" y="3379729"/>
            <a:ext cx="5120640" cy="3417174"/>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6123" y="3379729"/>
            <a:ext cx="5303520" cy="353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3804" y="961245"/>
            <a:ext cx="4754880" cy="317309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5617" y="611148"/>
            <a:ext cx="4754880" cy="3173090"/>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45335" y="575590"/>
            <a:ext cx="5303520" cy="3538828"/>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9937" y="3044473"/>
            <a:ext cx="5303520" cy="3538827"/>
          </a:xfrm>
          <a:prstGeom prst="rect">
            <a:avLst/>
          </a:prstGeom>
        </p:spPr>
      </p:pic>
    </p:spTree>
    <p:extLst>
      <p:ext uri="{BB962C8B-B14F-4D97-AF65-F5344CB8AC3E}">
        <p14:creationId xmlns:p14="http://schemas.microsoft.com/office/powerpoint/2010/main" val="250188057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626"/>
            <a:ext cx="12188825" cy="6866626"/>
          </a:xfrm>
          <a:prstGeom prst="rect">
            <a:avLst/>
          </a:prstGeom>
        </p:spPr>
      </p:pic>
      <p:grpSp>
        <p:nvGrpSpPr>
          <p:cNvPr id="6" name="Group 5"/>
          <p:cNvGrpSpPr/>
          <p:nvPr/>
        </p:nvGrpSpPr>
        <p:grpSpPr>
          <a:xfrm>
            <a:off x="8675699" y="541723"/>
            <a:ext cx="2202473" cy="1446550"/>
            <a:chOff x="859387" y="808580"/>
            <a:chExt cx="2202473" cy="1446550"/>
          </a:xfrm>
        </p:grpSpPr>
        <p:sp>
          <p:nvSpPr>
            <p:cNvPr id="7" name="Rectangle 6"/>
            <p:cNvSpPr/>
            <p:nvPr/>
          </p:nvSpPr>
          <p:spPr>
            <a:xfrm>
              <a:off x="1438000" y="1069744"/>
              <a:ext cx="1623860" cy="923330"/>
            </a:xfrm>
            <a:prstGeom prst="rect">
              <a:avLst/>
            </a:prstGeom>
          </p:spPr>
          <p:txBody>
            <a:bodyPr wrap="square" anchor="ctr">
              <a:spAutoFit/>
            </a:bodyPr>
            <a:lstStyle/>
            <a:p>
              <a:pPr>
                <a:spcAft>
                  <a:spcPts val="600"/>
                </a:spcAft>
                <a:buClr>
                  <a:schemeClr val="bg2"/>
                </a:buClr>
              </a:pPr>
              <a:r>
                <a:rPr lang="en-US" dirty="0" smtClean="0">
                  <a:latin typeface="Klavika Medium" panose="020B0803040000020004" pitchFamily="34" charset="0"/>
                </a:rPr>
                <a:t>TFLOPS</a:t>
              </a:r>
              <a:r>
                <a:rPr lang="en-US" dirty="0" smtClean="0">
                  <a:latin typeface="Klavika Regular" panose="020B0506040000020004" pitchFamily="34" charset="0"/>
                </a:rPr>
                <a:t> </a:t>
              </a:r>
              <a:br>
                <a:rPr lang="en-US" dirty="0" smtClean="0">
                  <a:latin typeface="Klavika Regular" panose="020B0506040000020004" pitchFamily="34" charset="0"/>
                </a:rPr>
              </a:br>
              <a:r>
                <a:rPr lang="en-US" dirty="0" smtClean="0">
                  <a:latin typeface="Klavika Regular" panose="020B0506040000020004" pitchFamily="34" charset="0"/>
                </a:rPr>
                <a:t>Double Precision</a:t>
              </a:r>
            </a:p>
          </p:txBody>
        </p:sp>
        <p:sp>
          <p:nvSpPr>
            <p:cNvPr id="9" name="Rectangle 8"/>
            <p:cNvSpPr/>
            <p:nvPr/>
          </p:nvSpPr>
          <p:spPr>
            <a:xfrm>
              <a:off x="859387" y="808580"/>
              <a:ext cx="741747" cy="1446550"/>
            </a:xfrm>
            <a:prstGeom prst="rect">
              <a:avLst/>
            </a:prstGeom>
          </p:spPr>
          <p:txBody>
            <a:bodyPr wrap="square" anchor="ctr">
              <a:spAutoFit/>
            </a:bodyPr>
            <a:lstStyle/>
            <a:p>
              <a:pPr>
                <a:spcAft>
                  <a:spcPts val="600"/>
                </a:spcAft>
                <a:buClr>
                  <a:schemeClr val="bg2"/>
                </a:buClr>
              </a:pPr>
              <a:r>
                <a:rPr lang="de-DE" sz="8800" b="1" dirty="0" smtClean="0">
                  <a:effectLst>
                    <a:outerShdw blurRad="38100" dist="38100" dir="2700000" algn="tl">
                      <a:srgbClr val="000000">
                        <a:alpha val="43137"/>
                      </a:srgbClr>
                    </a:outerShdw>
                  </a:effectLst>
                  <a:latin typeface="Klavika Bold" panose="020B0806040000020004" pitchFamily="34" charset="0"/>
                </a:rPr>
                <a:t>2</a:t>
              </a:r>
              <a:endParaRPr lang="en-US" sz="11800" b="1" dirty="0" smtClean="0">
                <a:effectLst>
                  <a:outerShdw blurRad="38100" dist="38100" dir="2700000" algn="tl">
                    <a:srgbClr val="000000">
                      <a:alpha val="43137"/>
                    </a:srgbClr>
                  </a:outerShdw>
                </a:effectLst>
                <a:latin typeface="Klavika Bold" panose="020B0806040000020004" pitchFamily="34" charset="0"/>
              </a:endParaRPr>
            </a:p>
          </p:txBody>
        </p:sp>
        <p:sp>
          <p:nvSpPr>
            <p:cNvPr id="8" name="Rectangle 7"/>
            <p:cNvSpPr/>
            <p:nvPr/>
          </p:nvSpPr>
          <p:spPr>
            <a:xfrm>
              <a:off x="859387" y="855506"/>
              <a:ext cx="1328893" cy="338554"/>
            </a:xfrm>
            <a:prstGeom prst="rect">
              <a:avLst/>
            </a:prstGeom>
          </p:spPr>
          <p:txBody>
            <a:bodyPr wrap="square">
              <a:spAutoFit/>
            </a:bodyPr>
            <a:lstStyle/>
            <a:p>
              <a:pPr>
                <a:spcAft>
                  <a:spcPts val="600"/>
                </a:spcAft>
                <a:buClr>
                  <a:schemeClr val="bg2"/>
                </a:buClr>
              </a:pPr>
              <a:r>
                <a:rPr lang="en-US" sz="1600" i="1" dirty="0" smtClean="0">
                  <a:latin typeface="Klavika Regular" panose="020B0506040000020004" pitchFamily="34" charset="0"/>
                </a:rPr>
                <a:t>MORE THAN</a:t>
              </a:r>
            </a:p>
          </p:txBody>
        </p:sp>
      </p:grpSp>
      <p:grpSp>
        <p:nvGrpSpPr>
          <p:cNvPr id="34" name="Group 33"/>
          <p:cNvGrpSpPr/>
          <p:nvPr/>
        </p:nvGrpSpPr>
        <p:grpSpPr>
          <a:xfrm>
            <a:off x="8675699" y="1664505"/>
            <a:ext cx="2202473" cy="1446550"/>
            <a:chOff x="859387" y="808580"/>
            <a:chExt cx="2202473" cy="1446550"/>
          </a:xfrm>
        </p:grpSpPr>
        <p:sp>
          <p:nvSpPr>
            <p:cNvPr id="35" name="Rectangle 34"/>
            <p:cNvSpPr/>
            <p:nvPr/>
          </p:nvSpPr>
          <p:spPr>
            <a:xfrm>
              <a:off x="1438000" y="1069744"/>
              <a:ext cx="1623860" cy="923330"/>
            </a:xfrm>
            <a:prstGeom prst="rect">
              <a:avLst/>
            </a:prstGeom>
          </p:spPr>
          <p:txBody>
            <a:bodyPr wrap="square" anchor="ctr">
              <a:spAutoFit/>
            </a:bodyPr>
            <a:lstStyle/>
            <a:p>
              <a:pPr>
                <a:spcAft>
                  <a:spcPts val="600"/>
                </a:spcAft>
                <a:buClr>
                  <a:schemeClr val="bg2"/>
                </a:buClr>
              </a:pPr>
              <a:r>
                <a:rPr lang="en-US" dirty="0" smtClean="0">
                  <a:latin typeface="Klavika Medium" panose="020B0803040000020004" pitchFamily="34" charset="0"/>
                </a:rPr>
                <a:t>teraFLOPS</a:t>
              </a:r>
              <a:r>
                <a:rPr lang="en-US" dirty="0" smtClean="0">
                  <a:latin typeface="Klavika Regular" panose="020B0506040000020004" pitchFamily="34" charset="0"/>
                </a:rPr>
                <a:t> </a:t>
              </a:r>
              <a:br>
                <a:rPr lang="en-US" dirty="0" smtClean="0">
                  <a:latin typeface="Klavika Regular" panose="020B0506040000020004" pitchFamily="34" charset="0"/>
                </a:rPr>
              </a:br>
              <a:r>
                <a:rPr lang="en-US" dirty="0" smtClean="0">
                  <a:latin typeface="Klavika Regular" panose="020B0506040000020004" pitchFamily="34" charset="0"/>
                </a:rPr>
                <a:t>of Compute</a:t>
              </a:r>
              <a:br>
                <a:rPr lang="en-US" dirty="0" smtClean="0">
                  <a:latin typeface="Klavika Regular" panose="020B0506040000020004" pitchFamily="34" charset="0"/>
                </a:rPr>
              </a:br>
              <a:r>
                <a:rPr lang="en-US" dirty="0" smtClean="0">
                  <a:latin typeface="Klavika Regular" panose="020B0506040000020004" pitchFamily="34" charset="0"/>
                </a:rPr>
                <a:t>Power</a:t>
              </a:r>
            </a:p>
          </p:txBody>
        </p:sp>
        <p:sp>
          <p:nvSpPr>
            <p:cNvPr id="36" name="Rectangle 35"/>
            <p:cNvSpPr/>
            <p:nvPr/>
          </p:nvSpPr>
          <p:spPr>
            <a:xfrm>
              <a:off x="859387" y="808580"/>
              <a:ext cx="741747" cy="1446550"/>
            </a:xfrm>
            <a:prstGeom prst="rect">
              <a:avLst/>
            </a:prstGeom>
          </p:spPr>
          <p:txBody>
            <a:bodyPr wrap="square" anchor="ctr">
              <a:spAutoFit/>
            </a:bodyPr>
            <a:lstStyle/>
            <a:p>
              <a:pPr>
                <a:spcAft>
                  <a:spcPts val="600"/>
                </a:spcAft>
                <a:buClr>
                  <a:schemeClr val="bg2"/>
                </a:buClr>
              </a:pPr>
              <a:r>
                <a:rPr lang="de-DE" sz="8800" b="1" dirty="0" smtClean="0">
                  <a:effectLst>
                    <a:outerShdw blurRad="38100" dist="38100" dir="2700000" algn="tl">
                      <a:srgbClr val="000000">
                        <a:alpha val="43137"/>
                      </a:srgbClr>
                    </a:outerShdw>
                  </a:effectLst>
                  <a:latin typeface="Klavika Bold" panose="020B0806040000020004" pitchFamily="34" charset="0"/>
                </a:rPr>
                <a:t>5</a:t>
              </a:r>
              <a:endParaRPr lang="en-US" sz="11800" b="1" dirty="0" smtClean="0">
                <a:effectLst>
                  <a:outerShdw blurRad="38100" dist="38100" dir="2700000" algn="tl">
                    <a:srgbClr val="000000">
                      <a:alpha val="43137"/>
                    </a:srgbClr>
                  </a:outerShdw>
                </a:effectLst>
                <a:latin typeface="Klavika Bold" panose="020B0806040000020004" pitchFamily="34" charset="0"/>
              </a:endParaRPr>
            </a:p>
          </p:txBody>
        </p:sp>
        <p:sp>
          <p:nvSpPr>
            <p:cNvPr id="37" name="Rectangle 36"/>
            <p:cNvSpPr/>
            <p:nvPr/>
          </p:nvSpPr>
          <p:spPr>
            <a:xfrm>
              <a:off x="859387" y="855506"/>
              <a:ext cx="1429231" cy="338554"/>
            </a:xfrm>
            <a:prstGeom prst="rect">
              <a:avLst/>
            </a:prstGeom>
          </p:spPr>
          <p:txBody>
            <a:bodyPr wrap="square">
              <a:spAutoFit/>
            </a:bodyPr>
            <a:lstStyle/>
            <a:p>
              <a:pPr>
                <a:spcAft>
                  <a:spcPts val="600"/>
                </a:spcAft>
                <a:buClr>
                  <a:schemeClr val="bg2"/>
                </a:buClr>
              </a:pPr>
              <a:r>
                <a:rPr lang="en-US" sz="1600" i="1" dirty="0" smtClean="0">
                  <a:latin typeface="Klavika Regular" panose="020B0506040000020004" pitchFamily="34" charset="0"/>
                </a:rPr>
                <a:t>MORE THAN</a:t>
              </a:r>
            </a:p>
          </p:txBody>
        </p:sp>
      </p:grpSp>
      <p:grpSp>
        <p:nvGrpSpPr>
          <p:cNvPr id="38" name="Group 37"/>
          <p:cNvGrpSpPr/>
          <p:nvPr/>
        </p:nvGrpSpPr>
        <p:grpSpPr>
          <a:xfrm>
            <a:off x="8675699" y="2768612"/>
            <a:ext cx="2202473" cy="1446550"/>
            <a:chOff x="859387" y="808580"/>
            <a:chExt cx="2202473" cy="1446550"/>
          </a:xfrm>
        </p:grpSpPr>
        <p:sp>
          <p:nvSpPr>
            <p:cNvPr id="39" name="Rectangle 38"/>
            <p:cNvSpPr/>
            <p:nvPr/>
          </p:nvSpPr>
          <p:spPr>
            <a:xfrm>
              <a:off x="1438000" y="1069744"/>
              <a:ext cx="1623860" cy="923330"/>
            </a:xfrm>
            <a:prstGeom prst="rect">
              <a:avLst/>
            </a:prstGeom>
          </p:spPr>
          <p:txBody>
            <a:bodyPr wrap="square" anchor="ctr">
              <a:spAutoFit/>
            </a:bodyPr>
            <a:lstStyle/>
            <a:p>
              <a:pPr>
                <a:spcAft>
                  <a:spcPts val="600"/>
                </a:spcAft>
                <a:buClr>
                  <a:schemeClr val="bg2"/>
                </a:buClr>
              </a:pPr>
              <a:r>
                <a:rPr lang="en-US" dirty="0" smtClean="0">
                  <a:latin typeface="Klavika Medium" panose="020B0803040000020004" pitchFamily="34" charset="0"/>
                </a:rPr>
                <a:t>4K DISPLAYS</a:t>
              </a:r>
              <a:r>
                <a:rPr lang="en-US" dirty="0" smtClean="0">
                  <a:latin typeface="Klavika Regular" panose="020B0506040000020004" pitchFamily="34" charset="0"/>
                </a:rPr>
                <a:t> </a:t>
              </a:r>
              <a:br>
                <a:rPr lang="en-US" dirty="0" smtClean="0">
                  <a:latin typeface="Klavika Regular" panose="020B0506040000020004" pitchFamily="34" charset="0"/>
                </a:rPr>
              </a:br>
              <a:r>
                <a:rPr lang="en-US" dirty="0" smtClean="0">
                  <a:latin typeface="Klavika Regular" panose="020B0506040000020004" pitchFamily="34" charset="0"/>
                </a:rPr>
                <a:t>With</a:t>
              </a:r>
              <a:br>
                <a:rPr lang="en-US" dirty="0" smtClean="0">
                  <a:latin typeface="Klavika Regular" panose="020B0506040000020004" pitchFamily="34" charset="0"/>
                </a:rPr>
              </a:br>
              <a:r>
                <a:rPr lang="en-US" dirty="0" smtClean="0">
                  <a:latin typeface="Klavika Regular" panose="020B0506040000020004" pitchFamily="34" charset="0"/>
                </a:rPr>
                <a:t>DisplayPort 1.2</a:t>
              </a:r>
            </a:p>
          </p:txBody>
        </p:sp>
        <p:sp>
          <p:nvSpPr>
            <p:cNvPr id="40" name="Rectangle 39"/>
            <p:cNvSpPr/>
            <p:nvPr/>
          </p:nvSpPr>
          <p:spPr>
            <a:xfrm>
              <a:off x="859387" y="808580"/>
              <a:ext cx="741747" cy="1446550"/>
            </a:xfrm>
            <a:prstGeom prst="rect">
              <a:avLst/>
            </a:prstGeom>
          </p:spPr>
          <p:txBody>
            <a:bodyPr wrap="square" anchor="ctr">
              <a:spAutoFit/>
            </a:bodyPr>
            <a:lstStyle/>
            <a:p>
              <a:pPr>
                <a:spcAft>
                  <a:spcPts val="600"/>
                </a:spcAft>
                <a:buClr>
                  <a:schemeClr val="bg2"/>
                </a:buClr>
              </a:pPr>
              <a:r>
                <a:rPr lang="de-DE" sz="8800" b="1" dirty="0" smtClean="0">
                  <a:effectLst>
                    <a:outerShdw blurRad="38100" dist="38100" dir="2700000" algn="tl">
                      <a:srgbClr val="000000">
                        <a:alpha val="43137"/>
                      </a:srgbClr>
                    </a:outerShdw>
                  </a:effectLst>
                  <a:latin typeface="Klavika Bold" panose="020B0806040000020004" pitchFamily="34" charset="0"/>
                </a:rPr>
                <a:t>6</a:t>
              </a:r>
              <a:endParaRPr lang="en-US" sz="11800" b="1" dirty="0" smtClean="0">
                <a:effectLst>
                  <a:outerShdw blurRad="38100" dist="38100" dir="2700000" algn="tl">
                    <a:srgbClr val="000000">
                      <a:alpha val="43137"/>
                    </a:srgbClr>
                  </a:outerShdw>
                </a:effectLst>
                <a:latin typeface="Klavika Bold" panose="020B0806040000020004" pitchFamily="34" charset="0"/>
              </a:endParaRPr>
            </a:p>
          </p:txBody>
        </p:sp>
        <p:sp>
          <p:nvSpPr>
            <p:cNvPr id="41" name="Rectangle 40"/>
            <p:cNvSpPr/>
            <p:nvPr/>
          </p:nvSpPr>
          <p:spPr>
            <a:xfrm>
              <a:off x="859387" y="855506"/>
              <a:ext cx="915385" cy="338554"/>
            </a:xfrm>
            <a:prstGeom prst="rect">
              <a:avLst/>
            </a:prstGeom>
          </p:spPr>
          <p:txBody>
            <a:bodyPr wrap="square">
              <a:spAutoFit/>
            </a:bodyPr>
            <a:lstStyle/>
            <a:p>
              <a:pPr>
                <a:spcAft>
                  <a:spcPts val="600"/>
                </a:spcAft>
                <a:buClr>
                  <a:schemeClr val="bg2"/>
                </a:buClr>
              </a:pPr>
              <a:r>
                <a:rPr lang="en-US" sz="1600" i="1" dirty="0" smtClean="0">
                  <a:latin typeface="Klavika Regular" panose="020B0506040000020004" pitchFamily="34" charset="0"/>
                </a:rPr>
                <a:t>UP TO</a:t>
              </a:r>
            </a:p>
          </p:txBody>
        </p:sp>
      </p:grpSp>
      <p:grpSp>
        <p:nvGrpSpPr>
          <p:cNvPr id="42" name="Group 41"/>
          <p:cNvGrpSpPr/>
          <p:nvPr/>
        </p:nvGrpSpPr>
        <p:grpSpPr>
          <a:xfrm>
            <a:off x="8150695" y="3800241"/>
            <a:ext cx="2665827" cy="1446550"/>
            <a:chOff x="396033" y="808580"/>
            <a:chExt cx="2665827" cy="1446550"/>
          </a:xfrm>
        </p:grpSpPr>
        <p:sp>
          <p:nvSpPr>
            <p:cNvPr id="43" name="Rectangle 42"/>
            <p:cNvSpPr/>
            <p:nvPr/>
          </p:nvSpPr>
          <p:spPr>
            <a:xfrm>
              <a:off x="1438000" y="1208243"/>
              <a:ext cx="1623860" cy="646331"/>
            </a:xfrm>
            <a:prstGeom prst="rect">
              <a:avLst/>
            </a:prstGeom>
          </p:spPr>
          <p:txBody>
            <a:bodyPr wrap="square" anchor="ctr">
              <a:spAutoFit/>
            </a:bodyPr>
            <a:lstStyle/>
            <a:p>
              <a:pPr>
                <a:spcAft>
                  <a:spcPts val="600"/>
                </a:spcAft>
                <a:buClr>
                  <a:schemeClr val="bg2"/>
                </a:buClr>
              </a:pPr>
              <a:r>
                <a:rPr lang="en-US" dirty="0" smtClean="0">
                  <a:latin typeface="Klavika Medium" panose="020B0803040000020004" pitchFamily="34" charset="0"/>
                </a:rPr>
                <a:t>GB GDDR5</a:t>
              </a:r>
              <a:r>
                <a:rPr lang="en-US" dirty="0" smtClean="0">
                  <a:latin typeface="Klavika Regular" panose="020B0506040000020004" pitchFamily="34" charset="0"/>
                </a:rPr>
                <a:t/>
              </a:r>
              <a:br>
                <a:rPr lang="en-US" dirty="0" smtClean="0">
                  <a:latin typeface="Klavika Regular" panose="020B0506040000020004" pitchFamily="34" charset="0"/>
                </a:rPr>
              </a:br>
              <a:r>
                <a:rPr lang="en-US" dirty="0" smtClean="0">
                  <a:latin typeface="Klavika Regular" panose="020B0506040000020004" pitchFamily="34" charset="0"/>
                </a:rPr>
                <a:t>GPU Memory</a:t>
              </a:r>
            </a:p>
          </p:txBody>
        </p:sp>
        <p:sp>
          <p:nvSpPr>
            <p:cNvPr id="44" name="Rectangle 43"/>
            <p:cNvSpPr/>
            <p:nvPr/>
          </p:nvSpPr>
          <p:spPr>
            <a:xfrm>
              <a:off x="396033" y="808580"/>
              <a:ext cx="1205101" cy="1446550"/>
            </a:xfrm>
            <a:prstGeom prst="rect">
              <a:avLst/>
            </a:prstGeom>
          </p:spPr>
          <p:txBody>
            <a:bodyPr wrap="square" anchor="ctr">
              <a:spAutoFit/>
            </a:bodyPr>
            <a:lstStyle/>
            <a:p>
              <a:pPr>
                <a:spcAft>
                  <a:spcPts val="600"/>
                </a:spcAft>
                <a:buClr>
                  <a:schemeClr val="bg2"/>
                </a:buClr>
              </a:pPr>
              <a:r>
                <a:rPr lang="de-DE" sz="8800" b="1" dirty="0" smtClean="0">
                  <a:effectLst>
                    <a:outerShdw blurRad="38100" dist="38100" dir="2700000" algn="tl">
                      <a:srgbClr val="000000">
                        <a:alpha val="43137"/>
                      </a:srgbClr>
                    </a:outerShdw>
                  </a:effectLst>
                  <a:latin typeface="Klavika Bold" panose="020B0806040000020004" pitchFamily="34" charset="0"/>
                </a:rPr>
                <a:t>16</a:t>
              </a:r>
              <a:endParaRPr lang="en-US" sz="11800" b="1" dirty="0" smtClean="0">
                <a:effectLst>
                  <a:outerShdw blurRad="38100" dist="38100" dir="2700000" algn="tl">
                    <a:srgbClr val="000000">
                      <a:alpha val="43137"/>
                    </a:srgbClr>
                  </a:outerShdw>
                </a:effectLst>
                <a:latin typeface="Klavika Bold" panose="020B0806040000020004" pitchFamily="34" charset="0"/>
              </a:endParaRPr>
            </a:p>
          </p:txBody>
        </p:sp>
      </p:grpSp>
      <p:grpSp>
        <p:nvGrpSpPr>
          <p:cNvPr id="46" name="Group 45"/>
          <p:cNvGrpSpPr/>
          <p:nvPr/>
        </p:nvGrpSpPr>
        <p:grpSpPr>
          <a:xfrm>
            <a:off x="7479101" y="4784681"/>
            <a:ext cx="3476447" cy="1446550"/>
            <a:chOff x="-337211" y="808581"/>
            <a:chExt cx="3476447" cy="1446550"/>
          </a:xfrm>
        </p:grpSpPr>
        <p:sp>
          <p:nvSpPr>
            <p:cNvPr id="47" name="Rectangle 46"/>
            <p:cNvSpPr/>
            <p:nvPr/>
          </p:nvSpPr>
          <p:spPr>
            <a:xfrm>
              <a:off x="1438000" y="1069744"/>
              <a:ext cx="1701236" cy="923330"/>
            </a:xfrm>
            <a:prstGeom prst="rect">
              <a:avLst/>
            </a:prstGeom>
          </p:spPr>
          <p:txBody>
            <a:bodyPr wrap="square" anchor="ctr">
              <a:spAutoFit/>
            </a:bodyPr>
            <a:lstStyle/>
            <a:p>
              <a:pPr>
                <a:spcAft>
                  <a:spcPts val="600"/>
                </a:spcAft>
                <a:buClr>
                  <a:schemeClr val="bg2"/>
                </a:buClr>
              </a:pPr>
              <a:r>
                <a:rPr lang="en-US" dirty="0" smtClean="0">
                  <a:latin typeface="Klavika Medium" panose="020B0803040000020004" pitchFamily="34" charset="0"/>
                </a:rPr>
                <a:t>GB/SEC</a:t>
              </a:r>
              <a:r>
                <a:rPr lang="en-US" dirty="0" smtClean="0">
                  <a:latin typeface="Klavika Regular" panose="020B0506040000020004" pitchFamily="34" charset="0"/>
                </a:rPr>
                <a:t> </a:t>
              </a:r>
              <a:br>
                <a:rPr lang="en-US" dirty="0" smtClean="0">
                  <a:latin typeface="Klavika Regular" panose="020B0506040000020004" pitchFamily="34" charset="0"/>
                </a:rPr>
              </a:br>
              <a:r>
                <a:rPr lang="en-US" dirty="0" smtClean="0">
                  <a:latin typeface="Klavika Regular" panose="020B0506040000020004" pitchFamily="34" charset="0"/>
                </a:rPr>
                <a:t>Memory</a:t>
              </a:r>
              <a:br>
                <a:rPr lang="en-US" dirty="0" smtClean="0">
                  <a:latin typeface="Klavika Regular" panose="020B0506040000020004" pitchFamily="34" charset="0"/>
                </a:rPr>
              </a:br>
              <a:r>
                <a:rPr lang="en-US" dirty="0" smtClean="0">
                  <a:latin typeface="Klavika Regular" panose="020B0506040000020004" pitchFamily="34" charset="0"/>
                </a:rPr>
                <a:t>Bandwidth</a:t>
              </a:r>
            </a:p>
          </p:txBody>
        </p:sp>
        <p:sp>
          <p:nvSpPr>
            <p:cNvPr id="48" name="Rectangle 47"/>
            <p:cNvSpPr/>
            <p:nvPr/>
          </p:nvSpPr>
          <p:spPr>
            <a:xfrm>
              <a:off x="-337211" y="808581"/>
              <a:ext cx="1938346" cy="1446550"/>
            </a:xfrm>
            <a:prstGeom prst="rect">
              <a:avLst/>
            </a:prstGeom>
          </p:spPr>
          <p:txBody>
            <a:bodyPr wrap="square" anchor="ctr">
              <a:spAutoFit/>
            </a:bodyPr>
            <a:lstStyle/>
            <a:p>
              <a:pPr>
                <a:spcAft>
                  <a:spcPts val="600"/>
                </a:spcAft>
                <a:buClr>
                  <a:schemeClr val="bg2"/>
                </a:buClr>
              </a:pPr>
              <a:r>
                <a:rPr lang="de-DE" sz="8800" b="1" dirty="0" smtClean="0">
                  <a:effectLst>
                    <a:outerShdw blurRad="38100" dist="38100" dir="2700000" algn="tl">
                      <a:srgbClr val="000000">
                        <a:alpha val="43137"/>
                      </a:srgbClr>
                    </a:outerShdw>
                  </a:effectLst>
                  <a:latin typeface="Klavika Bold" panose="020B0806040000020004" pitchFamily="34" charset="0"/>
                </a:rPr>
                <a:t>320</a:t>
              </a:r>
              <a:endParaRPr lang="en-US" sz="11800" b="1" dirty="0" smtClean="0">
                <a:effectLst>
                  <a:outerShdw blurRad="38100" dist="38100" dir="2700000" algn="tl">
                    <a:srgbClr val="000000">
                      <a:alpha val="43137"/>
                    </a:srgbClr>
                  </a:outerShdw>
                </a:effectLst>
                <a:latin typeface="Klavika Bold" panose="020B0806040000020004" pitchFamily="34" charset="0"/>
              </a:endParaRPr>
            </a:p>
          </p:txBody>
        </p:sp>
      </p:grpSp>
      <p:sp>
        <p:nvSpPr>
          <p:cNvPr id="52" name="TextBox 51"/>
          <p:cNvSpPr txBox="1"/>
          <p:nvPr/>
        </p:nvSpPr>
        <p:spPr>
          <a:xfrm>
            <a:off x="204788" y="6561138"/>
            <a:ext cx="150812" cy="236537"/>
          </a:xfrm>
          <a:prstGeom prst="rect">
            <a:avLst/>
          </a:prstGeom>
          <a:noFill/>
        </p:spPr>
        <p:txBody>
          <a:bodyPr wrap="none" lIns="0" tIns="41029" rIns="0" bIns="41029"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367315F-4CC0-4CF7-A52A-15D51F5EA1EE}" type="slidenum">
              <a:rPr lang="en-US" sz="1000"/>
              <a:pPr algn="r" eaLnBrk="1" hangingPunct="1"/>
              <a:t>9</a:t>
            </a:fld>
            <a:endParaRPr lang="en-US" sz="1000"/>
          </a:p>
        </p:txBody>
      </p:sp>
      <p:pic>
        <p:nvPicPr>
          <p:cNvPr id="53"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p:nvPr/>
        </p:nvSpPr>
        <p:spPr>
          <a:xfrm>
            <a:off x="442913" y="6561033"/>
            <a:ext cx="5682646" cy="236748"/>
          </a:xfrm>
          <a:prstGeom prst="rect">
            <a:avLst/>
          </a:prstGeom>
          <a:noFill/>
        </p:spPr>
        <p:txBody>
          <a:bodyPr wrap="none" lIns="0" tIns="41029" rIns="0" bIns="41029" anchor="ctr">
            <a:spAutoFit/>
          </a:bodyPr>
          <a:lstStyle/>
          <a:p>
            <a:pPr fontAlgn="auto">
              <a:spcBef>
                <a:spcPts val="0"/>
              </a:spcBef>
              <a:spcAft>
                <a:spcPts val="0"/>
              </a:spcAft>
              <a:defRPr/>
            </a:pPr>
            <a:r>
              <a:rPr lang="en-US" sz="1000" cap="all" dirty="0"/>
              <a:t>|   </a:t>
            </a:r>
            <a:r>
              <a:rPr lang="en-US" sz="1000" cap="all" dirty="0" smtClean="0"/>
              <a:t>AMD FIREPRO™ </a:t>
            </a:r>
            <a:r>
              <a:rPr lang="en-US" sz="1000" cap="all" baseline="0" dirty="0" smtClean="0"/>
              <a:t>Graphics    </a:t>
            </a:r>
            <a:r>
              <a:rPr lang="en-US" sz="1000" cap="all" dirty="0" smtClean="0"/>
              <a:t>|   August 2014   |   UNDER EMBARGO UNTIL 12:00 PM ET AUGUST 12, 2014</a:t>
            </a:r>
            <a:endParaRPr lang="en-US" sz="1000" cap="all" dirty="0"/>
          </a:p>
        </p:txBody>
      </p:sp>
      <p:sp>
        <p:nvSpPr>
          <p:cNvPr id="55" name="Parallelogram 54"/>
          <p:cNvSpPr/>
          <p:nvPr/>
        </p:nvSpPr>
        <p:spPr>
          <a:xfrm flipH="1">
            <a:off x="0" y="0"/>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56" name="Parallelogram 55"/>
          <p:cNvSpPr/>
          <p:nvPr/>
        </p:nvSpPr>
        <p:spPr>
          <a:xfrm flipH="1">
            <a:off x="11360749" y="6582024"/>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Tree>
    <p:extLst>
      <p:ext uri="{BB962C8B-B14F-4D97-AF65-F5344CB8AC3E}">
        <p14:creationId xmlns:p14="http://schemas.microsoft.com/office/powerpoint/2010/main" val="323071329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MD WIDE BLK">
  <a:themeElements>
    <a:clrScheme name="AMD Theme">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9650A0"/>
      </a:accent5>
      <a:accent6>
        <a:srgbClr val="C7C8CA"/>
      </a:accent6>
      <a:hlink>
        <a:srgbClr val="A6CE39"/>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93E0DA1-363A-4C8D-80BD-92A2E17DBA72}">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sharepoint/v3"/>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E2469AAB-FC44-4144-8985-75B80F7D00A1}">
  <ds:schemaRefs>
    <ds:schemaRef ds:uri="http://schemas.microsoft.com/sharepoint/v3/contenttype/forms"/>
  </ds:schemaRefs>
</ds:datastoreItem>
</file>

<file path=customXml/itemProps3.xml><?xml version="1.0" encoding="utf-8"?>
<ds:datastoreItem xmlns:ds="http://schemas.openxmlformats.org/officeDocument/2006/customXml" ds:itemID="{4A1D2EE3-0FC1-4FC1-B78E-1250BDDDB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AMD WIDE BLK</Template>
  <TotalTime>0</TotalTime>
  <Words>1572</Words>
  <Application>Microsoft Office PowerPoint</Application>
  <PresentationFormat>Benutzerdefiniert</PresentationFormat>
  <Paragraphs>333</Paragraphs>
  <Slides>33</Slides>
  <Notes>10</Notes>
  <HiddenSlides>1</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Calibri</vt:lpstr>
      <vt:lpstr>Klavika Bold</vt:lpstr>
      <vt:lpstr>Klavika Medium</vt:lpstr>
      <vt:lpstr>Klavika Regular</vt:lpstr>
      <vt:lpstr>Times New Roman</vt:lpstr>
      <vt:lpstr>Verdana</vt:lpstr>
      <vt:lpstr>Wingdings 3</vt:lpstr>
      <vt:lpstr>AMD WIDE BLK</vt:lpstr>
      <vt:lpstr>AMD Professional Graphics Next generation AMD FirePr0™ w-Series</vt:lpstr>
      <vt:lpstr>The professional graphics market</vt:lpstr>
      <vt:lpstr>PowerPoint-Präsentation</vt:lpstr>
      <vt:lpstr>AMD firepro™ Graphics leadership</vt:lpstr>
      <vt:lpstr>Redefining Workstation Graphics Top to Bottom </vt:lpstr>
      <vt:lpstr>The Cornerstone of visual &amp; High Performance computing</vt:lpstr>
      <vt:lpstr>opencl™ Support: 1.2 Today, ready for 2.0</vt:lpstr>
      <vt:lpstr>Meet the Next Gen AMD FirePro™ W-Series Family</vt:lpstr>
      <vt:lpstr>PowerPoint-Präsentation</vt:lpstr>
      <vt:lpstr>GPU Compute Leadership with OpenCL™</vt:lpstr>
      <vt:lpstr>PowerPoint-Präsentation</vt:lpstr>
      <vt:lpstr>Significant Generational Performance Leap</vt:lpstr>
      <vt:lpstr>ENTRY-level Workstation Users</vt:lpstr>
      <vt:lpstr>PowerPoint-Präsentation</vt:lpstr>
      <vt:lpstr>AMD FirePro™ W2100 Graphics</vt:lpstr>
      <vt:lpstr>The CAD Challenge</vt:lpstr>
      <vt:lpstr>PowerPoint-Präsentation</vt:lpstr>
      <vt:lpstr>Meeting the CaD Challenge</vt:lpstr>
      <vt:lpstr>PowerPoint-Präsentation</vt:lpstr>
      <vt:lpstr>AMD FirePro™ W5100 Graphics</vt:lpstr>
      <vt:lpstr>PowerPoint-Präsentation</vt:lpstr>
      <vt:lpstr>AMD FirePro™ W7100 vs AMD FirePro™ W7000 Graphics</vt:lpstr>
      <vt:lpstr>AMD FIREPRO™ W7100: A multimedia powerhouse</vt:lpstr>
      <vt:lpstr>AMD FirePro™ Workstation Graphics Product STack</vt:lpstr>
      <vt:lpstr>System Availability</vt:lpstr>
      <vt:lpstr>Extending the Ultra Workstation</vt:lpstr>
      <vt:lpstr>And there’s More</vt:lpstr>
      <vt:lpstr>Mantle APIb</vt:lpstr>
      <vt:lpstr>AMD FirePro™ Graphics workflows can benefit from mantle</vt:lpstr>
      <vt:lpstr>Come See AMD FirePro™ Graphics in Action!</vt:lpstr>
      <vt:lpstr>Redefining Workstation Graphics Top to Bottom </vt:lpstr>
      <vt:lpstr>Footnotes</vt:lpstr>
      <vt:lpstr>Disclaimer &amp; Attribution</vt:lpstr>
    </vt:vector>
  </TitlesOfParts>
  <Company>Advanced Micro Devices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Advanced Micro Devices</dc:creator>
  <cp:lastModifiedBy>Microsoft-Konto</cp:lastModifiedBy>
  <cp:revision>864</cp:revision>
  <dcterms:created xsi:type="dcterms:W3CDTF">2013-07-30T03:15:37Z</dcterms:created>
  <dcterms:modified xsi:type="dcterms:W3CDTF">2014-08-19T19:31:03Z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