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5"/>
  </p:notesMasterIdLst>
  <p:handoutMasterIdLst>
    <p:handoutMasterId r:id="rId36"/>
  </p:handoutMasterIdLst>
  <p:sldIdLst>
    <p:sldId id="282" r:id="rId5"/>
    <p:sldId id="307" r:id="rId6"/>
    <p:sldId id="308" r:id="rId7"/>
    <p:sldId id="334" r:id="rId8"/>
    <p:sldId id="335" r:id="rId9"/>
    <p:sldId id="336" r:id="rId10"/>
    <p:sldId id="271" r:id="rId11"/>
    <p:sldId id="258" r:id="rId12"/>
    <p:sldId id="314" r:id="rId13"/>
    <p:sldId id="309" r:id="rId14"/>
    <p:sldId id="316" r:id="rId15"/>
    <p:sldId id="320" r:id="rId16"/>
    <p:sldId id="321" r:id="rId17"/>
    <p:sldId id="322" r:id="rId18"/>
    <p:sldId id="324" r:id="rId19"/>
    <p:sldId id="311" r:id="rId20"/>
    <p:sldId id="337" r:id="rId21"/>
    <p:sldId id="310" r:id="rId22"/>
    <p:sldId id="325" r:id="rId23"/>
    <p:sldId id="326" r:id="rId24"/>
    <p:sldId id="312" r:id="rId25"/>
    <p:sldId id="328" r:id="rId26"/>
    <p:sldId id="329" r:id="rId27"/>
    <p:sldId id="313" r:id="rId28"/>
    <p:sldId id="330" r:id="rId29"/>
    <p:sldId id="332" r:id="rId30"/>
    <p:sldId id="333" r:id="rId31"/>
    <p:sldId id="331" r:id="rId32"/>
    <p:sldId id="338" r:id="rId33"/>
    <p:sldId id="259" r:id="rId34"/>
  </p:sldIdLst>
  <p:sldSz cx="12188825" cy="6858000"/>
  <p:notesSz cx="6858000" cy="9144000"/>
  <p:embeddedFontLst>
    <p:embeddedFont>
      <p:font typeface="ParalucentLight" panose="02000303000000000000" pitchFamily="2" charset="0"/>
      <p:regular r:id="rId37"/>
    </p:embeddedFont>
    <p:embeddedFont>
      <p:font typeface="Calibri" panose="020F0502020204030204" pitchFamily="34" charset="0"/>
      <p:regular r:id="rId38"/>
      <p:bold r:id="rId39"/>
      <p:italic r:id="rId40"/>
      <p:boldItalic r:id="rId41"/>
    </p:embeddedFont>
    <p:embeddedFont>
      <p:font typeface="Verdana" panose="020B0604030504040204" pitchFamily="34" charset="0"/>
      <p:regular r:id="rId42"/>
      <p:bold r:id="rId43"/>
      <p:italic r:id="rId44"/>
      <p:boldItalic r:id="rId45"/>
    </p:embeddedFont>
    <p:embeddedFont>
      <p:font typeface="Tahoma" panose="020B0604030504040204" pitchFamily="34" charset="0"/>
      <p:regular r:id="rId46"/>
      <p:bold r:id="rId47"/>
    </p:embeddedFont>
    <p:embeddedFont>
      <p:font typeface="Wingdings 3" panose="05040102010807070707" pitchFamily="18" charset="2"/>
      <p:regular r:id="rId48"/>
    </p:embeddedFont>
    <p:embeddedFont>
      <p:font typeface="ParalucentMedium" panose="02000603000000000000" pitchFamily="2" charset="0"/>
      <p:regular r:id="rId49"/>
    </p:embeddedFont>
    <p:embeddedFont>
      <p:font typeface="Modern No. 20" panose="02070704070505020303" pitchFamily="18" charset="0"/>
      <p:regular r:id="rId50"/>
    </p:embeddedFont>
    <p:embeddedFont>
      <p:font typeface="ParalucentDemiBold" panose="02000703000000000000" pitchFamily="2" charset="0"/>
      <p:bold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7">
          <p15:clr>
            <a:srgbClr val="A4A3A4"/>
          </p15:clr>
        </p15:guide>
        <p15:guide id="2" pos="384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116"/>
    <a:srgbClr val="000000"/>
    <a:srgbClr val="D31919"/>
    <a:srgbClr val="FF0B0B"/>
    <a:srgbClr val="FEFFFF"/>
    <a:srgbClr val="D9D9D9"/>
    <a:srgbClr val="26262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20" d="100"/>
          <a:sy n="120" d="100"/>
        </p:scale>
        <p:origin x="114" y="168"/>
      </p:cViewPr>
      <p:guideLst>
        <p:guide orient="horz" pos="2167"/>
        <p:guide pos="3841"/>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p:scale>
          <a:sx n="190" d="100"/>
          <a:sy n="190" d="100"/>
        </p:scale>
        <p:origin x="2682" y="-17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49"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Creo Elements Pro M170 - Blended</c:v>
                </c:pt>
              </c:strCache>
            </c:strRef>
          </c:tx>
          <c:spPr>
            <a:solidFill>
              <a:schemeClr val="accent3"/>
            </a:solidFill>
            <a:ln>
              <a:noFill/>
            </a:ln>
            <a:effectLst/>
          </c:spPr>
          <c:invertIfNegative val="0"/>
          <c:cat>
            <c:strRef>
              <c:f>Sheet1!$A$2:$A$9</c:f>
              <c:strCache>
                <c:ptCount val="8"/>
                <c:pt idx="0">
                  <c:v>Nvidia Quadro K2000</c:v>
                </c:pt>
                <c:pt idx="1">
                  <c:v>Nvidia Quadro K4000</c:v>
                </c:pt>
                <c:pt idx="2">
                  <c:v>Nvidia Quadro K5000</c:v>
                </c:pt>
                <c:pt idx="3">
                  <c:v>AMD FirePro W600</c:v>
                </c:pt>
                <c:pt idx="4">
                  <c:v>AMD FirePro W5000</c:v>
                </c:pt>
                <c:pt idx="5">
                  <c:v>AMD FirePro W7000</c:v>
                </c:pt>
                <c:pt idx="6">
                  <c:v>AMD FirePro W8000</c:v>
                </c:pt>
                <c:pt idx="7">
                  <c:v>AMD FirePro W9000</c:v>
                </c:pt>
              </c:strCache>
            </c:strRef>
          </c:cat>
          <c:val>
            <c:numRef>
              <c:f>Sheet1!$B$2:$B$9</c:f>
              <c:numCache>
                <c:formatCode>General</c:formatCode>
                <c:ptCount val="8"/>
                <c:pt idx="0">
                  <c:v>1.163</c:v>
                </c:pt>
                <c:pt idx="1">
                  <c:v>1.1519999999999999</c:v>
                </c:pt>
                <c:pt idx="2">
                  <c:v>1.0980000000000001</c:v>
                </c:pt>
                <c:pt idx="3">
                  <c:v>2.718</c:v>
                </c:pt>
                <c:pt idx="4">
                  <c:v>2.7040000000000002</c:v>
                </c:pt>
                <c:pt idx="5">
                  <c:v>2.7250000000000001</c:v>
                </c:pt>
                <c:pt idx="6">
                  <c:v>2.7280000000000002</c:v>
                </c:pt>
                <c:pt idx="7">
                  <c:v>2.706</c:v>
                </c:pt>
              </c:numCache>
            </c:numRef>
          </c:val>
        </c:ser>
        <c:ser>
          <c:idx val="1"/>
          <c:order val="1"/>
          <c:tx>
            <c:strRef>
              <c:f>Sheet1!$C$1</c:f>
              <c:strCache>
                <c:ptCount val="1"/>
                <c:pt idx="0">
                  <c:v>Creo Parametric 2.0 M040 - Blended</c:v>
                </c:pt>
              </c:strCache>
            </c:strRef>
          </c:tx>
          <c:spPr>
            <a:solidFill>
              <a:schemeClr val="accent2"/>
            </a:solidFill>
            <a:ln>
              <a:noFill/>
            </a:ln>
            <a:effectLst/>
          </c:spPr>
          <c:invertIfNegative val="0"/>
          <c:cat>
            <c:strRef>
              <c:f>Sheet1!$A$2:$A$9</c:f>
              <c:strCache>
                <c:ptCount val="8"/>
                <c:pt idx="0">
                  <c:v>Nvidia Quadro K2000</c:v>
                </c:pt>
                <c:pt idx="1">
                  <c:v>Nvidia Quadro K4000</c:v>
                </c:pt>
                <c:pt idx="2">
                  <c:v>Nvidia Quadro K5000</c:v>
                </c:pt>
                <c:pt idx="3">
                  <c:v>AMD FirePro W600</c:v>
                </c:pt>
                <c:pt idx="4">
                  <c:v>AMD FirePro W5000</c:v>
                </c:pt>
                <c:pt idx="5">
                  <c:v>AMD FirePro W7000</c:v>
                </c:pt>
                <c:pt idx="6">
                  <c:v>AMD FirePro W8000</c:v>
                </c:pt>
                <c:pt idx="7">
                  <c:v>AMD FirePro W9000</c:v>
                </c:pt>
              </c:strCache>
            </c:strRef>
          </c:cat>
          <c:val>
            <c:numRef>
              <c:f>Sheet1!$C$2:$C$9</c:f>
              <c:numCache>
                <c:formatCode>General</c:formatCode>
                <c:ptCount val="8"/>
                <c:pt idx="0">
                  <c:v>7.59</c:v>
                </c:pt>
                <c:pt idx="1">
                  <c:v>7.49</c:v>
                </c:pt>
                <c:pt idx="2">
                  <c:v>7.68</c:v>
                </c:pt>
                <c:pt idx="3">
                  <c:v>9.4489999999999998</c:v>
                </c:pt>
                <c:pt idx="4">
                  <c:v>9.3040000000000003</c:v>
                </c:pt>
                <c:pt idx="5">
                  <c:v>9.2929999999999993</c:v>
                </c:pt>
                <c:pt idx="6">
                  <c:v>9.0990000000000002</c:v>
                </c:pt>
                <c:pt idx="7">
                  <c:v>9.4510000000000005</c:v>
                </c:pt>
              </c:numCache>
            </c:numRef>
          </c:val>
        </c:ser>
        <c:ser>
          <c:idx val="2"/>
          <c:order val="2"/>
          <c:tx>
            <c:strRef>
              <c:f>Sheet1!$D$1</c:f>
              <c:strCache>
                <c:ptCount val="1"/>
                <c:pt idx="0">
                  <c:v>Creo Parametric 2.0 M040 - OIT</c:v>
                </c:pt>
              </c:strCache>
            </c:strRef>
          </c:tx>
          <c:spPr>
            <a:solidFill>
              <a:schemeClr val="accent1"/>
            </a:solidFill>
            <a:ln>
              <a:noFill/>
            </a:ln>
            <a:effectLst/>
          </c:spPr>
          <c:invertIfNegative val="0"/>
          <c:cat>
            <c:strRef>
              <c:f>Sheet1!$A$2:$A$9</c:f>
              <c:strCache>
                <c:ptCount val="8"/>
                <c:pt idx="0">
                  <c:v>Nvidia Quadro K2000</c:v>
                </c:pt>
                <c:pt idx="1">
                  <c:v>Nvidia Quadro K4000</c:v>
                </c:pt>
                <c:pt idx="2">
                  <c:v>Nvidia Quadro K5000</c:v>
                </c:pt>
                <c:pt idx="3">
                  <c:v>AMD FirePro W600</c:v>
                </c:pt>
                <c:pt idx="4">
                  <c:v>AMD FirePro W5000</c:v>
                </c:pt>
                <c:pt idx="5">
                  <c:v>AMD FirePro W7000</c:v>
                </c:pt>
                <c:pt idx="6">
                  <c:v>AMD FirePro W8000</c:v>
                </c:pt>
                <c:pt idx="7">
                  <c:v>AMD FirePro W9000</c:v>
                </c:pt>
              </c:strCache>
            </c:strRef>
          </c:cat>
          <c:val>
            <c:numRef>
              <c:f>Sheet1!$D$2:$D$9</c:f>
              <c:numCache>
                <c:formatCode>General</c:formatCode>
                <c:ptCount val="8"/>
                <c:pt idx="0">
                  <c:v>0</c:v>
                </c:pt>
                <c:pt idx="1">
                  <c:v>0</c:v>
                </c:pt>
                <c:pt idx="2">
                  <c:v>0</c:v>
                </c:pt>
                <c:pt idx="3">
                  <c:v>26.456</c:v>
                </c:pt>
                <c:pt idx="4">
                  <c:v>39.271999999999998</c:v>
                </c:pt>
                <c:pt idx="5">
                  <c:v>46.832999999999998</c:v>
                </c:pt>
                <c:pt idx="6">
                  <c:v>47.938000000000002</c:v>
                </c:pt>
                <c:pt idx="7">
                  <c:v>50.395000000000003</c:v>
                </c:pt>
              </c:numCache>
            </c:numRef>
          </c:val>
        </c:ser>
        <c:dLbls>
          <c:showLegendKey val="0"/>
          <c:showVal val="0"/>
          <c:showCatName val="0"/>
          <c:showSerName val="0"/>
          <c:showPercent val="0"/>
          <c:showBubbleSize val="0"/>
        </c:dLbls>
        <c:gapWidth val="50"/>
        <c:axId val="-1086704064"/>
        <c:axId val="-1086691008"/>
      </c:barChart>
      <c:catAx>
        <c:axId val="-108670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90000"/>
                    <a:lumOff val="10000"/>
                  </a:schemeClr>
                </a:solidFill>
                <a:latin typeface="+mn-lt"/>
                <a:ea typeface="+mn-ea"/>
                <a:cs typeface="+mn-cs"/>
              </a:defRPr>
            </a:pPr>
            <a:endParaRPr lang="en-US"/>
          </a:p>
        </c:txPr>
        <c:crossAx val="-1086691008"/>
        <c:crosses val="autoZero"/>
        <c:auto val="1"/>
        <c:lblAlgn val="ctr"/>
        <c:lblOffset val="100"/>
        <c:noMultiLvlLbl val="0"/>
      </c:catAx>
      <c:valAx>
        <c:axId val="-1086691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90000"/>
                        <a:lumOff val="10000"/>
                      </a:schemeClr>
                    </a:solidFill>
                    <a:latin typeface="+mn-lt"/>
                    <a:ea typeface="+mn-ea"/>
                    <a:cs typeface="+mn-cs"/>
                  </a:defRPr>
                </a:pPr>
                <a:r>
                  <a:rPr lang="en-US" dirty="0" smtClean="0">
                    <a:solidFill>
                      <a:schemeClr val="tx1">
                        <a:lumMod val="90000"/>
                        <a:lumOff val="10000"/>
                      </a:schemeClr>
                    </a:solidFill>
                  </a:rPr>
                  <a:t>Frame Per Second (FPS)</a:t>
                </a:r>
                <a:endParaRPr lang="en-US" dirty="0">
                  <a:solidFill>
                    <a:schemeClr val="tx1">
                      <a:lumMod val="90000"/>
                      <a:lumOff val="10000"/>
                    </a:schemeClr>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90000"/>
                      <a:lumOff val="1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0000"/>
                    <a:lumOff val="10000"/>
                  </a:schemeClr>
                </a:solidFill>
                <a:latin typeface="+mn-lt"/>
                <a:ea typeface="+mn-ea"/>
                <a:cs typeface="+mn-cs"/>
              </a:defRPr>
            </a:pPr>
            <a:endParaRPr lang="en-US"/>
          </a:p>
        </c:txPr>
        <c:crossAx val="-108670406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90000"/>
                  <a:lumOff val="1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Creo Elements Pro M170 - Blended</c:v>
                </c:pt>
              </c:strCache>
            </c:strRef>
          </c:tx>
          <c:spPr>
            <a:solidFill>
              <a:schemeClr val="accent3"/>
            </a:solidFill>
            <a:ln>
              <a:noFill/>
            </a:ln>
            <a:effectLst/>
          </c:spPr>
          <c:invertIfNegative val="0"/>
          <c:cat>
            <c:strRef>
              <c:f>Sheet1!$A$2:$A$9</c:f>
              <c:strCache>
                <c:ptCount val="8"/>
                <c:pt idx="0">
                  <c:v>Nvidia Quadro K2000</c:v>
                </c:pt>
                <c:pt idx="1">
                  <c:v>Nvidia Quadro K4000</c:v>
                </c:pt>
                <c:pt idx="2">
                  <c:v>Nvidia Quadro K5000</c:v>
                </c:pt>
                <c:pt idx="3">
                  <c:v>AMD FirePro W600</c:v>
                </c:pt>
                <c:pt idx="4">
                  <c:v>AMD FirePro W5000</c:v>
                </c:pt>
                <c:pt idx="5">
                  <c:v>AMD FirePro W7000</c:v>
                </c:pt>
                <c:pt idx="6">
                  <c:v>AMD FirePro W8000</c:v>
                </c:pt>
                <c:pt idx="7">
                  <c:v>AMD FirePro W9000</c:v>
                </c:pt>
              </c:strCache>
            </c:strRef>
          </c:cat>
          <c:val>
            <c:numRef>
              <c:f>Sheet1!$B$2:$B$9</c:f>
              <c:numCache>
                <c:formatCode>General</c:formatCode>
                <c:ptCount val="8"/>
                <c:pt idx="0">
                  <c:v>3.4820000000000002</c:v>
                </c:pt>
                <c:pt idx="1">
                  <c:v>3.4540000000000002</c:v>
                </c:pt>
                <c:pt idx="2">
                  <c:v>3.411</c:v>
                </c:pt>
                <c:pt idx="3">
                  <c:v>3.1930000000000001</c:v>
                </c:pt>
                <c:pt idx="4">
                  <c:v>3.1920000000000002</c:v>
                </c:pt>
                <c:pt idx="5">
                  <c:v>3.2010000000000001</c:v>
                </c:pt>
                <c:pt idx="6">
                  <c:v>3.2069999999999999</c:v>
                </c:pt>
                <c:pt idx="7">
                  <c:v>3.1930000000000001</c:v>
                </c:pt>
              </c:numCache>
            </c:numRef>
          </c:val>
        </c:ser>
        <c:ser>
          <c:idx val="1"/>
          <c:order val="1"/>
          <c:tx>
            <c:strRef>
              <c:f>Sheet1!$C$1</c:f>
              <c:strCache>
                <c:ptCount val="1"/>
                <c:pt idx="0">
                  <c:v>Creo Parametric 2.0 M040 - Blended</c:v>
                </c:pt>
              </c:strCache>
            </c:strRef>
          </c:tx>
          <c:spPr>
            <a:solidFill>
              <a:schemeClr val="accent2"/>
            </a:solidFill>
            <a:ln>
              <a:noFill/>
            </a:ln>
            <a:effectLst/>
          </c:spPr>
          <c:invertIfNegative val="0"/>
          <c:cat>
            <c:strRef>
              <c:f>Sheet1!$A$2:$A$9</c:f>
              <c:strCache>
                <c:ptCount val="8"/>
                <c:pt idx="0">
                  <c:v>Nvidia Quadro K2000</c:v>
                </c:pt>
                <c:pt idx="1">
                  <c:v>Nvidia Quadro K4000</c:v>
                </c:pt>
                <c:pt idx="2">
                  <c:v>Nvidia Quadro K5000</c:v>
                </c:pt>
                <c:pt idx="3">
                  <c:v>AMD FirePro W600</c:v>
                </c:pt>
                <c:pt idx="4">
                  <c:v>AMD FirePro W5000</c:v>
                </c:pt>
                <c:pt idx="5">
                  <c:v>AMD FirePro W7000</c:v>
                </c:pt>
                <c:pt idx="6">
                  <c:v>AMD FirePro W8000</c:v>
                </c:pt>
                <c:pt idx="7">
                  <c:v>AMD FirePro W9000</c:v>
                </c:pt>
              </c:strCache>
            </c:strRef>
          </c:cat>
          <c:val>
            <c:numRef>
              <c:f>Sheet1!$C$2:$C$9</c:f>
              <c:numCache>
                <c:formatCode>General</c:formatCode>
                <c:ptCount val="8"/>
                <c:pt idx="0">
                  <c:v>12.548</c:v>
                </c:pt>
                <c:pt idx="1">
                  <c:v>12.661</c:v>
                </c:pt>
                <c:pt idx="2">
                  <c:v>12.148999999999999</c:v>
                </c:pt>
                <c:pt idx="3">
                  <c:v>16.024999999999999</c:v>
                </c:pt>
                <c:pt idx="4">
                  <c:v>16.026</c:v>
                </c:pt>
                <c:pt idx="5">
                  <c:v>16.18</c:v>
                </c:pt>
                <c:pt idx="6">
                  <c:v>16.140999999999998</c:v>
                </c:pt>
                <c:pt idx="7">
                  <c:v>16.084</c:v>
                </c:pt>
              </c:numCache>
            </c:numRef>
          </c:val>
        </c:ser>
        <c:ser>
          <c:idx val="2"/>
          <c:order val="2"/>
          <c:tx>
            <c:strRef>
              <c:f>Sheet1!$D$1</c:f>
              <c:strCache>
                <c:ptCount val="1"/>
                <c:pt idx="0">
                  <c:v>Creo Parametric 2.0 M040 - OIT</c:v>
                </c:pt>
              </c:strCache>
            </c:strRef>
          </c:tx>
          <c:spPr>
            <a:solidFill>
              <a:schemeClr val="accent1"/>
            </a:solidFill>
            <a:ln>
              <a:noFill/>
            </a:ln>
            <a:effectLst/>
          </c:spPr>
          <c:invertIfNegative val="0"/>
          <c:cat>
            <c:strRef>
              <c:f>Sheet1!$A$2:$A$9</c:f>
              <c:strCache>
                <c:ptCount val="8"/>
                <c:pt idx="0">
                  <c:v>Nvidia Quadro K2000</c:v>
                </c:pt>
                <c:pt idx="1">
                  <c:v>Nvidia Quadro K4000</c:v>
                </c:pt>
                <c:pt idx="2">
                  <c:v>Nvidia Quadro K5000</c:v>
                </c:pt>
                <c:pt idx="3">
                  <c:v>AMD FirePro W600</c:v>
                </c:pt>
                <c:pt idx="4">
                  <c:v>AMD FirePro W5000</c:v>
                </c:pt>
                <c:pt idx="5">
                  <c:v>AMD FirePro W7000</c:v>
                </c:pt>
                <c:pt idx="6">
                  <c:v>AMD FirePro W8000</c:v>
                </c:pt>
                <c:pt idx="7">
                  <c:v>AMD FirePro W9000</c:v>
                </c:pt>
              </c:strCache>
            </c:strRef>
          </c:cat>
          <c:val>
            <c:numRef>
              <c:f>Sheet1!$D$2:$D$9</c:f>
              <c:numCache>
                <c:formatCode>General</c:formatCode>
                <c:ptCount val="8"/>
                <c:pt idx="0">
                  <c:v>0</c:v>
                </c:pt>
                <c:pt idx="1">
                  <c:v>0</c:v>
                </c:pt>
                <c:pt idx="2">
                  <c:v>0</c:v>
                </c:pt>
                <c:pt idx="3">
                  <c:v>38.905999999999999</c:v>
                </c:pt>
                <c:pt idx="4">
                  <c:v>54.616</c:v>
                </c:pt>
                <c:pt idx="5">
                  <c:v>67.201999999999998</c:v>
                </c:pt>
                <c:pt idx="6">
                  <c:v>68.228999999999999</c:v>
                </c:pt>
                <c:pt idx="7">
                  <c:v>73.644000000000005</c:v>
                </c:pt>
              </c:numCache>
            </c:numRef>
          </c:val>
        </c:ser>
        <c:dLbls>
          <c:showLegendKey val="0"/>
          <c:showVal val="0"/>
          <c:showCatName val="0"/>
          <c:showSerName val="0"/>
          <c:showPercent val="0"/>
          <c:showBubbleSize val="0"/>
        </c:dLbls>
        <c:gapWidth val="50"/>
        <c:axId val="-704645472"/>
        <c:axId val="-704644928"/>
      </c:barChart>
      <c:catAx>
        <c:axId val="-70464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90000"/>
                    <a:lumOff val="10000"/>
                  </a:schemeClr>
                </a:solidFill>
                <a:latin typeface="+mn-lt"/>
                <a:ea typeface="+mn-ea"/>
                <a:cs typeface="+mn-cs"/>
              </a:defRPr>
            </a:pPr>
            <a:endParaRPr lang="en-US"/>
          </a:p>
        </c:txPr>
        <c:crossAx val="-704644928"/>
        <c:crosses val="autoZero"/>
        <c:auto val="1"/>
        <c:lblAlgn val="ctr"/>
        <c:lblOffset val="100"/>
        <c:noMultiLvlLbl val="0"/>
      </c:catAx>
      <c:valAx>
        <c:axId val="-704644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90000"/>
                        <a:lumOff val="10000"/>
                      </a:schemeClr>
                    </a:solidFill>
                    <a:latin typeface="+mn-lt"/>
                    <a:ea typeface="+mn-ea"/>
                    <a:cs typeface="+mn-cs"/>
                  </a:defRPr>
                </a:pPr>
                <a:r>
                  <a:rPr lang="en-US" dirty="0" smtClean="0">
                    <a:solidFill>
                      <a:schemeClr val="tx1">
                        <a:lumMod val="90000"/>
                        <a:lumOff val="10000"/>
                      </a:schemeClr>
                    </a:solidFill>
                  </a:rPr>
                  <a:t>Frame Per Second (FPS)</a:t>
                </a:r>
                <a:endParaRPr lang="en-US" dirty="0">
                  <a:solidFill>
                    <a:schemeClr val="tx1">
                      <a:lumMod val="90000"/>
                      <a:lumOff val="10000"/>
                    </a:schemeClr>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90000"/>
                      <a:lumOff val="1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0000"/>
                    <a:lumOff val="10000"/>
                  </a:schemeClr>
                </a:solidFill>
                <a:latin typeface="+mn-lt"/>
                <a:ea typeface="+mn-ea"/>
                <a:cs typeface="+mn-cs"/>
              </a:defRPr>
            </a:pPr>
            <a:endParaRPr lang="en-US"/>
          </a:p>
        </c:txPr>
        <c:crossAx val="-7046454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90000"/>
                  <a:lumOff val="1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Combine</c:v>
                </c:pt>
              </c:strCache>
            </c:strRef>
          </c:tx>
          <c:spPr>
            <a:solidFill>
              <a:schemeClr val="accent3"/>
            </a:solidFill>
            <a:ln>
              <a:noFill/>
            </a:ln>
            <a:effectLst/>
          </c:spPr>
          <c:invertIfNegative val="0"/>
          <c:cat>
            <c:strRef>
              <c:f>Sheet1!$A$2:$A$9</c:f>
              <c:strCache>
                <c:ptCount val="8"/>
                <c:pt idx="0">
                  <c:v>Nvidia Quadro K2000</c:v>
                </c:pt>
                <c:pt idx="1">
                  <c:v>Nvidia Quadro K4000</c:v>
                </c:pt>
                <c:pt idx="2">
                  <c:v>Nvidia Quadro K5000</c:v>
                </c:pt>
                <c:pt idx="3">
                  <c:v>AMD FirePro W600</c:v>
                </c:pt>
                <c:pt idx="4">
                  <c:v>AMD FirePro W5000</c:v>
                </c:pt>
                <c:pt idx="5">
                  <c:v>AMD FirePro W7000</c:v>
                </c:pt>
                <c:pt idx="6">
                  <c:v>AMD FirePro W8000</c:v>
                </c:pt>
                <c:pt idx="7">
                  <c:v>AMD FirePro W9000</c:v>
                </c:pt>
              </c:strCache>
            </c:strRef>
          </c:cat>
          <c:val>
            <c:numRef>
              <c:f>Sheet1!$B$2:$B$9</c:f>
              <c:numCache>
                <c:formatCode>General</c:formatCode>
                <c:ptCount val="8"/>
                <c:pt idx="0">
                  <c:v>58.536999999999999</c:v>
                </c:pt>
                <c:pt idx="1">
                  <c:v>59.64</c:v>
                </c:pt>
                <c:pt idx="2">
                  <c:v>59.584000000000003</c:v>
                </c:pt>
                <c:pt idx="3">
                  <c:v>81.082999999999998</c:v>
                </c:pt>
                <c:pt idx="4">
                  <c:v>78.742999999999995</c:v>
                </c:pt>
                <c:pt idx="5">
                  <c:v>80.650999999999996</c:v>
                </c:pt>
                <c:pt idx="6">
                  <c:v>83.444000000000003</c:v>
                </c:pt>
                <c:pt idx="7">
                  <c:v>81.613</c:v>
                </c:pt>
              </c:numCache>
            </c:numRef>
          </c:val>
        </c:ser>
        <c:ser>
          <c:idx val="1"/>
          <c:order val="1"/>
          <c:tx>
            <c:strRef>
              <c:f>Sheet1!$C$1</c:f>
              <c:strCache>
                <c:ptCount val="1"/>
                <c:pt idx="0">
                  <c:v>Worldcar</c:v>
                </c:pt>
              </c:strCache>
            </c:strRef>
          </c:tx>
          <c:spPr>
            <a:solidFill>
              <a:schemeClr val="accent2"/>
            </a:solidFill>
            <a:ln>
              <a:noFill/>
            </a:ln>
            <a:effectLst/>
          </c:spPr>
          <c:invertIfNegative val="0"/>
          <c:cat>
            <c:strRef>
              <c:f>Sheet1!$A$2:$A$9</c:f>
              <c:strCache>
                <c:ptCount val="8"/>
                <c:pt idx="0">
                  <c:v>Nvidia Quadro K2000</c:v>
                </c:pt>
                <c:pt idx="1">
                  <c:v>Nvidia Quadro K4000</c:v>
                </c:pt>
                <c:pt idx="2">
                  <c:v>Nvidia Quadro K5000</c:v>
                </c:pt>
                <c:pt idx="3">
                  <c:v>AMD FirePro W600</c:v>
                </c:pt>
                <c:pt idx="4">
                  <c:v>AMD FirePro W5000</c:v>
                </c:pt>
                <c:pt idx="5">
                  <c:v>AMD FirePro W7000</c:v>
                </c:pt>
                <c:pt idx="6">
                  <c:v>AMD FirePro W8000</c:v>
                </c:pt>
                <c:pt idx="7">
                  <c:v>AMD FirePro W9000</c:v>
                </c:pt>
              </c:strCache>
            </c:strRef>
          </c:cat>
          <c:val>
            <c:numRef>
              <c:f>Sheet1!$C$2:$C$9</c:f>
              <c:numCache>
                <c:formatCode>General</c:formatCode>
                <c:ptCount val="8"/>
                <c:pt idx="0">
                  <c:v>73.549000000000007</c:v>
                </c:pt>
                <c:pt idx="1">
                  <c:v>100.83</c:v>
                </c:pt>
                <c:pt idx="2">
                  <c:v>105.88200000000001</c:v>
                </c:pt>
                <c:pt idx="3">
                  <c:v>81.319999999999993</c:v>
                </c:pt>
                <c:pt idx="4">
                  <c:v>136.124</c:v>
                </c:pt>
                <c:pt idx="5">
                  <c:v>160.815</c:v>
                </c:pt>
                <c:pt idx="6">
                  <c:v>160.81700000000001</c:v>
                </c:pt>
                <c:pt idx="7">
                  <c:v>159.38499999999999</c:v>
                </c:pt>
              </c:numCache>
            </c:numRef>
          </c:val>
        </c:ser>
        <c:ser>
          <c:idx val="2"/>
          <c:order val="2"/>
          <c:tx>
            <c:strRef>
              <c:f>Sheet1!$D$1</c:f>
              <c:strCache>
                <c:ptCount val="1"/>
                <c:pt idx="0">
                  <c:v>Motorcycle</c:v>
                </c:pt>
              </c:strCache>
            </c:strRef>
          </c:tx>
          <c:spPr>
            <a:solidFill>
              <a:schemeClr val="accent1"/>
            </a:solidFill>
            <a:ln>
              <a:noFill/>
            </a:ln>
            <a:effectLst/>
          </c:spPr>
          <c:invertIfNegative val="0"/>
          <c:cat>
            <c:strRef>
              <c:f>Sheet1!$A$2:$A$9</c:f>
              <c:strCache>
                <c:ptCount val="8"/>
                <c:pt idx="0">
                  <c:v>Nvidia Quadro K2000</c:v>
                </c:pt>
                <c:pt idx="1">
                  <c:v>Nvidia Quadro K4000</c:v>
                </c:pt>
                <c:pt idx="2">
                  <c:v>Nvidia Quadro K5000</c:v>
                </c:pt>
                <c:pt idx="3">
                  <c:v>AMD FirePro W600</c:v>
                </c:pt>
                <c:pt idx="4">
                  <c:v>AMD FirePro W5000</c:v>
                </c:pt>
                <c:pt idx="5">
                  <c:v>AMD FirePro W7000</c:v>
                </c:pt>
                <c:pt idx="6">
                  <c:v>AMD FirePro W8000</c:v>
                </c:pt>
                <c:pt idx="7">
                  <c:v>AMD FirePro W9000</c:v>
                </c:pt>
              </c:strCache>
            </c:strRef>
          </c:cat>
          <c:val>
            <c:numRef>
              <c:f>Sheet1!$D$2:$D$9</c:f>
              <c:numCache>
                <c:formatCode>General</c:formatCode>
                <c:ptCount val="8"/>
                <c:pt idx="0">
                  <c:v>60.308999999999997</c:v>
                </c:pt>
                <c:pt idx="1">
                  <c:v>78.302000000000007</c:v>
                </c:pt>
                <c:pt idx="2">
                  <c:v>103.57599999999999</c:v>
                </c:pt>
                <c:pt idx="3">
                  <c:v>108.166</c:v>
                </c:pt>
                <c:pt idx="4">
                  <c:v>143.02799999999999</c:v>
                </c:pt>
                <c:pt idx="5">
                  <c:v>155.06700000000001</c:v>
                </c:pt>
                <c:pt idx="6">
                  <c:v>152.196</c:v>
                </c:pt>
                <c:pt idx="7">
                  <c:v>160.70599999999999</c:v>
                </c:pt>
              </c:numCache>
            </c:numRef>
          </c:val>
        </c:ser>
        <c:dLbls>
          <c:showLegendKey val="0"/>
          <c:showVal val="0"/>
          <c:showCatName val="0"/>
          <c:showSerName val="0"/>
          <c:showPercent val="0"/>
          <c:showBubbleSize val="0"/>
        </c:dLbls>
        <c:gapWidth val="219"/>
        <c:overlap val="-27"/>
        <c:axId val="-703892992"/>
        <c:axId val="-703888096"/>
      </c:barChart>
      <c:catAx>
        <c:axId val="-70389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90000"/>
                    <a:lumOff val="10000"/>
                  </a:schemeClr>
                </a:solidFill>
                <a:latin typeface="+mn-lt"/>
                <a:ea typeface="+mn-ea"/>
                <a:cs typeface="+mn-cs"/>
              </a:defRPr>
            </a:pPr>
            <a:endParaRPr lang="en-US"/>
          </a:p>
        </c:txPr>
        <c:crossAx val="-703888096"/>
        <c:crosses val="autoZero"/>
        <c:auto val="1"/>
        <c:lblAlgn val="ctr"/>
        <c:lblOffset val="100"/>
        <c:noMultiLvlLbl val="0"/>
      </c:catAx>
      <c:valAx>
        <c:axId val="-703888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90000"/>
                        <a:lumOff val="10000"/>
                      </a:schemeClr>
                    </a:solidFill>
                    <a:latin typeface="+mn-lt"/>
                    <a:ea typeface="+mn-ea"/>
                    <a:cs typeface="+mn-cs"/>
                  </a:defRPr>
                </a:pPr>
                <a:r>
                  <a:rPr lang="en-US" dirty="0" smtClean="0">
                    <a:solidFill>
                      <a:schemeClr val="tx1">
                        <a:lumMod val="90000"/>
                        <a:lumOff val="10000"/>
                      </a:schemeClr>
                    </a:solidFill>
                  </a:rPr>
                  <a:t>Frame Per Second (FPS)</a:t>
                </a:r>
                <a:endParaRPr lang="en-US" dirty="0">
                  <a:solidFill>
                    <a:schemeClr val="tx1">
                      <a:lumMod val="90000"/>
                      <a:lumOff val="10000"/>
                    </a:schemeClr>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90000"/>
                      <a:lumOff val="1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90000"/>
                    <a:lumOff val="10000"/>
                  </a:schemeClr>
                </a:solidFill>
                <a:latin typeface="+mn-lt"/>
                <a:ea typeface="+mn-ea"/>
                <a:cs typeface="+mn-cs"/>
              </a:defRPr>
            </a:pPr>
            <a:endParaRPr lang="en-US"/>
          </a:p>
        </c:txPr>
        <c:crossAx val="-70389299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90000"/>
                  <a:lumOff val="1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EC280B-7425-431A-B1D1-A0212DF997FF}" type="datetimeFigureOut">
              <a:rPr lang="en-US" smtClean="0"/>
              <a:t>5/28/2013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3B2A10-8BE6-4FB2-BD98-F67BC9715E37}" type="slidenum">
              <a:rPr lang="en-US" smtClean="0"/>
              <a:t>‹#›</a:t>
            </a:fld>
            <a:endParaRPr lang="en-US"/>
          </a:p>
        </p:txBody>
      </p:sp>
    </p:spTree>
    <p:extLst>
      <p:ext uri="{BB962C8B-B14F-4D97-AF65-F5344CB8AC3E}">
        <p14:creationId xmlns:p14="http://schemas.microsoft.com/office/powerpoint/2010/main" val="1661963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9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900"/>
            </a:lvl1pPr>
          </a:lstStyle>
          <a:p>
            <a:fld id="{98A4DE19-49C1-410C-AF37-D41E246FC38E}" type="datetimeFigureOut">
              <a:rPr lang="en-US" smtClean="0"/>
              <a:pPr/>
              <a:t>5/28/2013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65760" y="4365702"/>
            <a:ext cx="612648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9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900"/>
            </a:lvl1pPr>
          </a:lstStyle>
          <a:p>
            <a:fld id="{8BA538DF-8137-40F1-92D6-A298F2A5FAC5}" type="slidenum">
              <a:rPr lang="en-US" smtClean="0"/>
              <a:pPr/>
              <a:t>‹#›</a:t>
            </a:fld>
            <a:endParaRPr lang="en-US"/>
          </a:p>
        </p:txBody>
      </p:sp>
    </p:spTree>
    <p:extLst>
      <p:ext uri="{BB962C8B-B14F-4D97-AF65-F5344CB8AC3E}">
        <p14:creationId xmlns:p14="http://schemas.microsoft.com/office/powerpoint/2010/main" val="3940194385"/>
      </p:ext>
    </p:extLst>
  </p:cSld>
  <p:clrMap bg1="lt1" tx1="dk1" bg2="lt2" tx2="dk2" accent1="accent1" accent2="accent2" accent3="accent3" accent4="accent4" accent5="accent5" accent6="accent6" hlink="hlink" folHlink="folHlink"/>
  <p:notesStyle>
    <a:lvl1pPr marL="115888" indent="-115888" algn="l" defTabSz="914400" rtl="0" eaLnBrk="1" latinLnBrk="0" hangingPunct="1">
      <a:buFont typeface="Wingdings 3" pitchFamily="18" charset="2"/>
      <a:buChar char="}"/>
      <a:defRPr sz="1000" kern="1200">
        <a:solidFill>
          <a:schemeClr val="tx1"/>
        </a:solidFill>
        <a:latin typeface="+mn-lt"/>
        <a:ea typeface="+mn-ea"/>
        <a:cs typeface="+mn-cs"/>
      </a:defRPr>
    </a:lvl1pPr>
    <a:lvl2pPr marL="406400" indent="-171450" algn="l" defTabSz="914400" rtl="0" eaLnBrk="1" latinLnBrk="0" hangingPunct="1">
      <a:buFont typeface="Arial" pitchFamily="34" charset="0"/>
      <a:buChar char="–"/>
      <a:defRPr sz="1000" kern="1200">
        <a:solidFill>
          <a:schemeClr val="tx1"/>
        </a:solidFill>
        <a:latin typeface="+mn-lt"/>
        <a:ea typeface="+mn-ea"/>
        <a:cs typeface="+mn-cs"/>
      </a:defRPr>
    </a:lvl2pPr>
    <a:lvl3pPr marL="573088" indent="-115888" algn="l" defTabSz="914400" rtl="0" eaLnBrk="1" latinLnBrk="0" hangingPunct="1">
      <a:buFont typeface="Arial" pitchFamily="34" charset="0"/>
      <a:buChar char="•"/>
      <a:defRPr sz="1000" kern="1200">
        <a:solidFill>
          <a:schemeClr val="tx1"/>
        </a:solidFill>
        <a:latin typeface="+mn-lt"/>
        <a:ea typeface="+mn-ea"/>
        <a:cs typeface="+mn-cs"/>
      </a:defRPr>
    </a:lvl3pPr>
    <a:lvl4pPr marL="914400" indent="0" algn="l" defTabSz="914400" rtl="0" eaLnBrk="1" latinLnBrk="0" hangingPunct="1">
      <a:defRPr sz="1000" kern="1200">
        <a:solidFill>
          <a:schemeClr val="tx1"/>
        </a:solidFill>
        <a:latin typeface="+mn-lt"/>
        <a:ea typeface="+mn-ea"/>
        <a:cs typeface="+mn-cs"/>
      </a:defRPr>
    </a:lvl4pPr>
    <a:lvl5pPr marL="1149350" indent="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A538DF-8137-40F1-92D6-A298F2A5FAC5}" type="slidenum">
              <a:rPr lang="en-US" smtClean="0"/>
              <a:pPr/>
              <a:t>4</a:t>
            </a:fld>
            <a:endParaRPr lang="en-US"/>
          </a:p>
        </p:txBody>
      </p:sp>
    </p:spTree>
    <p:extLst>
      <p:ext uri="{BB962C8B-B14F-4D97-AF65-F5344CB8AC3E}">
        <p14:creationId xmlns:p14="http://schemas.microsoft.com/office/powerpoint/2010/main" val="62230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GCN at its core is the basis of a GPU that performs well at both graphical and computing tasks.</a:t>
            </a:r>
          </a:p>
        </p:txBody>
      </p:sp>
      <p:sp>
        <p:nvSpPr>
          <p:cNvPr id="4" name="Slide Number Placeholder 3"/>
          <p:cNvSpPr>
            <a:spLocks noGrp="1"/>
          </p:cNvSpPr>
          <p:nvPr>
            <p:ph type="sldNum" sz="quarter" idx="10"/>
          </p:nvPr>
        </p:nvSpPr>
        <p:spPr/>
        <p:txBody>
          <a:bodyPr/>
          <a:lstStyle/>
          <a:p>
            <a:fld id="{F84443C5-21C1-48D0-BC91-D3C9476B44CE}" type="slidenum">
              <a:rPr lang="en-US" smtClean="0">
                <a:solidFill>
                  <a:prstClr val="black"/>
                </a:solidFill>
                <a:latin typeface="Calibri"/>
              </a:rPr>
              <a:pPr/>
              <a:t>26</a:t>
            </a:fld>
            <a:endParaRPr lang="en-US" dirty="0">
              <a:solidFill>
                <a:prstClr val="black"/>
              </a:solidFill>
              <a:latin typeface="Calibri"/>
            </a:endParaRPr>
          </a:p>
        </p:txBody>
      </p:sp>
    </p:spTree>
    <p:extLst>
      <p:ext uri="{BB962C8B-B14F-4D97-AF65-F5344CB8AC3E}">
        <p14:creationId xmlns:p14="http://schemas.microsoft.com/office/powerpoint/2010/main" val="1489735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We’re also first</a:t>
            </a:r>
            <a:r>
              <a:rPr lang="en-CA" baseline="0" dirty="0" smtClean="0"/>
              <a:t> to </a:t>
            </a:r>
            <a:r>
              <a:rPr lang="en-CA" dirty="0" smtClean="0"/>
              <a:t>PCI-E 3.0 with our latest generation of graphics products, which provides double the bandwidth compared</a:t>
            </a:r>
            <a:r>
              <a:rPr lang="en-CA" baseline="0" dirty="0" smtClean="0"/>
              <a:t> to PCI-E 2.0. </a:t>
            </a:r>
            <a:endParaRPr lang="en-CA" dirty="0"/>
          </a:p>
        </p:txBody>
      </p:sp>
      <p:sp>
        <p:nvSpPr>
          <p:cNvPr id="4" name="Slide Number Placeholder 3"/>
          <p:cNvSpPr>
            <a:spLocks noGrp="1"/>
          </p:cNvSpPr>
          <p:nvPr>
            <p:ph type="sldNum" sz="quarter" idx="10"/>
          </p:nvPr>
        </p:nvSpPr>
        <p:spPr/>
        <p:txBody>
          <a:bodyPr/>
          <a:lstStyle/>
          <a:p>
            <a:fld id="{5D799391-B157-41DF-A5B5-D4CC2199867B}" type="slidenum">
              <a:rPr lang="en-US" smtClean="0"/>
              <a:pPr/>
              <a:t>27</a:t>
            </a:fld>
            <a:endParaRPr lang="en-US" dirty="0"/>
          </a:p>
        </p:txBody>
      </p:sp>
    </p:spTree>
    <p:extLst>
      <p:ext uri="{BB962C8B-B14F-4D97-AF65-F5344CB8AC3E}">
        <p14:creationId xmlns:p14="http://schemas.microsoft.com/office/powerpoint/2010/main" val="16049138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WHT Image">
    <p:spTree>
      <p:nvGrpSpPr>
        <p:cNvPr id="1" name=""/>
        <p:cNvGrpSpPr/>
        <p:nvPr/>
      </p:nvGrpSpPr>
      <p:grpSpPr>
        <a:xfrm>
          <a:off x="0" y="0"/>
          <a:ext cx="0" cy="0"/>
          <a:chOff x="0" y="0"/>
          <a:chExt cx="0" cy="0"/>
        </a:xfrm>
      </p:grpSpPr>
      <p:pic>
        <p:nvPicPr>
          <p:cNvPr id="8" name="Picture 2" descr="H:\Quardia\Quardia Client Folder - Active\AMD\AMD0129 AMD PPT template ver2 - Yasmin Wagner\FINAL review of AMD template from yasmin\resources\PSD background wide 16bit city.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9"/>
          <p:cNvSpPr>
            <a:spLocks noChangeArrowheads="1"/>
          </p:cNvSpPr>
          <p:nvPr userDrawn="1"/>
        </p:nvSpPr>
        <p:spPr bwMode="auto">
          <a:xfrm>
            <a:off x="0" y="2322514"/>
            <a:ext cx="12188825" cy="2827337"/>
          </a:xfrm>
          <a:prstGeom prst="rect">
            <a:avLst/>
          </a:prstGeom>
          <a:blipFill dpi="0" rotWithShape="1">
            <a:blip r:embed="rId3">
              <a:alphaModFix amt="85000"/>
            </a:blip>
            <a:srcRect/>
            <a:stretch>
              <a:fillRect/>
            </a:stretch>
          </a:blipFill>
          <a:ln>
            <a:noFill/>
          </a:ln>
          <a:extLst/>
        </p:spPr>
        <p:txBody>
          <a:bodyPr lIns="228600" tIns="45714" rIns="228600" bIns="45714" anchor="ctr"/>
          <a:lstStyle/>
          <a:p>
            <a:pPr marL="1588" indent="-1588" algn="ctr" defTabSz="912813"/>
            <a:endParaRPr lang="en-US" b="1">
              <a:solidFill>
                <a:srgbClr val="FFFFFF"/>
              </a:solidFill>
            </a:endParaRPr>
          </a:p>
        </p:txBody>
      </p:sp>
      <p:sp>
        <p:nvSpPr>
          <p:cNvPr id="2" name="Title 1"/>
          <p:cNvSpPr>
            <a:spLocks noGrp="1"/>
          </p:cNvSpPr>
          <p:nvPr>
            <p:ph type="ctrTitle"/>
          </p:nvPr>
        </p:nvSpPr>
        <p:spPr>
          <a:xfrm>
            <a:off x="6306877" y="3347208"/>
            <a:ext cx="5241195" cy="750815"/>
          </a:xfrm>
        </p:spPr>
        <p:txBody>
          <a:bodyPr lIns="0" tIns="0" rIns="0" bIns="0" anchor="b"/>
          <a:lstStyle>
            <a:lvl1pPr algn="r">
              <a:defRPr b="1" cap="none"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306877" y="4171425"/>
            <a:ext cx="5241195" cy="694190"/>
          </a:xfrm>
        </p:spPr>
        <p:txBody>
          <a:bodyPr lIns="0" tIns="0" rIns="0" bIns="0">
            <a:normAutofit/>
          </a:bodyPr>
          <a:lstStyle>
            <a:lvl1pPr marL="0" indent="0" algn="r">
              <a:spcBef>
                <a:spcPts val="0"/>
              </a:spcBef>
              <a:spcAft>
                <a:spcPts val="0"/>
              </a:spcAft>
              <a:buNone/>
              <a:defRPr sz="100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614390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Section Header WHT Image">
    <p:spTree>
      <p:nvGrpSpPr>
        <p:cNvPr id="1" name=""/>
        <p:cNvGrpSpPr/>
        <p:nvPr/>
      </p:nvGrpSpPr>
      <p:grpSpPr>
        <a:xfrm>
          <a:off x="0" y="0"/>
          <a:ext cx="0" cy="0"/>
          <a:chOff x="0" y="0"/>
          <a:chExt cx="0" cy="0"/>
        </a:xfrm>
      </p:grpSpPr>
      <p:sp>
        <p:nvSpPr>
          <p:cNvPr id="7" name="Rectangle 6"/>
          <p:cNvSpPr/>
          <p:nvPr userDrawn="1"/>
        </p:nvSpPr>
        <p:spPr bwMode="auto">
          <a:xfrm>
            <a:off x="0" y="1600200"/>
            <a:ext cx="12188825" cy="3657600"/>
          </a:xfrm>
          <a:prstGeom prst="rect">
            <a:avLst/>
          </a:prstGeom>
          <a:solidFill>
            <a:schemeClr val="accent1"/>
          </a:solidFill>
          <a:ln w="25400" algn="ctr">
            <a:noFill/>
            <a:round/>
            <a:headEnd/>
            <a:tailEnd/>
          </a:ln>
          <a:effectLst/>
        </p:spPr>
        <p:txBody>
          <a:bodyPr lIns="228600" tIns="45714" rIns="228600" bIns="45714" anchor="ctr"/>
          <a:lstStyle/>
          <a:p>
            <a:pPr marL="1588" indent="-1588" algn="ctr" defTabSz="913183" fontAlgn="auto">
              <a:spcBef>
                <a:spcPts val="0"/>
              </a:spcBef>
              <a:spcAft>
                <a:spcPts val="0"/>
              </a:spcAft>
              <a:defRPr/>
            </a:pPr>
            <a:endParaRPr lang="en-US" b="1" dirty="0">
              <a:solidFill>
                <a:prstClr val="white"/>
              </a:solidFill>
              <a:latin typeface="+mn-lt"/>
            </a:endParaRPr>
          </a:p>
        </p:txBody>
      </p:sp>
      <p:pic>
        <p:nvPicPr>
          <p:cNvPr id="10" name="Picture 9" descr="Pattern_Page4_0117.png"/>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06322" y="1600200"/>
            <a:ext cx="3660776" cy="3657600"/>
          </a:xfrm>
          <a:prstGeom prst="rect">
            <a:avLst/>
          </a:prstGeom>
        </p:spPr>
      </p:pic>
      <p:sp>
        <p:nvSpPr>
          <p:cNvPr id="2" name="Title 1"/>
          <p:cNvSpPr>
            <a:spLocks noGrp="1"/>
          </p:cNvSpPr>
          <p:nvPr>
            <p:ph type="title"/>
          </p:nvPr>
        </p:nvSpPr>
        <p:spPr>
          <a:xfrm>
            <a:off x="4861560" y="2751138"/>
            <a:ext cx="5440681" cy="1362075"/>
          </a:xfrm>
        </p:spPr>
        <p:txBody>
          <a:bodyPr anchor="ctr">
            <a:normAutofit/>
          </a:bodyPr>
          <a:lstStyle>
            <a:lvl1pPr algn="r">
              <a:defRPr sz="2800" b="1" cap="all">
                <a:solidFill>
                  <a:schemeClr val="bg1"/>
                </a:solidFill>
              </a:defRPr>
            </a:lvl1pPr>
          </a:lstStyle>
          <a:p>
            <a:r>
              <a:rPr lang="en-US" dirty="0" smtClean="0"/>
              <a:t>Click to edit Master title style</a:t>
            </a:r>
            <a:endParaRPr lang="en-US" dirty="0"/>
          </a:p>
        </p:txBody>
      </p:sp>
      <p:sp>
        <p:nvSpPr>
          <p:cNvPr id="11" name="Chevron 10"/>
          <p:cNvSpPr>
            <a:spLocks noChangeArrowheads="1"/>
          </p:cNvSpPr>
          <p:nvPr userDrawn="1"/>
        </p:nvSpPr>
        <p:spPr bwMode="auto">
          <a:xfrm>
            <a:off x="10649829" y="2690813"/>
            <a:ext cx="658813" cy="1476375"/>
          </a:xfrm>
          <a:prstGeom prst="chevron">
            <a:avLst>
              <a:gd name="adj" fmla="val 74139"/>
            </a:avLst>
          </a:prstGeom>
          <a:solidFill>
            <a:schemeClr val="accent5"/>
          </a:solidFill>
          <a:ln>
            <a:noFill/>
          </a:ln>
          <a:extLst/>
        </p:spPr>
        <p:txBody>
          <a:bodyPr lIns="228600" tIns="45714" rIns="228600" bIns="45714" anchor="ctr"/>
          <a:lstStyle/>
          <a:p>
            <a:pPr marL="1588" indent="-1588" algn="ctr" defTabSz="912813"/>
            <a:endParaRPr lang="en-US" b="1">
              <a:solidFill>
                <a:srgbClr val="FFFFFF"/>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13447" y="182880"/>
            <a:ext cx="898232" cy="7620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77791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182880"/>
            <a:ext cx="10515600" cy="365760"/>
          </a:xfrm>
        </p:spPr>
        <p:txBody>
          <a:bodyPr vert="horz" lIns="0" tIns="0" rIns="0" bIns="0" rtlCol="0" anchor="ctr" anchorCtr="0">
            <a:noAutofit/>
          </a:bodyPr>
          <a:lstStyle>
            <a:lvl1pPr>
              <a:defRPr lang="en-US" b="1" spc="50" dirty="0"/>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19298735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4320" y="182880"/>
            <a:ext cx="10515600" cy="365760"/>
          </a:xfrm>
        </p:spPr>
        <p:txBody>
          <a:bodyPr lIns="0" tIns="0" rIns="0" bIns="0" anchor="ctr" anchorCtr="0"/>
          <a:lstStyle>
            <a:lvl1pPr>
              <a:defRPr sz="3200" b="1" spc="50" baseline="0">
                <a:solidFill>
                  <a:schemeClr val="tx1"/>
                </a:solidFill>
                <a:latin typeface="ParalucentMedium" panose="02000603000000000000" pitchFamily="2" charset="0"/>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74320" y="548640"/>
            <a:ext cx="10515600" cy="365760"/>
          </a:xfrm>
        </p:spPr>
        <p:txBody>
          <a:bodyPr/>
          <a:lstStyle>
            <a:lvl1pPr marL="168275" indent="-168275">
              <a:buFontTx/>
              <a:buBlip>
                <a:blip r:embed="rId3"/>
              </a:buBlip>
              <a:defRPr b="1" i="1">
                <a:solidFill>
                  <a:srgbClr val="D31919"/>
                </a:solidFill>
              </a:defRPr>
            </a:lvl1pPr>
          </a:lstStyle>
          <a:p>
            <a:pPr lvl="0"/>
            <a:r>
              <a:rPr lang="en-US" dirty="0" smtClean="0"/>
              <a:t>Click to edit Master text styles</a:t>
            </a:r>
          </a:p>
        </p:txBody>
      </p:sp>
    </p:spTree>
    <p:extLst>
      <p:ext uri="{BB962C8B-B14F-4D97-AF65-F5344CB8AC3E}">
        <p14:creationId xmlns:p14="http://schemas.microsoft.com/office/powerpoint/2010/main" val="303403428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WHT Image">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0" y="0"/>
            <a:ext cx="12188825" cy="6864096"/>
          </a:xfrm>
          <a:solidFill>
            <a:schemeClr val="bg1"/>
          </a:solidFill>
        </p:spPr>
        <p:txBody>
          <a:bodyPr/>
          <a:lstStyle>
            <a:lvl1pPr>
              <a:buNone/>
              <a:defRPr/>
            </a:lvl1pPr>
          </a:lstStyle>
          <a:p>
            <a:r>
              <a:rPr lang="en-US" dirty="0" smtClean="0"/>
              <a:t>Click icon to add picture</a:t>
            </a:r>
            <a:endParaRPr lang="en-US" dirty="0"/>
          </a:p>
        </p:txBody>
      </p:sp>
      <p:sp>
        <p:nvSpPr>
          <p:cNvPr id="2" name="Title 1"/>
          <p:cNvSpPr>
            <a:spLocks noGrp="1"/>
          </p:cNvSpPr>
          <p:nvPr>
            <p:ph type="ctrTitle"/>
          </p:nvPr>
        </p:nvSpPr>
        <p:spPr>
          <a:xfrm>
            <a:off x="5233295" y="1038516"/>
            <a:ext cx="6094413" cy="1965960"/>
          </a:xfrm>
        </p:spPr>
        <p:txBody>
          <a:bodyPr anchor="b">
            <a:noAutofit/>
          </a:bodyPr>
          <a:lstStyle>
            <a:lvl1pPr>
              <a:defRPr sz="2666" cap="all"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233295" y="2987056"/>
            <a:ext cx="6094413" cy="365760"/>
          </a:xfrm>
        </p:spPr>
        <p:txBody>
          <a:bodyPr/>
          <a:lstStyle>
            <a:lvl1pPr marL="0" indent="0" algn="l">
              <a:spcBef>
                <a:spcPts val="0"/>
              </a:spcBef>
              <a:spcAft>
                <a:spcPts val="0"/>
              </a:spcAft>
              <a:buNone/>
              <a:defRPr sz="2133" i="1">
                <a:solidFill>
                  <a:schemeClr val="tx1"/>
                </a:solidFill>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smtClean="0"/>
              <a:t>Click to edit Master subtitle style</a:t>
            </a:r>
            <a:endParaRPr lang="en-US" dirty="0"/>
          </a:p>
        </p:txBody>
      </p:sp>
      <p:sp>
        <p:nvSpPr>
          <p:cNvPr id="8" name="Text Placeholder 7"/>
          <p:cNvSpPr>
            <a:spLocks noGrp="1"/>
          </p:cNvSpPr>
          <p:nvPr>
            <p:ph type="body" sz="quarter" idx="10"/>
          </p:nvPr>
        </p:nvSpPr>
        <p:spPr>
          <a:xfrm>
            <a:off x="5261643" y="3466023"/>
            <a:ext cx="6094413" cy="914400"/>
          </a:xfrm>
        </p:spPr>
        <p:txBody>
          <a:bodyPr>
            <a:noAutofit/>
          </a:bodyPr>
          <a:lstStyle>
            <a:lvl1pPr marL="0" indent="0">
              <a:spcBef>
                <a:spcPts val="0"/>
              </a:spcBef>
              <a:spcAft>
                <a:spcPts val="0"/>
              </a:spcAft>
              <a:buNone/>
              <a:defRPr sz="1333" b="1">
                <a:solidFill>
                  <a:schemeClr val="tx1"/>
                </a:solidFill>
              </a:defRPr>
            </a:lvl1pPr>
          </a:lstStyle>
          <a:p>
            <a:pPr lvl="0"/>
            <a:r>
              <a:rPr lang="en-US" smtClean="0"/>
              <a:t>Click to edit Master text styles</a:t>
            </a:r>
          </a:p>
        </p:txBody>
      </p:sp>
    </p:spTree>
    <p:extLst>
      <p:ext uri="{BB962C8B-B14F-4D97-AF65-F5344CB8AC3E}">
        <p14:creationId xmlns:p14="http://schemas.microsoft.com/office/powerpoint/2010/main" val="19803207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WHT Image">
    <p:spTree>
      <p:nvGrpSpPr>
        <p:cNvPr id="1" name=""/>
        <p:cNvGrpSpPr/>
        <p:nvPr/>
      </p:nvGrpSpPr>
      <p:grpSpPr>
        <a:xfrm>
          <a:off x="0" y="0"/>
          <a:ext cx="0" cy="0"/>
          <a:chOff x="0" y="0"/>
          <a:chExt cx="0" cy="0"/>
        </a:xfrm>
      </p:grpSpPr>
      <p:sp>
        <p:nvSpPr>
          <p:cNvPr id="11" name="Rectangle 10"/>
          <p:cNvSpPr/>
          <p:nvPr userDrawn="1"/>
        </p:nvSpPr>
        <p:spPr bwMode="auto">
          <a:xfrm>
            <a:off x="0" y="2321970"/>
            <a:ext cx="12188825" cy="2828499"/>
          </a:xfrm>
          <a:prstGeom prst="rect">
            <a:avLst/>
          </a:prstGeom>
          <a:solidFill>
            <a:srgbClr val="000000">
              <a:alpha val="69804"/>
            </a:srgbClr>
          </a:solidFill>
          <a:ln w="25400" algn="ctr">
            <a:noFill/>
            <a:round/>
            <a:headEnd/>
            <a:tailEnd/>
          </a:ln>
          <a:effectLst/>
        </p:spPr>
        <p:txBody>
          <a:bodyPr lIns="228600" tIns="45714" rIns="228600" bIns="45714" anchor="ctr"/>
          <a:lstStyle/>
          <a:p>
            <a:pPr marL="1588" indent="-1588" algn="ctr" defTabSz="913183" fontAlgn="auto">
              <a:spcBef>
                <a:spcPts val="0"/>
              </a:spcBef>
              <a:spcAft>
                <a:spcPts val="0"/>
              </a:spcAft>
              <a:defRPr/>
            </a:pPr>
            <a:endParaRPr lang="en-US" b="1" dirty="0">
              <a:solidFill>
                <a:prstClr val="white"/>
              </a:solidFill>
              <a:latin typeface="+mn-lt"/>
            </a:endParaRPr>
          </a:p>
        </p:txBody>
      </p:sp>
      <p:sp>
        <p:nvSpPr>
          <p:cNvPr id="2" name="Title 1"/>
          <p:cNvSpPr>
            <a:spLocks noGrp="1"/>
          </p:cNvSpPr>
          <p:nvPr>
            <p:ph type="ctrTitle"/>
          </p:nvPr>
        </p:nvSpPr>
        <p:spPr>
          <a:xfrm>
            <a:off x="6306877" y="3347208"/>
            <a:ext cx="5241195" cy="750815"/>
          </a:xfrm>
        </p:spPr>
        <p:txBody>
          <a:bodyPr lIns="0" tIns="0" rIns="0" bIns="0" anchor="b"/>
          <a:lstStyle>
            <a:lvl1pPr algn="r">
              <a:defRPr b="1" cap="none"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306877" y="4171425"/>
            <a:ext cx="5241195" cy="694190"/>
          </a:xfrm>
        </p:spPr>
        <p:txBody>
          <a:bodyPr lIns="0" tIns="0" rIns="0" bIns="0">
            <a:normAutofit/>
          </a:bodyPr>
          <a:lstStyle>
            <a:lvl1pPr marL="0" indent="0" algn="r">
              <a:spcBef>
                <a:spcPts val="0"/>
              </a:spcBef>
              <a:spcAft>
                <a:spcPts val="0"/>
              </a:spcAft>
              <a:buNone/>
              <a:defRPr sz="100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70211" y="2507005"/>
            <a:ext cx="2958084" cy="1155926"/>
          </a:xfrm>
          <a:prstGeom prst="rect">
            <a:avLst/>
          </a:prstGeom>
        </p:spPr>
      </p:pic>
      <p:pic>
        <p:nvPicPr>
          <p:cNvPr id="10" name="Picture 2" descr="H:\Quardia\Quardia Client Folder - Active\AMD\AMD0129 AMD PPT template ver2 - Yasmin Wagner\FINAL review of AMD template from yasmin\resources\PSD background wide 16bit red.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6"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674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Title Slide WHT Image">
    <p:spTree>
      <p:nvGrpSpPr>
        <p:cNvPr id="1" name=""/>
        <p:cNvGrpSpPr/>
        <p:nvPr/>
      </p:nvGrpSpPr>
      <p:grpSpPr>
        <a:xfrm>
          <a:off x="0" y="0"/>
          <a:ext cx="0" cy="0"/>
          <a:chOff x="0" y="0"/>
          <a:chExt cx="0" cy="0"/>
        </a:xfrm>
      </p:grpSpPr>
      <p:pic>
        <p:nvPicPr>
          <p:cNvPr id="10" name="Picture 3" descr="H:\Quardia\Quardia Client Folder - Active\AMD\AMD0129 AMD PPT template ver2 - Yasmin Wagner\FINAL review of AMD template from yasmin\resources\PSD background wide 16bit whit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9"/>
          <p:cNvSpPr>
            <a:spLocks noChangeArrowheads="1"/>
          </p:cNvSpPr>
          <p:nvPr userDrawn="1"/>
        </p:nvSpPr>
        <p:spPr bwMode="auto">
          <a:xfrm>
            <a:off x="0" y="2322514"/>
            <a:ext cx="12188825" cy="2827337"/>
          </a:xfrm>
          <a:prstGeom prst="rect">
            <a:avLst/>
          </a:prstGeom>
          <a:solidFill>
            <a:schemeClr val="bg1">
              <a:alpha val="79999"/>
            </a:schemeClr>
          </a:solidFill>
          <a:ln>
            <a:noFill/>
          </a:ln>
          <a:extLst/>
        </p:spPr>
        <p:txBody>
          <a:bodyPr lIns="228600" tIns="45714" rIns="228600" bIns="45714" anchor="ctr"/>
          <a:lstStyle/>
          <a:p>
            <a:pPr marL="1588" indent="-1588" algn="ctr" defTabSz="912813"/>
            <a:endParaRPr lang="en-US" b="1">
              <a:solidFill>
                <a:srgbClr val="FFFFFF"/>
              </a:solidFill>
            </a:endParaRPr>
          </a:p>
        </p:txBody>
      </p:sp>
      <p:sp>
        <p:nvSpPr>
          <p:cNvPr id="2" name="Title 1"/>
          <p:cNvSpPr>
            <a:spLocks noGrp="1"/>
          </p:cNvSpPr>
          <p:nvPr>
            <p:ph type="ctrTitle"/>
          </p:nvPr>
        </p:nvSpPr>
        <p:spPr>
          <a:xfrm>
            <a:off x="6306877" y="3347208"/>
            <a:ext cx="5241195" cy="750815"/>
          </a:xfrm>
        </p:spPr>
        <p:txBody>
          <a:bodyPr lIns="0" tIns="0" rIns="0" bIns="0" anchor="b"/>
          <a:lstStyle>
            <a:lvl1pPr algn="r">
              <a:defRPr b="1" cap="none"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306877" y="4171425"/>
            <a:ext cx="5241195" cy="694190"/>
          </a:xfrm>
        </p:spPr>
        <p:txBody>
          <a:bodyPr lIns="0" tIns="0" rIns="0" bIns="0">
            <a:normAutofit/>
          </a:bodyPr>
          <a:lstStyle>
            <a:lvl1pPr marL="0" indent="0" algn="r">
              <a:spcBef>
                <a:spcPts val="0"/>
              </a:spcBef>
              <a:spcAft>
                <a:spcPts val="0"/>
              </a:spcAft>
              <a:buNone/>
              <a:defRPr sz="100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70214" y="2507005"/>
            <a:ext cx="2958078" cy="1155926"/>
          </a:xfrm>
          <a:prstGeom prst="rect">
            <a:avLst/>
          </a:prstGeom>
        </p:spPr>
      </p:pic>
    </p:spTree>
    <p:extLst>
      <p:ext uri="{BB962C8B-B14F-4D97-AF65-F5344CB8AC3E}">
        <p14:creationId xmlns:p14="http://schemas.microsoft.com/office/powerpoint/2010/main" val="97852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4_Title Slide WHT Image">
    <p:spTree>
      <p:nvGrpSpPr>
        <p:cNvPr id="1" name=""/>
        <p:cNvGrpSpPr/>
        <p:nvPr/>
      </p:nvGrpSpPr>
      <p:grpSpPr>
        <a:xfrm>
          <a:off x="0" y="0"/>
          <a:ext cx="0" cy="0"/>
          <a:chOff x="0" y="0"/>
          <a:chExt cx="0" cy="0"/>
        </a:xfrm>
      </p:grpSpPr>
      <p:pic>
        <p:nvPicPr>
          <p:cNvPr id="10" name="Picture 3" descr="H:\Quardia\Quardia Client Folder - Active\AMD\AMD0129 AMD PPT template ver2 - Yasmin Wagner\FINAL review of AMD template from yasmin\resources\PSD background wide 16bit whit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9"/>
          <p:cNvSpPr>
            <a:spLocks noChangeArrowheads="1"/>
          </p:cNvSpPr>
          <p:nvPr userDrawn="1"/>
        </p:nvSpPr>
        <p:spPr bwMode="auto">
          <a:xfrm>
            <a:off x="0" y="2322514"/>
            <a:ext cx="12188825" cy="2827337"/>
          </a:xfrm>
          <a:prstGeom prst="rect">
            <a:avLst/>
          </a:prstGeom>
          <a:solidFill>
            <a:schemeClr val="bg1">
              <a:alpha val="79999"/>
            </a:schemeClr>
          </a:solidFill>
          <a:ln>
            <a:noFill/>
          </a:ln>
          <a:extLst/>
        </p:spPr>
        <p:txBody>
          <a:bodyPr lIns="228600" tIns="45714" rIns="228600" bIns="45714" anchor="ctr"/>
          <a:lstStyle/>
          <a:p>
            <a:pPr marL="1588" indent="-1588" algn="ctr" defTabSz="912813"/>
            <a:endParaRPr lang="en-US" b="1">
              <a:solidFill>
                <a:srgbClr val="FFFFFF"/>
              </a:solidFill>
            </a:endParaRPr>
          </a:p>
        </p:txBody>
      </p:sp>
      <p:sp>
        <p:nvSpPr>
          <p:cNvPr id="2" name="Title 1"/>
          <p:cNvSpPr>
            <a:spLocks noGrp="1"/>
          </p:cNvSpPr>
          <p:nvPr>
            <p:ph type="ctrTitle"/>
          </p:nvPr>
        </p:nvSpPr>
        <p:spPr>
          <a:xfrm>
            <a:off x="287077" y="3133848"/>
            <a:ext cx="5241195" cy="750815"/>
          </a:xfrm>
        </p:spPr>
        <p:txBody>
          <a:bodyPr lIns="0" tIns="0" rIns="0" bIns="0" anchor="b"/>
          <a:lstStyle>
            <a:lvl1pPr algn="r">
              <a:defRPr b="1" cap="none"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87077" y="3958065"/>
            <a:ext cx="5241195" cy="694190"/>
          </a:xfrm>
        </p:spPr>
        <p:txBody>
          <a:bodyPr lIns="0" tIns="0" rIns="0" bIns="0">
            <a:normAutofit/>
          </a:bodyPr>
          <a:lstStyle>
            <a:lvl1pPr marL="0" indent="0" algn="r">
              <a:spcBef>
                <a:spcPts val="0"/>
              </a:spcBef>
              <a:spcAft>
                <a:spcPts val="0"/>
              </a:spcAft>
              <a:buNone/>
              <a:defRPr sz="100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505474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Title Slide WHT Image">
    <p:spTree>
      <p:nvGrpSpPr>
        <p:cNvPr id="1" name=""/>
        <p:cNvGrpSpPr/>
        <p:nvPr/>
      </p:nvGrpSpPr>
      <p:grpSpPr>
        <a:xfrm>
          <a:off x="0" y="0"/>
          <a:ext cx="0" cy="0"/>
          <a:chOff x="0" y="0"/>
          <a:chExt cx="0" cy="0"/>
        </a:xfrm>
      </p:grpSpPr>
      <p:pic>
        <p:nvPicPr>
          <p:cNvPr id="10" name="Picture 3" descr="H:\Quardia\Quardia Client Folder - Active\AMD\AMD0129 AMD PPT template ver2 - Yasmin Wagner\FINAL review of AMD template from yasmin\resources\PSD background wide 16bit whit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9"/>
          <p:cNvSpPr>
            <a:spLocks noChangeArrowheads="1"/>
          </p:cNvSpPr>
          <p:nvPr userDrawn="1"/>
        </p:nvSpPr>
        <p:spPr bwMode="auto">
          <a:xfrm>
            <a:off x="0" y="2322514"/>
            <a:ext cx="12188825" cy="2827337"/>
          </a:xfrm>
          <a:prstGeom prst="rect">
            <a:avLst/>
          </a:prstGeom>
          <a:solidFill>
            <a:schemeClr val="bg1">
              <a:alpha val="79999"/>
            </a:schemeClr>
          </a:solidFill>
          <a:ln>
            <a:noFill/>
          </a:ln>
          <a:extLst/>
        </p:spPr>
        <p:txBody>
          <a:bodyPr lIns="228600" tIns="45714" rIns="228600" bIns="45714" anchor="ctr"/>
          <a:lstStyle/>
          <a:p>
            <a:pPr marL="1588" indent="-1588" algn="ctr" defTabSz="912813"/>
            <a:endParaRPr lang="en-US" b="1">
              <a:solidFill>
                <a:srgbClr val="FFFFFF"/>
              </a:solidFill>
            </a:endParaRPr>
          </a:p>
        </p:txBody>
      </p:sp>
    </p:spTree>
    <p:extLst>
      <p:ext uri="{BB962C8B-B14F-4D97-AF65-F5344CB8AC3E}">
        <p14:creationId xmlns:p14="http://schemas.microsoft.com/office/powerpoint/2010/main" val="2547600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le Slide WHT Image">
    <p:spTree>
      <p:nvGrpSpPr>
        <p:cNvPr id="1" name=""/>
        <p:cNvGrpSpPr/>
        <p:nvPr/>
      </p:nvGrpSpPr>
      <p:grpSpPr>
        <a:xfrm>
          <a:off x="0" y="0"/>
          <a:ext cx="0" cy="0"/>
          <a:chOff x="0" y="0"/>
          <a:chExt cx="0" cy="0"/>
        </a:xfrm>
      </p:grpSpPr>
      <p:pic>
        <p:nvPicPr>
          <p:cNvPr id="10" name="Picture 3" descr="H:\Quardia\Quardia Client Folder - Active\AMD\AMD0129 AMD PPT template ver2 - Yasmin Wagner\FINAL review of AMD template from yasmin\resources\PSD background wide 16bit white.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00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WHT No Image">
    <p:spTree>
      <p:nvGrpSpPr>
        <p:cNvPr id="1" name=""/>
        <p:cNvGrpSpPr/>
        <p:nvPr/>
      </p:nvGrpSpPr>
      <p:grpSpPr>
        <a:xfrm>
          <a:off x="0" y="0"/>
          <a:ext cx="0" cy="0"/>
          <a:chOff x="0" y="0"/>
          <a:chExt cx="0" cy="0"/>
        </a:xfrm>
      </p:grpSpPr>
      <p:sp>
        <p:nvSpPr>
          <p:cNvPr id="10" name="Rectangle 9"/>
          <p:cNvSpPr/>
          <p:nvPr userDrawn="1"/>
        </p:nvSpPr>
        <p:spPr bwMode="auto">
          <a:xfrm>
            <a:off x="0" y="1600200"/>
            <a:ext cx="12188825" cy="3657600"/>
          </a:xfrm>
          <a:prstGeom prst="rect">
            <a:avLst/>
          </a:prstGeom>
          <a:solidFill>
            <a:schemeClr val="bg1">
              <a:lumMod val="95000"/>
            </a:schemeClr>
          </a:solidFill>
          <a:ln w="25400" algn="ctr">
            <a:noFill/>
            <a:round/>
            <a:headEnd/>
            <a:tailEnd/>
          </a:ln>
          <a:effectLst/>
        </p:spPr>
        <p:txBody>
          <a:bodyPr lIns="228600" tIns="45714" rIns="228600" bIns="45714" anchor="ctr"/>
          <a:lstStyle/>
          <a:p>
            <a:pPr marL="1588" indent="-1588" algn="ctr" defTabSz="913183" fontAlgn="auto">
              <a:spcBef>
                <a:spcPts val="0"/>
              </a:spcBef>
              <a:spcAft>
                <a:spcPts val="0"/>
              </a:spcAft>
              <a:defRPr/>
            </a:pPr>
            <a:endParaRPr lang="en-US" b="1" dirty="0">
              <a:solidFill>
                <a:prstClr val="white"/>
              </a:solidFill>
              <a:latin typeface="+mn-lt"/>
            </a:endParaRPr>
          </a:p>
        </p:txBody>
      </p:sp>
      <p:sp>
        <p:nvSpPr>
          <p:cNvPr id="2" name="Title 1"/>
          <p:cNvSpPr>
            <a:spLocks noGrp="1"/>
          </p:cNvSpPr>
          <p:nvPr>
            <p:ph type="ctrTitle"/>
          </p:nvPr>
        </p:nvSpPr>
        <p:spPr>
          <a:xfrm>
            <a:off x="6306877" y="3347208"/>
            <a:ext cx="5241195" cy="750815"/>
          </a:xfrm>
        </p:spPr>
        <p:txBody>
          <a:bodyPr lIns="0" tIns="0" rIns="0" bIns="0" anchor="b"/>
          <a:lstStyle>
            <a:lvl1pPr algn="r">
              <a:defRPr b="1" cap="none"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306877" y="4171425"/>
            <a:ext cx="5241195" cy="694190"/>
          </a:xfrm>
        </p:spPr>
        <p:txBody>
          <a:bodyPr lIns="0" tIns="0" rIns="0" bIns="0">
            <a:normAutofit/>
          </a:bodyPr>
          <a:lstStyle>
            <a:lvl1pPr marL="0" indent="0" algn="r">
              <a:spcBef>
                <a:spcPts val="0"/>
              </a:spcBef>
              <a:spcAft>
                <a:spcPts val="0"/>
              </a:spcAft>
              <a:buNone/>
              <a:defRPr sz="100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0214" y="2507005"/>
            <a:ext cx="2958078" cy="1155926"/>
          </a:xfrm>
          <a:prstGeom prst="rect">
            <a:avLst/>
          </a:prstGeom>
        </p:spPr>
      </p:pic>
    </p:spTree>
    <p:extLst>
      <p:ext uri="{BB962C8B-B14F-4D97-AF65-F5344CB8AC3E}">
        <p14:creationId xmlns:p14="http://schemas.microsoft.com/office/powerpoint/2010/main" val="3280537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WHT">
    <p:spTree>
      <p:nvGrpSpPr>
        <p:cNvPr id="1" name=""/>
        <p:cNvGrpSpPr/>
        <p:nvPr/>
      </p:nvGrpSpPr>
      <p:grpSpPr>
        <a:xfrm>
          <a:off x="0" y="0"/>
          <a:ext cx="0" cy="0"/>
          <a:chOff x="0" y="0"/>
          <a:chExt cx="0" cy="0"/>
        </a:xfrm>
      </p:grpSpPr>
      <p:sp>
        <p:nvSpPr>
          <p:cNvPr id="2" name="Title 1"/>
          <p:cNvSpPr>
            <a:spLocks noGrp="1"/>
          </p:cNvSpPr>
          <p:nvPr>
            <p:ph type="title"/>
          </p:nvPr>
        </p:nvSpPr>
        <p:spPr>
          <a:xfrm>
            <a:off x="274319" y="182880"/>
            <a:ext cx="10515600" cy="365760"/>
          </a:xfrm>
        </p:spPr>
        <p:txBody>
          <a:bodyPr vert="horz" lIns="0" tIns="0" rIns="0" bIns="0" rtlCol="0" anchor="ctr" anchorCtr="0">
            <a:noAutofit/>
          </a:bodyPr>
          <a:lstStyle>
            <a:lvl1pPr>
              <a:defRPr lang="en-US" sz="3200" b="1" dirty="0">
                <a:latin typeface="ParalucentMedium" panose="02000603000000000000" pitchFamily="2" charset="0"/>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274320" y="1097280"/>
            <a:ext cx="10969943" cy="5212080"/>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52982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WHT">
    <p:spTree>
      <p:nvGrpSpPr>
        <p:cNvPr id="1" name=""/>
        <p:cNvGrpSpPr/>
        <p:nvPr/>
      </p:nvGrpSpPr>
      <p:grpSpPr>
        <a:xfrm>
          <a:off x="0" y="0"/>
          <a:ext cx="0" cy="0"/>
          <a:chOff x="0" y="0"/>
          <a:chExt cx="0" cy="0"/>
        </a:xfrm>
      </p:grpSpPr>
      <p:sp>
        <p:nvSpPr>
          <p:cNvPr id="2" name="Title 1"/>
          <p:cNvSpPr>
            <a:spLocks noGrp="1"/>
          </p:cNvSpPr>
          <p:nvPr>
            <p:ph type="title"/>
          </p:nvPr>
        </p:nvSpPr>
        <p:spPr>
          <a:xfrm>
            <a:off x="274319" y="182880"/>
            <a:ext cx="10515600" cy="365760"/>
          </a:xfrm>
        </p:spPr>
        <p:txBody>
          <a:bodyPr vert="horz" lIns="0" tIns="0" rIns="0" bIns="0" rtlCol="0" anchor="ctr" anchorCtr="0">
            <a:noAutofit/>
          </a:bodyPr>
          <a:lstStyle>
            <a:lvl1pPr>
              <a:defRPr lang="en-US" sz="3200" b="1" dirty="0">
                <a:latin typeface="ParalucentMedium" panose="02000603000000000000" pitchFamily="2" charset="0"/>
              </a:defRPr>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274320" y="1097280"/>
            <a:ext cx="10969943" cy="5212080"/>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Text Placeholder 3"/>
          <p:cNvSpPr>
            <a:spLocks noGrp="1"/>
          </p:cNvSpPr>
          <p:nvPr>
            <p:ph type="body" sz="quarter" idx="10"/>
          </p:nvPr>
        </p:nvSpPr>
        <p:spPr>
          <a:xfrm>
            <a:off x="274320" y="548640"/>
            <a:ext cx="10515600" cy="365760"/>
          </a:xfrm>
        </p:spPr>
        <p:txBody>
          <a:bodyPr/>
          <a:lstStyle>
            <a:lvl1pPr marL="168275" indent="-168275">
              <a:buFontTx/>
              <a:buBlip>
                <a:blip r:embed="rId2"/>
              </a:buBlip>
              <a:defRPr b="1" i="1">
                <a:solidFill>
                  <a:srgbClr val="D31919"/>
                </a:solidFill>
              </a:defRPr>
            </a:lvl1pPr>
          </a:lstStyle>
          <a:p>
            <a:pPr lvl="0"/>
            <a:r>
              <a:rPr lang="en-US" dirty="0" smtClean="0"/>
              <a:t>Click to edit Master text styles</a:t>
            </a:r>
          </a:p>
        </p:txBody>
      </p:sp>
    </p:spTree>
    <p:extLst>
      <p:ext uri="{BB962C8B-B14F-4D97-AF65-F5344CB8AC3E}">
        <p14:creationId xmlns:p14="http://schemas.microsoft.com/office/powerpoint/2010/main" val="3822477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182880"/>
            <a:ext cx="10515600" cy="365760"/>
          </a:xfrm>
          <a:prstGeom prst="rect">
            <a:avLst/>
          </a:prstGeom>
        </p:spPr>
        <p:txBody>
          <a:bodyPr vert="horz" lIns="0" tIns="0" rIns="0" bIns="0" rtlCol="0" anchor="ctr" anchorCtr="0">
            <a:noAutofit/>
          </a:bodyPr>
          <a:lstStyle/>
          <a:p>
            <a:pPr lvl="0"/>
            <a:r>
              <a:rPr lang="en-US" smtClean="0"/>
              <a:t>Click to edit Master title style</a:t>
            </a:r>
            <a:endParaRPr lang="en-US" dirty="0"/>
          </a:p>
        </p:txBody>
      </p:sp>
      <p:sp>
        <p:nvSpPr>
          <p:cNvPr id="3" name="Text Placeholder 2"/>
          <p:cNvSpPr>
            <a:spLocks noGrp="1"/>
          </p:cNvSpPr>
          <p:nvPr>
            <p:ph type="body" idx="1"/>
          </p:nvPr>
        </p:nvSpPr>
        <p:spPr>
          <a:xfrm>
            <a:off x="209111" y="1097280"/>
            <a:ext cx="10969943" cy="521208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TextBox 6"/>
          <p:cNvSpPr txBox="1"/>
          <p:nvPr/>
        </p:nvSpPr>
        <p:spPr>
          <a:xfrm>
            <a:off x="11722608" y="6579749"/>
            <a:ext cx="193466" cy="190581"/>
          </a:xfrm>
          <a:prstGeom prst="rect">
            <a:avLst/>
          </a:prstGeom>
          <a:noFill/>
        </p:spPr>
        <p:txBody>
          <a:bodyPr wrap="none" lIns="82058" tIns="41029" rIns="0" bIns="41029" rtlCol="0" anchor="ctr">
            <a:spAutoFit/>
          </a:bodyPr>
          <a:lstStyle/>
          <a:p>
            <a:pPr algn="r"/>
            <a:fld id="{B50A2252-0B00-49D0-9A28-2F5CCECF09D1}" type="slidenum">
              <a:rPr lang="en-US" sz="700" b="0" smtClean="0">
                <a:solidFill>
                  <a:srgbClr val="262626"/>
                </a:solidFill>
                <a:latin typeface="Arial" pitchFamily="34" charset="0"/>
                <a:cs typeface="Arial" pitchFamily="34" charset="0"/>
              </a:rPr>
              <a:pPr algn="r"/>
              <a:t>‹#›</a:t>
            </a:fld>
            <a:endParaRPr lang="en-US" sz="700" b="0" dirty="0">
              <a:solidFill>
                <a:srgbClr val="262626"/>
              </a:solidFill>
              <a:latin typeface="Arial" pitchFamily="34" charset="0"/>
              <a:cs typeface="Arial" pitchFamily="34" charset="0"/>
            </a:endParaRPr>
          </a:p>
        </p:txBody>
      </p:sp>
      <p:sp>
        <p:nvSpPr>
          <p:cNvPr id="8" name="TextBox 7"/>
          <p:cNvSpPr txBox="1"/>
          <p:nvPr/>
        </p:nvSpPr>
        <p:spPr>
          <a:xfrm>
            <a:off x="221541" y="6579749"/>
            <a:ext cx="6377356" cy="190581"/>
          </a:xfrm>
          <a:prstGeom prst="rect">
            <a:avLst/>
          </a:prstGeom>
          <a:noFill/>
        </p:spPr>
        <p:txBody>
          <a:bodyPr wrap="none" lIns="82058" tIns="41029" rIns="82058" bIns="41029" rtlCol="0" anchor="ctr">
            <a:spAutoFit/>
          </a:bodyPr>
          <a:lstStyle/>
          <a:p>
            <a:pPr algn="l"/>
            <a:r>
              <a:rPr lang="en-US" sz="700" b="0" cap="all" dirty="0" smtClean="0">
                <a:solidFill>
                  <a:srgbClr val="262626"/>
                </a:solidFill>
                <a:latin typeface="Arial" pitchFamily="34" charset="0"/>
                <a:cs typeface="Arial" pitchFamily="34" charset="0"/>
              </a:rPr>
              <a:t>AMD FirePro  |  GPU</a:t>
            </a:r>
            <a:r>
              <a:rPr lang="en-US" sz="700" b="0" cap="all" baseline="0" dirty="0" smtClean="0">
                <a:solidFill>
                  <a:srgbClr val="262626"/>
                </a:solidFill>
                <a:latin typeface="Arial" pitchFamily="34" charset="0"/>
                <a:cs typeface="Arial" pitchFamily="34" charset="0"/>
              </a:rPr>
              <a:t> acceleration of PTC Creo 2.0 with AMD FirePro graphics   </a:t>
            </a:r>
            <a:r>
              <a:rPr lang="en-US" sz="700" b="0" cap="all" dirty="0" smtClean="0">
                <a:solidFill>
                  <a:srgbClr val="262626"/>
                </a:solidFill>
                <a:latin typeface="Arial" pitchFamily="34" charset="0"/>
                <a:cs typeface="Arial" pitchFamily="34" charset="0"/>
              </a:rPr>
              <a:t>|   Tuesday June 11, 2013   |   PTC live global 2013</a:t>
            </a:r>
          </a:p>
        </p:txBody>
      </p:sp>
      <p:pic>
        <p:nvPicPr>
          <p:cNvPr id="5" name="Picture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013447" y="182880"/>
            <a:ext cx="898232" cy="762000"/>
          </a:xfrm>
          <a:prstGeom prst="rect">
            <a:avLst/>
          </a:prstGeom>
          <a:effectLst>
            <a:outerShdw blurRad="50800" dist="38100" dir="8100000" algn="tr" rotWithShape="0">
              <a:prstClr val="black">
                <a:alpha val="40000"/>
              </a:prstClr>
            </a:outerShdw>
          </a:effectLst>
        </p:spPr>
      </p:pic>
      <p:pic>
        <p:nvPicPr>
          <p:cNvPr id="6" name="Picture 5"/>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1227905" y="5895975"/>
            <a:ext cx="683774" cy="683774"/>
          </a:xfrm>
          <a:prstGeom prst="rect">
            <a:avLst/>
          </a:prstGeom>
        </p:spPr>
      </p:pic>
    </p:spTree>
    <p:extLst>
      <p:ext uri="{BB962C8B-B14F-4D97-AF65-F5344CB8AC3E}">
        <p14:creationId xmlns:p14="http://schemas.microsoft.com/office/powerpoint/2010/main" val="3637490096"/>
      </p:ext>
    </p:extLst>
  </p:cSld>
  <p:clrMap bg1="dk1" tx1="lt1" bg2="dk2" tx2="lt2" accent1="accent1" accent2="accent2" accent3="accent3" accent4="accent4" accent5="accent5" accent6="accent6" hlink="hlink" folHlink="folHlink"/>
  <p:sldLayoutIdLst>
    <p:sldLayoutId id="2147483656" r:id="rId1"/>
    <p:sldLayoutId id="2147483657" r:id="rId2"/>
    <p:sldLayoutId id="2147483658" r:id="rId3"/>
    <p:sldLayoutId id="2147483681" r:id="rId4"/>
    <p:sldLayoutId id="2147483708" r:id="rId5"/>
    <p:sldLayoutId id="2147483684" r:id="rId6"/>
    <p:sldLayoutId id="2147483679" r:id="rId7"/>
    <p:sldLayoutId id="2147483650" r:id="rId8"/>
    <p:sldLayoutId id="2147483682" r:id="rId9"/>
    <p:sldLayoutId id="2147483660" r:id="rId10"/>
    <p:sldLayoutId id="2147483654" r:id="rId11"/>
    <p:sldLayoutId id="2147483680" r:id="rId12"/>
    <p:sldLayoutId id="2147483728" r:id="rId13"/>
  </p:sldLayoutIdLst>
  <p:timing>
    <p:tnLst>
      <p:par>
        <p:cTn id="1" dur="indefinite" restart="never" nodeType="tmRoot"/>
      </p:par>
    </p:tnLst>
  </p:timing>
  <p:txStyles>
    <p:titleStyle>
      <a:lvl1pPr algn="l" defTabSz="914400" rtl="0" eaLnBrk="1" latinLnBrk="0" hangingPunct="1">
        <a:spcBef>
          <a:spcPct val="0"/>
        </a:spcBef>
        <a:buNone/>
        <a:defRPr lang="en-US" sz="3200" b="1" kern="1200" cap="all" spc="50" baseline="0" dirty="0">
          <a:solidFill>
            <a:schemeClr val="tx1"/>
          </a:solidFill>
          <a:latin typeface="ParalucentMedium" panose="02000603000000000000" pitchFamily="2" charset="0"/>
          <a:ea typeface="+mj-ea"/>
          <a:cs typeface="+mj-cs"/>
        </a:defRPr>
      </a:lvl1pPr>
    </p:titleStyle>
    <p:bodyStyle>
      <a:lvl1pPr marL="168275" indent="-168275" algn="l" defTabSz="914400" rtl="0" eaLnBrk="1" latinLnBrk="0" hangingPunct="1">
        <a:spcBef>
          <a:spcPts val="800"/>
        </a:spcBef>
        <a:spcAft>
          <a:spcPts val="0"/>
        </a:spcAft>
        <a:buClr>
          <a:schemeClr val="bg2"/>
        </a:buClr>
        <a:buFont typeface="Wingdings 3" pitchFamily="18" charset="2"/>
        <a:buChar char="}"/>
        <a:defRPr sz="1800" kern="1200">
          <a:solidFill>
            <a:schemeClr val="tx1"/>
          </a:solidFill>
          <a:latin typeface="+mn-lt"/>
          <a:ea typeface="+mn-ea"/>
          <a:cs typeface="+mn-cs"/>
        </a:defRPr>
      </a:lvl1pPr>
      <a:lvl2pPr marL="548640" indent="-180975" algn="l" defTabSz="914400" rtl="0" eaLnBrk="1" latinLnBrk="0" hangingPunct="1">
        <a:spcBef>
          <a:spcPts val="300"/>
        </a:spcBef>
        <a:spcAft>
          <a:spcPts val="0"/>
        </a:spcAft>
        <a:buFont typeface="Arial" pitchFamily="34" charset="0"/>
        <a:buChar char="–"/>
        <a:defRPr sz="1600" kern="1200">
          <a:solidFill>
            <a:schemeClr val="tx1"/>
          </a:solidFill>
          <a:latin typeface="+mn-lt"/>
          <a:ea typeface="+mn-ea"/>
          <a:cs typeface="+mn-cs"/>
        </a:defRPr>
      </a:lvl2pPr>
      <a:lvl3pPr marL="914400" indent="-168275" algn="l" defTabSz="914400" rtl="0" eaLnBrk="1" latinLnBrk="0" hangingPunct="1">
        <a:spcBef>
          <a:spcPts val="300"/>
        </a:spcBef>
        <a:spcAft>
          <a:spcPts val="0"/>
        </a:spcAft>
        <a:buClr>
          <a:schemeClr val="tx2"/>
        </a:buClr>
        <a:buFont typeface="Arial" pitchFamily="34" charset="0"/>
        <a:buChar char="•"/>
        <a:defRPr sz="1400" kern="1200">
          <a:solidFill>
            <a:schemeClr val="tx1"/>
          </a:solidFill>
          <a:latin typeface="+mn-lt"/>
          <a:ea typeface="+mn-ea"/>
          <a:cs typeface="+mn-cs"/>
        </a:defRPr>
      </a:lvl3pPr>
      <a:lvl4pPr marL="1371600" indent="-182880" algn="l" defTabSz="914400" rtl="0" eaLnBrk="1" latinLnBrk="0" hangingPunct="1">
        <a:spcBef>
          <a:spcPts val="300"/>
        </a:spcBef>
        <a:buClr>
          <a:schemeClr val="tx1"/>
        </a:buClr>
        <a:buFont typeface="Arial" pitchFamily="34" charset="0"/>
        <a:buChar char="–"/>
        <a:defRPr sz="1200" kern="1200">
          <a:solidFill>
            <a:schemeClr val="tx1"/>
          </a:solidFill>
          <a:latin typeface="+mn-lt"/>
          <a:ea typeface="+mn-ea"/>
          <a:cs typeface="+mn-cs"/>
        </a:defRPr>
      </a:lvl4pPr>
      <a:lvl5pPr marL="1645920" indent="-164592" algn="l" defTabSz="914400" rtl="0" eaLnBrk="1" latinLnBrk="0" hangingPunct="1">
        <a:spcBef>
          <a:spcPts val="300"/>
        </a:spcBef>
        <a:buClr>
          <a:schemeClr val="tx2"/>
        </a:buClr>
        <a:buFont typeface="Arial"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9.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microsoft.com/office/2007/relationships/media" Target="../media/media2.wmv"/><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9.png"/><Relationship Id="rId5" Type="http://schemas.openxmlformats.org/officeDocument/2006/relationships/slideLayout" Target="../slideLayouts/slideLayout12.xml"/><Relationship Id="rId4" Type="http://schemas.openxmlformats.org/officeDocument/2006/relationships/video" Target="../media/media2.wmv"/></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23.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8776" y="2572527"/>
            <a:ext cx="7024049" cy="1831271"/>
          </a:xfrm>
        </p:spPr>
        <p:txBody>
          <a:bodyPr wrap="square" anchor="t" anchorCtr="0">
            <a:spAutoFit/>
          </a:bodyPr>
          <a:lstStyle/>
          <a:p>
            <a:pPr algn="l">
              <a:lnSpc>
                <a:spcPts val="3500"/>
              </a:lnSpc>
            </a:pPr>
            <a:r>
              <a:rPr lang="en-US" sz="4400" dirty="0">
                <a:latin typeface="ParalucentDemiBold" panose="02000703000000000000" pitchFamily="2" charset="0"/>
              </a:rPr>
              <a:t>GPU </a:t>
            </a:r>
            <a:r>
              <a:rPr lang="en-US" sz="4400" dirty="0" smtClean="0">
                <a:latin typeface="ParalucentDemiBold" panose="02000703000000000000" pitchFamily="2" charset="0"/>
              </a:rPr>
              <a:t>Acceleration of</a:t>
            </a:r>
            <a:br>
              <a:rPr lang="en-US" sz="4400" dirty="0" smtClean="0">
                <a:latin typeface="ParalucentDemiBold" panose="02000703000000000000" pitchFamily="2" charset="0"/>
              </a:rPr>
            </a:br>
            <a:r>
              <a:rPr lang="en-US" sz="4400" dirty="0" smtClean="0">
                <a:latin typeface="ParalucentDemiBold" panose="02000703000000000000" pitchFamily="2" charset="0"/>
              </a:rPr>
              <a:t>Creo Parametric 2.0</a:t>
            </a:r>
            <a:br>
              <a:rPr lang="en-US" sz="4400" dirty="0" smtClean="0">
                <a:latin typeface="ParalucentDemiBold" panose="02000703000000000000" pitchFamily="2" charset="0"/>
              </a:rPr>
            </a:br>
            <a:r>
              <a:rPr lang="en-US" sz="3200" dirty="0" smtClean="0">
                <a:latin typeface="ParalucentDemiBold" panose="02000703000000000000" pitchFamily="2" charset="0"/>
              </a:rPr>
              <a:t>with</a:t>
            </a:r>
            <a:r>
              <a:rPr lang="en-US" sz="4400" dirty="0" smtClean="0">
                <a:latin typeface="ParalucentDemiBold" panose="02000703000000000000" pitchFamily="2" charset="0"/>
              </a:rPr>
              <a:t/>
            </a:r>
            <a:br>
              <a:rPr lang="en-US" sz="4400" dirty="0" smtClean="0">
                <a:latin typeface="ParalucentDemiBold" panose="02000703000000000000" pitchFamily="2" charset="0"/>
              </a:rPr>
            </a:br>
            <a:r>
              <a:rPr lang="en-US" sz="4400" dirty="0" smtClean="0">
                <a:latin typeface="ParalucentDemiBold" panose="02000703000000000000" pitchFamily="2" charset="0"/>
              </a:rPr>
              <a:t>AMD FirePro Graphics</a:t>
            </a:r>
            <a:endParaRPr lang="en-US" sz="4400" dirty="0">
              <a:latin typeface="ParalucentDemiBold" panose="02000703000000000000" pitchFamily="2" charset="0"/>
            </a:endParaRPr>
          </a:p>
        </p:txBody>
      </p:sp>
      <p:sp>
        <p:nvSpPr>
          <p:cNvPr id="3" name="Subtitle 2"/>
          <p:cNvSpPr>
            <a:spLocks noGrp="1"/>
          </p:cNvSpPr>
          <p:nvPr>
            <p:ph type="subTitle" idx="1"/>
          </p:nvPr>
        </p:nvSpPr>
        <p:spPr>
          <a:xfrm>
            <a:off x="1368776" y="4480837"/>
            <a:ext cx="5241195" cy="694190"/>
          </a:xfrm>
        </p:spPr>
        <p:txBody>
          <a:bodyPr>
            <a:normAutofit/>
          </a:bodyPr>
          <a:lstStyle/>
          <a:p>
            <a:pPr algn="l"/>
            <a:r>
              <a:rPr lang="en-US" sz="1100" dirty="0" smtClean="0"/>
              <a:t>Jon Clark</a:t>
            </a:r>
          </a:p>
          <a:p>
            <a:pPr algn="l"/>
            <a:r>
              <a:rPr lang="en-US" sz="1100" dirty="0" smtClean="0"/>
              <a:t>Sr. Application Engineer</a:t>
            </a:r>
            <a:br>
              <a:rPr lang="en-US" sz="1100" dirty="0" smtClean="0"/>
            </a:br>
            <a:r>
              <a:rPr lang="en-US" sz="1100" dirty="0" smtClean="0"/>
              <a:t>June 2013 </a:t>
            </a:r>
          </a:p>
          <a:p>
            <a:endParaRPr lang="en-US" sz="11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3966" y="2615104"/>
            <a:ext cx="2471352" cy="2096529"/>
          </a:xfrm>
          <a:prstGeom prst="rect">
            <a:avLst/>
          </a:prstGeom>
          <a:effectLst>
            <a:outerShdw blurRad="203200" dist="38100" dir="8100000" sx="102000" sy="102000" algn="tr" rotWithShape="0">
              <a:prstClr val="black">
                <a:alpha val="40000"/>
              </a:prstClr>
            </a:outerShdw>
          </a:effectLst>
        </p:spPr>
      </p:pic>
    </p:spTree>
    <p:extLst>
      <p:ext uri="{BB962C8B-B14F-4D97-AF65-F5344CB8AC3E}">
        <p14:creationId xmlns:p14="http://schemas.microsoft.com/office/powerpoint/2010/main" val="808970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smtClean="0"/>
              <a:t>AMD </a:t>
            </a:r>
            <a:r>
              <a:rPr lang="en-US" dirty="0" smtClean="0"/>
              <a:t>FirePro</a:t>
            </a:r>
            <a:r>
              <a:rPr lang="en-US" sz="1600" b="0" baseline="70000" dirty="0" smtClean="0"/>
              <a:t>TM</a:t>
            </a:r>
            <a:r>
              <a:rPr lang="es-ES" dirty="0" smtClean="0"/>
              <a:t> &amp;</a:t>
            </a:r>
            <a:br>
              <a:rPr lang="es-ES" dirty="0" smtClean="0"/>
            </a:br>
            <a:r>
              <a:rPr lang="es-ES" dirty="0" smtClean="0"/>
              <a:t>Creo </a:t>
            </a:r>
            <a:r>
              <a:rPr lang="en-US" dirty="0" smtClean="0"/>
              <a:t>Parametric</a:t>
            </a:r>
            <a:r>
              <a:rPr lang="es-ES" dirty="0" smtClean="0"/>
              <a:t> 2.0</a:t>
            </a:r>
            <a:br>
              <a:rPr lang="es-ES" dirty="0" smtClean="0"/>
            </a:br>
            <a:r>
              <a:rPr lang="en-US" dirty="0" smtClean="0">
                <a:solidFill>
                  <a:srgbClr val="FCD116"/>
                </a:solidFill>
                <a:latin typeface="ParalucentLight" panose="02000303000000000000" pitchFamily="2" charset="0"/>
              </a:rPr>
              <a:t>Accelerating</a:t>
            </a:r>
            <a:r>
              <a:rPr lang="es-ES" dirty="0" smtClean="0">
                <a:solidFill>
                  <a:srgbClr val="FCD116"/>
                </a:solidFill>
                <a:latin typeface="ParalucentLight" panose="02000303000000000000" pitchFamily="2" charset="0"/>
              </a:rPr>
              <a:t> </a:t>
            </a:r>
            <a:r>
              <a:rPr lang="en-US" dirty="0" smtClean="0">
                <a:solidFill>
                  <a:srgbClr val="FCD116"/>
                </a:solidFill>
                <a:latin typeface="ParalucentLight" panose="02000303000000000000" pitchFamily="2" charset="0"/>
              </a:rPr>
              <a:t>Your</a:t>
            </a:r>
            <a:r>
              <a:rPr lang="es-ES" dirty="0" smtClean="0">
                <a:solidFill>
                  <a:srgbClr val="FCD116"/>
                </a:solidFill>
                <a:latin typeface="ParalucentLight" panose="02000303000000000000" pitchFamily="2" charset="0"/>
              </a:rPr>
              <a:t> </a:t>
            </a:r>
            <a:r>
              <a:rPr lang="en-US" dirty="0" smtClean="0">
                <a:solidFill>
                  <a:srgbClr val="FCD116"/>
                </a:solidFill>
                <a:latin typeface="ParalucentLight" panose="02000303000000000000" pitchFamily="2" charset="0"/>
              </a:rPr>
              <a:t>Workflow</a:t>
            </a:r>
            <a:endParaRPr lang="en-US" dirty="0">
              <a:solidFill>
                <a:srgbClr val="FCD116"/>
              </a:solidFill>
              <a:latin typeface="ParalucentLight" panose="02000303000000000000" pitchFamily="2" charset="0"/>
            </a:endParaRPr>
          </a:p>
        </p:txBody>
      </p:sp>
    </p:spTree>
    <p:extLst>
      <p:ext uri="{BB962C8B-B14F-4D97-AF65-F5344CB8AC3E}">
        <p14:creationId xmlns:p14="http://schemas.microsoft.com/office/powerpoint/2010/main" val="3148708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H:\Quardia\Quardia Client Folder - Active\AMD\AMD0113 AMD firePro Creo 2 launch event - Mitra Madani\car with oit c.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065519" y="495300"/>
            <a:ext cx="5841251" cy="36969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AMD &amp; PTC Relationship</a:t>
            </a:r>
            <a:endParaRPr lang="en-US" dirty="0"/>
          </a:p>
        </p:txBody>
      </p:sp>
      <p:sp>
        <p:nvSpPr>
          <p:cNvPr id="7" name="Text Placeholder 6"/>
          <p:cNvSpPr>
            <a:spLocks noGrp="1"/>
          </p:cNvSpPr>
          <p:nvPr>
            <p:ph type="body" sz="quarter" idx="10"/>
          </p:nvPr>
        </p:nvSpPr>
        <p:spPr/>
        <p:txBody>
          <a:bodyPr/>
          <a:lstStyle/>
          <a:p>
            <a:r>
              <a:rPr lang="en-US" dirty="0" smtClean="0"/>
              <a:t>Leading Innovation for 3D CAD Markets</a:t>
            </a:r>
            <a:endParaRPr lang="en-US" dirty="0"/>
          </a:p>
        </p:txBody>
      </p:sp>
      <p:grpSp>
        <p:nvGrpSpPr>
          <p:cNvPr id="16" name="Group 15"/>
          <p:cNvGrpSpPr/>
          <p:nvPr/>
        </p:nvGrpSpPr>
        <p:grpSpPr>
          <a:xfrm>
            <a:off x="357981" y="1135380"/>
            <a:ext cx="6149499" cy="5341620"/>
            <a:chOff x="609441" y="671280"/>
            <a:chExt cx="5241195" cy="4862782"/>
          </a:xfrm>
        </p:grpSpPr>
        <p:sp>
          <p:nvSpPr>
            <p:cNvPr id="17" name="Filled"/>
            <p:cNvSpPr/>
            <p:nvPr/>
          </p:nvSpPr>
          <p:spPr bwMode="auto">
            <a:xfrm>
              <a:off x="609441" y="671280"/>
              <a:ext cx="5241195" cy="4800672"/>
            </a:xfrm>
            <a:prstGeom prst="roundRect">
              <a:avLst>
                <a:gd name="adj" fmla="val 4940"/>
              </a:avLst>
            </a:prstGeom>
            <a:blipFill dpi="0" rotWithShape="1">
              <a:blip r:embed="rId4">
                <a:alphaModFix amt="25000"/>
              </a:blip>
              <a:srcRect/>
              <a:stretch>
                <a:fillRect/>
              </a:stretch>
            </a:blipFill>
            <a:ln w="19050" algn="ctr">
              <a:solidFill>
                <a:schemeClr val="tx1">
                  <a:alpha val="16000"/>
                </a:schemeClr>
              </a:solidFill>
              <a:round/>
              <a:headEnd/>
              <a:tailEnd/>
            </a:ln>
            <a:effectLst/>
          </p:spPr>
          <p:txBody>
            <a:bodyPr lIns="304721" tIns="60936" rIns="304721" bIns="60936" rtlCol="0" anchor="ctr"/>
            <a:lstStyle/>
            <a:p>
              <a:pPr marL="2117" indent="-2117" algn="ctr" defTabSz="1217273"/>
              <a:endParaRPr lang="en-CA" sz="2399" b="1">
                <a:solidFill>
                  <a:prstClr val="white"/>
                </a:solidFill>
                <a:cs typeface="Arial" charset="0"/>
              </a:endParaRPr>
            </a:p>
          </p:txBody>
        </p:sp>
        <p:sp>
          <p:nvSpPr>
            <p:cNvPr id="18" name="Rounded Rectangle 17"/>
            <p:cNvSpPr/>
            <p:nvPr/>
          </p:nvSpPr>
          <p:spPr bwMode="auto">
            <a:xfrm>
              <a:off x="609441" y="671280"/>
              <a:ext cx="5241195" cy="4800672"/>
            </a:xfrm>
            <a:prstGeom prst="roundRect">
              <a:avLst>
                <a:gd name="adj" fmla="val 4940"/>
              </a:avLst>
            </a:prstGeom>
            <a:gradFill flip="none" rotWithShape="1">
              <a:gsLst>
                <a:gs pos="0">
                  <a:schemeClr val="bg1">
                    <a:alpha val="27000"/>
                  </a:schemeClr>
                </a:gs>
                <a:gs pos="62080">
                  <a:srgbClr val="000000">
                    <a:alpha val="0"/>
                  </a:srgbClr>
                </a:gs>
                <a:gs pos="10000">
                  <a:schemeClr val="bg1">
                    <a:alpha val="0"/>
                  </a:schemeClr>
                </a:gs>
                <a:gs pos="100000">
                  <a:schemeClr val="bg1">
                    <a:alpha val="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304721" tIns="60936" rIns="304721" bIns="60936" rtlCol="0" anchor="ctr"/>
            <a:lstStyle/>
            <a:p>
              <a:pPr marL="2117" indent="-2117" algn="ctr" defTabSz="1217273"/>
              <a:endParaRPr lang="en-CA" sz="2399" b="1">
                <a:solidFill>
                  <a:prstClr val="white"/>
                </a:solidFill>
                <a:cs typeface="Arial" charset="0"/>
              </a:endParaRPr>
            </a:p>
          </p:txBody>
        </p:sp>
        <p:sp>
          <p:nvSpPr>
            <p:cNvPr id="19" name="Rounded Rectangle 18"/>
            <p:cNvSpPr/>
            <p:nvPr/>
          </p:nvSpPr>
          <p:spPr bwMode="auto">
            <a:xfrm>
              <a:off x="706952" y="758424"/>
              <a:ext cx="5058363" cy="2497063"/>
            </a:xfrm>
            <a:prstGeom prst="roundRect">
              <a:avLst>
                <a:gd name="adj" fmla="val 8234"/>
              </a:avLst>
            </a:prstGeom>
            <a:gradFill flip="none" rotWithShape="1">
              <a:gsLst>
                <a:gs pos="0">
                  <a:schemeClr val="bg1"/>
                </a:gs>
                <a:gs pos="69000">
                  <a:schemeClr val="bg1">
                    <a:alpha val="0"/>
                  </a:schemeClr>
                </a:gs>
              </a:gsLst>
              <a:lin ang="5400000" scaled="0"/>
              <a:tileRect/>
            </a:gradFill>
            <a:ln w="19050" algn="ctr">
              <a:noFill/>
              <a:round/>
              <a:headEnd/>
              <a:tailEnd/>
            </a:ln>
            <a:effectLst/>
          </p:spPr>
          <p:txBody>
            <a:bodyPr lIns="304721" tIns="60936" rIns="304721" bIns="60936" rtlCol="0" anchor="ctr"/>
            <a:lstStyle/>
            <a:p>
              <a:pPr marL="2117" indent="-2117" algn="ctr" defTabSz="1217273"/>
              <a:endParaRPr lang="en-CA" sz="2399" b="1">
                <a:solidFill>
                  <a:prstClr val="white"/>
                </a:solidFill>
                <a:cs typeface="Arial" charset="0"/>
              </a:endParaRPr>
            </a:p>
          </p:txBody>
        </p:sp>
        <p:sp>
          <p:nvSpPr>
            <p:cNvPr id="20" name="Content Placeholder 5"/>
            <p:cNvSpPr txBox="1">
              <a:spLocks/>
            </p:cNvSpPr>
            <p:nvPr/>
          </p:nvSpPr>
          <p:spPr>
            <a:xfrm>
              <a:off x="706953" y="915055"/>
              <a:ext cx="5058362" cy="4619007"/>
            </a:xfrm>
            <a:prstGeom prst="rect">
              <a:avLst/>
            </a:prstGeom>
          </p:spPr>
          <p:txBody>
            <a:bodyPr vert="horz" lIns="243777" tIns="60944" rIns="0" bIns="60944" rtlCol="0">
              <a:noAutofit/>
            </a:bodyPr>
            <a:lstStyle>
              <a:lvl1pPr marL="112713" indent="-112713" algn="l" defTabSz="914400" rtl="0" eaLnBrk="1" latinLnBrk="0" hangingPunct="1">
                <a:spcBef>
                  <a:spcPts val="336"/>
                </a:spcBef>
                <a:spcAft>
                  <a:spcPts val="336"/>
                </a:spcAft>
                <a:buClr>
                  <a:schemeClr val="accent1"/>
                </a:buClr>
                <a:buFont typeface="Wingdings" pitchFamily="2" charset="2"/>
                <a:buChar char="§"/>
                <a:defRPr sz="1400" kern="1200">
                  <a:solidFill>
                    <a:schemeClr val="bg1">
                      <a:lumMod val="95000"/>
                      <a:lumOff val="5000"/>
                    </a:schemeClr>
                  </a:solidFill>
                  <a:latin typeface="+mn-lt"/>
                  <a:ea typeface="+mn-ea"/>
                  <a:cs typeface="+mn-cs"/>
                </a:defRPr>
              </a:lvl1pPr>
              <a:lvl2pPr marL="400050" indent="-169863" algn="l" defTabSz="914400" rtl="0" eaLnBrk="1" latinLnBrk="0" hangingPunct="1">
                <a:spcBef>
                  <a:spcPts val="336"/>
                </a:spcBef>
                <a:spcAft>
                  <a:spcPts val="336"/>
                </a:spcAft>
                <a:buClr>
                  <a:schemeClr val="accent1"/>
                </a:buClr>
                <a:buFont typeface="Arial" pitchFamily="34" charset="0"/>
                <a:buChar char="–"/>
                <a:defRPr sz="1400" kern="1200">
                  <a:solidFill>
                    <a:schemeClr val="bg1">
                      <a:lumMod val="95000"/>
                      <a:lumOff val="5000"/>
                    </a:schemeClr>
                  </a:solidFill>
                  <a:latin typeface="+mn-lt"/>
                  <a:ea typeface="+mn-ea"/>
                  <a:cs typeface="+mn-cs"/>
                </a:defRPr>
              </a:lvl2pPr>
              <a:lvl3pPr marL="574675" indent="-109538" algn="l" defTabSz="914400" rtl="0" eaLnBrk="1" latinLnBrk="0" hangingPunct="1">
                <a:spcBef>
                  <a:spcPts val="336"/>
                </a:spcBef>
                <a:spcAft>
                  <a:spcPts val="336"/>
                </a:spcAft>
                <a:buClr>
                  <a:schemeClr val="accent1"/>
                </a:buClr>
                <a:buFont typeface="Wingdings" pitchFamily="2" charset="2"/>
                <a:buChar char="§"/>
                <a:defRPr sz="1200" kern="1200">
                  <a:solidFill>
                    <a:schemeClr val="bg1">
                      <a:lumMod val="95000"/>
                      <a:lumOff val="5000"/>
                    </a:schemeClr>
                  </a:solidFill>
                  <a:latin typeface="+mn-lt"/>
                  <a:ea typeface="+mn-ea"/>
                  <a:cs typeface="+mn-cs"/>
                </a:defRPr>
              </a:lvl3pPr>
              <a:lvl4pPr marL="854075" indent="-165100" algn="l" defTabSz="914400" rtl="0" eaLnBrk="1" latinLnBrk="0" hangingPunct="1">
                <a:spcBef>
                  <a:spcPts val="336"/>
                </a:spcBef>
                <a:spcAft>
                  <a:spcPts val="336"/>
                </a:spcAft>
                <a:buClr>
                  <a:schemeClr val="accent1"/>
                </a:buClr>
                <a:buFont typeface="Arial" pitchFamily="34" charset="0"/>
                <a:buChar char="–"/>
                <a:defRPr sz="1200" kern="1200">
                  <a:solidFill>
                    <a:schemeClr val="bg1">
                      <a:lumMod val="95000"/>
                      <a:lumOff val="5000"/>
                    </a:schemeClr>
                  </a:solidFill>
                  <a:latin typeface="+mn-lt"/>
                  <a:ea typeface="+mn-ea"/>
                  <a:cs typeface="+mn-cs"/>
                </a:defRPr>
              </a:lvl4pPr>
              <a:lvl5pPr marL="1027113" indent="-112713" algn="l" defTabSz="914400" rtl="0" eaLnBrk="1" latinLnBrk="0" hangingPunct="1">
                <a:spcBef>
                  <a:spcPts val="336"/>
                </a:spcBef>
                <a:spcAft>
                  <a:spcPts val="336"/>
                </a:spcAft>
                <a:buClr>
                  <a:schemeClr val="accent1"/>
                </a:buClr>
                <a:buFont typeface="Wingdings" pitchFamily="2" charset="2"/>
                <a:buChar char="§"/>
                <a:defRPr sz="1000" kern="1200">
                  <a:solidFill>
                    <a:schemeClr val="bg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8925" indent="-288925">
                <a:spcBef>
                  <a:spcPts val="1800"/>
                </a:spcBef>
                <a:buClr>
                  <a:srgbClr val="D31919"/>
                </a:buClr>
                <a:buSzPct val="150000"/>
                <a:buBlip>
                  <a:blip r:embed="rId5"/>
                </a:buBlip>
              </a:pPr>
              <a:r>
                <a:rPr lang="en-US" sz="1800" dirty="0">
                  <a:solidFill>
                    <a:schemeClr val="tx1"/>
                  </a:solidFill>
                </a:rPr>
                <a:t>AMD </a:t>
              </a:r>
              <a:r>
                <a:rPr lang="en-US" sz="1800" dirty="0" smtClean="0">
                  <a:solidFill>
                    <a:schemeClr val="tx1"/>
                  </a:solidFill>
                </a:rPr>
                <a:t>FirePro</a:t>
              </a:r>
              <a:r>
                <a:rPr lang="en-US" sz="1200" baseline="70000" dirty="0">
                  <a:solidFill>
                    <a:schemeClr val="tx1"/>
                  </a:solidFill>
                </a:rPr>
                <a:t>TM</a:t>
              </a:r>
              <a:r>
                <a:rPr lang="en-US" sz="1800" dirty="0" smtClean="0">
                  <a:solidFill>
                    <a:schemeClr val="tx1"/>
                  </a:solidFill>
                </a:rPr>
                <a:t> </a:t>
              </a:r>
              <a:r>
                <a:rPr lang="en-US" sz="1800" dirty="0">
                  <a:solidFill>
                    <a:schemeClr val="tx1"/>
                  </a:solidFill>
                </a:rPr>
                <a:t>collaboration with PTC</a:t>
              </a:r>
            </a:p>
            <a:p>
              <a:pPr marL="288925" indent="-288925">
                <a:spcBef>
                  <a:spcPts val="1800"/>
                </a:spcBef>
                <a:buClr>
                  <a:srgbClr val="D31919"/>
                </a:buClr>
                <a:buSzPct val="150000"/>
                <a:buBlip>
                  <a:blip r:embed="rId5"/>
                </a:buBlip>
              </a:pPr>
              <a:r>
                <a:rPr lang="en-US" sz="1800" dirty="0">
                  <a:solidFill>
                    <a:schemeClr val="tx1"/>
                  </a:solidFill>
                </a:rPr>
                <a:t>Developed new advanced GPU-acceleration</a:t>
              </a:r>
            </a:p>
            <a:p>
              <a:pPr marL="288925" indent="-288925">
                <a:spcBef>
                  <a:spcPts val="1800"/>
                </a:spcBef>
                <a:buClr>
                  <a:srgbClr val="D31919"/>
                </a:buClr>
                <a:buSzPct val="150000"/>
                <a:buBlip>
                  <a:blip r:embed="rId5"/>
                </a:buBlip>
              </a:pPr>
              <a:r>
                <a:rPr lang="en-US" sz="1800" dirty="0">
                  <a:solidFill>
                    <a:schemeClr val="tx1"/>
                  </a:solidFill>
                </a:rPr>
                <a:t>Available only for PTC</a:t>
              </a:r>
              <a:r>
                <a:rPr lang="en-US" sz="1200" baseline="70000" dirty="0">
                  <a:solidFill>
                    <a:schemeClr val="tx1"/>
                  </a:solidFill>
                </a:rPr>
                <a:t>®</a:t>
              </a:r>
              <a:r>
                <a:rPr lang="en-US" sz="1800" dirty="0">
                  <a:solidFill>
                    <a:schemeClr val="tx1"/>
                  </a:solidFill>
                </a:rPr>
                <a:t> Creo</a:t>
              </a:r>
              <a:r>
                <a:rPr lang="en-US" sz="1200" baseline="70000" dirty="0">
                  <a:solidFill>
                    <a:schemeClr val="tx1"/>
                  </a:solidFill>
                </a:rPr>
                <a:t>®</a:t>
              </a:r>
              <a:r>
                <a:rPr lang="en-US" sz="1800" dirty="0">
                  <a:solidFill>
                    <a:schemeClr val="tx1"/>
                  </a:solidFill>
                </a:rPr>
                <a:t> Parametric 2.0 users</a:t>
              </a:r>
            </a:p>
            <a:p>
              <a:pPr marL="685800" lvl="1" indent="-285750">
                <a:spcBef>
                  <a:spcPts val="600"/>
                </a:spcBef>
                <a:buClr>
                  <a:schemeClr val="tx1">
                    <a:lumMod val="75000"/>
                    <a:lumOff val="25000"/>
                  </a:schemeClr>
                </a:buClr>
                <a:buSzPct val="150000"/>
                <a:buFont typeface="Arial" panose="020B0604020202020204" pitchFamily="34" charset="0"/>
                <a:buChar char="‒"/>
              </a:pPr>
              <a:r>
                <a:rPr lang="en-US" sz="1800" dirty="0">
                  <a:solidFill>
                    <a:schemeClr val="tx1"/>
                  </a:solidFill>
                </a:rPr>
                <a:t>“OIT” - GPU-accelerated Transparency mode</a:t>
              </a:r>
            </a:p>
            <a:p>
              <a:pPr marL="685800" lvl="1" indent="-285750">
                <a:spcBef>
                  <a:spcPts val="600"/>
                </a:spcBef>
                <a:buClr>
                  <a:schemeClr val="tx1">
                    <a:lumMod val="75000"/>
                    <a:lumOff val="25000"/>
                  </a:schemeClr>
                </a:buClr>
                <a:buSzPct val="150000"/>
                <a:buFont typeface="Arial" panose="020B0604020202020204" pitchFamily="34" charset="0"/>
                <a:buChar char="‒"/>
              </a:pPr>
              <a:r>
                <a:rPr lang="en-US" sz="1800" dirty="0">
                  <a:solidFill>
                    <a:schemeClr val="tx1"/>
                  </a:solidFill>
                </a:rPr>
                <a:t>“VBO” - “Always-on”, </a:t>
              </a:r>
              <a:r>
                <a:rPr lang="en-US" sz="1800" dirty="0" smtClean="0">
                  <a:solidFill>
                    <a:schemeClr val="tx1"/>
                  </a:solidFill>
                </a:rPr>
                <a:t>GPU-acceleration</a:t>
              </a:r>
              <a:endParaRPr lang="en-US" sz="2400" b="1" dirty="0">
                <a:solidFill>
                  <a:schemeClr val="tx1"/>
                </a:solidFill>
                <a:latin typeface="Adobe Fangsong Std R" pitchFamily="18" charset="-128"/>
                <a:ea typeface="Adobe Fangsong Std R" pitchFamily="18" charset="-128"/>
                <a:cs typeface="Verdana" pitchFamily="34" charset="0"/>
              </a:endParaRPr>
            </a:p>
            <a:p>
              <a:pPr>
                <a:spcBef>
                  <a:spcPts val="800"/>
                </a:spcBef>
                <a:buNone/>
              </a:pPr>
              <a:endParaRPr lang="en-US" sz="1800" dirty="0">
                <a:solidFill>
                  <a:schemeClr val="tx1"/>
                </a:solidFill>
                <a:latin typeface="Adobe Fangsong Std R" pitchFamily="18" charset="-128"/>
                <a:ea typeface="Adobe Fangsong Std R" pitchFamily="18" charset="-128"/>
              </a:endParaRPr>
            </a:p>
          </p:txBody>
        </p:sp>
      </p:grpSp>
      <p:pic>
        <p:nvPicPr>
          <p:cNvPr id="21" name="Picture 2" descr="H:\Quardia\Quardia Client Folder - Active\AMD\AMD0113 AMD firePro Creo 2 launch event - Mitra Madani\Resources\AMD01b.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6395"/>
          <a:stretch/>
        </p:blipFill>
        <p:spPr bwMode="auto">
          <a:xfrm>
            <a:off x="566039" y="3882548"/>
            <a:ext cx="5747685" cy="2297272"/>
          </a:xfrm>
          <a:prstGeom prst="roundRect">
            <a:avLst>
              <a:gd name="adj" fmla="val 7250"/>
            </a:avLst>
          </a:prstGeom>
          <a:solidFill>
            <a:schemeClr val="accent4"/>
          </a:solidFill>
          <a:ln>
            <a:solidFill>
              <a:schemeClr val="tx1"/>
            </a:solidFill>
          </a:ln>
          <a:effectLst>
            <a:outerShdw blurRad="50800" dist="38100" dir="5400000" algn="t" rotWithShape="0">
              <a:prstClr val="black">
                <a:alpha val="40000"/>
              </a:prstClr>
            </a:outerShdw>
          </a:effectLst>
          <a:extLst/>
        </p:spPr>
      </p:pic>
    </p:spTree>
    <p:extLst>
      <p:ext uri="{BB962C8B-B14F-4D97-AF65-F5344CB8AC3E}">
        <p14:creationId xmlns:p14="http://schemas.microsoft.com/office/powerpoint/2010/main" val="246047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OIT – Order Independent Transparency</a:t>
            </a:r>
          </a:p>
        </p:txBody>
      </p:sp>
      <p:grpSp>
        <p:nvGrpSpPr>
          <p:cNvPr id="13" name="Group 12"/>
          <p:cNvGrpSpPr/>
          <p:nvPr/>
        </p:nvGrpSpPr>
        <p:grpSpPr>
          <a:xfrm>
            <a:off x="1110932" y="2137412"/>
            <a:ext cx="9966960" cy="2285921"/>
            <a:chOff x="1110932" y="2137412"/>
            <a:chExt cx="9966960" cy="2285921"/>
          </a:xfrm>
        </p:grpSpPr>
        <p:sp>
          <p:nvSpPr>
            <p:cNvPr id="11" name="Rounded Rectangle 10"/>
            <p:cNvSpPr/>
            <p:nvPr/>
          </p:nvSpPr>
          <p:spPr bwMode="auto">
            <a:xfrm>
              <a:off x="1110932" y="2137412"/>
              <a:ext cx="9966960" cy="2285921"/>
            </a:xfrm>
            <a:prstGeom prst="roundRect">
              <a:avLst>
                <a:gd name="adj" fmla="val 8737"/>
              </a:avLst>
            </a:prstGeom>
            <a:gradFill flip="none" rotWithShape="1">
              <a:gsLst>
                <a:gs pos="0">
                  <a:sysClr val="windowText" lastClr="000000"/>
                </a:gs>
                <a:gs pos="62080">
                  <a:srgbClr val="000000">
                    <a:alpha val="67000"/>
                  </a:srgbClr>
                </a:gs>
                <a:gs pos="21000">
                  <a:sysClr val="windowText" lastClr="000000">
                    <a:alpha val="65000"/>
                  </a:sysClr>
                </a:gs>
                <a:gs pos="100000">
                  <a:sysClr val="windowText" lastClr="000000">
                    <a:alpha val="82000"/>
                  </a:sysClr>
                </a:gs>
              </a:gsLst>
              <a:lin ang="16200000" scaled="1"/>
              <a:tileRect/>
            </a:gradFill>
            <a:ln w="19050" algn="ctr">
              <a:solidFill>
                <a:sysClr val="windowText" lastClr="000000">
                  <a:lumMod val="75000"/>
                  <a:lumOff val="25000"/>
                </a:sysClr>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CA" sz="1800" b="1" i="0" u="none" strike="noStrike" kern="0" cap="none" spc="0" normalizeH="0" baseline="0" noProof="0" smtClean="0">
                <a:ln>
                  <a:noFill/>
                </a:ln>
                <a:solidFill>
                  <a:prstClr val="white"/>
                </a:solidFill>
                <a:effectLst/>
                <a:uLnTx/>
                <a:uFillTx/>
                <a:cs typeface="Arial" charset="0"/>
              </a:endParaRPr>
            </a:p>
          </p:txBody>
        </p:sp>
        <p:sp>
          <p:nvSpPr>
            <p:cNvPr id="12" name="Rounded Rectangle 11"/>
            <p:cNvSpPr/>
            <p:nvPr/>
          </p:nvSpPr>
          <p:spPr bwMode="auto">
            <a:xfrm>
              <a:off x="1199527" y="2230620"/>
              <a:ext cx="9800845" cy="1447241"/>
            </a:xfrm>
            <a:prstGeom prst="roundRect">
              <a:avLst>
                <a:gd name="adj" fmla="val 10950"/>
              </a:avLst>
            </a:prstGeom>
            <a:gradFill flip="none" rotWithShape="1">
              <a:gsLst>
                <a:gs pos="0">
                  <a:sysClr val="window" lastClr="FFFFFF">
                    <a:alpha val="31000"/>
                  </a:sysClr>
                </a:gs>
                <a:gs pos="3000">
                  <a:sysClr val="window" lastClr="FFFFFF">
                    <a:alpha val="24000"/>
                  </a:sysClr>
                </a:gs>
                <a:gs pos="23000">
                  <a:sysClr val="windowText" lastClr="000000">
                    <a:alpha val="0"/>
                  </a:sysClr>
                </a:gs>
                <a:gs pos="100000">
                  <a:sysClr val="windowText" lastClr="000000">
                    <a:alpha val="0"/>
                  </a:sysClr>
                </a:gs>
              </a:gsLst>
              <a:lin ang="5400000" scaled="0"/>
              <a:tileRect/>
            </a:gradFill>
            <a:ln w="19050" algn="ctr">
              <a:noFill/>
              <a:round/>
              <a:headEnd/>
              <a:tailEnd/>
            </a:ln>
            <a:effectLst/>
          </p:spPr>
          <p:txBody>
            <a:bodyPr lIns="228600" tIns="45714" rIns="228600" bIns="45714" rtlCol="0" anchor="ctr"/>
            <a:lstStyle/>
            <a:p>
              <a:pPr marL="1588" indent="-1588" algn="ctr" defTabSz="913183"/>
              <a:endParaRPr lang="en-CA" b="1" kern="0">
                <a:solidFill>
                  <a:prstClr val="white"/>
                </a:solidFill>
                <a:cs typeface="Arial" charset="0"/>
              </a:endParaRPr>
            </a:p>
          </p:txBody>
        </p:sp>
        <p:sp>
          <p:nvSpPr>
            <p:cNvPr id="10" name="Content Placeholder 2"/>
            <p:cNvSpPr txBox="1">
              <a:spLocks/>
            </p:cNvSpPr>
            <p:nvPr/>
          </p:nvSpPr>
          <p:spPr>
            <a:xfrm>
              <a:off x="1661920" y="2505454"/>
              <a:ext cx="8993173" cy="1549832"/>
            </a:xfrm>
            <a:prstGeom prst="rect">
              <a:avLst/>
            </a:prstGeom>
          </p:spPr>
          <p:txBody>
            <a:bodyPr vert="horz" lIns="0" tIns="0" rIns="0" bIns="0" rtlCol="0">
              <a:noAutofit/>
            </a:bodyPr>
            <a:lstStyle>
              <a:lvl1pPr marL="112713" indent="-112713" algn="l" defTabSz="914400" rtl="0" eaLnBrk="1" latinLnBrk="0" hangingPunct="1">
                <a:spcBef>
                  <a:spcPts val="336"/>
                </a:spcBef>
                <a:spcAft>
                  <a:spcPts val="336"/>
                </a:spcAft>
                <a:buClr>
                  <a:schemeClr val="accent1"/>
                </a:buClr>
                <a:buFont typeface="Wingdings" pitchFamily="2" charset="2"/>
                <a:buChar char="§"/>
                <a:defRPr sz="1400" kern="1200">
                  <a:solidFill>
                    <a:schemeClr val="tx1"/>
                  </a:solidFill>
                  <a:latin typeface="+mn-lt"/>
                  <a:ea typeface="+mn-ea"/>
                  <a:cs typeface="+mn-cs"/>
                </a:defRPr>
              </a:lvl1pPr>
              <a:lvl2pPr marL="400050" indent="-169863" algn="l" defTabSz="914400" rtl="0" eaLnBrk="1" latinLnBrk="0" hangingPunct="1">
                <a:spcBef>
                  <a:spcPts val="336"/>
                </a:spcBef>
                <a:spcAft>
                  <a:spcPts val="336"/>
                </a:spcAft>
                <a:buClr>
                  <a:schemeClr val="accent1"/>
                </a:buClr>
                <a:buFont typeface="Arial" pitchFamily="34" charset="0"/>
                <a:buChar char="–"/>
                <a:defRPr lang="en-US" sz="1400" kern="1200" dirty="0" smtClean="0">
                  <a:solidFill>
                    <a:schemeClr val="tx1"/>
                  </a:solidFill>
                  <a:latin typeface="+mn-lt"/>
                  <a:ea typeface="+mn-ea"/>
                  <a:cs typeface="+mn-cs"/>
                </a:defRPr>
              </a:lvl2pPr>
              <a:lvl3pPr marL="574675" indent="-109538" algn="l" defTabSz="914400" rtl="0" eaLnBrk="1" latinLnBrk="0" hangingPunct="1">
                <a:spcBef>
                  <a:spcPts val="336"/>
                </a:spcBef>
                <a:spcAft>
                  <a:spcPts val="336"/>
                </a:spcAft>
                <a:buClr>
                  <a:schemeClr val="accent1"/>
                </a:buClr>
                <a:buFont typeface="Wingdings" pitchFamily="2" charset="2"/>
                <a:buChar char="§"/>
                <a:defRPr sz="1200" kern="1200">
                  <a:solidFill>
                    <a:schemeClr val="tx1"/>
                  </a:solidFill>
                  <a:latin typeface="+mn-lt"/>
                  <a:ea typeface="+mn-ea"/>
                  <a:cs typeface="+mn-cs"/>
                </a:defRPr>
              </a:lvl3pPr>
              <a:lvl4pPr marL="854075" indent="-165100" algn="l" defTabSz="914400" rtl="0" eaLnBrk="1" latinLnBrk="0" hangingPunct="1">
                <a:spcBef>
                  <a:spcPts val="336"/>
                </a:spcBef>
                <a:spcAft>
                  <a:spcPts val="336"/>
                </a:spcAft>
                <a:buClr>
                  <a:schemeClr val="accent1"/>
                </a:buClr>
                <a:buFont typeface="Arial" pitchFamily="34" charset="0"/>
                <a:buChar char="–"/>
                <a:defRPr sz="1200" kern="1200">
                  <a:solidFill>
                    <a:schemeClr val="tx1"/>
                  </a:solidFill>
                  <a:latin typeface="+mn-lt"/>
                  <a:ea typeface="+mn-ea"/>
                  <a:cs typeface="+mn-cs"/>
                </a:defRPr>
              </a:lvl4pPr>
              <a:lvl5pPr marL="1027113" indent="-112713" algn="l" defTabSz="914400" rtl="0" eaLnBrk="1" latinLnBrk="0" hangingPunct="1">
                <a:spcBef>
                  <a:spcPts val="336"/>
                </a:spcBef>
                <a:spcAft>
                  <a:spcPts val="336"/>
                </a:spcAft>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spcBef>
                  <a:spcPts val="336"/>
                </a:spcBef>
                <a:spcAft>
                  <a:spcPts val="2000"/>
                </a:spcAft>
                <a:buClr>
                  <a:srgbClr val="D31919"/>
                </a:buClr>
                <a:buSzTx/>
                <a:buFont typeface="Wingdings" pitchFamily="2" charset="2"/>
                <a:buNone/>
                <a:tabLst/>
                <a:defRPr/>
              </a:pPr>
              <a:r>
                <a:rPr kumimoji="0" lang="en-US" sz="2800" b="1" i="1" u="none" strike="noStrike" kern="1200" cap="none" spc="0" normalizeH="0" baseline="0" noProof="0" dirty="0" smtClean="0">
                  <a:ln>
                    <a:noFill/>
                  </a:ln>
                  <a:solidFill>
                    <a:prstClr val="white">
                      <a:lumMod val="85000"/>
                    </a:prstClr>
                  </a:solidFill>
                  <a:effectLst/>
                  <a:uLnTx/>
                  <a:uFillTx/>
                  <a:latin typeface="Arial"/>
                </a:rPr>
                <a:t>O</a:t>
              </a:r>
              <a:r>
                <a:rPr kumimoji="0" lang="en-US" sz="2400" b="0" i="1" u="none" strike="noStrike" kern="1200" cap="none" spc="0" normalizeH="0" baseline="0" noProof="0" dirty="0" smtClean="0">
                  <a:ln>
                    <a:noFill/>
                  </a:ln>
                  <a:solidFill>
                    <a:prstClr val="white">
                      <a:lumMod val="85000"/>
                    </a:prstClr>
                  </a:solidFill>
                  <a:effectLst/>
                  <a:uLnTx/>
                  <a:uFillTx/>
                  <a:latin typeface="Arial"/>
                </a:rPr>
                <a:t>rder </a:t>
              </a:r>
              <a:r>
                <a:rPr kumimoji="0" lang="en-US" sz="2800" b="1" i="1" u="none" strike="noStrike" kern="1200" cap="none" spc="0" normalizeH="0" baseline="0" noProof="0" dirty="0" smtClean="0">
                  <a:ln>
                    <a:noFill/>
                  </a:ln>
                  <a:solidFill>
                    <a:prstClr val="white">
                      <a:lumMod val="85000"/>
                    </a:prstClr>
                  </a:solidFill>
                  <a:effectLst/>
                  <a:uLnTx/>
                  <a:uFillTx/>
                  <a:latin typeface="Arial"/>
                </a:rPr>
                <a:t>I</a:t>
              </a:r>
              <a:r>
                <a:rPr kumimoji="0" lang="en-US" sz="2400" b="0" i="1" u="none" strike="noStrike" kern="1200" cap="none" spc="0" normalizeH="0" baseline="0" noProof="0" dirty="0" smtClean="0">
                  <a:ln>
                    <a:noFill/>
                  </a:ln>
                  <a:solidFill>
                    <a:prstClr val="white">
                      <a:lumMod val="85000"/>
                    </a:prstClr>
                  </a:solidFill>
                  <a:effectLst/>
                  <a:uLnTx/>
                  <a:uFillTx/>
                  <a:latin typeface="Arial"/>
                </a:rPr>
                <a:t>ndependent </a:t>
              </a:r>
              <a:r>
                <a:rPr kumimoji="0" lang="en-US" sz="2800" b="1" i="1" u="none" strike="noStrike" kern="1200" cap="none" spc="0" normalizeH="0" baseline="0" noProof="0" dirty="0" smtClean="0">
                  <a:ln>
                    <a:noFill/>
                  </a:ln>
                  <a:solidFill>
                    <a:prstClr val="white">
                      <a:lumMod val="85000"/>
                    </a:prstClr>
                  </a:solidFill>
                  <a:effectLst/>
                  <a:uLnTx/>
                  <a:uFillTx/>
                  <a:latin typeface="Arial"/>
                </a:rPr>
                <a:t>T</a:t>
              </a:r>
              <a:r>
                <a:rPr kumimoji="0" lang="en-US" sz="2400" b="0" i="1" u="none" strike="noStrike" kern="1200" cap="none" spc="0" normalizeH="0" baseline="0" noProof="0" dirty="0" smtClean="0">
                  <a:ln>
                    <a:noFill/>
                  </a:ln>
                  <a:solidFill>
                    <a:prstClr val="white">
                      <a:lumMod val="85000"/>
                    </a:prstClr>
                  </a:solidFill>
                  <a:effectLst/>
                  <a:uLnTx/>
                  <a:uFillTx/>
                  <a:latin typeface="Arial"/>
                </a:rPr>
                <a:t>ransparency</a:t>
              </a:r>
              <a:r>
                <a:rPr kumimoji="0" lang="en-US" sz="2400" b="0" i="1" u="none" strike="noStrike" kern="1200" cap="none" spc="0" normalizeH="0" baseline="0" noProof="0" dirty="0">
                  <a:ln>
                    <a:noFill/>
                  </a:ln>
                  <a:solidFill>
                    <a:prstClr val="white">
                      <a:lumMod val="85000"/>
                    </a:prstClr>
                  </a:solidFill>
                  <a:effectLst/>
                  <a:uLnTx/>
                  <a:uFillTx/>
                  <a:latin typeface="Arial"/>
                </a:rPr>
                <a:t> or “OIT” </a:t>
              </a:r>
              <a:r>
                <a:rPr kumimoji="0" lang="en-US" sz="2400" b="0" i="1" u="none" strike="noStrike" kern="1200" cap="none" spc="0" normalizeH="0" baseline="0" noProof="0" dirty="0" smtClean="0">
                  <a:ln>
                    <a:noFill/>
                  </a:ln>
                  <a:solidFill>
                    <a:prstClr val="white">
                      <a:lumMod val="85000"/>
                    </a:prstClr>
                  </a:solidFill>
                  <a:effectLst/>
                  <a:uLnTx/>
                  <a:uFillTx/>
                  <a:latin typeface="Arial"/>
                </a:rPr>
                <a:t>is a </a:t>
              </a:r>
              <a:r>
                <a:rPr kumimoji="0" lang="en-US" sz="2400" b="1" i="1" u="none" strike="noStrike" kern="1200" cap="none" spc="0" normalizeH="0" baseline="0" noProof="0" dirty="0" smtClean="0">
                  <a:ln>
                    <a:noFill/>
                  </a:ln>
                  <a:solidFill>
                    <a:srgbClr val="FFC000"/>
                  </a:solidFill>
                  <a:effectLst/>
                  <a:uLnTx/>
                  <a:uFillTx/>
                  <a:latin typeface="Arial"/>
                </a:rPr>
                <a:t>technique that more accurately renders </a:t>
              </a:r>
              <a:r>
                <a:rPr kumimoji="0" lang="en-US" sz="2400" b="1" i="1" u="none" strike="noStrike" kern="1200" cap="none" spc="0" normalizeH="0" baseline="0" noProof="0" dirty="0">
                  <a:ln>
                    <a:noFill/>
                  </a:ln>
                  <a:solidFill>
                    <a:srgbClr val="FFC000"/>
                  </a:solidFill>
                  <a:effectLst/>
                  <a:uLnTx/>
                  <a:uFillTx/>
                  <a:latin typeface="Arial"/>
                </a:rPr>
                <a:t>overlapping semi-transparent objects without having to sort them before </a:t>
              </a:r>
              <a:r>
                <a:rPr kumimoji="0" lang="en-US" sz="2400" b="1" i="1" u="none" strike="noStrike" kern="1200" cap="none" spc="0" normalizeH="0" baseline="0" noProof="0" dirty="0" smtClean="0">
                  <a:ln>
                    <a:noFill/>
                  </a:ln>
                  <a:solidFill>
                    <a:srgbClr val="FFC000"/>
                  </a:solidFill>
                  <a:effectLst/>
                  <a:uLnTx/>
                  <a:uFillTx/>
                  <a:latin typeface="Arial"/>
                </a:rPr>
                <a:t>being rendered.</a:t>
              </a:r>
              <a:endParaRPr kumimoji="0" lang="en-US" sz="1600" b="0" i="0" u="none" strike="noStrike" kern="1200" cap="none" spc="0" normalizeH="0" baseline="0" noProof="0" dirty="0" smtClean="0">
                <a:ln>
                  <a:noFill/>
                </a:ln>
                <a:solidFill>
                  <a:prstClr val="white"/>
                </a:solidFill>
                <a:effectLst/>
                <a:uLnTx/>
                <a:uFillTx/>
                <a:latin typeface="Arial"/>
              </a:endParaRPr>
            </a:p>
            <a:p>
              <a:pPr marL="0" marR="0" lvl="0" indent="0" algn="l" defTabSz="914400" rtl="0" eaLnBrk="1" fontAlgn="auto" latinLnBrk="0" hangingPunct="1">
                <a:spcBef>
                  <a:spcPts val="336"/>
                </a:spcBef>
                <a:spcAft>
                  <a:spcPts val="2000"/>
                </a:spcAft>
                <a:buClr>
                  <a:srgbClr val="D31919"/>
                </a:buClr>
                <a:buSzTx/>
                <a:buFont typeface="Wingdings" pitchFamily="2" charset="2"/>
                <a:buNone/>
                <a:tabLst/>
                <a:defRPr/>
              </a:pPr>
              <a:endParaRPr kumimoji="0" lang="en-US" sz="1600" b="0" i="0" u="none" strike="noStrike" kern="1200" cap="none" spc="0" normalizeH="0" baseline="0" noProof="0" dirty="0">
                <a:ln>
                  <a:noFill/>
                </a:ln>
                <a:solidFill>
                  <a:prstClr val="white"/>
                </a:solidFill>
                <a:effectLst/>
                <a:uLnTx/>
                <a:uFillTx/>
                <a:latin typeface="Arial"/>
              </a:endParaRPr>
            </a:p>
          </p:txBody>
        </p:sp>
      </p:grpSp>
    </p:spTree>
    <p:extLst>
      <p:ext uri="{BB962C8B-B14F-4D97-AF65-F5344CB8AC3E}">
        <p14:creationId xmlns:p14="http://schemas.microsoft.com/office/powerpoint/2010/main" val="23335139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clrChange>
              <a:clrFrom>
                <a:srgbClr val="FBFBFC"/>
              </a:clrFrom>
              <a:clrTo>
                <a:srgbClr val="FBFBFC">
                  <a:alpha val="0"/>
                </a:srgbClr>
              </a:clrTo>
            </a:clrChange>
            <a:extLst>
              <a:ext uri="{28A0092B-C50C-407E-A947-70E740481C1C}">
                <a14:useLocalDpi xmlns:a14="http://schemas.microsoft.com/office/drawing/2010/main" val="0"/>
              </a:ext>
            </a:extLst>
          </a:blip>
          <a:srcRect l="14368" r="9143"/>
          <a:stretch/>
        </p:blipFill>
        <p:spPr>
          <a:xfrm>
            <a:off x="5426392" y="1135380"/>
            <a:ext cx="6552247" cy="4834562"/>
          </a:xfrm>
          <a:prstGeom prst="rect">
            <a:avLst/>
          </a:prstGeom>
        </p:spPr>
      </p:pic>
      <p:sp>
        <p:nvSpPr>
          <p:cNvPr id="2" name="Title 1"/>
          <p:cNvSpPr>
            <a:spLocks noGrp="1"/>
          </p:cNvSpPr>
          <p:nvPr>
            <p:ph type="title"/>
          </p:nvPr>
        </p:nvSpPr>
        <p:spPr/>
        <p:txBody>
          <a:bodyPr/>
          <a:lstStyle/>
          <a:p>
            <a:r>
              <a:rPr lang="en-US" dirty="0"/>
              <a:t>OIT – Order Independent Transparency</a:t>
            </a:r>
          </a:p>
        </p:txBody>
      </p:sp>
      <p:sp>
        <p:nvSpPr>
          <p:cNvPr id="7" name="Text Placeholder 6"/>
          <p:cNvSpPr>
            <a:spLocks noGrp="1"/>
          </p:cNvSpPr>
          <p:nvPr>
            <p:ph type="body" sz="quarter" idx="10"/>
          </p:nvPr>
        </p:nvSpPr>
        <p:spPr/>
        <p:txBody>
          <a:bodyPr/>
          <a:lstStyle/>
          <a:p>
            <a:r>
              <a:rPr lang="en-US" dirty="0"/>
              <a:t>GPU-Accelerated Transparency</a:t>
            </a:r>
          </a:p>
        </p:txBody>
      </p:sp>
      <p:grpSp>
        <p:nvGrpSpPr>
          <p:cNvPr id="16" name="Group 15"/>
          <p:cNvGrpSpPr/>
          <p:nvPr/>
        </p:nvGrpSpPr>
        <p:grpSpPr>
          <a:xfrm>
            <a:off x="357981" y="1135380"/>
            <a:ext cx="6149499" cy="4076700"/>
            <a:chOff x="609441" y="671280"/>
            <a:chExt cx="5241195" cy="4862782"/>
          </a:xfrm>
        </p:grpSpPr>
        <p:sp>
          <p:nvSpPr>
            <p:cNvPr id="17" name="Filled"/>
            <p:cNvSpPr/>
            <p:nvPr/>
          </p:nvSpPr>
          <p:spPr bwMode="auto">
            <a:xfrm>
              <a:off x="609441" y="671280"/>
              <a:ext cx="5241195" cy="4800672"/>
            </a:xfrm>
            <a:prstGeom prst="roundRect">
              <a:avLst>
                <a:gd name="adj" fmla="val 4940"/>
              </a:avLst>
            </a:prstGeom>
            <a:blipFill dpi="0" rotWithShape="1">
              <a:blip r:embed="rId3">
                <a:alphaModFix amt="25000"/>
              </a:blip>
              <a:srcRect/>
              <a:stretch>
                <a:fillRect/>
              </a:stretch>
            </a:blipFill>
            <a:ln w="19050" algn="ctr">
              <a:solidFill>
                <a:schemeClr val="tx1">
                  <a:alpha val="16000"/>
                </a:schemeClr>
              </a:solidFill>
              <a:round/>
              <a:headEnd/>
              <a:tailEnd/>
            </a:ln>
            <a:effectLst/>
          </p:spPr>
          <p:txBody>
            <a:bodyPr lIns="304721" tIns="60936" rIns="304721" bIns="60936" rtlCol="0" anchor="ctr"/>
            <a:lstStyle/>
            <a:p>
              <a:pPr marL="2117" indent="-2117" algn="ctr" defTabSz="1217273"/>
              <a:endParaRPr lang="en-CA" sz="2399" b="1">
                <a:solidFill>
                  <a:prstClr val="white"/>
                </a:solidFill>
                <a:cs typeface="Arial" charset="0"/>
              </a:endParaRPr>
            </a:p>
          </p:txBody>
        </p:sp>
        <p:sp>
          <p:nvSpPr>
            <p:cNvPr id="18" name="Rounded Rectangle 17"/>
            <p:cNvSpPr/>
            <p:nvPr/>
          </p:nvSpPr>
          <p:spPr bwMode="auto">
            <a:xfrm>
              <a:off x="609441" y="671280"/>
              <a:ext cx="5241195" cy="4800672"/>
            </a:xfrm>
            <a:prstGeom prst="roundRect">
              <a:avLst>
                <a:gd name="adj" fmla="val 4940"/>
              </a:avLst>
            </a:prstGeom>
            <a:gradFill flip="none" rotWithShape="1">
              <a:gsLst>
                <a:gs pos="0">
                  <a:schemeClr val="bg1">
                    <a:alpha val="27000"/>
                  </a:schemeClr>
                </a:gs>
                <a:gs pos="62080">
                  <a:srgbClr val="000000">
                    <a:alpha val="0"/>
                  </a:srgbClr>
                </a:gs>
                <a:gs pos="10000">
                  <a:schemeClr val="bg1">
                    <a:alpha val="0"/>
                  </a:schemeClr>
                </a:gs>
                <a:gs pos="100000">
                  <a:schemeClr val="bg1">
                    <a:alpha val="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304721" tIns="60936" rIns="304721" bIns="60936" rtlCol="0" anchor="ctr"/>
            <a:lstStyle/>
            <a:p>
              <a:pPr marL="2117" indent="-2117" algn="ctr" defTabSz="1217273"/>
              <a:endParaRPr lang="en-CA" sz="2399" b="1">
                <a:solidFill>
                  <a:prstClr val="white"/>
                </a:solidFill>
                <a:cs typeface="Arial" charset="0"/>
              </a:endParaRPr>
            </a:p>
          </p:txBody>
        </p:sp>
        <p:sp>
          <p:nvSpPr>
            <p:cNvPr id="19" name="Rounded Rectangle 18"/>
            <p:cNvSpPr/>
            <p:nvPr/>
          </p:nvSpPr>
          <p:spPr bwMode="auto">
            <a:xfrm>
              <a:off x="706952" y="758424"/>
              <a:ext cx="5058363" cy="2497063"/>
            </a:xfrm>
            <a:prstGeom prst="roundRect">
              <a:avLst>
                <a:gd name="adj" fmla="val 8234"/>
              </a:avLst>
            </a:prstGeom>
            <a:gradFill flip="none" rotWithShape="1">
              <a:gsLst>
                <a:gs pos="0">
                  <a:schemeClr val="bg1"/>
                </a:gs>
                <a:gs pos="69000">
                  <a:schemeClr val="bg1">
                    <a:alpha val="0"/>
                  </a:schemeClr>
                </a:gs>
              </a:gsLst>
              <a:lin ang="5400000" scaled="0"/>
              <a:tileRect/>
            </a:gradFill>
            <a:ln w="19050" algn="ctr">
              <a:noFill/>
              <a:round/>
              <a:headEnd/>
              <a:tailEnd/>
            </a:ln>
            <a:effectLst/>
          </p:spPr>
          <p:txBody>
            <a:bodyPr lIns="304721" tIns="60936" rIns="304721" bIns="60936" rtlCol="0" anchor="ctr"/>
            <a:lstStyle/>
            <a:p>
              <a:pPr marL="2117" indent="-2117" algn="ctr" defTabSz="1217273"/>
              <a:endParaRPr lang="en-CA" sz="2399" b="1">
                <a:solidFill>
                  <a:prstClr val="white"/>
                </a:solidFill>
                <a:cs typeface="Arial" charset="0"/>
              </a:endParaRPr>
            </a:p>
          </p:txBody>
        </p:sp>
        <p:sp>
          <p:nvSpPr>
            <p:cNvPr id="20" name="Content Placeholder 5"/>
            <p:cNvSpPr txBox="1">
              <a:spLocks/>
            </p:cNvSpPr>
            <p:nvPr/>
          </p:nvSpPr>
          <p:spPr>
            <a:xfrm>
              <a:off x="706953" y="915055"/>
              <a:ext cx="5058362" cy="4619007"/>
            </a:xfrm>
            <a:prstGeom prst="rect">
              <a:avLst/>
            </a:prstGeom>
          </p:spPr>
          <p:txBody>
            <a:bodyPr vert="horz" lIns="243777" tIns="60944" rIns="0" bIns="60944" rtlCol="0">
              <a:noAutofit/>
            </a:bodyPr>
            <a:lstStyle>
              <a:lvl1pPr marL="112713" indent="-112713" algn="l" defTabSz="914400" rtl="0" eaLnBrk="1" latinLnBrk="0" hangingPunct="1">
                <a:spcBef>
                  <a:spcPts val="336"/>
                </a:spcBef>
                <a:spcAft>
                  <a:spcPts val="336"/>
                </a:spcAft>
                <a:buClr>
                  <a:schemeClr val="accent1"/>
                </a:buClr>
                <a:buFont typeface="Wingdings" pitchFamily="2" charset="2"/>
                <a:buChar char="§"/>
                <a:defRPr sz="1400" kern="1200">
                  <a:solidFill>
                    <a:schemeClr val="bg1">
                      <a:lumMod val="95000"/>
                      <a:lumOff val="5000"/>
                    </a:schemeClr>
                  </a:solidFill>
                  <a:latin typeface="+mn-lt"/>
                  <a:ea typeface="+mn-ea"/>
                  <a:cs typeface="+mn-cs"/>
                </a:defRPr>
              </a:lvl1pPr>
              <a:lvl2pPr marL="400050" indent="-169863" algn="l" defTabSz="914400" rtl="0" eaLnBrk="1" latinLnBrk="0" hangingPunct="1">
                <a:spcBef>
                  <a:spcPts val="336"/>
                </a:spcBef>
                <a:spcAft>
                  <a:spcPts val="336"/>
                </a:spcAft>
                <a:buClr>
                  <a:schemeClr val="accent1"/>
                </a:buClr>
                <a:buFont typeface="Arial" pitchFamily="34" charset="0"/>
                <a:buChar char="–"/>
                <a:defRPr sz="1400" kern="1200">
                  <a:solidFill>
                    <a:schemeClr val="bg1">
                      <a:lumMod val="95000"/>
                      <a:lumOff val="5000"/>
                    </a:schemeClr>
                  </a:solidFill>
                  <a:latin typeface="+mn-lt"/>
                  <a:ea typeface="+mn-ea"/>
                  <a:cs typeface="+mn-cs"/>
                </a:defRPr>
              </a:lvl2pPr>
              <a:lvl3pPr marL="574675" indent="-109538" algn="l" defTabSz="914400" rtl="0" eaLnBrk="1" latinLnBrk="0" hangingPunct="1">
                <a:spcBef>
                  <a:spcPts val="336"/>
                </a:spcBef>
                <a:spcAft>
                  <a:spcPts val="336"/>
                </a:spcAft>
                <a:buClr>
                  <a:schemeClr val="accent1"/>
                </a:buClr>
                <a:buFont typeface="Wingdings" pitchFamily="2" charset="2"/>
                <a:buChar char="§"/>
                <a:defRPr sz="1200" kern="1200">
                  <a:solidFill>
                    <a:schemeClr val="bg1">
                      <a:lumMod val="95000"/>
                      <a:lumOff val="5000"/>
                    </a:schemeClr>
                  </a:solidFill>
                  <a:latin typeface="+mn-lt"/>
                  <a:ea typeface="+mn-ea"/>
                  <a:cs typeface="+mn-cs"/>
                </a:defRPr>
              </a:lvl3pPr>
              <a:lvl4pPr marL="854075" indent="-165100" algn="l" defTabSz="914400" rtl="0" eaLnBrk="1" latinLnBrk="0" hangingPunct="1">
                <a:spcBef>
                  <a:spcPts val="336"/>
                </a:spcBef>
                <a:spcAft>
                  <a:spcPts val="336"/>
                </a:spcAft>
                <a:buClr>
                  <a:schemeClr val="accent1"/>
                </a:buClr>
                <a:buFont typeface="Arial" pitchFamily="34" charset="0"/>
                <a:buChar char="–"/>
                <a:defRPr sz="1200" kern="1200">
                  <a:solidFill>
                    <a:schemeClr val="bg1">
                      <a:lumMod val="95000"/>
                      <a:lumOff val="5000"/>
                    </a:schemeClr>
                  </a:solidFill>
                  <a:latin typeface="+mn-lt"/>
                  <a:ea typeface="+mn-ea"/>
                  <a:cs typeface="+mn-cs"/>
                </a:defRPr>
              </a:lvl4pPr>
              <a:lvl5pPr marL="1027113" indent="-112713" algn="l" defTabSz="914400" rtl="0" eaLnBrk="1" latinLnBrk="0" hangingPunct="1">
                <a:spcBef>
                  <a:spcPts val="336"/>
                </a:spcBef>
                <a:spcAft>
                  <a:spcPts val="336"/>
                </a:spcAft>
                <a:buClr>
                  <a:schemeClr val="accent1"/>
                </a:buClr>
                <a:buFont typeface="Wingdings" pitchFamily="2" charset="2"/>
                <a:buChar char="§"/>
                <a:defRPr sz="1000" kern="1200">
                  <a:solidFill>
                    <a:schemeClr val="bg1">
                      <a:lumMod val="95000"/>
                      <a:lumOff val="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buClr>
                  <a:srgbClr val="D31919"/>
                </a:buClr>
                <a:buSzPct val="150000"/>
                <a:buNone/>
              </a:pPr>
              <a:r>
                <a:rPr lang="en-US" sz="1800" b="1" dirty="0">
                  <a:solidFill>
                    <a:srgbClr val="D31919"/>
                  </a:solidFill>
                </a:rPr>
                <a:t>New for PTC</a:t>
              </a:r>
              <a:r>
                <a:rPr lang="en-US" sz="1200" b="1" baseline="70000" dirty="0">
                  <a:solidFill>
                    <a:srgbClr val="D31919"/>
                  </a:solidFill>
                </a:rPr>
                <a:t>®</a:t>
              </a:r>
              <a:r>
                <a:rPr lang="en-US" sz="1800" b="1" dirty="0">
                  <a:solidFill>
                    <a:srgbClr val="D31919"/>
                  </a:solidFill>
                </a:rPr>
                <a:t> Creo</a:t>
              </a:r>
              <a:r>
                <a:rPr lang="en-US" sz="1200" b="1" baseline="70000" dirty="0">
                  <a:solidFill>
                    <a:srgbClr val="D31919"/>
                  </a:solidFill>
                </a:rPr>
                <a:t>®</a:t>
              </a:r>
              <a:r>
                <a:rPr lang="en-US" sz="1800" b="1" dirty="0">
                  <a:solidFill>
                    <a:srgbClr val="D31919"/>
                  </a:solidFill>
                </a:rPr>
                <a:t> Parametric </a:t>
              </a:r>
              <a:r>
                <a:rPr lang="en-US" sz="1800" b="1" dirty="0" smtClean="0">
                  <a:solidFill>
                    <a:srgbClr val="D31919"/>
                  </a:solidFill>
                </a:rPr>
                <a:t>2.0</a:t>
              </a:r>
            </a:p>
            <a:p>
              <a:pPr marL="288925" indent="-288925">
                <a:spcBef>
                  <a:spcPts val="1800"/>
                </a:spcBef>
                <a:buClr>
                  <a:srgbClr val="D31919"/>
                </a:buClr>
                <a:buSzPct val="150000"/>
                <a:buBlip>
                  <a:blip r:embed="rId4"/>
                </a:buBlip>
              </a:pPr>
              <a:r>
                <a:rPr lang="en-US" sz="1800" dirty="0">
                  <a:solidFill>
                    <a:schemeClr val="tx1"/>
                  </a:solidFill>
                </a:rPr>
                <a:t>Developed for Creo</a:t>
              </a:r>
              <a:r>
                <a:rPr lang="en-US" sz="1200" baseline="70000" dirty="0">
                  <a:solidFill>
                    <a:schemeClr val="tx1"/>
                  </a:solidFill>
                </a:rPr>
                <a:t>®</a:t>
              </a:r>
              <a:r>
                <a:rPr lang="en-US" sz="1800" dirty="0">
                  <a:solidFill>
                    <a:schemeClr val="tx1"/>
                  </a:solidFill>
                </a:rPr>
                <a:t> Parametric 2.0</a:t>
              </a:r>
            </a:p>
            <a:p>
              <a:pPr marL="288925" indent="-288925">
                <a:spcBef>
                  <a:spcPts val="1800"/>
                </a:spcBef>
                <a:buClr>
                  <a:srgbClr val="D31919"/>
                </a:buClr>
                <a:buSzPct val="150000"/>
                <a:buBlip>
                  <a:blip r:embed="rId4"/>
                </a:buBlip>
              </a:pPr>
              <a:r>
                <a:rPr lang="en-US" sz="1800" dirty="0">
                  <a:solidFill>
                    <a:schemeClr val="tx1"/>
                  </a:solidFill>
                </a:rPr>
                <a:t>Up to </a:t>
              </a:r>
              <a:r>
                <a:rPr lang="en-US" sz="1800" dirty="0" smtClean="0">
                  <a:solidFill>
                    <a:schemeClr val="tx1"/>
                  </a:solidFill>
                </a:rPr>
                <a:t>23X</a:t>
              </a:r>
              <a:r>
                <a:rPr lang="en-US" sz="1200" baseline="70000" dirty="0" smtClean="0">
                  <a:solidFill>
                    <a:schemeClr val="tx1"/>
                  </a:solidFill>
                </a:rPr>
                <a:t>3</a:t>
              </a:r>
              <a:r>
                <a:rPr lang="en-US" sz="1800" dirty="0" smtClean="0">
                  <a:solidFill>
                    <a:schemeClr val="tx1"/>
                  </a:solidFill>
                </a:rPr>
                <a:t> </a:t>
              </a:r>
              <a:r>
                <a:rPr lang="en-US" sz="1800" dirty="0">
                  <a:solidFill>
                    <a:schemeClr val="tx1"/>
                  </a:solidFill>
                </a:rPr>
                <a:t>faster performance</a:t>
              </a:r>
            </a:p>
            <a:p>
              <a:pPr marL="288925" indent="-288925">
                <a:spcBef>
                  <a:spcPts val="1800"/>
                </a:spcBef>
                <a:buClr>
                  <a:srgbClr val="D31919"/>
                </a:buClr>
                <a:buSzPct val="150000"/>
                <a:buBlip>
                  <a:blip r:embed="rId4"/>
                </a:buBlip>
              </a:pPr>
              <a:r>
                <a:rPr lang="en-US" sz="1800" dirty="0">
                  <a:solidFill>
                    <a:schemeClr val="tx1"/>
                  </a:solidFill>
                </a:rPr>
                <a:t>Pixel-accurate transparency rendering</a:t>
              </a:r>
            </a:p>
            <a:p>
              <a:pPr marL="288925" indent="-288925">
                <a:spcBef>
                  <a:spcPts val="1800"/>
                </a:spcBef>
                <a:buClr>
                  <a:srgbClr val="D31919"/>
                </a:buClr>
                <a:buSzPct val="150000"/>
                <a:buBlip>
                  <a:blip r:embed="rId4"/>
                </a:buBlip>
              </a:pPr>
              <a:r>
                <a:rPr lang="en-US" sz="1800" dirty="0">
                  <a:solidFill>
                    <a:schemeClr val="tx1"/>
                  </a:solidFill>
                </a:rPr>
                <a:t>Greatly reduced visual artifacts</a:t>
              </a:r>
            </a:p>
            <a:p>
              <a:pPr marL="288925" indent="-288925">
                <a:spcBef>
                  <a:spcPts val="1800"/>
                </a:spcBef>
                <a:buClr>
                  <a:srgbClr val="D31919"/>
                </a:buClr>
                <a:buSzPct val="150000"/>
                <a:buBlip>
                  <a:blip r:embed="rId4"/>
                </a:buBlip>
              </a:pPr>
              <a:r>
                <a:rPr lang="en-US" sz="1800" dirty="0">
                  <a:solidFill>
                    <a:schemeClr val="tx1"/>
                  </a:solidFill>
                </a:rPr>
                <a:t>Exclusive feature to AMD </a:t>
              </a:r>
              <a:r>
                <a:rPr lang="en-US" sz="1800" dirty="0" smtClean="0">
                  <a:solidFill>
                    <a:schemeClr val="tx1"/>
                  </a:solidFill>
                </a:rPr>
                <a:t>FirePro</a:t>
              </a:r>
              <a:r>
                <a:rPr lang="en-US" sz="1200" baseline="70000" dirty="0" smtClean="0">
                  <a:solidFill>
                    <a:schemeClr val="tx1"/>
                  </a:solidFill>
                </a:rPr>
                <a:t>TM</a:t>
              </a:r>
              <a:r>
                <a:rPr lang="en-US" sz="1800" dirty="0" smtClean="0">
                  <a:solidFill>
                    <a:schemeClr val="tx1"/>
                  </a:solidFill>
                </a:rPr>
                <a:t> cards</a:t>
              </a:r>
              <a:endParaRPr lang="en-US" sz="1800" dirty="0">
                <a:solidFill>
                  <a:schemeClr val="tx1"/>
                </a:solidFill>
              </a:endParaRPr>
            </a:p>
          </p:txBody>
        </p:sp>
      </p:grpSp>
    </p:spTree>
    <p:extLst>
      <p:ext uri="{BB962C8B-B14F-4D97-AF65-F5344CB8AC3E}">
        <p14:creationId xmlns:p14="http://schemas.microsoft.com/office/powerpoint/2010/main" val="20730538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OIT – Order Independent Transparency</a:t>
            </a:r>
          </a:p>
        </p:txBody>
      </p:sp>
      <p:grpSp>
        <p:nvGrpSpPr>
          <p:cNvPr id="3" name="Group 2"/>
          <p:cNvGrpSpPr/>
          <p:nvPr/>
        </p:nvGrpSpPr>
        <p:grpSpPr>
          <a:xfrm>
            <a:off x="321038" y="1239352"/>
            <a:ext cx="11546749" cy="4322618"/>
            <a:chOff x="321038" y="1239352"/>
            <a:chExt cx="11546749" cy="4322618"/>
          </a:xfrm>
        </p:grpSpPr>
        <p:sp>
          <p:nvSpPr>
            <p:cNvPr id="14" name="Rounded Rectangle 13"/>
            <p:cNvSpPr/>
            <p:nvPr/>
          </p:nvSpPr>
          <p:spPr bwMode="auto">
            <a:xfrm>
              <a:off x="321038" y="1239352"/>
              <a:ext cx="11546749" cy="4322618"/>
            </a:xfrm>
            <a:prstGeom prst="roundRect">
              <a:avLst>
                <a:gd name="adj" fmla="val 4940"/>
              </a:avLst>
            </a:prstGeom>
            <a:gradFill flip="none" rotWithShape="1">
              <a:gsLst>
                <a:gs pos="0">
                  <a:sysClr val="windowText" lastClr="000000"/>
                </a:gs>
                <a:gs pos="62080">
                  <a:srgbClr val="000000">
                    <a:alpha val="67000"/>
                  </a:srgbClr>
                </a:gs>
                <a:gs pos="21000">
                  <a:sysClr val="windowText" lastClr="000000">
                    <a:alpha val="65000"/>
                  </a:sysClr>
                </a:gs>
                <a:gs pos="100000">
                  <a:sysClr val="windowText" lastClr="000000">
                    <a:alpha val="82000"/>
                  </a:sysClr>
                </a:gs>
              </a:gsLst>
              <a:lin ang="16200000" scaled="1"/>
              <a:tileRect/>
            </a:gradFill>
            <a:ln w="19050" algn="ctr">
              <a:solidFill>
                <a:sysClr val="windowText" lastClr="000000">
                  <a:lumMod val="75000"/>
                  <a:lumOff val="25000"/>
                </a:sysClr>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marR="0" lvl="0" indent="-1588" algn="ctr" defTabSz="913183" eaLnBrk="1" fontAlgn="auto" latinLnBrk="0" hangingPunct="1">
                <a:lnSpc>
                  <a:spcPct val="100000"/>
                </a:lnSpc>
                <a:spcBef>
                  <a:spcPts val="0"/>
                </a:spcBef>
                <a:spcAft>
                  <a:spcPts val="0"/>
                </a:spcAft>
                <a:buClrTx/>
                <a:buSzTx/>
                <a:buFontTx/>
                <a:buNone/>
                <a:tabLst/>
                <a:defRPr/>
              </a:pPr>
              <a:endParaRPr kumimoji="0" lang="en-CA" sz="1800" b="1" i="0" u="none" strike="noStrike" kern="0" cap="none" spc="0" normalizeH="0" baseline="0" noProof="0" smtClean="0">
                <a:ln>
                  <a:noFill/>
                </a:ln>
                <a:solidFill>
                  <a:prstClr val="white"/>
                </a:solidFill>
                <a:effectLst/>
                <a:uLnTx/>
                <a:uFillTx/>
                <a:cs typeface="Arial" charset="0"/>
              </a:endParaRPr>
            </a:p>
          </p:txBody>
        </p:sp>
        <p:sp>
          <p:nvSpPr>
            <p:cNvPr id="15" name="Rounded Rectangle 14"/>
            <p:cNvSpPr/>
            <p:nvPr/>
          </p:nvSpPr>
          <p:spPr bwMode="auto">
            <a:xfrm>
              <a:off x="413166" y="1337621"/>
              <a:ext cx="11362492" cy="2141934"/>
            </a:xfrm>
            <a:prstGeom prst="roundRect">
              <a:avLst>
                <a:gd name="adj" fmla="val 7471"/>
              </a:avLst>
            </a:prstGeom>
            <a:gradFill flip="none" rotWithShape="1">
              <a:gsLst>
                <a:gs pos="0">
                  <a:sysClr val="window" lastClr="FFFFFF">
                    <a:alpha val="31000"/>
                  </a:sysClr>
                </a:gs>
                <a:gs pos="3000">
                  <a:sysClr val="window" lastClr="FFFFFF">
                    <a:alpha val="24000"/>
                  </a:sysClr>
                </a:gs>
                <a:gs pos="23000">
                  <a:sysClr val="windowText" lastClr="000000">
                    <a:alpha val="0"/>
                  </a:sysClr>
                </a:gs>
                <a:gs pos="100000">
                  <a:sysClr val="windowText" lastClr="000000">
                    <a:alpha val="0"/>
                  </a:sysClr>
                </a:gs>
              </a:gsLst>
              <a:lin ang="5400000" scaled="0"/>
              <a:tileRect/>
            </a:gradFill>
            <a:ln w="19050" algn="ctr">
              <a:noFill/>
              <a:round/>
              <a:headEnd/>
              <a:tailEnd/>
            </a:ln>
            <a:effectLst/>
          </p:spPr>
          <p:txBody>
            <a:bodyPr lIns="228600" tIns="45714" rIns="228600" bIns="45714" rtlCol="0" anchor="ctr"/>
            <a:lstStyle/>
            <a:p>
              <a:pPr marL="1588" indent="-1588" algn="ctr" defTabSz="913183"/>
              <a:endParaRPr lang="en-CA" b="1" kern="0">
                <a:solidFill>
                  <a:prstClr val="white"/>
                </a:solidFill>
                <a:cs typeface="Arial" charset="0"/>
              </a:endParaRPr>
            </a:p>
          </p:txBody>
        </p:sp>
      </p:grpSp>
      <p:graphicFrame>
        <p:nvGraphicFramePr>
          <p:cNvPr id="16" name="Table 15"/>
          <p:cNvGraphicFramePr>
            <a:graphicFrameLocks noGrp="1"/>
          </p:cNvGraphicFramePr>
          <p:nvPr>
            <p:extLst>
              <p:ext uri="{D42A27DB-BD31-4B8C-83A1-F6EECF244321}">
                <p14:modId xmlns:p14="http://schemas.microsoft.com/office/powerpoint/2010/main" val="3211155934"/>
              </p:ext>
            </p:extLst>
          </p:nvPr>
        </p:nvGraphicFramePr>
        <p:xfrm>
          <a:off x="464346" y="1434312"/>
          <a:ext cx="11260133" cy="4072936"/>
        </p:xfrm>
        <a:graphic>
          <a:graphicData uri="http://schemas.openxmlformats.org/drawingml/2006/table">
            <a:tbl>
              <a:tblPr firstRow="1" bandRow="1"/>
              <a:tblGrid>
                <a:gridCol w="3390833"/>
                <a:gridCol w="2863235"/>
                <a:gridCol w="5006065"/>
              </a:tblGrid>
              <a:tr h="763081">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en-US" sz="2200" dirty="0" smtClean="0">
                          <a:solidFill>
                            <a:schemeClr val="bg1"/>
                          </a:solidFill>
                          <a:effectLst>
                            <a:outerShdw blurRad="38100" dist="38100" dir="2700000" algn="tl">
                              <a:srgbClr val="000000">
                                <a:alpha val="43137"/>
                              </a:srgbClr>
                            </a:outerShdw>
                          </a:effectLst>
                        </a:rPr>
                        <a:t>OIT Functions</a:t>
                      </a:r>
                      <a:endParaRPr lang="en-US" sz="2200" dirty="0">
                        <a:solidFill>
                          <a:schemeClr val="bg1"/>
                        </a:solidFill>
                        <a:effectLst>
                          <a:outerShdw blurRad="38100" dist="38100" dir="2700000" algn="tl">
                            <a:srgbClr val="000000">
                              <a:alpha val="43137"/>
                            </a:srgbClr>
                          </a:outerShdw>
                        </a:effectLst>
                      </a:endParaRPr>
                    </a:p>
                  </a:txBody>
                  <a:tcPr marL="122838" marR="122838" marT="46064" marB="46064"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en-US" sz="2200" dirty="0" smtClean="0">
                          <a:solidFill>
                            <a:schemeClr val="bg1"/>
                          </a:solidFill>
                          <a:effectLst>
                            <a:outerShdw blurRad="38100" dist="38100" dir="2700000" algn="tl">
                              <a:srgbClr val="000000">
                                <a:alpha val="43137"/>
                              </a:srgbClr>
                            </a:outerShdw>
                          </a:effectLst>
                        </a:rPr>
                        <a:t>End</a:t>
                      </a:r>
                      <a:r>
                        <a:rPr lang="en-US" sz="2200" baseline="0" dirty="0" smtClean="0">
                          <a:solidFill>
                            <a:schemeClr val="bg1"/>
                          </a:solidFill>
                          <a:effectLst>
                            <a:outerShdw blurRad="38100" dist="38100" dir="2700000" algn="tl">
                              <a:srgbClr val="000000">
                                <a:alpha val="43137"/>
                              </a:srgbClr>
                            </a:outerShdw>
                          </a:effectLst>
                        </a:rPr>
                        <a:t> User </a:t>
                      </a:r>
                      <a:r>
                        <a:rPr lang="en-US" sz="2200" dirty="0" smtClean="0">
                          <a:solidFill>
                            <a:schemeClr val="bg1"/>
                          </a:solidFill>
                          <a:effectLst>
                            <a:outerShdw blurRad="38100" dist="38100" dir="2700000" algn="tl">
                              <a:srgbClr val="000000">
                                <a:alpha val="43137"/>
                              </a:srgbClr>
                            </a:outerShdw>
                          </a:effectLst>
                        </a:rPr>
                        <a:t>Experience</a:t>
                      </a:r>
                      <a:endParaRPr lang="en-US" sz="2200" dirty="0">
                        <a:solidFill>
                          <a:schemeClr val="bg1"/>
                        </a:solidFill>
                        <a:effectLst>
                          <a:outerShdw blurRad="38100" dist="38100" dir="2700000" algn="tl">
                            <a:srgbClr val="000000">
                              <a:alpha val="43137"/>
                            </a:srgbClr>
                          </a:outerShdw>
                        </a:effectLst>
                      </a:endParaRPr>
                    </a:p>
                  </a:txBody>
                  <a:tcPr marL="122838" marR="122838" marT="46064" marB="46064"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en-US" sz="2200" dirty="0" smtClean="0">
                          <a:solidFill>
                            <a:schemeClr val="bg1"/>
                          </a:solidFill>
                          <a:effectLst>
                            <a:outerShdw blurRad="38100" dist="38100" dir="2700000" algn="tl">
                              <a:srgbClr val="000000">
                                <a:alpha val="43137"/>
                              </a:srgbClr>
                            </a:outerShdw>
                          </a:effectLst>
                        </a:rPr>
                        <a:t>Workflow Benefit</a:t>
                      </a:r>
                      <a:br>
                        <a:rPr lang="en-US" sz="2200" dirty="0" smtClean="0">
                          <a:solidFill>
                            <a:schemeClr val="bg1"/>
                          </a:solidFill>
                          <a:effectLst>
                            <a:outerShdw blurRad="38100" dist="38100" dir="2700000" algn="tl">
                              <a:srgbClr val="000000">
                                <a:alpha val="43137"/>
                              </a:srgbClr>
                            </a:outerShdw>
                          </a:effectLst>
                        </a:rPr>
                      </a:br>
                      <a:r>
                        <a:rPr lang="en-US" sz="2200" dirty="0" smtClean="0">
                          <a:solidFill>
                            <a:schemeClr val="bg1"/>
                          </a:solidFill>
                          <a:effectLst>
                            <a:outerShdw blurRad="38100" dist="38100" dir="2700000" algn="tl">
                              <a:srgbClr val="000000">
                                <a:alpha val="43137"/>
                              </a:srgbClr>
                            </a:outerShdw>
                          </a:effectLst>
                        </a:rPr>
                        <a:t>in Creo</a:t>
                      </a:r>
                      <a:r>
                        <a:rPr lang="en-US" sz="1400" baseline="70000" dirty="0" smtClean="0">
                          <a:solidFill>
                            <a:schemeClr val="bg1"/>
                          </a:solidFill>
                          <a:effectLst>
                            <a:outerShdw blurRad="38100" dist="38100" dir="2700000" algn="tl">
                              <a:srgbClr val="000000">
                                <a:alpha val="43137"/>
                              </a:srgbClr>
                            </a:outerShdw>
                          </a:effectLst>
                        </a:rPr>
                        <a:t>®</a:t>
                      </a:r>
                      <a:r>
                        <a:rPr lang="en-US" sz="2200" dirty="0" smtClean="0">
                          <a:solidFill>
                            <a:schemeClr val="bg1"/>
                          </a:solidFill>
                          <a:effectLst>
                            <a:outerShdw blurRad="38100" dist="38100" dir="2700000" algn="tl">
                              <a:srgbClr val="000000">
                                <a:alpha val="43137"/>
                              </a:srgbClr>
                            </a:outerShdw>
                          </a:effectLst>
                        </a:rPr>
                        <a:t> Parametric</a:t>
                      </a:r>
                      <a:r>
                        <a:rPr lang="en-US" sz="1400" b="1" kern="1200" baseline="70000" dirty="0" smtClean="0">
                          <a:solidFill>
                            <a:schemeClr val="bg1"/>
                          </a:solidFill>
                          <a:effectLst>
                            <a:outerShdw blurRad="38100" dist="38100" dir="2700000" algn="tl">
                              <a:srgbClr val="000000">
                                <a:alpha val="43137"/>
                              </a:srgbClr>
                            </a:outerShdw>
                          </a:effectLst>
                          <a:latin typeface="Arial"/>
                          <a:ea typeface=""/>
                          <a:cs typeface=""/>
                        </a:rPr>
                        <a:t>®</a:t>
                      </a:r>
                      <a:r>
                        <a:rPr lang="en-US" sz="2200" dirty="0" smtClean="0">
                          <a:solidFill>
                            <a:schemeClr val="bg1"/>
                          </a:solidFill>
                          <a:effectLst>
                            <a:outerShdw blurRad="38100" dist="38100" dir="2700000" algn="tl">
                              <a:srgbClr val="000000">
                                <a:alpha val="43137"/>
                              </a:srgbClr>
                            </a:outerShdw>
                          </a:effectLst>
                        </a:rPr>
                        <a:t> 2.0</a:t>
                      </a:r>
                      <a:endParaRPr lang="en-US" sz="2200" dirty="0">
                        <a:solidFill>
                          <a:schemeClr val="bg1"/>
                        </a:solidFill>
                        <a:effectLst>
                          <a:outerShdw blurRad="38100" dist="38100" dir="2700000" algn="tl">
                            <a:srgbClr val="000000">
                              <a:alpha val="43137"/>
                            </a:srgbClr>
                          </a:outerShdw>
                        </a:effectLst>
                      </a:endParaRPr>
                    </a:p>
                  </a:txBody>
                  <a:tcPr marL="122838" marR="122838" marT="46064" marB="46064"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1595867">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r>
                        <a:rPr lang="en-US" sz="1900" b="1" kern="1200" smtClean="0">
                          <a:solidFill>
                            <a:srgbClr val="FFC000"/>
                          </a:solidFill>
                          <a:latin typeface="+mn-lt"/>
                          <a:ea typeface="+mn-ea"/>
                          <a:cs typeface="+mn-cs"/>
                        </a:rPr>
                        <a:t>Transparency Performance</a:t>
                      </a:r>
                      <a:endParaRPr lang="en-US" sz="1900" b="1" kern="1200">
                        <a:solidFill>
                          <a:srgbClr val="FFC000"/>
                        </a:solidFill>
                        <a:latin typeface="+mn-lt"/>
                        <a:ea typeface="+mn-ea"/>
                        <a:cs typeface="+mn-cs"/>
                      </a:endParaRPr>
                    </a:p>
                  </a:txBody>
                  <a:tcPr marL="122838" marR="122838" marT="122838" marB="46064">
                    <a:lnL w="12700" cmpd="sng">
                      <a:noFill/>
                    </a:lnL>
                    <a:lnR w="12700" cmpd="sng">
                      <a:noFill/>
                    </a:lnR>
                    <a:lnT w="28575" cap="flat" cmpd="sng" algn="ctr">
                      <a:solidFill>
                        <a:schemeClr val="bg1"/>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ctr"/>
                      <a:r>
                        <a:rPr lang="en-US" sz="1900" b="0" kern="1200" baseline="0" dirty="0" smtClean="0">
                          <a:solidFill>
                            <a:schemeClr val="bg1"/>
                          </a:solidFill>
                          <a:effectLst>
                            <a:outerShdw blurRad="38100" dist="38100" dir="2700000" algn="tl">
                              <a:srgbClr val="000000">
                                <a:alpha val="43137"/>
                              </a:srgbClr>
                            </a:outerShdw>
                          </a:effectLst>
                          <a:latin typeface="+mn-lt"/>
                          <a:ea typeface="+mn-ea"/>
                          <a:cs typeface="+mn-cs"/>
                        </a:rPr>
                        <a:t>23X</a:t>
                      </a:r>
                      <a:r>
                        <a:rPr lang="en-US" sz="1200" b="0" kern="1200" baseline="80000" dirty="0" smtClean="0">
                          <a:solidFill>
                            <a:schemeClr val="bg1"/>
                          </a:solidFill>
                          <a:effectLst>
                            <a:outerShdw blurRad="38100" dist="38100" dir="2700000" algn="tl">
                              <a:srgbClr val="000000">
                                <a:alpha val="43137"/>
                              </a:srgbClr>
                            </a:outerShdw>
                          </a:effectLst>
                          <a:latin typeface="+mn-lt"/>
                          <a:ea typeface="+mn-ea"/>
                          <a:cs typeface="+mn-cs"/>
                        </a:rPr>
                        <a:t>3</a:t>
                      </a:r>
                      <a:r>
                        <a:rPr lang="en-US" sz="1900" b="0" kern="1200" baseline="0" dirty="0" smtClean="0">
                          <a:solidFill>
                            <a:schemeClr val="bg1"/>
                          </a:solidFill>
                          <a:effectLst>
                            <a:outerShdw blurRad="38100" dist="38100" dir="2700000" algn="tl">
                              <a:srgbClr val="000000">
                                <a:alpha val="43137"/>
                              </a:srgbClr>
                            </a:outerShdw>
                          </a:effectLst>
                          <a:latin typeface="+mn-lt"/>
                          <a:ea typeface="+mn-ea"/>
                          <a:cs typeface="+mn-cs"/>
                        </a:rPr>
                        <a:t> faster</a:t>
                      </a:r>
                    </a:p>
                  </a:txBody>
                  <a:tcPr marL="122838" marR="122838" marT="122838" marB="46064">
                    <a:lnL w="12700" cmpd="sng">
                      <a:noFill/>
                    </a:lnL>
                    <a:lnR w="12700" cmpd="sng">
                      <a:noFill/>
                    </a:lnR>
                    <a:lnT w="28575" cap="flat" cmpd="sng" algn="ctr">
                      <a:solidFill>
                        <a:schemeClr val="bg1"/>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marL="287338" marR="0" indent="-287338" algn="l" defTabSz="914400" rtl="0" eaLnBrk="1" fontAlgn="auto" latinLnBrk="0" hangingPunct="1">
                        <a:lnSpc>
                          <a:spcPct val="100000"/>
                        </a:lnSpc>
                        <a:spcBef>
                          <a:spcPts val="0"/>
                        </a:spcBef>
                        <a:spcAft>
                          <a:spcPts val="600"/>
                        </a:spcAft>
                        <a:buClr>
                          <a:srgbClr val="C00000"/>
                        </a:buClr>
                        <a:buSzTx/>
                        <a:buFontTx/>
                        <a:buBlip>
                          <a:blip r:embed="rId3"/>
                        </a:buBlip>
                        <a:tabLst/>
                        <a:defRPr/>
                      </a:pPr>
                      <a:r>
                        <a:rPr lang="en-US" sz="1900" b="0" kern="1200" baseline="0" dirty="0" smtClean="0">
                          <a:solidFill>
                            <a:schemeClr val="bg1"/>
                          </a:solidFill>
                          <a:effectLst>
                            <a:outerShdw blurRad="38100" dist="38100" dir="2700000" algn="tl">
                              <a:srgbClr val="000000">
                                <a:alpha val="43137"/>
                              </a:srgbClr>
                            </a:outerShdw>
                          </a:effectLst>
                          <a:latin typeface="+mn-lt"/>
                          <a:ea typeface="+mn-ea"/>
                          <a:cs typeface="+mn-cs"/>
                        </a:rPr>
                        <a:t>Increase productivity</a:t>
                      </a:r>
                    </a:p>
                    <a:p>
                      <a:pPr marL="287338" marR="0" indent="-287338" algn="l" defTabSz="914400" rtl="0" eaLnBrk="1" fontAlgn="auto" latinLnBrk="0" hangingPunct="1">
                        <a:lnSpc>
                          <a:spcPct val="100000"/>
                        </a:lnSpc>
                        <a:spcBef>
                          <a:spcPts val="0"/>
                        </a:spcBef>
                        <a:spcAft>
                          <a:spcPts val="600"/>
                        </a:spcAft>
                        <a:buClr>
                          <a:srgbClr val="C00000"/>
                        </a:buClr>
                        <a:buSzTx/>
                        <a:buFontTx/>
                        <a:buBlip>
                          <a:blip r:embed="rId3"/>
                        </a:buBlip>
                        <a:tabLst/>
                        <a:defRPr/>
                      </a:pPr>
                      <a:r>
                        <a:rPr lang="en-US" sz="1900" b="0" kern="1200" baseline="0" dirty="0" smtClean="0">
                          <a:solidFill>
                            <a:schemeClr val="bg1"/>
                          </a:solidFill>
                          <a:effectLst>
                            <a:outerShdw blurRad="38100" dist="38100" dir="2700000" algn="tl">
                              <a:srgbClr val="000000">
                                <a:alpha val="43137"/>
                              </a:srgbClr>
                            </a:outerShdw>
                          </a:effectLst>
                          <a:latin typeface="+mn-lt"/>
                          <a:ea typeface="+mn-ea"/>
                          <a:cs typeface="+mn-cs"/>
                        </a:rPr>
                        <a:t>Better early design insight</a:t>
                      </a:r>
                    </a:p>
                    <a:p>
                      <a:pPr marL="287338" marR="0" indent="-287338" algn="l" defTabSz="914400" rtl="0" eaLnBrk="1" fontAlgn="auto" latinLnBrk="0" hangingPunct="1">
                        <a:lnSpc>
                          <a:spcPct val="100000"/>
                        </a:lnSpc>
                        <a:spcBef>
                          <a:spcPts val="0"/>
                        </a:spcBef>
                        <a:spcAft>
                          <a:spcPts val="600"/>
                        </a:spcAft>
                        <a:buClr>
                          <a:srgbClr val="C00000"/>
                        </a:buClr>
                        <a:buSzTx/>
                        <a:buFontTx/>
                        <a:buBlip>
                          <a:blip r:embed="rId3"/>
                        </a:buBlip>
                        <a:tabLst/>
                        <a:defRPr/>
                      </a:pPr>
                      <a:r>
                        <a:rPr lang="en-US" sz="1900" b="0" kern="1200" baseline="0" dirty="0" smtClean="0">
                          <a:solidFill>
                            <a:schemeClr val="bg1"/>
                          </a:solidFill>
                          <a:effectLst>
                            <a:outerShdw blurRad="38100" dist="38100" dir="2700000" algn="tl">
                              <a:srgbClr val="000000">
                                <a:alpha val="43137"/>
                              </a:srgbClr>
                            </a:outerShdw>
                          </a:effectLst>
                          <a:latin typeface="+mn-lt"/>
                          <a:ea typeface="+mn-ea"/>
                          <a:cs typeface="+mn-cs"/>
                        </a:rPr>
                        <a:t>Opportunities for new and innovative workflows </a:t>
                      </a:r>
                    </a:p>
                  </a:txBody>
                  <a:tcPr marL="122838" marR="122838" marT="122838" marB="46064">
                    <a:lnL w="12700" cmpd="sng">
                      <a:noFill/>
                    </a:lnL>
                    <a:lnR w="12700" cmpd="sng">
                      <a:noFill/>
                    </a:lnR>
                    <a:lnT w="28575" cap="flat" cmpd="sng" algn="ctr">
                      <a:solidFill>
                        <a:schemeClr val="bg1"/>
                      </a:solidFill>
                      <a:prstDash val="solid"/>
                      <a:round/>
                      <a:headEnd type="none" w="med" len="med"/>
                      <a:tailEnd type="none" w="med" len="med"/>
                    </a:lnT>
                    <a:lnB w="6350" cap="flat" cmpd="sng" algn="ctr">
                      <a:solidFill>
                        <a:sysClr val="window" lastClr="FFFFFF">
                          <a:lumMod val="65000"/>
                        </a:sysClr>
                      </a:solidFill>
                      <a:prstDash val="solid"/>
                      <a:round/>
                      <a:headEnd type="none" w="med" len="med"/>
                      <a:tailEnd type="none" w="med" len="med"/>
                    </a:lnB>
                    <a:lnTlToBr w="12700" cmpd="sng">
                      <a:noFill/>
                      <a:prstDash val="solid"/>
                    </a:lnTlToBr>
                    <a:lnBlToTr w="12700" cmpd="sng">
                      <a:noFill/>
                      <a:prstDash val="solid"/>
                    </a:lnBlToTr>
                    <a:noFill/>
                  </a:tcPr>
                </a:tc>
              </a:tr>
              <a:tr h="1713988">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r>
                        <a:rPr lang="en-US" sz="1900" b="1" kern="1200" dirty="0" smtClean="0">
                          <a:solidFill>
                            <a:srgbClr val="FFC000"/>
                          </a:solidFill>
                          <a:latin typeface="+mn-lt"/>
                          <a:ea typeface="+mn-ea"/>
                          <a:cs typeface="+mn-cs"/>
                        </a:rPr>
                        <a:t>Accurate Depth Sorting</a:t>
                      </a:r>
                      <a:endParaRPr lang="en-US" sz="1900" b="1" kern="1200" dirty="0">
                        <a:solidFill>
                          <a:srgbClr val="FFC000"/>
                        </a:solidFill>
                        <a:latin typeface="+mn-lt"/>
                        <a:ea typeface="+mn-ea"/>
                        <a:cs typeface="+mn-cs"/>
                      </a:endParaRPr>
                    </a:p>
                  </a:txBody>
                  <a:tcPr marL="122838" marR="122838" marT="122838" marB="46064">
                    <a:lnL w="12700" cmpd="sng">
                      <a:noFill/>
                    </a:lnL>
                    <a:lnR w="12700" cmpd="sng">
                      <a:noFill/>
                    </a:lnR>
                    <a:lnT w="6350" cap="flat" cmpd="sng" algn="ctr">
                      <a:solidFill>
                        <a:sysClr val="window" lastClr="FFFFFF">
                          <a:lumMod val="65000"/>
                        </a:sys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b="0" kern="1200" baseline="0" dirty="0" smtClean="0">
                          <a:solidFill>
                            <a:schemeClr val="bg1"/>
                          </a:solidFill>
                          <a:effectLst>
                            <a:outerShdw blurRad="38100" dist="38100" dir="2700000" algn="tl">
                              <a:srgbClr val="000000">
                                <a:alpha val="43137"/>
                              </a:srgbClr>
                            </a:outerShdw>
                          </a:effectLst>
                          <a:latin typeface="+mn-lt"/>
                          <a:ea typeface="+mn-ea"/>
                          <a:cs typeface="+mn-cs"/>
                        </a:rPr>
                        <a:t>Virtually no transparent artifacts compared to Blended mode transparency</a:t>
                      </a:r>
                    </a:p>
                  </a:txBody>
                  <a:tcPr marL="122838" marR="122838" marT="122838" marB="46064">
                    <a:lnL w="12700" cmpd="sng">
                      <a:noFill/>
                    </a:lnL>
                    <a:lnR w="12700" cmpd="sng">
                      <a:noFill/>
                    </a:lnR>
                    <a:lnT w="6350" cap="flat" cmpd="sng" algn="ctr">
                      <a:solidFill>
                        <a:sysClr val="window" lastClr="FFFFFF">
                          <a:lumMod val="65000"/>
                        </a:sys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marL="287338" marR="0" indent="-287338" algn="l" defTabSz="914400" rtl="0" eaLnBrk="1" fontAlgn="auto" latinLnBrk="0" hangingPunct="1">
                        <a:lnSpc>
                          <a:spcPct val="100000"/>
                        </a:lnSpc>
                        <a:spcBef>
                          <a:spcPts val="0"/>
                        </a:spcBef>
                        <a:spcAft>
                          <a:spcPts val="600"/>
                        </a:spcAft>
                        <a:buClr>
                          <a:srgbClr val="C00000"/>
                        </a:buClr>
                        <a:buSzTx/>
                        <a:buFontTx/>
                        <a:buBlip>
                          <a:blip r:embed="rId3"/>
                        </a:buBlip>
                        <a:tabLst/>
                        <a:defRPr/>
                      </a:pPr>
                      <a:r>
                        <a:rPr lang="en-US" sz="1900" b="0" kern="1200" baseline="0" dirty="0" smtClean="0">
                          <a:solidFill>
                            <a:schemeClr val="bg1"/>
                          </a:solidFill>
                          <a:effectLst>
                            <a:outerShdw blurRad="38100" dist="38100" dir="2700000" algn="tl">
                              <a:srgbClr val="000000">
                                <a:alpha val="43137"/>
                              </a:srgbClr>
                            </a:outerShdw>
                          </a:effectLst>
                          <a:latin typeface="+mn-lt"/>
                          <a:ea typeface="+mn-ea"/>
                          <a:cs typeface="+mn-cs"/>
                        </a:rPr>
                        <a:t>Accurate representation of digital model</a:t>
                      </a:r>
                    </a:p>
                    <a:p>
                      <a:pPr marL="287338" marR="0" indent="-287338" algn="l" defTabSz="914400" rtl="0" eaLnBrk="1" fontAlgn="auto" latinLnBrk="0" hangingPunct="1">
                        <a:lnSpc>
                          <a:spcPct val="100000"/>
                        </a:lnSpc>
                        <a:spcBef>
                          <a:spcPts val="0"/>
                        </a:spcBef>
                        <a:spcAft>
                          <a:spcPts val="600"/>
                        </a:spcAft>
                        <a:buClr>
                          <a:srgbClr val="C00000"/>
                        </a:buClr>
                        <a:buSzTx/>
                        <a:buFontTx/>
                        <a:buBlip>
                          <a:blip r:embed="rId3"/>
                        </a:buBlip>
                        <a:tabLst/>
                        <a:defRPr/>
                      </a:pPr>
                      <a:r>
                        <a:rPr lang="en-US" sz="1900" b="0" kern="1200" baseline="0" dirty="0" smtClean="0">
                          <a:solidFill>
                            <a:schemeClr val="bg1"/>
                          </a:solidFill>
                          <a:effectLst>
                            <a:outerShdw blurRad="38100" dist="38100" dir="2700000" algn="tl">
                              <a:srgbClr val="000000">
                                <a:alpha val="43137"/>
                              </a:srgbClr>
                            </a:outerShdw>
                          </a:effectLst>
                          <a:latin typeface="+mn-lt"/>
                          <a:ea typeface="+mn-ea"/>
                          <a:cs typeface="+mn-cs"/>
                        </a:rPr>
                        <a:t>More efficient design inspection</a:t>
                      </a:r>
                    </a:p>
                  </a:txBody>
                  <a:tcPr marL="122838" marR="122838" marT="122838" marB="46064">
                    <a:lnL w="12700" cmpd="sng">
                      <a:noFill/>
                    </a:lnL>
                    <a:lnR w="12700" cmpd="sng">
                      <a:noFill/>
                    </a:lnR>
                    <a:lnT w="6350" cap="flat" cmpd="sng" algn="ctr">
                      <a:solidFill>
                        <a:sysClr val="window" lastClr="FFFFFF">
                          <a:lumMod val="65000"/>
                        </a:sys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24960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OIT – Order independent Transparency</a:t>
            </a:r>
          </a:p>
        </p:txBody>
      </p:sp>
      <p:sp>
        <p:nvSpPr>
          <p:cNvPr id="9" name="Rounded Rectangle 8"/>
          <p:cNvSpPr/>
          <p:nvPr/>
        </p:nvSpPr>
        <p:spPr bwMode="auto">
          <a:xfrm>
            <a:off x="1398904" y="734916"/>
            <a:ext cx="9391016" cy="5326517"/>
          </a:xfrm>
          <a:prstGeom prst="roundRect">
            <a:avLst>
              <a:gd name="adj" fmla="val 4940"/>
            </a:avLst>
          </a:prstGeom>
          <a:gradFill flip="none" rotWithShape="1">
            <a:gsLst>
              <a:gs pos="0">
                <a:schemeClr val="bg1"/>
              </a:gs>
              <a:gs pos="62080">
                <a:srgbClr val="000000">
                  <a:alpha val="67000"/>
                </a:srgbClr>
              </a:gs>
              <a:gs pos="21000">
                <a:schemeClr val="bg1">
                  <a:alpha val="65000"/>
                </a:schemeClr>
              </a:gs>
              <a:gs pos="100000">
                <a:schemeClr val="bg1">
                  <a:alpha val="82000"/>
                </a:schemeClr>
              </a:gs>
            </a:gsLst>
            <a:lin ang="16200000" scaled="1"/>
            <a:tileRect/>
          </a:gradFill>
          <a:ln w="19050" algn="ctr">
            <a:solidFill>
              <a:schemeClr val="bg1">
                <a:lumMod val="75000"/>
                <a:lumOff val="25000"/>
              </a:schemeClr>
            </a:solidFill>
            <a:round/>
            <a:headEnd/>
            <a:tailEnd/>
          </a:ln>
          <a:effectLst>
            <a:outerShdw blurRad="50800" dist="38100" dir="5400000" algn="t" rotWithShape="0">
              <a:prstClr val="black">
                <a:alpha val="40000"/>
              </a:prstClr>
            </a:outerShdw>
          </a:effectLst>
        </p:spPr>
        <p:txBody>
          <a:bodyPr lIns="304721" tIns="60936" rIns="304721" bIns="60936" rtlCol="0" anchor="ctr"/>
          <a:lstStyle/>
          <a:p>
            <a:pPr marL="2117" indent="-2117" algn="ctr" defTabSz="1217273"/>
            <a:endParaRPr lang="en-CA" sz="2399" b="1">
              <a:solidFill>
                <a:prstClr val="white"/>
              </a:solidFill>
              <a:cs typeface="Arial" charset="0"/>
            </a:endParaRPr>
          </a:p>
        </p:txBody>
      </p:sp>
      <p:sp>
        <p:nvSpPr>
          <p:cNvPr id="10" name="Rounded Rectangle 9"/>
          <p:cNvSpPr/>
          <p:nvPr/>
        </p:nvSpPr>
        <p:spPr bwMode="auto">
          <a:xfrm>
            <a:off x="1469337" y="806234"/>
            <a:ext cx="9250150" cy="2319307"/>
          </a:xfrm>
          <a:prstGeom prst="roundRect">
            <a:avLst>
              <a:gd name="adj" fmla="val 8632"/>
            </a:avLst>
          </a:prstGeom>
          <a:gradFill flip="none" rotWithShape="1">
            <a:gsLst>
              <a:gs pos="0">
                <a:schemeClr val="tx1">
                  <a:alpha val="56000"/>
                </a:schemeClr>
              </a:gs>
              <a:gs pos="3000">
                <a:schemeClr val="tx1">
                  <a:alpha val="46000"/>
                </a:schemeClr>
              </a:gs>
              <a:gs pos="23000">
                <a:schemeClr val="bg1">
                  <a:alpha val="0"/>
                </a:schemeClr>
              </a:gs>
              <a:gs pos="100000">
                <a:schemeClr val="bg1">
                  <a:alpha val="0"/>
                </a:schemeClr>
              </a:gs>
            </a:gsLst>
            <a:lin ang="5400000" scaled="0"/>
            <a:tileRect/>
          </a:gradFill>
          <a:ln w="19050" algn="ctr">
            <a:noFill/>
            <a:round/>
            <a:headEnd/>
            <a:tailEnd/>
          </a:ln>
          <a:effectLst/>
        </p:spPr>
        <p:txBody>
          <a:bodyPr lIns="304721" tIns="60936" rIns="304721" bIns="60936" rtlCol="0" anchor="ctr"/>
          <a:lstStyle/>
          <a:p>
            <a:pPr marL="2117" indent="-2117" algn="ctr" defTabSz="1217273"/>
            <a:endParaRPr lang="en-CA" sz="2399" b="1">
              <a:solidFill>
                <a:prstClr val="white"/>
              </a:solidFill>
              <a:cs typeface="Arial" charset="0"/>
            </a:endParaRPr>
          </a:p>
        </p:txBody>
      </p:sp>
      <p:pic>
        <p:nvPicPr>
          <p:cNvPr id="5" name="Blend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892" y="1293831"/>
            <a:ext cx="8545041" cy="4214905"/>
          </a:xfrm>
          <a:prstGeom prst="rect">
            <a:avLst/>
          </a:prstGeom>
        </p:spPr>
      </p:pic>
      <p:pic>
        <p:nvPicPr>
          <p:cNvPr id="6" name="OI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1892" y="1293831"/>
            <a:ext cx="8545041" cy="4214905"/>
          </a:xfrm>
          <a:prstGeom prst="rect">
            <a:avLst/>
          </a:prstGeom>
        </p:spPr>
      </p:pic>
      <p:sp>
        <p:nvSpPr>
          <p:cNvPr id="18" name="2-4"/>
          <p:cNvSpPr/>
          <p:nvPr/>
        </p:nvSpPr>
        <p:spPr bwMode="auto">
          <a:xfrm>
            <a:off x="8694917" y="3469400"/>
            <a:ext cx="1427643" cy="1643135"/>
          </a:xfrm>
          <a:prstGeom prst="roundRect">
            <a:avLst/>
          </a:prstGeom>
          <a:noFill/>
          <a:ln w="3175">
            <a:solidFill>
              <a:schemeClr val="tx1"/>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304721" tIns="60936" rIns="304721" bIns="60936" rtlCol="0" anchor="ctr"/>
          <a:lstStyle/>
          <a:p>
            <a:pPr marL="2117" indent="-2117" algn="ctr" defTabSz="1217273"/>
            <a:endParaRPr lang="en-US" sz="2399" b="1">
              <a:solidFill>
                <a:prstClr val="white"/>
              </a:solidFill>
              <a:cs typeface="Arial" charset="0"/>
            </a:endParaRPr>
          </a:p>
        </p:txBody>
      </p:sp>
      <p:sp>
        <p:nvSpPr>
          <p:cNvPr id="19" name="2-3"/>
          <p:cNvSpPr/>
          <p:nvPr/>
        </p:nvSpPr>
        <p:spPr bwMode="auto">
          <a:xfrm>
            <a:off x="5279577" y="3003621"/>
            <a:ext cx="1427643" cy="1643135"/>
          </a:xfrm>
          <a:prstGeom prst="roundRect">
            <a:avLst/>
          </a:prstGeom>
          <a:noFill/>
          <a:ln w="3175">
            <a:solidFill>
              <a:schemeClr val="tx1"/>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304721" tIns="60936" rIns="304721" bIns="60936" rtlCol="0" anchor="ctr"/>
          <a:lstStyle/>
          <a:p>
            <a:pPr marL="2117" indent="-2117" algn="ctr" defTabSz="1217273"/>
            <a:endParaRPr lang="en-US" sz="2399" b="1">
              <a:solidFill>
                <a:prstClr val="white"/>
              </a:solidFill>
              <a:cs typeface="Arial" charset="0"/>
            </a:endParaRPr>
          </a:p>
        </p:txBody>
      </p:sp>
      <p:sp>
        <p:nvSpPr>
          <p:cNvPr id="20" name="2-2"/>
          <p:cNvSpPr/>
          <p:nvPr/>
        </p:nvSpPr>
        <p:spPr bwMode="auto">
          <a:xfrm>
            <a:off x="3400749" y="4033948"/>
            <a:ext cx="1400704" cy="1194189"/>
          </a:xfrm>
          <a:prstGeom prst="roundRect">
            <a:avLst/>
          </a:prstGeom>
          <a:noFill/>
          <a:ln w="3175">
            <a:solidFill>
              <a:schemeClr val="tx1"/>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304721" tIns="60936" rIns="304721" bIns="60936" rtlCol="0" anchor="ctr"/>
          <a:lstStyle/>
          <a:p>
            <a:pPr marL="2117" indent="-2117" algn="ctr" defTabSz="1217273"/>
            <a:endParaRPr lang="en-US" sz="2399" b="1">
              <a:solidFill>
                <a:prstClr val="white"/>
              </a:solidFill>
              <a:cs typeface="Arial" charset="0"/>
            </a:endParaRPr>
          </a:p>
        </p:txBody>
      </p:sp>
      <p:sp>
        <p:nvSpPr>
          <p:cNvPr id="21" name="2-1"/>
          <p:cNvSpPr/>
          <p:nvPr/>
        </p:nvSpPr>
        <p:spPr bwMode="auto">
          <a:xfrm>
            <a:off x="4208847" y="1481701"/>
            <a:ext cx="2141461" cy="1292958"/>
          </a:xfrm>
          <a:prstGeom prst="roundRect">
            <a:avLst/>
          </a:prstGeom>
          <a:noFill/>
          <a:ln w="3175">
            <a:solidFill>
              <a:schemeClr val="tx1"/>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304721" tIns="60936" rIns="304721" bIns="60936" rtlCol="0" anchor="ctr"/>
          <a:lstStyle/>
          <a:p>
            <a:pPr marL="2117" indent="-2117" algn="ctr" defTabSz="1217273"/>
            <a:endParaRPr lang="en-US" sz="2399" b="1">
              <a:solidFill>
                <a:prstClr val="white"/>
              </a:solidFill>
              <a:cs typeface="Arial" charset="0"/>
            </a:endParaRPr>
          </a:p>
        </p:txBody>
      </p:sp>
      <p:sp>
        <p:nvSpPr>
          <p:cNvPr id="16" name="1-4"/>
          <p:cNvSpPr/>
          <p:nvPr/>
        </p:nvSpPr>
        <p:spPr bwMode="auto">
          <a:xfrm>
            <a:off x="8694918" y="3469400"/>
            <a:ext cx="1427643" cy="1643135"/>
          </a:xfrm>
          <a:prstGeom prst="roundRect">
            <a:avLst/>
          </a:prstGeom>
          <a:noFill/>
          <a:ln>
            <a:solidFill>
              <a:srgbClr val="0070C0"/>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304721" tIns="60936" rIns="304721" bIns="60936" rtlCol="0" anchor="ctr"/>
          <a:lstStyle/>
          <a:p>
            <a:pPr marL="2117" indent="-2117" algn="ctr" defTabSz="1217273"/>
            <a:endParaRPr lang="en-US" sz="2399" b="1">
              <a:solidFill>
                <a:prstClr val="white"/>
              </a:solidFill>
              <a:cs typeface="Arial" charset="0"/>
            </a:endParaRPr>
          </a:p>
        </p:txBody>
      </p:sp>
      <p:sp>
        <p:nvSpPr>
          <p:cNvPr id="15" name="1-3"/>
          <p:cNvSpPr/>
          <p:nvPr/>
        </p:nvSpPr>
        <p:spPr bwMode="auto">
          <a:xfrm>
            <a:off x="5279578" y="3003621"/>
            <a:ext cx="1427643" cy="1643135"/>
          </a:xfrm>
          <a:prstGeom prst="roundRect">
            <a:avLst/>
          </a:prstGeom>
          <a:noFill/>
          <a:ln>
            <a:solidFill>
              <a:srgbClr val="0070C0"/>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304721" tIns="60936" rIns="304721" bIns="60936" rtlCol="0" anchor="ctr"/>
          <a:lstStyle/>
          <a:p>
            <a:pPr marL="2117" indent="-2117" algn="ctr" defTabSz="1217273"/>
            <a:endParaRPr lang="en-US" sz="2399" b="1">
              <a:solidFill>
                <a:prstClr val="white"/>
              </a:solidFill>
              <a:cs typeface="Arial" charset="0"/>
            </a:endParaRPr>
          </a:p>
        </p:txBody>
      </p:sp>
      <p:sp>
        <p:nvSpPr>
          <p:cNvPr id="17" name="1-2"/>
          <p:cNvSpPr/>
          <p:nvPr/>
        </p:nvSpPr>
        <p:spPr bwMode="auto">
          <a:xfrm>
            <a:off x="3400750" y="4033948"/>
            <a:ext cx="1400704" cy="1194189"/>
          </a:xfrm>
          <a:prstGeom prst="roundRect">
            <a:avLst/>
          </a:prstGeom>
          <a:noFill/>
          <a:ln>
            <a:solidFill>
              <a:srgbClr val="0070C0"/>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304721" tIns="60936" rIns="304721" bIns="60936" rtlCol="0" anchor="ctr"/>
          <a:lstStyle/>
          <a:p>
            <a:pPr marL="2117" indent="-2117" algn="ctr" defTabSz="1217273"/>
            <a:endParaRPr lang="en-US" sz="2399" b="1">
              <a:solidFill>
                <a:prstClr val="white"/>
              </a:solidFill>
              <a:cs typeface="Arial" charset="0"/>
            </a:endParaRPr>
          </a:p>
        </p:txBody>
      </p:sp>
      <p:sp>
        <p:nvSpPr>
          <p:cNvPr id="14" name="1-1"/>
          <p:cNvSpPr/>
          <p:nvPr/>
        </p:nvSpPr>
        <p:spPr bwMode="auto">
          <a:xfrm>
            <a:off x="4208848" y="1481701"/>
            <a:ext cx="2141461" cy="1292958"/>
          </a:xfrm>
          <a:prstGeom prst="roundRect">
            <a:avLst/>
          </a:prstGeom>
          <a:noFill/>
          <a:ln>
            <a:solidFill>
              <a:srgbClr val="0070C0"/>
            </a:solidFill>
            <a:headEnd/>
            <a:tailEn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lIns="304721" tIns="60936" rIns="304721" bIns="60936" rtlCol="0" anchor="ctr"/>
          <a:lstStyle/>
          <a:p>
            <a:pPr marL="2117" indent="-2117" algn="ctr" defTabSz="1217273"/>
            <a:endParaRPr lang="en-US" sz="2399" b="1">
              <a:solidFill>
                <a:prstClr val="white"/>
              </a:solidFill>
              <a:cs typeface="Arial" charset="0"/>
            </a:endParaRPr>
          </a:p>
        </p:txBody>
      </p:sp>
      <p:sp>
        <p:nvSpPr>
          <p:cNvPr id="12" name="Blended Title"/>
          <p:cNvSpPr txBox="1">
            <a:spLocks/>
          </p:cNvSpPr>
          <p:nvPr/>
        </p:nvSpPr>
        <p:spPr>
          <a:xfrm>
            <a:off x="3198106" y="859505"/>
            <a:ext cx="5792611" cy="461537"/>
          </a:xfrm>
          <a:prstGeom prst="rect">
            <a:avLst/>
          </a:prstGeom>
        </p:spPr>
        <p:txBody>
          <a:bodyPr wrap="none">
            <a:spAutoFit/>
          </a:bodyPr>
          <a:lstStyle>
            <a:lvl1pPr marL="112713" indent="-112713" algn="l" defTabSz="914400" rtl="0" eaLnBrk="1" latinLnBrk="0" hangingPunct="1">
              <a:spcBef>
                <a:spcPts val="336"/>
              </a:spcBef>
              <a:spcAft>
                <a:spcPts val="336"/>
              </a:spcAft>
              <a:buClr>
                <a:schemeClr val="tx1"/>
              </a:buClr>
              <a:buFont typeface="Wingdings" pitchFamily="2" charset="2"/>
              <a:buChar char="§"/>
              <a:defRPr sz="1400" kern="1200">
                <a:solidFill>
                  <a:srgbClr val="FFFFFF"/>
                </a:solidFill>
                <a:latin typeface="+mn-lt"/>
                <a:ea typeface="+mn-ea"/>
                <a:cs typeface="+mn-cs"/>
              </a:defRPr>
            </a:lvl1pPr>
            <a:lvl2pPr marL="400050" indent="-169863" algn="l" defTabSz="914400" rtl="0" eaLnBrk="1" latinLnBrk="0" hangingPunct="1">
              <a:spcBef>
                <a:spcPts val="336"/>
              </a:spcBef>
              <a:spcAft>
                <a:spcPts val="336"/>
              </a:spcAft>
              <a:buClr>
                <a:schemeClr val="tx1"/>
              </a:buClr>
              <a:buFont typeface="Arial" pitchFamily="34" charset="0"/>
              <a:buChar char="–"/>
              <a:defRPr sz="1400" kern="1200">
                <a:solidFill>
                  <a:srgbClr val="FFFFFF"/>
                </a:solidFill>
                <a:latin typeface="+mn-lt"/>
                <a:ea typeface="+mn-ea"/>
                <a:cs typeface="+mn-cs"/>
              </a:defRPr>
            </a:lvl2pPr>
            <a:lvl3pPr marL="574675" indent="-109538" algn="l" defTabSz="914400" rtl="0" eaLnBrk="1" latinLnBrk="0" hangingPunct="1">
              <a:spcBef>
                <a:spcPts val="336"/>
              </a:spcBef>
              <a:spcAft>
                <a:spcPts val="336"/>
              </a:spcAft>
              <a:buClr>
                <a:schemeClr val="tx1"/>
              </a:buClr>
              <a:buFont typeface="Wingdings" pitchFamily="2" charset="2"/>
              <a:buChar char="§"/>
              <a:defRPr sz="1200" kern="1200">
                <a:solidFill>
                  <a:srgbClr val="FFFFFF"/>
                </a:solidFill>
                <a:latin typeface="+mn-lt"/>
                <a:ea typeface="+mn-ea"/>
                <a:cs typeface="+mn-cs"/>
              </a:defRPr>
            </a:lvl3pPr>
            <a:lvl4pPr marL="854075" indent="-165100" algn="l" defTabSz="914400" rtl="0" eaLnBrk="1" latinLnBrk="0" hangingPunct="1">
              <a:spcBef>
                <a:spcPts val="336"/>
              </a:spcBef>
              <a:spcAft>
                <a:spcPts val="336"/>
              </a:spcAft>
              <a:buClr>
                <a:schemeClr val="tx1"/>
              </a:buClr>
              <a:buFont typeface="Arial" pitchFamily="34" charset="0"/>
              <a:buChar char="–"/>
              <a:defRPr sz="1200" kern="1200">
                <a:solidFill>
                  <a:srgbClr val="FFFFFF"/>
                </a:solidFill>
                <a:latin typeface="+mn-lt"/>
                <a:ea typeface="+mn-ea"/>
                <a:cs typeface="+mn-cs"/>
              </a:defRPr>
            </a:lvl4pPr>
            <a:lvl5pPr marL="1027113" indent="-112713" algn="l" defTabSz="914400" rtl="0" eaLnBrk="1" latinLnBrk="0" hangingPunct="1">
              <a:spcBef>
                <a:spcPts val="336"/>
              </a:spcBef>
              <a:spcAft>
                <a:spcPts val="336"/>
              </a:spcAft>
              <a:buClr>
                <a:schemeClr val="tx1"/>
              </a:buClr>
              <a:buFont typeface="Wingdings" pitchFamily="2" charset="2"/>
              <a:buChar char="§"/>
              <a:defRPr sz="10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t">
              <a:spcAft>
                <a:spcPts val="800"/>
              </a:spcAft>
              <a:buClr>
                <a:prstClr val="white"/>
              </a:buClr>
              <a:buNone/>
            </a:pPr>
            <a:r>
              <a:rPr lang="en-US" sz="2399" b="1">
                <a:solidFill>
                  <a:schemeClr val="tx1">
                    <a:lumMod val="90000"/>
                    <a:lumOff val="10000"/>
                  </a:schemeClr>
                </a:solidFill>
                <a:effectLst>
                  <a:outerShdw blurRad="38100" dist="38100" dir="2700000" algn="tl">
                    <a:srgbClr val="000000">
                      <a:alpha val="43137"/>
                    </a:srgbClr>
                  </a:outerShdw>
                </a:effectLst>
              </a:rPr>
              <a:t>Standard Blended Transparency Mode</a:t>
            </a:r>
          </a:p>
        </p:txBody>
      </p:sp>
      <p:sp>
        <p:nvSpPr>
          <p:cNvPr id="22" name="OIT Title"/>
          <p:cNvSpPr txBox="1">
            <a:spLocks/>
          </p:cNvSpPr>
          <p:nvPr/>
        </p:nvSpPr>
        <p:spPr>
          <a:xfrm>
            <a:off x="3343500" y="854093"/>
            <a:ext cx="5501826" cy="461537"/>
          </a:xfrm>
          <a:prstGeom prst="rect">
            <a:avLst/>
          </a:prstGeom>
        </p:spPr>
        <p:txBody>
          <a:bodyPr wrap="none">
            <a:spAutoFit/>
          </a:bodyPr>
          <a:lstStyle>
            <a:lvl1pPr marL="112713" indent="-112713" algn="l" defTabSz="914400" rtl="0" eaLnBrk="1" latinLnBrk="0" hangingPunct="1">
              <a:spcBef>
                <a:spcPts val="336"/>
              </a:spcBef>
              <a:spcAft>
                <a:spcPts val="336"/>
              </a:spcAft>
              <a:buClr>
                <a:schemeClr val="tx1"/>
              </a:buClr>
              <a:buFont typeface="Wingdings" pitchFamily="2" charset="2"/>
              <a:buChar char="§"/>
              <a:defRPr sz="1400" kern="1200">
                <a:solidFill>
                  <a:srgbClr val="FFFFFF"/>
                </a:solidFill>
                <a:latin typeface="+mn-lt"/>
                <a:ea typeface="+mn-ea"/>
                <a:cs typeface="+mn-cs"/>
              </a:defRPr>
            </a:lvl1pPr>
            <a:lvl2pPr marL="400050" indent="-169863" algn="l" defTabSz="914400" rtl="0" eaLnBrk="1" latinLnBrk="0" hangingPunct="1">
              <a:spcBef>
                <a:spcPts val="336"/>
              </a:spcBef>
              <a:spcAft>
                <a:spcPts val="336"/>
              </a:spcAft>
              <a:buClr>
                <a:schemeClr val="tx1"/>
              </a:buClr>
              <a:buFont typeface="Arial" pitchFamily="34" charset="0"/>
              <a:buChar char="–"/>
              <a:defRPr sz="1400" kern="1200">
                <a:solidFill>
                  <a:srgbClr val="FFFFFF"/>
                </a:solidFill>
                <a:latin typeface="+mn-lt"/>
                <a:ea typeface="+mn-ea"/>
                <a:cs typeface="+mn-cs"/>
              </a:defRPr>
            </a:lvl2pPr>
            <a:lvl3pPr marL="574675" indent="-109538" algn="l" defTabSz="914400" rtl="0" eaLnBrk="1" latinLnBrk="0" hangingPunct="1">
              <a:spcBef>
                <a:spcPts val="336"/>
              </a:spcBef>
              <a:spcAft>
                <a:spcPts val="336"/>
              </a:spcAft>
              <a:buClr>
                <a:schemeClr val="tx1"/>
              </a:buClr>
              <a:buFont typeface="Wingdings" pitchFamily="2" charset="2"/>
              <a:buChar char="§"/>
              <a:defRPr sz="1200" kern="1200">
                <a:solidFill>
                  <a:srgbClr val="FFFFFF"/>
                </a:solidFill>
                <a:latin typeface="+mn-lt"/>
                <a:ea typeface="+mn-ea"/>
                <a:cs typeface="+mn-cs"/>
              </a:defRPr>
            </a:lvl3pPr>
            <a:lvl4pPr marL="854075" indent="-165100" algn="l" defTabSz="914400" rtl="0" eaLnBrk="1" latinLnBrk="0" hangingPunct="1">
              <a:spcBef>
                <a:spcPts val="336"/>
              </a:spcBef>
              <a:spcAft>
                <a:spcPts val="336"/>
              </a:spcAft>
              <a:buClr>
                <a:schemeClr val="tx1"/>
              </a:buClr>
              <a:buFont typeface="Arial" pitchFamily="34" charset="0"/>
              <a:buChar char="–"/>
              <a:defRPr sz="1200" kern="1200">
                <a:solidFill>
                  <a:srgbClr val="FFFFFF"/>
                </a:solidFill>
                <a:latin typeface="+mn-lt"/>
                <a:ea typeface="+mn-ea"/>
                <a:cs typeface="+mn-cs"/>
              </a:defRPr>
            </a:lvl4pPr>
            <a:lvl5pPr marL="1027113" indent="-112713" algn="l" defTabSz="914400" rtl="0" eaLnBrk="1" latinLnBrk="0" hangingPunct="1">
              <a:spcBef>
                <a:spcPts val="336"/>
              </a:spcBef>
              <a:spcAft>
                <a:spcPts val="336"/>
              </a:spcAft>
              <a:buClr>
                <a:schemeClr val="tx1"/>
              </a:buClr>
              <a:buFont typeface="Wingdings" pitchFamily="2" charset="2"/>
              <a:buChar char="§"/>
              <a:defRPr sz="10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t">
              <a:spcAft>
                <a:spcPts val="800"/>
              </a:spcAft>
              <a:buClr>
                <a:prstClr val="white"/>
              </a:buClr>
              <a:buNone/>
            </a:pPr>
            <a:r>
              <a:rPr lang="en-US" sz="2399" b="1" dirty="0">
                <a:solidFill>
                  <a:srgbClr val="D31919"/>
                </a:solidFill>
                <a:effectLst>
                  <a:outerShdw blurRad="38100" dist="38100" dir="2700000" algn="tl">
                    <a:srgbClr val="000000">
                      <a:alpha val="43137"/>
                    </a:srgbClr>
                  </a:outerShdw>
                </a:effectLst>
              </a:rPr>
              <a:t>GPU-accelerated OIT mode enabled!</a:t>
            </a:r>
          </a:p>
        </p:txBody>
      </p:sp>
      <p:sp>
        <p:nvSpPr>
          <p:cNvPr id="23" name="Blended bottom title"/>
          <p:cNvSpPr txBox="1">
            <a:spLocks/>
          </p:cNvSpPr>
          <p:nvPr/>
        </p:nvSpPr>
        <p:spPr>
          <a:xfrm>
            <a:off x="3041430" y="5544707"/>
            <a:ext cx="6105967" cy="461537"/>
          </a:xfrm>
          <a:prstGeom prst="rect">
            <a:avLst/>
          </a:prstGeom>
        </p:spPr>
        <p:txBody>
          <a:bodyPr wrap="none">
            <a:spAutoFit/>
          </a:bodyPr>
          <a:lstStyle>
            <a:lvl1pPr marL="112713" indent="-112713" algn="l" defTabSz="914400" rtl="0" eaLnBrk="1" latinLnBrk="0" hangingPunct="1">
              <a:spcBef>
                <a:spcPts val="336"/>
              </a:spcBef>
              <a:spcAft>
                <a:spcPts val="336"/>
              </a:spcAft>
              <a:buClr>
                <a:schemeClr val="tx1"/>
              </a:buClr>
              <a:buFont typeface="Wingdings" pitchFamily="2" charset="2"/>
              <a:buChar char="§"/>
              <a:defRPr sz="1400" kern="1200">
                <a:solidFill>
                  <a:srgbClr val="FFFFFF"/>
                </a:solidFill>
                <a:latin typeface="+mn-lt"/>
                <a:ea typeface="+mn-ea"/>
                <a:cs typeface="+mn-cs"/>
              </a:defRPr>
            </a:lvl1pPr>
            <a:lvl2pPr marL="400050" indent="-169863" algn="l" defTabSz="914400" rtl="0" eaLnBrk="1" latinLnBrk="0" hangingPunct="1">
              <a:spcBef>
                <a:spcPts val="336"/>
              </a:spcBef>
              <a:spcAft>
                <a:spcPts val="336"/>
              </a:spcAft>
              <a:buClr>
                <a:schemeClr val="tx1"/>
              </a:buClr>
              <a:buFont typeface="Arial" pitchFamily="34" charset="0"/>
              <a:buChar char="–"/>
              <a:defRPr sz="1400" kern="1200">
                <a:solidFill>
                  <a:srgbClr val="FFFFFF"/>
                </a:solidFill>
                <a:latin typeface="+mn-lt"/>
                <a:ea typeface="+mn-ea"/>
                <a:cs typeface="+mn-cs"/>
              </a:defRPr>
            </a:lvl2pPr>
            <a:lvl3pPr marL="574675" indent="-109538" algn="l" defTabSz="914400" rtl="0" eaLnBrk="1" latinLnBrk="0" hangingPunct="1">
              <a:spcBef>
                <a:spcPts val="336"/>
              </a:spcBef>
              <a:spcAft>
                <a:spcPts val="336"/>
              </a:spcAft>
              <a:buClr>
                <a:schemeClr val="tx1"/>
              </a:buClr>
              <a:buFont typeface="Wingdings" pitchFamily="2" charset="2"/>
              <a:buChar char="§"/>
              <a:defRPr sz="1200" kern="1200">
                <a:solidFill>
                  <a:srgbClr val="FFFFFF"/>
                </a:solidFill>
                <a:latin typeface="+mn-lt"/>
                <a:ea typeface="+mn-ea"/>
                <a:cs typeface="+mn-cs"/>
              </a:defRPr>
            </a:lvl3pPr>
            <a:lvl4pPr marL="854075" indent="-165100" algn="l" defTabSz="914400" rtl="0" eaLnBrk="1" latinLnBrk="0" hangingPunct="1">
              <a:spcBef>
                <a:spcPts val="336"/>
              </a:spcBef>
              <a:spcAft>
                <a:spcPts val="336"/>
              </a:spcAft>
              <a:buClr>
                <a:schemeClr val="tx1"/>
              </a:buClr>
              <a:buFont typeface="Arial" pitchFamily="34" charset="0"/>
              <a:buChar char="–"/>
              <a:defRPr sz="1200" kern="1200">
                <a:solidFill>
                  <a:srgbClr val="FFFFFF"/>
                </a:solidFill>
                <a:latin typeface="+mn-lt"/>
                <a:ea typeface="+mn-ea"/>
                <a:cs typeface="+mn-cs"/>
              </a:defRPr>
            </a:lvl4pPr>
            <a:lvl5pPr marL="1027113" indent="-112713" algn="l" defTabSz="914400" rtl="0" eaLnBrk="1" latinLnBrk="0" hangingPunct="1">
              <a:spcBef>
                <a:spcPts val="336"/>
              </a:spcBef>
              <a:spcAft>
                <a:spcPts val="336"/>
              </a:spcAft>
              <a:buClr>
                <a:schemeClr val="tx1"/>
              </a:buClr>
              <a:buFont typeface="Wingdings" pitchFamily="2" charset="2"/>
              <a:buChar char="§"/>
              <a:defRPr sz="10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t">
              <a:spcAft>
                <a:spcPts val="800"/>
              </a:spcAft>
              <a:buClr>
                <a:prstClr val="white"/>
              </a:buClr>
              <a:buNone/>
            </a:pPr>
            <a:r>
              <a:rPr lang="en-US" sz="2399" b="1" i="1">
                <a:solidFill>
                  <a:schemeClr val="tx1">
                    <a:lumMod val="90000"/>
                    <a:lumOff val="10000"/>
                  </a:schemeClr>
                </a:solidFill>
                <a:effectLst>
                  <a:outerShdw blurRad="38100" dist="38100" dir="2700000" algn="tl">
                    <a:srgbClr val="000000">
                      <a:alpha val="43137"/>
                    </a:srgbClr>
                  </a:outerShdw>
                </a:effectLst>
              </a:rPr>
              <a:t>Visible artifacts and imprecise rendering</a:t>
            </a:r>
          </a:p>
        </p:txBody>
      </p:sp>
      <p:sp>
        <p:nvSpPr>
          <p:cNvPr id="24" name="OIT bottom title"/>
          <p:cNvSpPr txBox="1">
            <a:spLocks/>
          </p:cNvSpPr>
          <p:nvPr/>
        </p:nvSpPr>
        <p:spPr>
          <a:xfrm>
            <a:off x="1863230" y="5542182"/>
            <a:ext cx="8462381" cy="461537"/>
          </a:xfrm>
          <a:prstGeom prst="rect">
            <a:avLst/>
          </a:prstGeom>
        </p:spPr>
        <p:txBody>
          <a:bodyPr wrap="none">
            <a:spAutoFit/>
          </a:bodyPr>
          <a:lstStyle>
            <a:lvl1pPr marL="112713" indent="-112713" algn="l" defTabSz="914400" rtl="0" eaLnBrk="1" latinLnBrk="0" hangingPunct="1">
              <a:spcBef>
                <a:spcPts val="336"/>
              </a:spcBef>
              <a:spcAft>
                <a:spcPts val="336"/>
              </a:spcAft>
              <a:buClr>
                <a:schemeClr val="tx1"/>
              </a:buClr>
              <a:buFont typeface="Wingdings" pitchFamily="2" charset="2"/>
              <a:buChar char="§"/>
              <a:defRPr sz="1400" kern="1200">
                <a:solidFill>
                  <a:srgbClr val="FFFFFF"/>
                </a:solidFill>
                <a:latin typeface="+mn-lt"/>
                <a:ea typeface="+mn-ea"/>
                <a:cs typeface="+mn-cs"/>
              </a:defRPr>
            </a:lvl1pPr>
            <a:lvl2pPr marL="400050" indent="-169863" algn="l" defTabSz="914400" rtl="0" eaLnBrk="1" latinLnBrk="0" hangingPunct="1">
              <a:spcBef>
                <a:spcPts val="336"/>
              </a:spcBef>
              <a:spcAft>
                <a:spcPts val="336"/>
              </a:spcAft>
              <a:buClr>
                <a:schemeClr val="tx1"/>
              </a:buClr>
              <a:buFont typeface="Arial" pitchFamily="34" charset="0"/>
              <a:buChar char="–"/>
              <a:defRPr sz="1400" kern="1200">
                <a:solidFill>
                  <a:srgbClr val="FFFFFF"/>
                </a:solidFill>
                <a:latin typeface="+mn-lt"/>
                <a:ea typeface="+mn-ea"/>
                <a:cs typeface="+mn-cs"/>
              </a:defRPr>
            </a:lvl2pPr>
            <a:lvl3pPr marL="574675" indent="-109538" algn="l" defTabSz="914400" rtl="0" eaLnBrk="1" latinLnBrk="0" hangingPunct="1">
              <a:spcBef>
                <a:spcPts val="336"/>
              </a:spcBef>
              <a:spcAft>
                <a:spcPts val="336"/>
              </a:spcAft>
              <a:buClr>
                <a:schemeClr val="tx1"/>
              </a:buClr>
              <a:buFont typeface="Wingdings" pitchFamily="2" charset="2"/>
              <a:buChar char="§"/>
              <a:defRPr sz="1200" kern="1200">
                <a:solidFill>
                  <a:srgbClr val="FFFFFF"/>
                </a:solidFill>
                <a:latin typeface="+mn-lt"/>
                <a:ea typeface="+mn-ea"/>
                <a:cs typeface="+mn-cs"/>
              </a:defRPr>
            </a:lvl3pPr>
            <a:lvl4pPr marL="854075" indent="-165100" algn="l" defTabSz="914400" rtl="0" eaLnBrk="1" latinLnBrk="0" hangingPunct="1">
              <a:spcBef>
                <a:spcPts val="336"/>
              </a:spcBef>
              <a:spcAft>
                <a:spcPts val="336"/>
              </a:spcAft>
              <a:buClr>
                <a:schemeClr val="tx1"/>
              </a:buClr>
              <a:buFont typeface="Arial" pitchFamily="34" charset="0"/>
              <a:buChar char="–"/>
              <a:defRPr sz="1200" kern="1200">
                <a:solidFill>
                  <a:srgbClr val="FFFFFF"/>
                </a:solidFill>
                <a:latin typeface="+mn-lt"/>
                <a:ea typeface="+mn-ea"/>
                <a:cs typeface="+mn-cs"/>
              </a:defRPr>
            </a:lvl4pPr>
            <a:lvl5pPr marL="1027113" indent="-112713" algn="l" defTabSz="914400" rtl="0" eaLnBrk="1" latinLnBrk="0" hangingPunct="1">
              <a:spcBef>
                <a:spcPts val="336"/>
              </a:spcBef>
              <a:spcAft>
                <a:spcPts val="336"/>
              </a:spcAft>
              <a:buClr>
                <a:schemeClr val="tx1"/>
              </a:buClr>
              <a:buFont typeface="Wingdings" pitchFamily="2" charset="2"/>
              <a:buChar char="§"/>
              <a:defRPr sz="10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t">
              <a:spcAft>
                <a:spcPts val="800"/>
              </a:spcAft>
              <a:buClr>
                <a:prstClr val="white"/>
              </a:buClr>
              <a:buNone/>
            </a:pPr>
            <a:r>
              <a:rPr lang="en-US" sz="2399" b="1" i="1">
                <a:solidFill>
                  <a:srgbClr val="D31919"/>
                </a:solidFill>
                <a:effectLst>
                  <a:outerShdw blurRad="38100" dist="38100" dir="2700000" algn="tl">
                    <a:srgbClr val="000000">
                      <a:alpha val="43137"/>
                    </a:srgbClr>
                  </a:outerShdw>
                </a:effectLst>
              </a:rPr>
              <a:t>View your model accurately and without visible artifacts!</a:t>
            </a:r>
          </a:p>
        </p:txBody>
      </p:sp>
    </p:spTree>
    <p:extLst>
      <p:ext uri="{BB962C8B-B14F-4D97-AF65-F5344CB8AC3E}">
        <p14:creationId xmlns:p14="http://schemas.microsoft.com/office/powerpoint/2010/main" val="14831314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2000"/>
                                        <p:tgtEl>
                                          <p:spTgt spid="6"/>
                                        </p:tgtEl>
                                      </p:cBhvr>
                                    </p:animEffect>
                                  </p:childTnLst>
                                </p:cTn>
                              </p:par>
                              <p:par>
                                <p:cTn id="25" presetID="10" presetClass="exit" presetSubtype="0" fill="hold" grpId="0" nodeType="withEffect">
                                  <p:stCondLst>
                                    <p:cond delay="0"/>
                                  </p:stCondLst>
                                  <p:childTnLst>
                                    <p:animEffect transition="out" filter="fade">
                                      <p:cBhvr>
                                        <p:cTn id="26" dur="200"/>
                                        <p:tgtEl>
                                          <p:spTgt spid="12"/>
                                        </p:tgtEl>
                                      </p:cBhvr>
                                    </p:animEffect>
                                    <p:set>
                                      <p:cBhvr>
                                        <p:cTn id="27" dur="1" fill="hold">
                                          <p:stCondLst>
                                            <p:cond delay="199"/>
                                          </p:stCondLst>
                                        </p:cTn>
                                        <p:tgtEl>
                                          <p:spTgt spid="12"/>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200"/>
                                        <p:tgtEl>
                                          <p:spTgt spid="22"/>
                                        </p:tgtEl>
                                      </p:cBhvr>
                                    </p:animEffect>
                                  </p:childTnLst>
                                </p:cTn>
                              </p:par>
                              <p:par>
                                <p:cTn id="31" presetID="10" presetClass="exit" presetSubtype="0" fill="hold" grpId="0" nodeType="withEffect">
                                  <p:stCondLst>
                                    <p:cond delay="0"/>
                                  </p:stCondLst>
                                  <p:childTnLst>
                                    <p:animEffect transition="out" filter="fade">
                                      <p:cBhvr>
                                        <p:cTn id="32" dur="200"/>
                                        <p:tgtEl>
                                          <p:spTgt spid="23"/>
                                        </p:tgtEl>
                                      </p:cBhvr>
                                    </p:animEffect>
                                    <p:set>
                                      <p:cBhvr>
                                        <p:cTn id="33" dur="1" fill="hold">
                                          <p:stCondLst>
                                            <p:cond delay="199"/>
                                          </p:stCondLst>
                                        </p:cTn>
                                        <p:tgtEl>
                                          <p:spTgt spid="23"/>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200"/>
                                        <p:tgtEl>
                                          <p:spTgt spid="24"/>
                                        </p:tgtEl>
                                      </p:cBhvr>
                                    </p:animEffect>
                                  </p:childTnLst>
                                </p:cTn>
                              </p:par>
                              <p:par>
                                <p:cTn id="37" presetID="10" presetClass="exit" presetSubtype="0" fill="hold" grpId="1" nodeType="with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par>
                                <p:cTn id="40" presetID="10" presetClass="entr" presetSubtype="0" fill="hold" grpId="0" nodeType="withEffect">
                                  <p:stCondLst>
                                    <p:cond delay="5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
                                        <p:tgtEl>
                                          <p:spTgt spid="20"/>
                                        </p:tgtEl>
                                      </p:cBhvr>
                                    </p:animEffect>
                                  </p:childTnLst>
                                </p:cTn>
                              </p:par>
                              <p:par>
                                <p:cTn id="43" presetID="10" presetClass="exit" presetSubtype="0" fill="hold" grpId="1" nodeType="withEffect">
                                  <p:stCondLst>
                                    <p:cond delay="500"/>
                                  </p:stCondLst>
                                  <p:childTnLst>
                                    <p:animEffect transition="out" filter="fade">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10" presetClass="entr" presetSubtype="0" fill="hold" grpId="0" nodeType="withEffect">
                                  <p:stCondLst>
                                    <p:cond delay="5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200"/>
                                        <p:tgtEl>
                                          <p:spTgt spid="21"/>
                                        </p:tgtEl>
                                      </p:cBhvr>
                                    </p:animEffect>
                                  </p:childTnLst>
                                </p:cTn>
                              </p:par>
                              <p:par>
                                <p:cTn id="49" presetID="10" presetClass="exit" presetSubtype="0" fill="hold" grpId="1" nodeType="withEffect">
                                  <p:stCondLst>
                                    <p:cond delay="70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par>
                                <p:cTn id="52" presetID="10" presetClass="entr" presetSubtype="0" fill="hold" grpId="0" nodeType="withEffect">
                                  <p:stCondLst>
                                    <p:cond delay="70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200"/>
                                        <p:tgtEl>
                                          <p:spTgt spid="19"/>
                                        </p:tgtEl>
                                      </p:cBhvr>
                                    </p:animEffect>
                                  </p:childTnLst>
                                </p:cTn>
                              </p:par>
                              <p:par>
                                <p:cTn id="55" presetID="10" presetClass="exit" presetSubtype="0" fill="hold" grpId="1" nodeType="withEffect">
                                  <p:stCondLst>
                                    <p:cond delay="140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0" presetClass="entr" presetSubtype="0" fill="hold" grpId="0" nodeType="withEffect">
                                  <p:stCondLst>
                                    <p:cond delay="140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200"/>
                                        <p:tgtEl>
                                          <p:spTgt spid="18"/>
                                        </p:tgtEl>
                                      </p:cBhvr>
                                    </p:animEffect>
                                  </p:childTnLst>
                                </p:cTn>
                              </p:par>
                            </p:childTnLst>
                          </p:cTn>
                        </p:par>
                        <p:par>
                          <p:cTn id="61" fill="hold">
                            <p:stCondLst>
                              <p:cond delay="2000"/>
                            </p:stCondLst>
                            <p:childTnLst>
                              <p:par>
                                <p:cTn id="62" presetID="10" presetClass="exit" presetSubtype="0" fill="hold" grpId="1" nodeType="afterEffect">
                                  <p:stCondLst>
                                    <p:cond delay="0"/>
                                  </p:stCondLst>
                                  <p:childTnLst>
                                    <p:animEffect transition="out" filter="fade">
                                      <p:cBhvr>
                                        <p:cTn id="63" dur="250"/>
                                        <p:tgtEl>
                                          <p:spTgt spid="21"/>
                                        </p:tgtEl>
                                      </p:cBhvr>
                                    </p:animEffect>
                                    <p:set>
                                      <p:cBhvr>
                                        <p:cTn id="64" dur="1" fill="hold">
                                          <p:stCondLst>
                                            <p:cond delay="249"/>
                                          </p:stCondLst>
                                        </p:cTn>
                                        <p:tgtEl>
                                          <p:spTgt spid="21"/>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childTnLst>
                          </p:cTn>
                        </p:par>
                        <p:par>
                          <p:cTn id="74" fill="hold">
                            <p:stCondLst>
                              <p:cond delay="2500"/>
                            </p:stCondLst>
                            <p:childTnLst>
                              <p:par>
                                <p:cTn id="75" presetID="10" presetClass="exit" presetSubtype="0" fill="hold" nodeType="afterEffect">
                                  <p:stCondLst>
                                    <p:cond delay="2000"/>
                                  </p:stCondLst>
                                  <p:childTnLst>
                                    <p:animEffect transition="out" filter="fade">
                                      <p:cBhvr>
                                        <p:cTn id="76" dur="200"/>
                                        <p:tgtEl>
                                          <p:spTgt spid="6"/>
                                        </p:tgtEl>
                                      </p:cBhvr>
                                    </p:animEffect>
                                    <p:set>
                                      <p:cBhvr>
                                        <p:cTn id="77" dur="1" fill="hold">
                                          <p:stCondLst>
                                            <p:cond delay="199"/>
                                          </p:stCondLst>
                                        </p:cTn>
                                        <p:tgtEl>
                                          <p:spTgt spid="6"/>
                                        </p:tgtEl>
                                        <p:attrNameLst>
                                          <p:attrName>style.visibility</p:attrName>
                                        </p:attrNameLst>
                                      </p:cBhvr>
                                      <p:to>
                                        <p:strVal val="hidden"/>
                                      </p:to>
                                    </p:set>
                                  </p:childTnLst>
                                </p:cTn>
                              </p:par>
                              <p:par>
                                <p:cTn id="78" presetID="10" presetClass="entr" presetSubtype="0" fill="hold" nodeType="withEffect">
                                  <p:stCondLst>
                                    <p:cond delay="400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200"/>
                                        <p:tgtEl>
                                          <p:spTgt spid="6"/>
                                        </p:tgtEl>
                                      </p:cBhvr>
                                    </p:animEffect>
                                  </p:childTnLst>
                                </p:cTn>
                              </p:par>
                            </p:childTnLst>
                          </p:cTn>
                        </p:par>
                        <p:par>
                          <p:cTn id="81" fill="hold">
                            <p:stCondLst>
                              <p:cond delay="6700"/>
                            </p:stCondLst>
                            <p:childTnLst>
                              <p:par>
                                <p:cTn id="82" presetID="10" presetClass="exit" presetSubtype="0" fill="hold" nodeType="afterEffect">
                                  <p:stCondLst>
                                    <p:cond delay="2000"/>
                                  </p:stCondLst>
                                  <p:childTnLst>
                                    <p:animEffect transition="out" filter="fade">
                                      <p:cBhvr>
                                        <p:cTn id="83" dur="200"/>
                                        <p:tgtEl>
                                          <p:spTgt spid="6"/>
                                        </p:tgtEl>
                                      </p:cBhvr>
                                    </p:animEffect>
                                    <p:set>
                                      <p:cBhvr>
                                        <p:cTn id="84" dur="1" fill="hold">
                                          <p:stCondLst>
                                            <p:cond delay="199"/>
                                          </p:stCondLst>
                                        </p:cTn>
                                        <p:tgtEl>
                                          <p:spTgt spid="6"/>
                                        </p:tgtEl>
                                        <p:attrNameLst>
                                          <p:attrName>style.visibility</p:attrName>
                                        </p:attrNameLst>
                                      </p:cBhvr>
                                      <p:to>
                                        <p:strVal val="hidden"/>
                                      </p:to>
                                    </p:set>
                                  </p:childTnLst>
                                </p:cTn>
                              </p:par>
                              <p:par>
                                <p:cTn id="85" presetID="10" presetClass="entr" presetSubtype="0" fill="hold" nodeType="withEffect">
                                  <p:stCondLst>
                                    <p:cond delay="400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200"/>
                                        <p:tgtEl>
                                          <p:spTgt spid="6"/>
                                        </p:tgtEl>
                                      </p:cBhvr>
                                    </p:animEffect>
                                  </p:childTnLst>
                                </p:cTn>
                              </p:par>
                            </p:childTnLst>
                          </p:cTn>
                        </p:par>
                        <p:par>
                          <p:cTn id="88" fill="hold">
                            <p:stCondLst>
                              <p:cond delay="10900"/>
                            </p:stCondLst>
                            <p:childTnLst>
                              <p:par>
                                <p:cTn id="89" presetID="10" presetClass="exit" presetSubtype="0" fill="hold" nodeType="afterEffect">
                                  <p:stCondLst>
                                    <p:cond delay="2000"/>
                                  </p:stCondLst>
                                  <p:childTnLst>
                                    <p:animEffect transition="out" filter="fade">
                                      <p:cBhvr>
                                        <p:cTn id="90" dur="200"/>
                                        <p:tgtEl>
                                          <p:spTgt spid="6"/>
                                        </p:tgtEl>
                                      </p:cBhvr>
                                    </p:animEffect>
                                    <p:set>
                                      <p:cBhvr>
                                        <p:cTn id="91" dur="1" fill="hold">
                                          <p:stCondLst>
                                            <p:cond delay="199"/>
                                          </p:stCondLst>
                                        </p:cTn>
                                        <p:tgtEl>
                                          <p:spTgt spid="6"/>
                                        </p:tgtEl>
                                        <p:attrNameLst>
                                          <p:attrName>style.visibility</p:attrName>
                                        </p:attrNameLst>
                                      </p:cBhvr>
                                      <p:to>
                                        <p:strVal val="hidden"/>
                                      </p:to>
                                    </p:set>
                                  </p:childTnLst>
                                </p:cTn>
                              </p:par>
                              <p:par>
                                <p:cTn id="92" presetID="10" presetClass="entr" presetSubtype="0" fill="hold" nodeType="withEffect">
                                  <p:stCondLst>
                                    <p:cond delay="400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P spid="16" grpId="0" animBg="1"/>
      <p:bldP spid="16" grpId="1" animBg="1"/>
      <p:bldP spid="15" grpId="0" animBg="1"/>
      <p:bldP spid="15" grpId="1" animBg="1"/>
      <p:bldP spid="17" grpId="0" animBg="1"/>
      <p:bldP spid="17" grpId="1" animBg="1"/>
      <p:bldP spid="14" grpId="0" animBg="1"/>
      <p:bldP spid="14" grpId="1" animBg="1"/>
      <p:bldP spid="12"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Demonstrations</a:t>
            </a:r>
            <a:endParaRPr lang="en-US" dirty="0">
              <a:solidFill>
                <a:srgbClr val="FCD116"/>
              </a:solidFill>
              <a:latin typeface="ParalucentLight" panose="02000303000000000000" pitchFamily="2" charset="0"/>
            </a:endParaRPr>
          </a:p>
        </p:txBody>
      </p:sp>
    </p:spTree>
    <p:extLst>
      <p:ext uri="{BB962C8B-B14F-4D97-AF65-F5344CB8AC3E}">
        <p14:creationId xmlns:p14="http://schemas.microsoft.com/office/powerpoint/2010/main" val="17411263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Side-by-side performance comparison</a:t>
            </a:r>
            <a:endParaRPr lang="en-US" dirty="0"/>
          </a:p>
        </p:txBody>
      </p:sp>
      <p:sp>
        <p:nvSpPr>
          <p:cNvPr id="3" name="Text Placeholder 2"/>
          <p:cNvSpPr>
            <a:spLocks noGrp="1"/>
          </p:cNvSpPr>
          <p:nvPr>
            <p:ph type="body" sz="quarter" idx="10"/>
          </p:nvPr>
        </p:nvSpPr>
        <p:spPr/>
        <p:txBody>
          <a:bodyPr/>
          <a:lstStyle/>
          <a:p>
            <a:r>
              <a:rPr lang="en-US" dirty="0" smtClean="0"/>
              <a:t>TRANSPARENCY </a:t>
            </a:r>
            <a:r>
              <a:rPr lang="en-US" b="0" dirty="0"/>
              <a:t>– Challenger 660 Combine</a:t>
            </a:r>
            <a:endParaRPr lang="en-US" dirty="0"/>
          </a:p>
        </p:txBody>
      </p:sp>
      <p:pic>
        <p:nvPicPr>
          <p:cNvPr id="4" name="K4000_Combine_OIT_CP2_M040_884x47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17" y="1757049"/>
            <a:ext cx="6089904" cy="3306734"/>
          </a:xfrm>
          <a:prstGeom prst="rect">
            <a:avLst/>
          </a:prstGeom>
        </p:spPr>
      </p:pic>
      <p:pic>
        <p:nvPicPr>
          <p:cNvPr id="5" name="W7000_Combine_OIT_CP2_M040_1768x958_884x479">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stretch>
            <a:fillRect/>
          </a:stretch>
        </p:blipFill>
        <p:spPr>
          <a:xfrm>
            <a:off x="6098921" y="1757048"/>
            <a:ext cx="6089904" cy="3306735"/>
          </a:xfrm>
          <a:prstGeom prst="rect">
            <a:avLst/>
          </a:prstGeom>
        </p:spPr>
      </p:pic>
      <p:sp>
        <p:nvSpPr>
          <p:cNvPr id="6" name="TextBox 5"/>
          <p:cNvSpPr txBox="1"/>
          <p:nvPr/>
        </p:nvSpPr>
        <p:spPr>
          <a:xfrm>
            <a:off x="1301925" y="5063783"/>
            <a:ext cx="3504088" cy="630942"/>
          </a:xfrm>
          <a:prstGeom prst="rect">
            <a:avLst/>
          </a:prstGeom>
          <a:noFill/>
        </p:spPr>
        <p:txBody>
          <a:bodyPr wrap="square" tIns="91440" rtlCol="0">
            <a:spAutoFit/>
          </a:bodyPr>
          <a:lstStyle/>
          <a:p>
            <a:pPr algn="ctr">
              <a:spcAft>
                <a:spcPts val="600"/>
              </a:spcAft>
              <a:buClr>
                <a:schemeClr val="bg2"/>
              </a:buClr>
            </a:pPr>
            <a:r>
              <a:rPr lang="en-US" sz="3200" b="1" dirty="0" smtClean="0">
                <a:ln w="12700">
                  <a:solidFill>
                    <a:schemeClr val="tx2">
                      <a:lumMod val="75000"/>
                    </a:schemeClr>
                  </a:solidFill>
                  <a:prstDash val="solid"/>
                </a:ln>
                <a:solidFill>
                  <a:schemeClr val="bg2"/>
                </a:solidFill>
                <a:effectLst>
                  <a:outerShdw dist="38100" dir="2640000" algn="bl" rotWithShape="0">
                    <a:schemeClr val="tx2">
                      <a:lumMod val="75000"/>
                    </a:schemeClr>
                  </a:outerShdw>
                </a:effectLst>
              </a:rPr>
              <a:t>BLENDED</a:t>
            </a:r>
          </a:p>
        </p:txBody>
      </p:sp>
      <p:sp>
        <p:nvSpPr>
          <p:cNvPr id="7" name="TextBox 6"/>
          <p:cNvSpPr txBox="1"/>
          <p:nvPr/>
        </p:nvSpPr>
        <p:spPr>
          <a:xfrm>
            <a:off x="7391829" y="5063783"/>
            <a:ext cx="3504088" cy="630942"/>
          </a:xfrm>
          <a:prstGeom prst="rect">
            <a:avLst/>
          </a:prstGeom>
          <a:noFill/>
        </p:spPr>
        <p:txBody>
          <a:bodyPr wrap="square" tIns="91440" rtlCol="0">
            <a:spAutoFit/>
          </a:bodyPr>
          <a:lstStyle/>
          <a:p>
            <a:pPr algn="ctr">
              <a:spcAft>
                <a:spcPts val="600"/>
              </a:spcAft>
              <a:buClr>
                <a:schemeClr val="bg2"/>
              </a:buClr>
            </a:pPr>
            <a:r>
              <a:rPr lang="en-US" sz="32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OIT</a:t>
            </a:r>
          </a:p>
        </p:txBody>
      </p:sp>
      <p:sp>
        <p:nvSpPr>
          <p:cNvPr id="8" name="TextBox 7"/>
          <p:cNvSpPr txBox="1"/>
          <p:nvPr/>
        </p:nvSpPr>
        <p:spPr>
          <a:xfrm>
            <a:off x="688283" y="1126106"/>
            <a:ext cx="4731372" cy="630942"/>
          </a:xfrm>
          <a:prstGeom prst="rect">
            <a:avLst/>
          </a:prstGeom>
          <a:noFill/>
        </p:spPr>
        <p:txBody>
          <a:bodyPr wrap="square" tIns="91440" rtlCol="0" anchor="b" anchorCtr="0">
            <a:spAutoFit/>
          </a:bodyPr>
          <a:lstStyle/>
          <a:p>
            <a:pPr algn="ctr">
              <a:spcAft>
                <a:spcPts val="600"/>
              </a:spcAft>
              <a:buClr>
                <a:schemeClr val="bg2"/>
              </a:buClr>
            </a:pPr>
            <a:r>
              <a:rPr lang="en-US" sz="3200" b="1" spc="50" dirty="0" smtClean="0">
                <a:ln w="0"/>
                <a:solidFill>
                  <a:schemeClr val="bg2"/>
                </a:solidFill>
                <a:effectLst>
                  <a:innerShdw blurRad="63500" dist="50800" dir="13500000">
                    <a:srgbClr val="000000">
                      <a:alpha val="50000"/>
                    </a:srgbClr>
                  </a:innerShdw>
                </a:effectLst>
              </a:rPr>
              <a:t>NVidia Quadro K4000</a:t>
            </a:r>
          </a:p>
        </p:txBody>
      </p:sp>
      <p:sp>
        <p:nvSpPr>
          <p:cNvPr id="9" name="TextBox 8"/>
          <p:cNvSpPr txBox="1"/>
          <p:nvPr/>
        </p:nvSpPr>
        <p:spPr>
          <a:xfrm>
            <a:off x="6941431" y="1049161"/>
            <a:ext cx="4404884" cy="707886"/>
          </a:xfrm>
          <a:prstGeom prst="rect">
            <a:avLst/>
          </a:prstGeom>
          <a:noFill/>
        </p:spPr>
        <p:txBody>
          <a:bodyPr wrap="square" tIns="91440" bIns="0" rtlCol="0" anchor="b" anchorCtr="0">
            <a:spAutoFit/>
          </a:bodyPr>
          <a:lstStyle/>
          <a:p>
            <a:pPr algn="ctr">
              <a:spcAft>
                <a:spcPts val="600"/>
              </a:spcAft>
              <a:buClr>
                <a:schemeClr val="bg2"/>
              </a:buClr>
            </a:pPr>
            <a:r>
              <a:rPr lang="en-US" sz="4000" dirty="0" smtClean="0">
                <a:ln w="0"/>
                <a:solidFill>
                  <a:schemeClr val="accent1"/>
                </a:solidFill>
                <a:effectLst>
                  <a:outerShdw blurRad="38100" dist="25400" dir="5400000" algn="ctr" rotWithShape="0">
                    <a:srgbClr val="6E747A">
                      <a:alpha val="43000"/>
                    </a:srgbClr>
                  </a:outerShdw>
                </a:effectLst>
                <a:latin typeface="ParalucentDemiBold" panose="02000703000000000000" pitchFamily="2" charset="0"/>
              </a:rPr>
              <a:t>AMD FIREPRO W7000</a:t>
            </a:r>
          </a:p>
        </p:txBody>
      </p:sp>
    </p:spTree>
    <p:extLst>
      <p:ext uri="{BB962C8B-B14F-4D97-AF65-F5344CB8AC3E}">
        <p14:creationId xmlns:p14="http://schemas.microsoft.com/office/powerpoint/2010/main" val="682555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by GPU Acceleration</a:t>
            </a:r>
            <a:br>
              <a:rPr lang="en-US" dirty="0" smtClean="0"/>
            </a:br>
            <a:r>
              <a:rPr lang="en-US" b="0" dirty="0" smtClean="0">
                <a:solidFill>
                  <a:srgbClr val="FCD116"/>
                </a:solidFill>
              </a:rPr>
              <a:t>Vertex Buffer Objects (VBO)</a:t>
            </a:r>
            <a:endParaRPr lang="en-US" b="0" dirty="0">
              <a:solidFill>
                <a:srgbClr val="FCD116"/>
              </a:solidFill>
              <a:latin typeface="ParalucentLight" panose="02000303000000000000" pitchFamily="2" charset="0"/>
            </a:endParaRPr>
          </a:p>
        </p:txBody>
      </p:sp>
    </p:spTree>
    <p:extLst>
      <p:ext uri="{BB962C8B-B14F-4D97-AF65-F5344CB8AC3E}">
        <p14:creationId xmlns:p14="http://schemas.microsoft.com/office/powerpoint/2010/main" val="41237416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VBO –vertex buffer object</a:t>
            </a:r>
            <a:endParaRPr lang="en-US" dirty="0">
              <a:solidFill>
                <a:schemeClr val="bg1"/>
              </a:solidFill>
            </a:endParaRPr>
          </a:p>
        </p:txBody>
      </p:sp>
      <p:sp>
        <p:nvSpPr>
          <p:cNvPr id="9" name="Rounded Rectangle 8"/>
          <p:cNvSpPr/>
          <p:nvPr/>
        </p:nvSpPr>
        <p:spPr bwMode="auto">
          <a:xfrm>
            <a:off x="348049" y="1301952"/>
            <a:ext cx="4448921" cy="4083256"/>
          </a:xfrm>
          <a:prstGeom prst="roundRect">
            <a:avLst>
              <a:gd name="adj" fmla="val 4940"/>
            </a:avLst>
          </a:prstGeom>
          <a:gradFill flip="none" rotWithShape="1">
            <a:gsLst>
              <a:gs pos="0">
                <a:sysClr val="windowText" lastClr="000000"/>
              </a:gs>
              <a:gs pos="62080">
                <a:srgbClr val="000000">
                  <a:alpha val="67000"/>
                </a:srgbClr>
              </a:gs>
              <a:gs pos="21000">
                <a:sysClr val="windowText" lastClr="000000">
                  <a:alpha val="65000"/>
                </a:sysClr>
              </a:gs>
              <a:gs pos="100000">
                <a:sysClr val="windowText" lastClr="000000">
                  <a:alpha val="82000"/>
                </a:sysClr>
              </a:gs>
            </a:gsLst>
            <a:lin ang="16200000" scaled="1"/>
            <a:tileRect/>
          </a:gradFill>
          <a:ln w="19050" algn="ctr">
            <a:solidFill>
              <a:sysClr val="windowText" lastClr="000000">
                <a:lumMod val="75000"/>
                <a:lumOff val="25000"/>
              </a:sysClr>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CA" b="1" kern="0">
              <a:solidFill>
                <a:prstClr val="white"/>
              </a:solidFill>
              <a:cs typeface="Arial" charset="0"/>
            </a:endParaRPr>
          </a:p>
        </p:txBody>
      </p:sp>
      <p:sp>
        <p:nvSpPr>
          <p:cNvPr id="10" name="Rounded Rectangle 9"/>
          <p:cNvSpPr/>
          <p:nvPr/>
        </p:nvSpPr>
        <p:spPr bwMode="auto">
          <a:xfrm>
            <a:off x="442147" y="1399463"/>
            <a:ext cx="4266088" cy="2204025"/>
          </a:xfrm>
          <a:prstGeom prst="roundRect">
            <a:avLst>
              <a:gd name="adj" fmla="val 7471"/>
            </a:avLst>
          </a:prstGeom>
          <a:gradFill flip="none" rotWithShape="1">
            <a:gsLst>
              <a:gs pos="0">
                <a:sysClr val="window" lastClr="FFFFFF">
                  <a:alpha val="31000"/>
                </a:sysClr>
              </a:gs>
              <a:gs pos="3000">
                <a:sysClr val="window" lastClr="FFFFFF">
                  <a:alpha val="24000"/>
                </a:sysClr>
              </a:gs>
              <a:gs pos="23000">
                <a:sysClr val="windowText" lastClr="000000">
                  <a:alpha val="0"/>
                </a:sysClr>
              </a:gs>
              <a:gs pos="100000">
                <a:sysClr val="windowText" lastClr="000000">
                  <a:alpha val="0"/>
                </a:sysClr>
              </a:gs>
            </a:gsLst>
            <a:lin ang="5400000" scaled="0"/>
            <a:tileRect/>
          </a:gradFill>
          <a:ln w="19050" algn="ctr">
            <a:noFill/>
            <a:round/>
            <a:headEnd/>
            <a:tailEnd/>
          </a:ln>
          <a:effectLst/>
        </p:spPr>
        <p:txBody>
          <a:bodyPr lIns="228600" tIns="45714" rIns="228600" bIns="45714" rtlCol="0" anchor="ctr"/>
          <a:lstStyle/>
          <a:p>
            <a:pPr marL="1588" indent="-1588" algn="ctr" defTabSz="913183"/>
            <a:endParaRPr lang="en-CA" b="1" kern="0">
              <a:solidFill>
                <a:prstClr val="white"/>
              </a:solidFill>
              <a:cs typeface="Arial" charset="0"/>
            </a:endParaRPr>
          </a:p>
        </p:txBody>
      </p:sp>
      <p:sp>
        <p:nvSpPr>
          <p:cNvPr id="11" name="Content Placeholder 3"/>
          <p:cNvSpPr txBox="1">
            <a:spLocks/>
          </p:cNvSpPr>
          <p:nvPr/>
        </p:nvSpPr>
        <p:spPr>
          <a:xfrm>
            <a:off x="442144" y="1545729"/>
            <a:ext cx="4266089" cy="3313204"/>
          </a:xfrm>
          <a:prstGeom prst="rect">
            <a:avLst/>
          </a:prstGeom>
        </p:spPr>
        <p:txBody>
          <a:bodyPr lIns="60944" rIns="60944"/>
          <a:lstStyle>
            <a:lvl1pPr marL="112713" indent="-112713" algn="l" defTabSz="914400" rtl="0" eaLnBrk="1" latinLnBrk="0" hangingPunct="1">
              <a:spcBef>
                <a:spcPts val="336"/>
              </a:spcBef>
              <a:spcAft>
                <a:spcPts val="336"/>
              </a:spcAft>
              <a:buClr>
                <a:schemeClr val="tx1"/>
              </a:buClr>
              <a:buFont typeface="Wingdings" pitchFamily="2" charset="2"/>
              <a:buChar char="§"/>
              <a:defRPr sz="1400" kern="1200">
                <a:solidFill>
                  <a:srgbClr val="FFFFFF"/>
                </a:solidFill>
                <a:latin typeface="+mn-lt"/>
                <a:ea typeface="+mn-ea"/>
                <a:cs typeface="+mn-cs"/>
              </a:defRPr>
            </a:lvl1pPr>
            <a:lvl2pPr marL="400050" indent="-169863" algn="l" defTabSz="914400" rtl="0" eaLnBrk="1" latinLnBrk="0" hangingPunct="1">
              <a:spcBef>
                <a:spcPts val="336"/>
              </a:spcBef>
              <a:spcAft>
                <a:spcPts val="336"/>
              </a:spcAft>
              <a:buClr>
                <a:schemeClr val="tx1"/>
              </a:buClr>
              <a:buFont typeface="Arial" pitchFamily="34" charset="0"/>
              <a:buChar char="–"/>
              <a:defRPr sz="1400" kern="1200">
                <a:solidFill>
                  <a:srgbClr val="FFFFFF"/>
                </a:solidFill>
                <a:latin typeface="+mn-lt"/>
                <a:ea typeface="+mn-ea"/>
                <a:cs typeface="+mn-cs"/>
              </a:defRPr>
            </a:lvl2pPr>
            <a:lvl3pPr marL="574675" indent="-109538" algn="l" defTabSz="914400" rtl="0" eaLnBrk="1" latinLnBrk="0" hangingPunct="1">
              <a:spcBef>
                <a:spcPts val="336"/>
              </a:spcBef>
              <a:spcAft>
                <a:spcPts val="336"/>
              </a:spcAft>
              <a:buClr>
                <a:schemeClr val="tx1"/>
              </a:buClr>
              <a:buFont typeface="Wingdings" pitchFamily="2" charset="2"/>
              <a:buChar char="§"/>
              <a:defRPr sz="1200" kern="1200">
                <a:solidFill>
                  <a:srgbClr val="FFFFFF"/>
                </a:solidFill>
                <a:latin typeface="+mn-lt"/>
                <a:ea typeface="+mn-ea"/>
                <a:cs typeface="+mn-cs"/>
              </a:defRPr>
            </a:lvl3pPr>
            <a:lvl4pPr marL="854075" indent="-165100" algn="l" defTabSz="914400" rtl="0" eaLnBrk="1" latinLnBrk="0" hangingPunct="1">
              <a:spcBef>
                <a:spcPts val="336"/>
              </a:spcBef>
              <a:spcAft>
                <a:spcPts val="336"/>
              </a:spcAft>
              <a:buClr>
                <a:schemeClr val="tx1"/>
              </a:buClr>
              <a:buFont typeface="Arial" pitchFamily="34" charset="0"/>
              <a:buChar char="–"/>
              <a:defRPr sz="1200" kern="1200">
                <a:solidFill>
                  <a:srgbClr val="FFFFFF"/>
                </a:solidFill>
                <a:latin typeface="+mn-lt"/>
                <a:ea typeface="+mn-ea"/>
                <a:cs typeface="+mn-cs"/>
              </a:defRPr>
            </a:lvl4pPr>
            <a:lvl5pPr marL="1027113" indent="-112713" algn="l" defTabSz="914400" rtl="0" eaLnBrk="1" latinLnBrk="0" hangingPunct="1">
              <a:spcBef>
                <a:spcPts val="336"/>
              </a:spcBef>
              <a:spcAft>
                <a:spcPts val="336"/>
              </a:spcAft>
              <a:buClr>
                <a:schemeClr val="tx1"/>
              </a:buClr>
              <a:buFont typeface="Wingdings" pitchFamily="2" charset="2"/>
              <a:buChar char="§"/>
              <a:defRPr sz="10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3000"/>
              </a:lnSpc>
              <a:buClr>
                <a:prstClr val="white"/>
              </a:buClr>
              <a:buNone/>
            </a:pPr>
            <a:r>
              <a:rPr lang="en-US" sz="3600" b="1" dirty="0">
                <a:solidFill>
                  <a:schemeClr val="bg1"/>
                </a:solidFill>
                <a:effectLst>
                  <a:outerShdw blurRad="38100" dist="38100" dir="2700000" algn="tl">
                    <a:srgbClr val="000000">
                      <a:alpha val="43137"/>
                    </a:srgbClr>
                  </a:outerShdw>
                </a:effectLst>
                <a:latin typeface="ParalucentDemiBold" panose="02000703000000000000" pitchFamily="2" charset="0"/>
                <a:ea typeface="Verdana" pitchFamily="34" charset="0"/>
                <a:cs typeface="Verdana" pitchFamily="34" charset="0"/>
              </a:rPr>
              <a:t>Vertex Buffer Object</a:t>
            </a:r>
          </a:p>
          <a:p>
            <a:pPr marL="227013" indent="-227013">
              <a:lnSpc>
                <a:spcPct val="125000"/>
              </a:lnSpc>
              <a:spcBef>
                <a:spcPts val="1200"/>
              </a:spcBef>
              <a:buClr>
                <a:srgbClr val="C00000"/>
              </a:buClr>
              <a:buBlip>
                <a:blip r:embed="rId3"/>
              </a:buBlip>
            </a:pPr>
            <a:r>
              <a:rPr lang="en-US" sz="2133" dirty="0">
                <a:effectLst>
                  <a:outerShdw blurRad="38100" dist="38100" dir="2700000" algn="tl">
                    <a:srgbClr val="000000">
                      <a:alpha val="43137"/>
                    </a:srgbClr>
                  </a:outerShdw>
                </a:effectLst>
              </a:rPr>
              <a:t>OpenGL</a:t>
            </a:r>
            <a:r>
              <a:rPr lang="en-US" sz="2133" baseline="30000" dirty="0">
                <a:effectLst>
                  <a:outerShdw blurRad="38100" dist="38100" dir="2700000" algn="tl">
                    <a:srgbClr val="000000">
                      <a:alpha val="43137"/>
                    </a:srgbClr>
                  </a:outerShdw>
                </a:effectLst>
              </a:rPr>
              <a:t>™ </a:t>
            </a:r>
            <a:r>
              <a:rPr lang="en-US" sz="2133" dirty="0">
                <a:effectLst>
                  <a:outerShdw blurRad="38100" dist="38100" dir="2700000" algn="tl">
                    <a:srgbClr val="000000">
                      <a:alpha val="43137"/>
                    </a:srgbClr>
                  </a:outerShdw>
                </a:effectLst>
              </a:rPr>
              <a:t>programming feature</a:t>
            </a:r>
          </a:p>
          <a:p>
            <a:pPr marL="227013" indent="-227013">
              <a:lnSpc>
                <a:spcPct val="125000"/>
              </a:lnSpc>
              <a:buClr>
                <a:srgbClr val="C00000"/>
              </a:buClr>
              <a:buBlip>
                <a:blip r:embed="rId3"/>
              </a:buBlip>
            </a:pPr>
            <a:r>
              <a:rPr lang="en-US" sz="2133" dirty="0">
                <a:effectLst>
                  <a:outerShdw blurRad="38100" dist="38100" dir="2700000" algn="tl">
                    <a:srgbClr val="000000">
                      <a:alpha val="43137"/>
                    </a:srgbClr>
                  </a:outerShdw>
                </a:effectLst>
              </a:rPr>
              <a:t>Contains graphics information</a:t>
            </a:r>
          </a:p>
          <a:p>
            <a:pPr marL="574675" lvl="1" indent="-234950">
              <a:lnSpc>
                <a:spcPct val="125000"/>
              </a:lnSpc>
              <a:buClr>
                <a:srgbClr val="C00000"/>
              </a:buClr>
              <a:buFont typeface="Arial" panose="020B0604020202020204" pitchFamily="34" charset="0"/>
              <a:buChar char="‒"/>
            </a:pPr>
            <a:r>
              <a:rPr lang="en-US" sz="2000" dirty="0">
                <a:effectLst>
                  <a:outerShdw blurRad="38100" dist="38100" dir="2700000" algn="tl">
                    <a:srgbClr val="000000">
                      <a:alpha val="43137"/>
                    </a:srgbClr>
                  </a:outerShdw>
                </a:effectLst>
              </a:rPr>
              <a:t>Vector, vertex, and color</a:t>
            </a:r>
          </a:p>
          <a:p>
            <a:pPr marL="227013" indent="-227013">
              <a:lnSpc>
                <a:spcPct val="125000"/>
              </a:lnSpc>
              <a:buClr>
                <a:srgbClr val="C00000"/>
              </a:buClr>
              <a:buBlip>
                <a:blip r:embed="rId3"/>
              </a:buBlip>
            </a:pPr>
            <a:r>
              <a:rPr lang="en-US" sz="2133" dirty="0">
                <a:effectLst>
                  <a:outerShdw blurRad="38100" dist="38100" dir="2700000" algn="tl">
                    <a:srgbClr val="000000">
                      <a:alpha val="43137"/>
                    </a:srgbClr>
                  </a:outerShdw>
                </a:effectLst>
              </a:rPr>
              <a:t>Resides in video memory</a:t>
            </a:r>
          </a:p>
          <a:p>
            <a:pPr marL="227013" indent="-227013">
              <a:lnSpc>
                <a:spcPct val="125000"/>
              </a:lnSpc>
              <a:buClr>
                <a:srgbClr val="C00000"/>
              </a:buClr>
              <a:buBlip>
                <a:blip r:embed="rId3"/>
              </a:buBlip>
            </a:pPr>
            <a:r>
              <a:rPr lang="en-US" sz="2133" dirty="0">
                <a:effectLst>
                  <a:outerShdw blurRad="38100" dist="38100" dir="2700000" algn="tl">
                    <a:srgbClr val="000000">
                      <a:alpha val="43137"/>
                    </a:srgbClr>
                  </a:outerShdw>
                </a:effectLst>
              </a:rPr>
              <a:t>Can be reused</a:t>
            </a:r>
          </a:p>
        </p:txBody>
      </p:sp>
      <p:pic>
        <p:nvPicPr>
          <p:cNvPr id="7174" name="Picture 6" descr="H:\Quardia\Quardia Client Folder - Active\AMD\Common Resources\flash 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7970" y="1111304"/>
            <a:ext cx="4273905" cy="427390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378888" y="2863223"/>
            <a:ext cx="1369286" cy="748795"/>
          </a:xfrm>
          <a:prstGeom prst="rect">
            <a:avLst/>
          </a:prstGeom>
        </p:spPr>
        <p:txBody>
          <a:bodyPr wrap="none">
            <a:spAutoFit/>
          </a:bodyPr>
          <a:lstStyle/>
          <a:p>
            <a:r>
              <a:rPr lang="en-US" sz="4266" b="1" dirty="0">
                <a:solidFill>
                  <a:prstClr val="black"/>
                </a:solidFill>
                <a:effectLst>
                  <a:glow rad="139700">
                    <a:srgbClr val="FFFFFF">
                      <a:satMod val="175000"/>
                    </a:srgbClr>
                  </a:glow>
                </a:effectLst>
              </a:rPr>
              <a:t>GPU</a:t>
            </a:r>
          </a:p>
        </p:txBody>
      </p:sp>
      <p:sp>
        <p:nvSpPr>
          <p:cNvPr id="19" name="Rounded Rectangle 18"/>
          <p:cNvSpPr/>
          <p:nvPr/>
        </p:nvSpPr>
        <p:spPr bwMode="auto">
          <a:xfrm>
            <a:off x="7389741" y="1301953"/>
            <a:ext cx="4448921" cy="4083256"/>
          </a:xfrm>
          <a:prstGeom prst="roundRect">
            <a:avLst>
              <a:gd name="adj" fmla="val 4940"/>
            </a:avLst>
          </a:prstGeom>
          <a:gradFill flip="none" rotWithShape="1">
            <a:gsLst>
              <a:gs pos="0">
                <a:sysClr val="windowText" lastClr="000000"/>
              </a:gs>
              <a:gs pos="62080">
                <a:srgbClr val="000000">
                  <a:alpha val="67000"/>
                </a:srgbClr>
              </a:gs>
              <a:gs pos="21000">
                <a:sysClr val="windowText" lastClr="000000">
                  <a:alpha val="65000"/>
                </a:sysClr>
              </a:gs>
              <a:gs pos="100000">
                <a:sysClr val="windowText" lastClr="000000">
                  <a:alpha val="82000"/>
                </a:sysClr>
              </a:gs>
            </a:gsLst>
            <a:lin ang="16200000" scaled="1"/>
            <a:tileRect/>
          </a:gradFill>
          <a:ln w="19050" algn="ctr">
            <a:solidFill>
              <a:sysClr val="windowText" lastClr="000000">
                <a:lumMod val="75000"/>
                <a:lumOff val="25000"/>
              </a:sysClr>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CA" b="1" kern="0">
              <a:solidFill>
                <a:prstClr val="white"/>
              </a:solidFill>
              <a:cs typeface="Arial" charset="0"/>
            </a:endParaRPr>
          </a:p>
        </p:txBody>
      </p:sp>
      <p:sp>
        <p:nvSpPr>
          <p:cNvPr id="20" name="Rounded Rectangle 19"/>
          <p:cNvSpPr/>
          <p:nvPr/>
        </p:nvSpPr>
        <p:spPr bwMode="auto">
          <a:xfrm>
            <a:off x="7481157" y="1399462"/>
            <a:ext cx="4266088" cy="2204025"/>
          </a:xfrm>
          <a:prstGeom prst="roundRect">
            <a:avLst>
              <a:gd name="adj" fmla="val 7471"/>
            </a:avLst>
          </a:prstGeom>
          <a:gradFill flip="none" rotWithShape="1">
            <a:gsLst>
              <a:gs pos="0">
                <a:sysClr val="window" lastClr="FFFFFF">
                  <a:alpha val="31000"/>
                </a:sysClr>
              </a:gs>
              <a:gs pos="3000">
                <a:sysClr val="window" lastClr="FFFFFF">
                  <a:alpha val="24000"/>
                </a:sysClr>
              </a:gs>
              <a:gs pos="23000">
                <a:sysClr val="windowText" lastClr="000000">
                  <a:alpha val="0"/>
                </a:sysClr>
              </a:gs>
              <a:gs pos="100000">
                <a:sysClr val="windowText" lastClr="000000">
                  <a:alpha val="0"/>
                </a:sysClr>
              </a:gs>
            </a:gsLst>
            <a:lin ang="5400000" scaled="0"/>
            <a:tileRect/>
          </a:gradFill>
          <a:ln w="19050" algn="ctr">
            <a:noFill/>
            <a:round/>
            <a:headEnd/>
            <a:tailEnd/>
          </a:ln>
          <a:effectLst/>
        </p:spPr>
        <p:txBody>
          <a:bodyPr lIns="228600" tIns="45714" rIns="228600" bIns="45714" rtlCol="0" anchor="ctr"/>
          <a:lstStyle/>
          <a:p>
            <a:pPr marL="1588" indent="-1588" algn="ctr" defTabSz="913183"/>
            <a:endParaRPr lang="en-CA" b="1" kern="0">
              <a:solidFill>
                <a:prstClr val="white"/>
              </a:solidFill>
              <a:cs typeface="Arial" charset="0"/>
            </a:endParaRPr>
          </a:p>
        </p:txBody>
      </p:sp>
      <p:sp>
        <p:nvSpPr>
          <p:cNvPr id="21" name="Content Placeholder 3"/>
          <p:cNvSpPr txBox="1">
            <a:spLocks/>
          </p:cNvSpPr>
          <p:nvPr/>
        </p:nvSpPr>
        <p:spPr>
          <a:xfrm>
            <a:off x="7481157" y="1545728"/>
            <a:ext cx="4266087" cy="3576266"/>
          </a:xfrm>
          <a:prstGeom prst="rect">
            <a:avLst/>
          </a:prstGeom>
        </p:spPr>
        <p:txBody>
          <a:bodyPr/>
          <a:lstStyle>
            <a:lvl1pPr marL="112713" indent="-112713" algn="l" defTabSz="914400" rtl="0" eaLnBrk="1" latinLnBrk="0" hangingPunct="1">
              <a:spcBef>
                <a:spcPts val="336"/>
              </a:spcBef>
              <a:spcAft>
                <a:spcPts val="336"/>
              </a:spcAft>
              <a:buClr>
                <a:schemeClr val="tx1"/>
              </a:buClr>
              <a:buFont typeface="Wingdings" pitchFamily="2" charset="2"/>
              <a:buChar char="§"/>
              <a:defRPr sz="1400" kern="1200">
                <a:solidFill>
                  <a:srgbClr val="FFFFFF"/>
                </a:solidFill>
                <a:latin typeface="+mn-lt"/>
                <a:ea typeface="+mn-ea"/>
                <a:cs typeface="+mn-cs"/>
              </a:defRPr>
            </a:lvl1pPr>
            <a:lvl2pPr marL="400050" indent="-169863" algn="l" defTabSz="914400" rtl="0" eaLnBrk="1" latinLnBrk="0" hangingPunct="1">
              <a:spcBef>
                <a:spcPts val="336"/>
              </a:spcBef>
              <a:spcAft>
                <a:spcPts val="336"/>
              </a:spcAft>
              <a:buClr>
                <a:schemeClr val="tx1"/>
              </a:buClr>
              <a:buFont typeface="Arial" pitchFamily="34" charset="0"/>
              <a:buChar char="–"/>
              <a:defRPr sz="1400" kern="1200">
                <a:solidFill>
                  <a:srgbClr val="FFFFFF"/>
                </a:solidFill>
                <a:latin typeface="+mn-lt"/>
                <a:ea typeface="+mn-ea"/>
                <a:cs typeface="+mn-cs"/>
              </a:defRPr>
            </a:lvl2pPr>
            <a:lvl3pPr marL="574675" indent="-109538" algn="l" defTabSz="914400" rtl="0" eaLnBrk="1" latinLnBrk="0" hangingPunct="1">
              <a:spcBef>
                <a:spcPts val="336"/>
              </a:spcBef>
              <a:spcAft>
                <a:spcPts val="336"/>
              </a:spcAft>
              <a:buClr>
                <a:schemeClr val="tx1"/>
              </a:buClr>
              <a:buFont typeface="Wingdings" pitchFamily="2" charset="2"/>
              <a:buChar char="§"/>
              <a:defRPr sz="1200" kern="1200">
                <a:solidFill>
                  <a:srgbClr val="FFFFFF"/>
                </a:solidFill>
                <a:latin typeface="+mn-lt"/>
                <a:ea typeface="+mn-ea"/>
                <a:cs typeface="+mn-cs"/>
              </a:defRPr>
            </a:lvl3pPr>
            <a:lvl4pPr marL="854075" indent="-165100" algn="l" defTabSz="914400" rtl="0" eaLnBrk="1" latinLnBrk="0" hangingPunct="1">
              <a:spcBef>
                <a:spcPts val="336"/>
              </a:spcBef>
              <a:spcAft>
                <a:spcPts val="336"/>
              </a:spcAft>
              <a:buClr>
                <a:schemeClr val="tx1"/>
              </a:buClr>
              <a:buFont typeface="Arial" pitchFamily="34" charset="0"/>
              <a:buChar char="–"/>
              <a:defRPr sz="1200" kern="1200">
                <a:solidFill>
                  <a:srgbClr val="FFFFFF"/>
                </a:solidFill>
                <a:latin typeface="+mn-lt"/>
                <a:ea typeface="+mn-ea"/>
                <a:cs typeface="+mn-cs"/>
              </a:defRPr>
            </a:lvl4pPr>
            <a:lvl5pPr marL="1027113" indent="-112713" algn="l" defTabSz="914400" rtl="0" eaLnBrk="1" latinLnBrk="0" hangingPunct="1">
              <a:spcBef>
                <a:spcPts val="336"/>
              </a:spcBef>
              <a:spcAft>
                <a:spcPts val="336"/>
              </a:spcAft>
              <a:buClr>
                <a:schemeClr val="tx1"/>
              </a:buClr>
              <a:buFont typeface="Wingdings" pitchFamily="2" charset="2"/>
              <a:buChar char="§"/>
              <a:defRPr sz="1000" kern="1200">
                <a:solidFill>
                  <a:srgbClr val="FFFFF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14000"/>
              </a:lnSpc>
              <a:buClr>
                <a:prstClr val="white"/>
              </a:buClr>
              <a:buNone/>
            </a:pPr>
            <a:r>
              <a:rPr lang="en-US" sz="2399" b="1" dirty="0">
                <a:solidFill>
                  <a:srgbClr val="FFC000"/>
                </a:solidFill>
                <a:effectLst>
                  <a:outerShdw blurRad="38100" dist="38100" dir="2700000" algn="tl">
                    <a:srgbClr val="000000">
                      <a:alpha val="43137"/>
                    </a:srgbClr>
                  </a:outerShdw>
                </a:effectLst>
              </a:rPr>
              <a:t>VBOs offer substantial performance gains primarily because the data resides in video memory rather than the system memory, and so it can be rendered</a:t>
            </a:r>
            <a:br>
              <a:rPr lang="en-US" sz="2399" b="1" dirty="0">
                <a:solidFill>
                  <a:srgbClr val="FFC000"/>
                </a:solidFill>
                <a:effectLst>
                  <a:outerShdw blurRad="38100" dist="38100" dir="2700000" algn="tl">
                    <a:srgbClr val="000000">
                      <a:alpha val="43137"/>
                    </a:srgbClr>
                  </a:outerShdw>
                </a:effectLst>
              </a:rPr>
            </a:br>
            <a:r>
              <a:rPr lang="en-US" sz="2399" b="1" u="sng" dirty="0">
                <a:solidFill>
                  <a:srgbClr val="FFC000"/>
                </a:solidFill>
                <a:effectLst>
                  <a:outerShdw blurRad="38100" dist="38100" dir="2700000" algn="tl">
                    <a:srgbClr val="000000">
                      <a:alpha val="43137"/>
                    </a:srgbClr>
                  </a:outerShdw>
                </a:effectLst>
              </a:rPr>
              <a:t>directly by the GPU</a:t>
            </a:r>
            <a:r>
              <a:rPr lang="en-US" sz="2399" b="1" dirty="0">
                <a:solidFill>
                  <a:srgbClr val="FFC0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903572816"/>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AGENDA</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815704296"/>
              </p:ext>
            </p:extLst>
          </p:nvPr>
        </p:nvGraphicFramePr>
        <p:xfrm>
          <a:off x="949431" y="1002312"/>
          <a:ext cx="10080519" cy="5303520"/>
        </p:xfrm>
        <a:graphic>
          <a:graphicData uri="http://schemas.openxmlformats.org/drawingml/2006/table">
            <a:tbl>
              <a:tblPr firstRow="1" bandRow="1">
                <a:tableStyleId>{2D5ABB26-0587-4C30-8999-92F81FD0307C}</a:tableStyleId>
              </a:tblPr>
              <a:tblGrid>
                <a:gridCol w="266838"/>
                <a:gridCol w="9813681"/>
              </a:tblGrid>
              <a:tr h="182880">
                <a:tc>
                  <a:txBody>
                    <a:bodyPr/>
                    <a:lstStyle/>
                    <a:p>
                      <a:pPr>
                        <a:lnSpc>
                          <a:spcPct val="100000"/>
                        </a:lnSpc>
                        <a:spcBef>
                          <a:spcPts val="0"/>
                        </a:spcBef>
                      </a:pPr>
                      <a:endParaRPr lang="en-US" sz="700" b="1" dirty="0">
                        <a:solidFill>
                          <a:srgbClr val="D31919"/>
                        </a:solidFill>
                        <a:latin typeface="Modern No. 20" panose="02070704070505020303" pitchFamily="18" charset="0"/>
                      </a:endParaRPr>
                    </a:p>
                  </a:txBody>
                  <a:tcPr marL="0" marR="0" marT="0" marB="0">
                    <a:lnR>
                      <a:noFill/>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700" dirty="0" smtClean="0"/>
                    </a:p>
                  </a:txBody>
                  <a:tcPr marL="0" marR="0" marT="0" marB="0"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2">
                        <a:extLst>
                          <a:ext uri="{28A0092B-C50C-407E-A947-70E740481C1C}">
                            <a14:useLocalDpi xmlns:a14="http://schemas.microsoft.com/office/drawing/2010/main" val="0"/>
                          </a:ext>
                        </a:extLst>
                      </a:blip>
                      <a:srcRect/>
                      <a:stretch>
                        <a:fillRect/>
                      </a:stretch>
                    </a:blipFill>
                  </a:tcPr>
                </a:tc>
              </a:tr>
              <a:tr h="548640">
                <a:tc>
                  <a:txBody>
                    <a:bodyPr/>
                    <a:lstStyle/>
                    <a:p>
                      <a:pPr>
                        <a:lnSpc>
                          <a:spcPct val="100000"/>
                        </a:lnSpc>
                        <a:spcBef>
                          <a:spcPts val="0"/>
                        </a:spcBef>
                      </a:pPr>
                      <a:endParaRPr lang="en-US" sz="2000" b="1" dirty="0">
                        <a:solidFill>
                          <a:srgbClr val="D31919"/>
                        </a:solidFill>
                        <a:latin typeface="Modern No. 20" panose="02070704070505020303" pitchFamily="18" charset="0"/>
                      </a:endParaRPr>
                    </a:p>
                  </a:txBody>
                  <a:tcPr marL="0" marR="0" marT="0" marB="0">
                    <a:lnR>
                      <a:noFill/>
                    </a:lnR>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AMD FirePro Performance Comparisons (vs. the competition)</a:t>
                      </a:r>
                    </a:p>
                  </a:txBody>
                  <a:tcPr marL="274320" marR="0" marT="0" marB="0"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182880">
                <a:tc>
                  <a:txBody>
                    <a:bodyPr/>
                    <a:lstStyle/>
                    <a:p>
                      <a:pPr>
                        <a:lnSpc>
                          <a:spcPct val="100000"/>
                        </a:lnSpc>
                        <a:spcBef>
                          <a:spcPts val="0"/>
                        </a:spcBef>
                      </a:pPr>
                      <a:endParaRPr lang="en-US" sz="800" b="1" dirty="0">
                        <a:solidFill>
                          <a:srgbClr val="D31919"/>
                        </a:solidFill>
                        <a:latin typeface="Modern No. 20" panose="02070704070505020303" pitchFamily="18" charset="0"/>
                      </a:endParaRPr>
                    </a:p>
                  </a:txBody>
                  <a:tcPr marL="0" marR="0" marT="0" marB="0">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smtClean="0"/>
                    </a:p>
                  </a:txBody>
                  <a:tcPr marL="0" marR="0" marT="0" marB="0"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marL="0" marR="0" marT="91440" marB="91440" anchor="ctr">
                    <a:lnR>
                      <a:noFill/>
                    </a:ln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AMD &amp; PTC Relationship</a:t>
                      </a:r>
                    </a:p>
                  </a:txBody>
                  <a:tcPr marL="274320" marR="0" marT="0" marB="0"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182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a:p>
                  </a:txBody>
                  <a:tcPr marL="0" marR="0" marT="0" marB="0"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smtClean="0"/>
                    </a:p>
                  </a:txBody>
                  <a:tcPr marL="0" marR="0" marT="0" marB="0" anchor="ctr">
                    <a:lnT w="19050" cap="flat" cmpd="sng" algn="ctr">
                      <a:noFill/>
                      <a:prstDash val="solid"/>
                      <a:round/>
                      <a:headEnd type="none" w="med" len="med"/>
                      <a:tailEnd type="none" w="med" len="med"/>
                    </a:lnT>
                    <a:blipFill dpi="0" rotWithShape="1">
                      <a:blip r:embed="rId2">
                        <a:extLst>
                          <a:ext uri="{28A0092B-C50C-407E-A947-70E740481C1C}">
                            <a14:useLocalDpi xmlns:a14="http://schemas.microsoft.com/office/drawing/2010/main" val="0"/>
                          </a:ext>
                        </a:extLst>
                      </a:blip>
                      <a:srcRect/>
                      <a:stretch>
                        <a:fillRect/>
                      </a:stretch>
                    </a:blipFill>
                  </a:tcPr>
                </a:tc>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p>
                  </a:txBody>
                  <a:tcPr marL="0" marR="0" marT="91440" marB="91440" anchor="ct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OIT – Order Independent Transparency</a:t>
                      </a:r>
                    </a:p>
                  </a:txBody>
                  <a:tcPr marL="274320" marR="0" marT="0" marB="0" anchor="ctr"/>
                </a:tc>
              </a:tr>
              <a:tr h="182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700" dirty="0" smtClean="0"/>
                    </a:p>
                  </a:txBody>
                  <a:tcPr marL="0" marR="0" marT="0" marB="0"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700" dirty="0" smtClean="0"/>
                    </a:p>
                  </a:txBody>
                  <a:tcPr marL="0" marR="0" marT="0" marB="0" anchor="ctr">
                    <a:blipFill dpi="0" rotWithShape="1">
                      <a:blip r:embed="rId2">
                        <a:extLst>
                          <a:ext uri="{28A0092B-C50C-407E-A947-70E740481C1C}">
                            <a14:useLocalDpi xmlns:a14="http://schemas.microsoft.com/office/drawing/2010/main" val="0"/>
                          </a:ext>
                        </a:extLst>
                      </a:blip>
                      <a:srcRect/>
                      <a:stretch>
                        <a:fillRect/>
                      </a:stretch>
                    </a:blipFill>
                  </a:tcPr>
                </a:tc>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smtClean="0"/>
                    </a:p>
                  </a:txBody>
                  <a:tcPr marL="0" marR="0" marT="91440" marB="91440" anchor="ctr">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Demonstration</a:t>
                      </a:r>
                    </a:p>
                  </a:txBody>
                  <a:tcPr marL="274320" marR="0" marT="0" marB="0" anchor="ctr"/>
                </a:tc>
              </a:tr>
              <a:tr h="182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700" dirty="0" smtClean="0"/>
                    </a:p>
                  </a:txBody>
                  <a:tcPr marL="0" marR="0" marT="0" marB="0"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700" dirty="0" smtClean="0"/>
                    </a:p>
                  </a:txBody>
                  <a:tcPr marL="0" marR="0" marT="0" marB="0" anchor="ctr">
                    <a:blipFill dpi="0" rotWithShape="1">
                      <a:blip r:embed="rId2">
                        <a:extLst>
                          <a:ext uri="{28A0092B-C50C-407E-A947-70E740481C1C}">
                            <a14:useLocalDpi xmlns:a14="http://schemas.microsoft.com/office/drawing/2010/main" val="0"/>
                          </a:ext>
                        </a:extLst>
                      </a:blip>
                      <a:srcRect/>
                      <a:stretch>
                        <a:fillRect/>
                      </a:stretch>
                    </a:blipFill>
                  </a:tcPr>
                </a:tc>
              </a:tr>
              <a:tr h="548640">
                <a:tc>
                  <a:txBody>
                    <a:bodyPr/>
                    <a:lstStyle/>
                    <a:p>
                      <a:endParaRPr lang="en-US" sz="2000" dirty="0"/>
                    </a:p>
                  </a:txBody>
                  <a:tcPr marL="0" marR="0" marT="91440" marB="91440" anchor="ctr">
                    <a:lnB>
                      <a:noFill/>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Performance by GPU Acceleration: Vertex Buffer Objects (VBO)</a:t>
                      </a:r>
                    </a:p>
                  </a:txBody>
                  <a:tcPr marL="274320" marR="0" marT="0" marB="0" anchor="ctr">
                    <a:lnB>
                      <a:noFill/>
                    </a:lnB>
                  </a:tcPr>
                </a:tc>
              </a:tr>
              <a:tr h="182880">
                <a:tc>
                  <a:txBody>
                    <a:bodyPr/>
                    <a:lstStyle/>
                    <a:p>
                      <a:endParaRPr lang="en-US" sz="700" dirty="0"/>
                    </a:p>
                  </a:txBody>
                  <a:tcPr marL="0" marR="0" marT="0" marB="0" anchor="ctr">
                    <a:lnL>
                      <a:noFill/>
                    </a:lnL>
                    <a:lnR>
                      <a:noFill/>
                    </a:lnR>
                    <a:lnT>
                      <a:noFill/>
                    </a:lnT>
                    <a:lnB>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700" dirty="0" smtClean="0"/>
                    </a:p>
                  </a:txBody>
                  <a:tcPr marL="0" marR="0" marT="0" marB="0" anchor="ctr">
                    <a:lnL>
                      <a:noFill/>
                    </a:lnL>
                    <a:lnR>
                      <a:noFill/>
                    </a:lnR>
                    <a:lnT>
                      <a:noFill/>
                    </a:lnT>
                    <a:lnB>
                      <a:noFill/>
                    </a:lnB>
                    <a:lnTlToBr w="12700" cmpd="sng">
                      <a:noFill/>
                      <a:prstDash val="solid"/>
                    </a:lnTlToBr>
                    <a:lnBlToTr w="12700" cmpd="sng">
                      <a:noFill/>
                      <a:prstDash val="solid"/>
                    </a:lnBlToTr>
                    <a:blipFill dpi="0" rotWithShape="1">
                      <a:blip r:embed="rId2">
                        <a:extLst>
                          <a:ext uri="{28A0092B-C50C-407E-A947-70E740481C1C}">
                            <a14:useLocalDpi xmlns:a14="http://schemas.microsoft.com/office/drawing/2010/main" val="0"/>
                          </a:ext>
                        </a:extLst>
                      </a:blip>
                      <a:srcRect/>
                      <a:stretch>
                        <a:fillRect/>
                      </a:stretch>
                    </a:blipFill>
                  </a:tcPr>
                </a:tc>
              </a:tr>
              <a:tr h="548640">
                <a:tc>
                  <a:txBody>
                    <a:bodyPr/>
                    <a:lstStyle/>
                    <a:p>
                      <a:endParaRPr lang="en-US" sz="2000" dirty="0"/>
                    </a:p>
                  </a:txBody>
                  <a:tcPr marL="0" marR="0" marT="91440" marB="91440" anchor="ctr">
                    <a:lnT>
                      <a:noFill/>
                    </a:lnT>
                    <a:lnB>
                      <a:noFill/>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Workflow</a:t>
                      </a:r>
                      <a:r>
                        <a:rPr lang="en-US" sz="1800" baseline="0" dirty="0" smtClean="0"/>
                        <a:t> Productivity with </a:t>
                      </a:r>
                      <a:r>
                        <a:rPr lang="en-US" sz="1800" dirty="0" smtClean="0"/>
                        <a:t>AMD Eyefinity Multi-Display Technology</a:t>
                      </a:r>
                    </a:p>
                  </a:txBody>
                  <a:tcPr marL="274320" marR="0" marT="0" marB="0" anchor="ctr">
                    <a:lnT>
                      <a:noFill/>
                    </a:lnT>
                  </a:tcPr>
                </a:tc>
              </a:tr>
              <a:tr h="182880">
                <a:tc>
                  <a:txBody>
                    <a:bodyPr/>
                    <a:lstStyle/>
                    <a:p>
                      <a:endParaRPr lang="en-US" sz="700" dirty="0"/>
                    </a:p>
                  </a:txBody>
                  <a:tcPr marL="0" marR="0" marT="0" marB="0" anchor="ctr">
                    <a:lnT>
                      <a:noFill/>
                    </a:lnT>
                    <a:lnB>
                      <a:noFill/>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700" dirty="0" smtClean="0"/>
                    </a:p>
                  </a:txBody>
                  <a:tcPr marL="0" marR="0" marT="0" marB="0" anchor="ctr">
                    <a:blipFill dpi="0" rotWithShape="1">
                      <a:blip r:embed="rId2">
                        <a:extLst>
                          <a:ext uri="{28A0092B-C50C-407E-A947-70E740481C1C}">
                            <a14:useLocalDpi xmlns:a14="http://schemas.microsoft.com/office/drawing/2010/main" val="0"/>
                          </a:ext>
                        </a:extLst>
                      </a:blip>
                      <a:srcRect/>
                      <a:stretch>
                        <a:fillRect/>
                      </a:stretch>
                    </a:blipFill>
                  </a:tcPr>
                </a:tc>
              </a:tr>
              <a:tr h="548640">
                <a:tc>
                  <a:txBody>
                    <a:bodyPr/>
                    <a:lstStyle/>
                    <a:p>
                      <a:endParaRPr lang="en-US" sz="2000" dirty="0"/>
                    </a:p>
                  </a:txBody>
                  <a:tcPr marL="0" marR="0" marT="91440" marB="91440" anchor="ctr">
                    <a:lnT>
                      <a:noFill/>
                    </a:lnT>
                    <a:lnB>
                      <a:noFill/>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AMD FirePro Professional Graphics Portfolio</a:t>
                      </a:r>
                    </a:p>
                  </a:txBody>
                  <a:tcPr marL="274320" marR="0" marT="0" marB="0" anchor="ctr"/>
                </a:tc>
              </a:tr>
              <a:tr h="182880">
                <a:tc>
                  <a:txBody>
                    <a:bodyPr/>
                    <a:lstStyle/>
                    <a:p>
                      <a:endParaRPr lang="en-US" sz="700" dirty="0"/>
                    </a:p>
                  </a:txBody>
                  <a:tcPr marL="0" marR="0" marT="0" marB="0" anchor="ctr">
                    <a:lnT>
                      <a:noFill/>
                    </a:lnT>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700" dirty="0" smtClean="0"/>
                    </a:p>
                  </a:txBody>
                  <a:tcPr marL="0" marR="0" marT="0" marB="0" anchor="ctr">
                    <a:blipFill dpi="0" rotWithShape="1">
                      <a:blip r:embed="rId2">
                        <a:extLst>
                          <a:ext uri="{28A0092B-C50C-407E-A947-70E740481C1C}">
                            <a14:useLocalDpi xmlns:a14="http://schemas.microsoft.com/office/drawing/2010/main" val="0"/>
                          </a:ext>
                        </a:extLst>
                      </a:blip>
                      <a:srcRect/>
                      <a:stretch>
                        <a:fillRect/>
                      </a:stretch>
                    </a:blipFill>
                  </a:tcPr>
                </a:tc>
              </a:tr>
            </a:tbl>
          </a:graphicData>
        </a:graphic>
      </p:graphicFrame>
    </p:spTree>
    <p:extLst>
      <p:ext uri="{BB962C8B-B14F-4D97-AF65-F5344CB8AC3E}">
        <p14:creationId xmlns:p14="http://schemas.microsoft.com/office/powerpoint/2010/main" val="1217135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VBO –Vertex Buffer Object</a:t>
            </a:r>
            <a:endParaRPr lang="en-US" dirty="0">
              <a:solidFill>
                <a:schemeClr val="bg1"/>
              </a:solidFill>
            </a:endParaRPr>
          </a:p>
        </p:txBody>
      </p:sp>
      <p:sp>
        <p:nvSpPr>
          <p:cNvPr id="8" name="Rounded Rectangle 7"/>
          <p:cNvSpPr/>
          <p:nvPr/>
        </p:nvSpPr>
        <p:spPr bwMode="auto">
          <a:xfrm>
            <a:off x="409873" y="2223365"/>
            <a:ext cx="11435589" cy="3136635"/>
          </a:xfrm>
          <a:prstGeom prst="roundRect">
            <a:avLst>
              <a:gd name="adj" fmla="val 4940"/>
            </a:avLst>
          </a:prstGeom>
          <a:gradFill flip="none" rotWithShape="1">
            <a:gsLst>
              <a:gs pos="0">
                <a:sysClr val="windowText" lastClr="000000"/>
              </a:gs>
              <a:gs pos="62080">
                <a:srgbClr val="000000">
                  <a:alpha val="67000"/>
                </a:srgbClr>
              </a:gs>
              <a:gs pos="21000">
                <a:sysClr val="windowText" lastClr="000000">
                  <a:alpha val="65000"/>
                </a:sysClr>
              </a:gs>
              <a:gs pos="100000">
                <a:sysClr val="windowText" lastClr="000000">
                  <a:alpha val="82000"/>
                </a:sysClr>
              </a:gs>
            </a:gsLst>
            <a:lin ang="16200000" scaled="1"/>
            <a:tileRect/>
          </a:gradFill>
          <a:ln w="19050" algn="ctr">
            <a:solidFill>
              <a:sysClr val="windowText" lastClr="000000">
                <a:lumMod val="75000"/>
                <a:lumOff val="25000"/>
              </a:sysClr>
            </a:solidFill>
            <a:round/>
            <a:headEnd/>
            <a:tailEnd/>
          </a:ln>
          <a:effectLst>
            <a:outerShdw blurRad="50800" dist="38100" dir="5400000" algn="t" rotWithShape="0">
              <a:prstClr val="black">
                <a:alpha val="40000"/>
              </a:prstClr>
            </a:outerShdw>
          </a:effectLst>
        </p:spPr>
        <p:txBody>
          <a:bodyPr lIns="228600" tIns="45714" rIns="228600" bIns="45714" rtlCol="0" anchor="ctr"/>
          <a:lstStyle/>
          <a:p>
            <a:pPr marL="1588" indent="-1588" algn="ctr" defTabSz="913183"/>
            <a:endParaRPr lang="en-CA" b="1" kern="0">
              <a:solidFill>
                <a:prstClr val="white"/>
              </a:solidFill>
              <a:cs typeface="Arial" charset="0"/>
            </a:endParaRPr>
          </a:p>
        </p:txBody>
      </p:sp>
      <p:sp>
        <p:nvSpPr>
          <p:cNvPr id="9" name="Rounded Rectangle 8"/>
          <p:cNvSpPr/>
          <p:nvPr/>
        </p:nvSpPr>
        <p:spPr bwMode="auto">
          <a:xfrm>
            <a:off x="545407" y="2361085"/>
            <a:ext cx="11174733" cy="1487423"/>
          </a:xfrm>
          <a:prstGeom prst="roundRect">
            <a:avLst>
              <a:gd name="adj" fmla="val 7471"/>
            </a:avLst>
          </a:prstGeom>
          <a:gradFill flip="none" rotWithShape="1">
            <a:gsLst>
              <a:gs pos="0">
                <a:sysClr val="window" lastClr="FFFFFF">
                  <a:alpha val="31000"/>
                </a:sysClr>
              </a:gs>
              <a:gs pos="3000">
                <a:sysClr val="window" lastClr="FFFFFF">
                  <a:alpha val="24000"/>
                </a:sysClr>
              </a:gs>
              <a:gs pos="23000">
                <a:sysClr val="windowText" lastClr="000000">
                  <a:alpha val="0"/>
                </a:sysClr>
              </a:gs>
              <a:gs pos="100000">
                <a:sysClr val="windowText" lastClr="000000">
                  <a:alpha val="0"/>
                </a:sysClr>
              </a:gs>
            </a:gsLst>
            <a:lin ang="5400000" scaled="0"/>
            <a:tileRect/>
          </a:gradFill>
          <a:ln w="19050" algn="ctr">
            <a:noFill/>
            <a:round/>
            <a:headEnd/>
            <a:tailEnd/>
          </a:ln>
          <a:effectLst/>
        </p:spPr>
        <p:txBody>
          <a:bodyPr lIns="228600" tIns="45714" rIns="228600" bIns="45714" rtlCol="0" anchor="ctr"/>
          <a:lstStyle/>
          <a:p>
            <a:pPr marL="1588" indent="-1588" algn="ctr" defTabSz="913183"/>
            <a:endParaRPr lang="en-CA" b="1" kern="0">
              <a:solidFill>
                <a:prstClr val="white"/>
              </a:solidFill>
              <a:cs typeface="Arial"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860337739"/>
              </p:ext>
            </p:extLst>
          </p:nvPr>
        </p:nvGraphicFramePr>
        <p:xfrm>
          <a:off x="545407" y="2385670"/>
          <a:ext cx="11173090" cy="2874973"/>
        </p:xfrm>
        <a:graphic>
          <a:graphicData uri="http://schemas.openxmlformats.org/drawingml/2006/table">
            <a:tbl>
              <a:tblPr firstRow="1" bandRow="1">
                <a:tableStyleId>{5C22544A-7EE6-4342-B048-85BDC9FD1C3A}</a:tableStyleId>
              </a:tblPr>
              <a:tblGrid>
                <a:gridCol w="4215405"/>
                <a:gridCol w="2946827"/>
                <a:gridCol w="4010858"/>
              </a:tblGrid>
              <a:tr h="936379">
                <a:tc>
                  <a:txBody>
                    <a:bodyPr/>
                    <a:lstStyle/>
                    <a:p>
                      <a:pPr algn="ctr"/>
                      <a:r>
                        <a:rPr lang="en-US" sz="1900" dirty="0" smtClean="0">
                          <a:solidFill>
                            <a:schemeClr val="bg1"/>
                          </a:solidFill>
                          <a:effectLst>
                            <a:outerShdw blurRad="38100" dist="38100" dir="2700000" algn="tl">
                              <a:srgbClr val="000000">
                                <a:alpha val="43137"/>
                              </a:srgbClr>
                            </a:outerShdw>
                          </a:effectLst>
                        </a:rPr>
                        <a:t>VBO Function</a:t>
                      </a:r>
                      <a:endParaRPr lang="en-US" sz="1900" dirty="0">
                        <a:solidFill>
                          <a:schemeClr val="bg1"/>
                        </a:solidFill>
                        <a:effectLst>
                          <a:outerShdw blurRad="38100" dist="38100" dir="2700000" algn="tl">
                            <a:srgbClr val="000000">
                              <a:alpha val="43137"/>
                            </a:srgbClr>
                          </a:outerShdw>
                        </a:effectLst>
                      </a:endParaRPr>
                    </a:p>
                  </a:txBody>
                  <a:tcPr marL="121888" marR="121888" marT="45708" marB="45708"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smtClean="0">
                          <a:solidFill>
                            <a:schemeClr val="bg1"/>
                          </a:solidFill>
                          <a:effectLst>
                            <a:outerShdw blurRad="38100" dist="38100" dir="2700000" algn="tl">
                              <a:srgbClr val="000000">
                                <a:alpha val="43137"/>
                              </a:srgbClr>
                            </a:outerShdw>
                          </a:effectLst>
                        </a:rPr>
                        <a:t>End</a:t>
                      </a:r>
                      <a:r>
                        <a:rPr lang="en-US" sz="1900" baseline="0" dirty="0" smtClean="0">
                          <a:solidFill>
                            <a:schemeClr val="bg1"/>
                          </a:solidFill>
                          <a:effectLst>
                            <a:outerShdw blurRad="38100" dist="38100" dir="2700000" algn="tl">
                              <a:srgbClr val="000000">
                                <a:alpha val="43137"/>
                              </a:srgbClr>
                            </a:outerShdw>
                          </a:effectLst>
                        </a:rPr>
                        <a:t> User </a:t>
                      </a:r>
                      <a:r>
                        <a:rPr lang="en-US" sz="1900" dirty="0" smtClean="0">
                          <a:solidFill>
                            <a:schemeClr val="bg1"/>
                          </a:solidFill>
                          <a:effectLst>
                            <a:outerShdw blurRad="38100" dist="38100" dir="2700000" algn="tl">
                              <a:srgbClr val="000000">
                                <a:alpha val="43137"/>
                              </a:srgbClr>
                            </a:outerShdw>
                          </a:effectLst>
                        </a:rPr>
                        <a:t>Experience</a:t>
                      </a:r>
                      <a:endParaRPr lang="en-US" sz="1900" dirty="0">
                        <a:solidFill>
                          <a:schemeClr val="bg1"/>
                        </a:solidFill>
                        <a:effectLst>
                          <a:outerShdw blurRad="38100" dist="38100" dir="2700000" algn="tl">
                            <a:srgbClr val="000000">
                              <a:alpha val="43137"/>
                            </a:srgbClr>
                          </a:outerShdw>
                        </a:effectLst>
                      </a:endParaRPr>
                    </a:p>
                  </a:txBody>
                  <a:tcPr marL="121888" marR="121888" marT="45708" marB="45708"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dirty="0" smtClean="0">
                          <a:solidFill>
                            <a:schemeClr val="bg1"/>
                          </a:solidFill>
                          <a:effectLst>
                            <a:outerShdw blurRad="38100" dist="38100" dir="2700000" algn="tl">
                              <a:srgbClr val="000000">
                                <a:alpha val="43137"/>
                              </a:srgbClr>
                            </a:outerShdw>
                          </a:effectLst>
                        </a:rPr>
                        <a:t>Workflow Benefit in</a:t>
                      </a:r>
                      <a:br>
                        <a:rPr lang="en-US" sz="1900" dirty="0" smtClean="0">
                          <a:solidFill>
                            <a:schemeClr val="bg1"/>
                          </a:solidFill>
                          <a:effectLst>
                            <a:outerShdw blurRad="38100" dist="38100" dir="2700000" algn="tl">
                              <a:srgbClr val="000000">
                                <a:alpha val="43137"/>
                              </a:srgbClr>
                            </a:outerShdw>
                          </a:effectLst>
                        </a:rPr>
                      </a:br>
                      <a:r>
                        <a:rPr lang="en-US" sz="1900" dirty="0" smtClean="0">
                          <a:solidFill>
                            <a:schemeClr val="bg1"/>
                          </a:solidFill>
                          <a:effectLst>
                            <a:outerShdw blurRad="38100" dist="38100" dir="2700000" algn="tl">
                              <a:srgbClr val="000000">
                                <a:alpha val="43137"/>
                              </a:srgbClr>
                            </a:outerShdw>
                          </a:effectLst>
                        </a:rPr>
                        <a:t>Creo</a:t>
                      </a:r>
                      <a:r>
                        <a:rPr lang="en-US" sz="1200" baseline="70000" dirty="0" smtClean="0">
                          <a:solidFill>
                            <a:schemeClr val="bg1"/>
                          </a:solidFill>
                          <a:effectLst>
                            <a:outerShdw blurRad="38100" dist="38100" dir="2700000" algn="tl">
                              <a:srgbClr val="000000">
                                <a:alpha val="43137"/>
                              </a:srgbClr>
                            </a:outerShdw>
                          </a:effectLst>
                        </a:rPr>
                        <a:t>®</a:t>
                      </a:r>
                      <a:r>
                        <a:rPr lang="en-US" sz="1900" dirty="0" smtClean="0">
                          <a:solidFill>
                            <a:schemeClr val="bg1"/>
                          </a:solidFill>
                          <a:effectLst>
                            <a:outerShdw blurRad="38100" dist="38100" dir="2700000" algn="tl">
                              <a:srgbClr val="000000">
                                <a:alpha val="43137"/>
                              </a:srgbClr>
                            </a:outerShdw>
                          </a:effectLst>
                        </a:rPr>
                        <a:t> Parametric</a:t>
                      </a:r>
                      <a:r>
                        <a:rPr lang="en-US" sz="1200" b="1" kern="1200" baseline="70000" dirty="0" smtClean="0">
                          <a:solidFill>
                            <a:schemeClr val="bg1"/>
                          </a:solidFill>
                          <a:effectLst>
                            <a:outerShdw blurRad="38100" dist="38100" dir="2700000" algn="tl">
                              <a:srgbClr val="000000">
                                <a:alpha val="43137"/>
                              </a:srgbClr>
                            </a:outerShdw>
                          </a:effectLst>
                          <a:latin typeface="+mn-lt"/>
                          <a:ea typeface="+mn-ea"/>
                          <a:cs typeface="+mn-cs"/>
                        </a:rPr>
                        <a:t>®</a:t>
                      </a:r>
                      <a:r>
                        <a:rPr lang="en-US" sz="1900" dirty="0" smtClean="0">
                          <a:solidFill>
                            <a:schemeClr val="bg1"/>
                          </a:solidFill>
                          <a:effectLst>
                            <a:outerShdw blurRad="38100" dist="38100" dir="2700000" algn="tl">
                              <a:srgbClr val="000000">
                                <a:alpha val="43137"/>
                              </a:srgbClr>
                            </a:outerShdw>
                          </a:effectLst>
                        </a:rPr>
                        <a:t> 2.0</a:t>
                      </a:r>
                      <a:endParaRPr lang="en-US" sz="1900" dirty="0">
                        <a:solidFill>
                          <a:schemeClr val="bg1"/>
                        </a:solidFill>
                        <a:effectLst>
                          <a:outerShdw blurRad="38100" dist="38100" dir="2700000" algn="tl">
                            <a:srgbClr val="000000">
                              <a:alpha val="43137"/>
                            </a:srgbClr>
                          </a:outerShdw>
                        </a:effectLst>
                      </a:endParaRPr>
                    </a:p>
                  </a:txBody>
                  <a:tcPr marL="121888" marR="121888" marT="45708" marB="45708" anchor="ctr">
                    <a:lnL w="12700" cmpd="sng">
                      <a:noFill/>
                    </a:lnL>
                    <a:lnR w="12700" cmpd="sng">
                      <a:noFill/>
                    </a:lnR>
                    <a:lnT w="12700" cmpd="sng">
                      <a:no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1938594">
                <a:tc>
                  <a:txBody>
                    <a:bodyPr/>
                    <a:lstStyle/>
                    <a:p>
                      <a:r>
                        <a:rPr lang="en-US" sz="1800" b="1" kern="1200" dirty="0" smtClean="0">
                          <a:solidFill>
                            <a:srgbClr val="FFC000"/>
                          </a:solidFill>
                          <a:latin typeface="+mn-lt"/>
                          <a:ea typeface="+mn-ea"/>
                          <a:cs typeface="+mn-cs"/>
                        </a:rPr>
                        <a:t>Advanced OpenGL implementation that leverages GPU acceleration and graphics memory to accelerate graphics performance in Creo® Parametric 2.0</a:t>
                      </a:r>
                    </a:p>
                  </a:txBody>
                  <a:tcPr marL="121888" marR="121888" marT="243777" marB="45708">
                    <a:lnL w="12700" cmpd="sng">
                      <a:noFill/>
                    </a:lnL>
                    <a:lnR w="12700" cmpd="sng">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7338" marR="0" indent="-287338" algn="l" defTabSz="914400" rtl="0" eaLnBrk="1" fontAlgn="auto" latinLnBrk="0" hangingPunct="1">
                        <a:lnSpc>
                          <a:spcPct val="100000"/>
                        </a:lnSpc>
                        <a:spcBef>
                          <a:spcPts val="0"/>
                        </a:spcBef>
                        <a:spcAft>
                          <a:spcPts val="600"/>
                        </a:spcAft>
                        <a:buClr>
                          <a:srgbClr val="C00000"/>
                        </a:buClr>
                        <a:buSzTx/>
                        <a:buFontTx/>
                        <a:buBlip>
                          <a:blip r:embed="rId3"/>
                        </a:buBlip>
                        <a:tabLst/>
                        <a:defRPr/>
                      </a:pPr>
                      <a:r>
                        <a:rPr lang="en-US" sz="1800" b="0" kern="1200" baseline="0" dirty="0" smtClean="0">
                          <a:solidFill>
                            <a:schemeClr val="bg1"/>
                          </a:solidFill>
                          <a:effectLst>
                            <a:outerShdw blurRad="38100" dist="38100" dir="2700000" algn="tl">
                              <a:srgbClr val="000000">
                                <a:alpha val="43137"/>
                              </a:srgbClr>
                            </a:outerShdw>
                          </a:effectLst>
                          <a:latin typeface="+mn-lt"/>
                          <a:ea typeface="+mn-ea"/>
                          <a:cs typeface="+mn-cs"/>
                        </a:rPr>
                        <a:t>Dramatically increased frame rates</a:t>
                      </a:r>
                    </a:p>
                    <a:p>
                      <a:pPr marL="287338" marR="0" indent="-287338" algn="l" defTabSz="914400" rtl="0" eaLnBrk="1" fontAlgn="auto" latinLnBrk="0" hangingPunct="1">
                        <a:lnSpc>
                          <a:spcPct val="100000"/>
                        </a:lnSpc>
                        <a:spcBef>
                          <a:spcPts val="0"/>
                        </a:spcBef>
                        <a:spcAft>
                          <a:spcPts val="600"/>
                        </a:spcAft>
                        <a:buClr>
                          <a:srgbClr val="C00000"/>
                        </a:buClr>
                        <a:buSzTx/>
                        <a:buFontTx/>
                        <a:buBlip>
                          <a:blip r:embed="rId3"/>
                        </a:buBlip>
                        <a:tabLst/>
                        <a:defRPr/>
                      </a:pPr>
                      <a:r>
                        <a:rPr lang="en-US" sz="1800" b="0" kern="1200" baseline="0" dirty="0" smtClean="0">
                          <a:solidFill>
                            <a:schemeClr val="bg1"/>
                          </a:solidFill>
                          <a:effectLst>
                            <a:outerShdw blurRad="38100" dist="38100" dir="2700000" algn="tl">
                              <a:srgbClr val="000000">
                                <a:alpha val="43137"/>
                              </a:srgbClr>
                            </a:outerShdw>
                          </a:effectLst>
                          <a:latin typeface="+mn-lt"/>
                          <a:ea typeface="+mn-ea"/>
                          <a:cs typeface="+mn-cs"/>
                        </a:rPr>
                        <a:t>Tested 4X+ faster in shaded mode†</a:t>
                      </a:r>
                    </a:p>
                  </a:txBody>
                  <a:tcPr marL="121888" marR="121888" marT="243777" marB="45708">
                    <a:lnL w="12700" cmpd="sng">
                      <a:noFill/>
                    </a:lnL>
                    <a:lnR w="12700" cmpd="sng">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7338" marR="0" indent="-287338" algn="l" defTabSz="914400" rtl="0" eaLnBrk="1" fontAlgn="auto" latinLnBrk="0" hangingPunct="1">
                        <a:lnSpc>
                          <a:spcPct val="100000"/>
                        </a:lnSpc>
                        <a:spcBef>
                          <a:spcPts val="0"/>
                        </a:spcBef>
                        <a:spcAft>
                          <a:spcPts val="600"/>
                        </a:spcAft>
                        <a:buClr>
                          <a:srgbClr val="C00000"/>
                        </a:buClr>
                        <a:buSzTx/>
                        <a:buFontTx/>
                        <a:buBlip>
                          <a:blip r:embed="rId3"/>
                        </a:buBlip>
                        <a:tabLst/>
                        <a:defRPr/>
                      </a:pPr>
                      <a:r>
                        <a:rPr lang="en-US" sz="1800" b="0" kern="1200" baseline="0" dirty="0" smtClean="0">
                          <a:solidFill>
                            <a:schemeClr val="bg1"/>
                          </a:solidFill>
                          <a:effectLst>
                            <a:outerShdw blurRad="38100" dist="38100" dir="2700000" algn="tl">
                              <a:srgbClr val="000000">
                                <a:alpha val="43137"/>
                              </a:srgbClr>
                            </a:outerShdw>
                          </a:effectLst>
                          <a:latin typeface="+mn-lt"/>
                          <a:ea typeface="+mn-ea"/>
                          <a:cs typeface="+mn-cs"/>
                        </a:rPr>
                        <a:t>More responsive model interaction</a:t>
                      </a:r>
                    </a:p>
                    <a:p>
                      <a:pPr marL="287338" marR="0" indent="-287338" algn="l" defTabSz="914400" rtl="0" eaLnBrk="1" fontAlgn="auto" latinLnBrk="0" hangingPunct="1">
                        <a:lnSpc>
                          <a:spcPct val="100000"/>
                        </a:lnSpc>
                        <a:spcBef>
                          <a:spcPts val="0"/>
                        </a:spcBef>
                        <a:spcAft>
                          <a:spcPts val="600"/>
                        </a:spcAft>
                        <a:buClr>
                          <a:srgbClr val="C00000"/>
                        </a:buClr>
                        <a:buSzTx/>
                        <a:buFontTx/>
                        <a:buBlip>
                          <a:blip r:embed="rId3"/>
                        </a:buBlip>
                        <a:tabLst/>
                        <a:defRPr/>
                      </a:pPr>
                      <a:r>
                        <a:rPr lang="en-US" sz="1800" b="0" kern="1200" baseline="0" dirty="0" smtClean="0">
                          <a:solidFill>
                            <a:schemeClr val="bg1"/>
                          </a:solidFill>
                          <a:effectLst>
                            <a:outerShdw blurRad="38100" dist="38100" dir="2700000" algn="tl">
                              <a:srgbClr val="000000">
                                <a:alpha val="43137"/>
                              </a:srgbClr>
                            </a:outerShdw>
                          </a:effectLst>
                          <a:latin typeface="+mn-lt"/>
                          <a:ea typeface="+mn-ea"/>
                          <a:cs typeface="+mn-cs"/>
                        </a:rPr>
                        <a:t>Increase your productivity</a:t>
                      </a:r>
                    </a:p>
                    <a:p>
                      <a:pPr marL="287338" marR="0" indent="-287338" algn="l" defTabSz="914400" rtl="0" eaLnBrk="1" fontAlgn="auto" latinLnBrk="0" hangingPunct="1">
                        <a:lnSpc>
                          <a:spcPct val="100000"/>
                        </a:lnSpc>
                        <a:spcBef>
                          <a:spcPts val="0"/>
                        </a:spcBef>
                        <a:spcAft>
                          <a:spcPts val="600"/>
                        </a:spcAft>
                        <a:buClr>
                          <a:srgbClr val="C00000"/>
                        </a:buClr>
                        <a:buSzTx/>
                        <a:buFontTx/>
                        <a:buBlip>
                          <a:blip r:embed="rId3"/>
                        </a:buBlip>
                        <a:tabLst/>
                        <a:defRPr/>
                      </a:pPr>
                      <a:r>
                        <a:rPr lang="en-US" sz="1800" b="0" kern="1200" baseline="0" dirty="0" smtClean="0">
                          <a:solidFill>
                            <a:schemeClr val="bg1"/>
                          </a:solidFill>
                          <a:effectLst>
                            <a:outerShdw blurRad="38100" dist="38100" dir="2700000" algn="tl">
                              <a:srgbClr val="000000">
                                <a:alpha val="43137"/>
                              </a:srgbClr>
                            </a:outerShdw>
                          </a:effectLst>
                          <a:latin typeface="+mn-lt"/>
                          <a:ea typeface="+mn-ea"/>
                          <a:cs typeface="+mn-cs"/>
                        </a:rPr>
                        <a:t>Enjoy a better design experience!</a:t>
                      </a:r>
                    </a:p>
                  </a:txBody>
                  <a:tcPr marL="121888" marR="121888" marT="243777" marB="45708">
                    <a:lnL w="12700" cmpd="sng">
                      <a:noFill/>
                    </a:lnL>
                    <a:lnR w="12700" cmpd="sng">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2" name="Rectangle 11"/>
          <p:cNvSpPr/>
          <p:nvPr/>
        </p:nvSpPr>
        <p:spPr>
          <a:xfrm>
            <a:off x="1408649" y="1050669"/>
            <a:ext cx="9464268" cy="1076961"/>
          </a:xfrm>
          <a:prstGeom prst="rect">
            <a:avLst/>
          </a:prstGeom>
        </p:spPr>
        <p:txBody>
          <a:bodyPr wrap="square" lIns="121888" rIns="121888">
            <a:spAutoFit/>
          </a:bodyPr>
          <a:lstStyle/>
          <a:p>
            <a:pPr algn="ctr"/>
            <a:r>
              <a:rPr lang="en-US" sz="3199" b="1" i="1" dirty="0">
                <a:solidFill>
                  <a:prstClr val="white"/>
                </a:solidFill>
                <a:effectLst>
                  <a:outerShdw blurRad="38100" dist="38100" dir="2700000" algn="tl">
                    <a:srgbClr val="000000">
                      <a:alpha val="43137"/>
                    </a:srgbClr>
                  </a:outerShdw>
                </a:effectLst>
              </a:rPr>
              <a:t>Accelerate Your Creo Parametric 2.0 Workflow with </a:t>
            </a:r>
            <a:r>
              <a:rPr lang="en-US" sz="3199" b="1" i="1" dirty="0">
                <a:solidFill>
                  <a:srgbClr val="FFC000"/>
                </a:solidFill>
                <a:effectLst>
                  <a:outerShdw blurRad="38100" dist="38100" dir="2700000" algn="tl">
                    <a:srgbClr val="000000">
                      <a:alpha val="43137"/>
                    </a:srgbClr>
                  </a:outerShdw>
                </a:effectLst>
              </a:rPr>
              <a:t>VBO</a:t>
            </a:r>
            <a:r>
              <a:rPr lang="en-US" sz="3199" b="1" i="1" dirty="0">
                <a:solidFill>
                  <a:prstClr val="white"/>
                </a:solidFill>
                <a:effectLst>
                  <a:outerShdw blurRad="38100" dist="38100" dir="2700000" algn="tl">
                    <a:srgbClr val="000000">
                      <a:alpha val="43137"/>
                    </a:srgbClr>
                  </a:outerShdw>
                </a:effectLst>
              </a:rPr>
              <a:t> Graphics Performance</a:t>
            </a:r>
            <a:endParaRPr lang="en-US" sz="3199" i="1" dirty="0">
              <a:solidFill>
                <a:prstClr val="white"/>
              </a:solidFill>
              <a:effectLst>
                <a:outerShdw blurRad="38100" dist="38100" dir="2700000" algn="tl">
                  <a:srgbClr val="000000">
                    <a:alpha val="43137"/>
                  </a:srgbClr>
                </a:outerShdw>
              </a:effectLst>
            </a:endParaRPr>
          </a:p>
        </p:txBody>
      </p:sp>
      <p:pic>
        <p:nvPicPr>
          <p:cNvPr id="16" name="Picture 15" descr="6X9PPT_Content_k.jpg"/>
          <p:cNvPicPr>
            <a:picLocks/>
          </p:cNvPicPr>
          <p:nvPr/>
        </p:nvPicPr>
        <p:blipFill rotWithShape="1">
          <a:blip r:embed="rId4" cstate="print"/>
          <a:srcRect l="91234" t="84955" r="2031" b="3193"/>
          <a:stretch/>
        </p:blipFill>
        <p:spPr>
          <a:xfrm>
            <a:off x="11120215" y="5825500"/>
            <a:ext cx="821025" cy="812590"/>
          </a:xfrm>
          <a:prstGeom prst="rect">
            <a:avLst/>
          </a:prstGeom>
        </p:spPr>
      </p:pic>
      <p:sp>
        <p:nvSpPr>
          <p:cNvPr id="11" name="TextBox 10"/>
          <p:cNvSpPr txBox="1"/>
          <p:nvPr/>
        </p:nvSpPr>
        <p:spPr>
          <a:xfrm>
            <a:off x="409871" y="5417421"/>
            <a:ext cx="10697489" cy="584391"/>
          </a:xfrm>
          <a:prstGeom prst="rect">
            <a:avLst/>
          </a:prstGeom>
          <a:noFill/>
        </p:spPr>
        <p:txBody>
          <a:bodyPr wrap="square" rtlCol="0">
            <a:spAutoFit/>
          </a:bodyPr>
          <a:lstStyle/>
          <a:p>
            <a:pPr marL="78298" indent="-78298"/>
            <a:r>
              <a:rPr lang="en-US" sz="1066" baseline="30000" dirty="0">
                <a:solidFill>
                  <a:prstClr val="white">
                    <a:lumMod val="85000"/>
                  </a:prstClr>
                </a:solidFill>
              </a:rPr>
              <a:t>† </a:t>
            </a:r>
            <a:r>
              <a:rPr lang="en-US" sz="1066" dirty="0">
                <a:solidFill>
                  <a:prstClr val="white">
                    <a:lumMod val="85000"/>
                  </a:prstClr>
                </a:solidFill>
              </a:rPr>
              <a:t>Based on shaded mode graphics performance benchmark of PTC’s Challenger 660 Combine in Creo Parametric 2.0 (47.3 FPS, with VBO) vs. Pro/ENGINEER Wildfire 5.0 (9.0 FPS, without VBO), measured by AMD’s internal benchmark tool "AMD FRAPS_BENCH". </a:t>
            </a:r>
            <a:br>
              <a:rPr lang="en-US" sz="1066" dirty="0">
                <a:solidFill>
                  <a:prstClr val="white">
                    <a:lumMod val="85000"/>
                  </a:prstClr>
                </a:solidFill>
              </a:rPr>
            </a:br>
            <a:r>
              <a:rPr lang="en-US" sz="1066" dirty="0">
                <a:solidFill>
                  <a:prstClr val="white">
                    <a:lumMod val="85000"/>
                  </a:prstClr>
                </a:solidFill>
              </a:rPr>
              <a:t>Configuration: Dell T3500, Intel Xeon W3690 3.47Ghz 6-Core, 12GB, AMD FirePro V7900, Windows 7 x64, 1920x1200, AMD Catalyst Pro version 8.911.3.3.</a:t>
            </a:r>
          </a:p>
        </p:txBody>
      </p:sp>
    </p:spTree>
    <p:extLst>
      <p:ext uri="{BB962C8B-B14F-4D97-AF65-F5344CB8AC3E}">
        <p14:creationId xmlns:p14="http://schemas.microsoft.com/office/powerpoint/2010/main" val="4254495684"/>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4860" y="2751138"/>
            <a:ext cx="5707381" cy="1362075"/>
          </a:xfrm>
        </p:spPr>
        <p:txBody>
          <a:bodyPr>
            <a:normAutofit/>
          </a:bodyPr>
          <a:lstStyle/>
          <a:p>
            <a:r>
              <a:rPr lang="en-US" dirty="0"/>
              <a:t>Workflow </a:t>
            </a:r>
            <a:r>
              <a:rPr lang="en-US" dirty="0" smtClean="0"/>
              <a:t>Productivity</a:t>
            </a:r>
            <a:br>
              <a:rPr lang="en-US" dirty="0" smtClean="0"/>
            </a:br>
            <a:r>
              <a:rPr lang="en-US" b="0" dirty="0" smtClean="0">
                <a:solidFill>
                  <a:srgbClr val="FCD116"/>
                </a:solidFill>
              </a:rPr>
              <a:t>AMD Eyefinity</a:t>
            </a:r>
            <a:br>
              <a:rPr lang="en-US" b="0" dirty="0" smtClean="0">
                <a:solidFill>
                  <a:srgbClr val="FCD116"/>
                </a:solidFill>
              </a:rPr>
            </a:br>
            <a:r>
              <a:rPr lang="en-US" b="0" dirty="0" smtClean="0">
                <a:solidFill>
                  <a:srgbClr val="FCD116"/>
                </a:solidFill>
              </a:rPr>
              <a:t>Multi-Display Technology</a:t>
            </a:r>
            <a:endParaRPr lang="en-US" b="0" dirty="0">
              <a:solidFill>
                <a:srgbClr val="FCD116"/>
              </a:solidFill>
              <a:latin typeface="ParalucentLight" panose="02000303000000000000" pitchFamily="2" charset="0"/>
            </a:endParaRPr>
          </a:p>
        </p:txBody>
      </p:sp>
    </p:spTree>
    <p:extLst>
      <p:ext uri="{BB962C8B-B14F-4D97-AF65-F5344CB8AC3E}">
        <p14:creationId xmlns:p14="http://schemas.microsoft.com/office/powerpoint/2010/main" val="39268123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AMD </a:t>
            </a:r>
            <a:r>
              <a:rPr lang="en-US" dirty="0" smtClean="0"/>
              <a:t>FirePro</a:t>
            </a:r>
            <a:r>
              <a:rPr lang="en-US" sz="1800" b="0" baseline="60000" dirty="0" smtClean="0"/>
              <a:t>TM</a:t>
            </a:r>
            <a:r>
              <a:rPr lang="en-US" dirty="0" smtClean="0"/>
              <a:t> Professional Graphics Technologies</a:t>
            </a:r>
            <a:endParaRPr lang="en-US" dirty="0"/>
          </a:p>
        </p:txBody>
      </p:sp>
      <p:sp>
        <p:nvSpPr>
          <p:cNvPr id="3" name="Text Placeholder 2"/>
          <p:cNvSpPr>
            <a:spLocks noGrp="1"/>
          </p:cNvSpPr>
          <p:nvPr>
            <p:ph type="body" sz="quarter" idx="10"/>
          </p:nvPr>
        </p:nvSpPr>
        <p:spPr/>
        <p:txBody>
          <a:bodyPr/>
          <a:lstStyle/>
          <a:p>
            <a:r>
              <a:rPr lang="en-US" dirty="0" smtClean="0"/>
              <a:t>Optimized Performance for Professionals</a:t>
            </a:r>
            <a:endParaRPr lang="en-US" dirty="0"/>
          </a:p>
        </p:txBody>
      </p:sp>
      <p:pic>
        <p:nvPicPr>
          <p:cNvPr id="4" name="Picture 3" descr="racecar_iStock_000002651478XLarge.jpg"/>
          <p:cNvPicPr>
            <a:picLocks noChangeAspect="1"/>
          </p:cNvPicPr>
          <p:nvPr/>
        </p:nvPicPr>
        <p:blipFill>
          <a:blip r:embed="rId2" cstate="print"/>
          <a:srcRect t="16778" b="17367"/>
          <a:stretch>
            <a:fillRect/>
          </a:stretch>
        </p:blipFill>
        <p:spPr>
          <a:xfrm>
            <a:off x="1218882" y="1071432"/>
            <a:ext cx="9751060" cy="3266796"/>
          </a:xfrm>
          <a:prstGeom prst="rect">
            <a:avLst/>
          </a:prstGeom>
          <a:effectLst>
            <a:outerShdw blurRad="50800" dist="38100" dir="5400000" algn="t" rotWithShape="0">
              <a:prstClr val="black">
                <a:alpha val="40000"/>
              </a:prstClr>
            </a:outerShdw>
          </a:effectLst>
        </p:spPr>
      </p:pic>
      <p:sp>
        <p:nvSpPr>
          <p:cNvPr id="5" name="Snip Single Corner Rectangle 4"/>
          <p:cNvSpPr/>
          <p:nvPr/>
        </p:nvSpPr>
        <p:spPr bwMode="auto">
          <a:xfrm>
            <a:off x="487553" y="2993360"/>
            <a:ext cx="11213719" cy="2868470"/>
          </a:xfrm>
          <a:prstGeom prst="snip1Rect">
            <a:avLst>
              <a:gd name="adj" fmla="val 14716"/>
            </a:avLst>
          </a:prstGeom>
          <a:solidFill>
            <a:sysClr val="windowText" lastClr="000000">
              <a:lumMod val="95000"/>
              <a:lumOff val="5000"/>
              <a:alpha val="50196"/>
            </a:sysClr>
          </a:solidFill>
          <a:ln w="25400" algn="ctr">
            <a:noFill/>
            <a:round/>
            <a:headEnd/>
            <a:tailEnd/>
          </a:ln>
          <a:effectLst>
            <a:outerShdw blurRad="50800" dist="38100" dir="5400000" algn="t" rotWithShape="0">
              <a:prstClr val="black">
                <a:alpha val="40000"/>
              </a:prstClr>
            </a:outerShdw>
          </a:effectLst>
        </p:spPr>
        <p:txBody>
          <a:bodyPr lIns="228600" tIns="45714" rIns="228600" bIns="45714" anchor="ctr"/>
          <a:lstStyle/>
          <a:p>
            <a:pPr marL="1588" indent="-1588" algn="ctr" defTabSz="913183"/>
            <a:endParaRPr lang="en-US" b="1" kern="0">
              <a:solidFill>
                <a:prstClr val="white"/>
              </a:solidFill>
            </a:endParaRPr>
          </a:p>
        </p:txBody>
      </p:sp>
      <p:pic>
        <p:nvPicPr>
          <p:cNvPr id="12" name="tag lin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1468" y="3179894"/>
            <a:ext cx="9405889" cy="490155"/>
          </a:xfrm>
          <a:prstGeom prst="rect">
            <a:avLst/>
          </a:prstGeom>
        </p:spPr>
      </p:pic>
      <p:grpSp>
        <p:nvGrpSpPr>
          <p:cNvPr id="13" name="Group 12"/>
          <p:cNvGrpSpPr/>
          <p:nvPr/>
        </p:nvGrpSpPr>
        <p:grpSpPr>
          <a:xfrm>
            <a:off x="754921" y="3862112"/>
            <a:ext cx="10678982" cy="1706436"/>
            <a:chOff x="560155" y="2896669"/>
            <a:chExt cx="8011323" cy="1280160"/>
          </a:xfrm>
        </p:grpSpPr>
        <p:sp>
          <p:nvSpPr>
            <p:cNvPr id="7" name="Snip Single Corner Rectangle 6"/>
            <p:cNvSpPr/>
            <p:nvPr/>
          </p:nvSpPr>
          <p:spPr>
            <a:xfrm>
              <a:off x="560155" y="2896669"/>
              <a:ext cx="1554480" cy="1280160"/>
            </a:xfrm>
            <a:prstGeom prst="snip1Rect">
              <a:avLst/>
            </a:prstGeom>
            <a:solidFill>
              <a:srgbClr val="D31919"/>
            </a:solidFill>
            <a:ln w="25400" algn="ctr">
              <a:noFill/>
              <a:round/>
              <a:headEnd/>
              <a:tailEnd/>
            </a:ln>
            <a:effectLst>
              <a:outerShdw blurRad="63500" sx="102000" sy="102000" algn="ctr" rotWithShape="0">
                <a:prstClr val="black">
                  <a:alpha val="40000"/>
                </a:prstClr>
              </a:outerShdw>
            </a:effectLst>
            <a:scene3d>
              <a:camera prst="orthographicFront"/>
              <a:lightRig rig="threePt" dir="t"/>
            </a:scene3d>
            <a:sp3d>
              <a:bevelT w="165100" prst="coolSlant"/>
            </a:sp3d>
          </p:spPr>
          <p:txBody>
            <a:bodyPr lIns="48755" tIns="60936" rIns="0" bIns="243777" anchor="ctr" anchorCtr="0"/>
            <a:lstStyle/>
            <a:p>
              <a:pPr marL="2117" lvl="1" indent="-2117" algn="ctr" defTabSz="1217273" fontAlgn="base">
                <a:lnSpc>
                  <a:spcPct val="80000"/>
                </a:lnSpc>
                <a:spcBef>
                  <a:spcPct val="0"/>
                </a:spcBef>
                <a:spcAft>
                  <a:spcPct val="0"/>
                </a:spcAft>
                <a:defRPr/>
              </a:pPr>
              <a:endParaRPr lang="en-US" sz="2666" dirty="0">
                <a:solidFill>
                  <a:prstClr val="white"/>
                </a:solidFill>
                <a:latin typeface="Verdana" pitchFamily="34" charset="0"/>
                <a:cs typeface="Arial" charset="0"/>
              </a:endParaRPr>
            </a:p>
          </p:txBody>
        </p:sp>
        <p:sp>
          <p:nvSpPr>
            <p:cNvPr id="8" name="Snip Single Corner Rectangle 7"/>
            <p:cNvSpPr/>
            <p:nvPr/>
          </p:nvSpPr>
          <p:spPr>
            <a:xfrm>
              <a:off x="2174366" y="2896669"/>
              <a:ext cx="1554480" cy="1280160"/>
            </a:xfrm>
            <a:prstGeom prst="snip1Rect">
              <a:avLst/>
            </a:prstGeom>
            <a:solidFill>
              <a:srgbClr val="D31919"/>
            </a:solidFill>
            <a:ln w="25400" algn="ctr">
              <a:noFill/>
              <a:round/>
              <a:headEnd/>
              <a:tailEnd/>
            </a:ln>
            <a:effectLst>
              <a:outerShdw blurRad="63500" sx="102000" sy="102000" algn="ctr" rotWithShape="0">
                <a:prstClr val="black">
                  <a:alpha val="40000"/>
                </a:prstClr>
              </a:outerShdw>
            </a:effectLst>
            <a:scene3d>
              <a:camera prst="orthographicFront"/>
              <a:lightRig rig="threePt" dir="t"/>
            </a:scene3d>
            <a:sp3d>
              <a:bevelT w="165100" prst="coolSlant"/>
            </a:sp3d>
          </p:spPr>
          <p:txBody>
            <a:bodyPr lIns="48755" tIns="60936" rIns="0" bIns="243777" anchor="ctr" anchorCtr="0"/>
            <a:lstStyle/>
            <a:p>
              <a:pPr marL="2117" lvl="1" indent="-2117" algn="ctr" defTabSz="1217273" fontAlgn="base">
                <a:lnSpc>
                  <a:spcPct val="80000"/>
                </a:lnSpc>
                <a:spcBef>
                  <a:spcPct val="0"/>
                </a:spcBef>
                <a:spcAft>
                  <a:spcPct val="0"/>
                </a:spcAft>
              </a:pPr>
              <a:endParaRPr lang="en-US" sz="2666" dirty="0">
                <a:solidFill>
                  <a:prstClr val="white"/>
                </a:solidFill>
                <a:latin typeface="Verdana" pitchFamily="34" charset="0"/>
                <a:cs typeface="Arial" charset="0"/>
              </a:endParaRPr>
            </a:p>
          </p:txBody>
        </p:sp>
        <p:sp>
          <p:nvSpPr>
            <p:cNvPr id="9" name="Snip Single Corner Rectangle 8"/>
            <p:cNvSpPr/>
            <p:nvPr/>
          </p:nvSpPr>
          <p:spPr>
            <a:xfrm>
              <a:off x="3788577" y="2896669"/>
              <a:ext cx="1554480" cy="1280160"/>
            </a:xfrm>
            <a:prstGeom prst="snip1Rect">
              <a:avLst/>
            </a:prstGeom>
            <a:solidFill>
              <a:srgbClr val="D31919"/>
            </a:solidFill>
            <a:ln w="25400" algn="ctr">
              <a:noFill/>
              <a:round/>
              <a:headEnd/>
              <a:tailEnd/>
            </a:ln>
            <a:effectLst>
              <a:outerShdw blurRad="63500" sx="102000" sy="102000" algn="ctr" rotWithShape="0">
                <a:prstClr val="black">
                  <a:alpha val="40000"/>
                </a:prstClr>
              </a:outerShdw>
            </a:effectLst>
            <a:scene3d>
              <a:camera prst="orthographicFront"/>
              <a:lightRig rig="threePt" dir="t"/>
            </a:scene3d>
            <a:sp3d>
              <a:bevelT w="165100" prst="coolSlant"/>
            </a:sp3d>
          </p:spPr>
          <p:txBody>
            <a:bodyPr lIns="48755" tIns="60936" rIns="0" bIns="243777" anchor="ctr" anchorCtr="0"/>
            <a:lstStyle/>
            <a:p>
              <a:pPr marL="2117" lvl="1" indent="-2117" algn="ctr" defTabSz="1217273" fontAlgn="base">
                <a:lnSpc>
                  <a:spcPct val="80000"/>
                </a:lnSpc>
                <a:spcBef>
                  <a:spcPct val="0"/>
                </a:spcBef>
                <a:spcAft>
                  <a:spcPct val="0"/>
                </a:spcAft>
              </a:pPr>
              <a:endParaRPr lang="en-US" sz="2666" b="1" dirty="0">
                <a:solidFill>
                  <a:srgbClr val="FFFF00"/>
                </a:solidFill>
                <a:latin typeface="Verdana" pitchFamily="34" charset="0"/>
                <a:cs typeface="Arial" charset="0"/>
              </a:endParaRPr>
            </a:p>
          </p:txBody>
        </p:sp>
        <p:sp>
          <p:nvSpPr>
            <p:cNvPr id="10" name="Snip Single Corner Rectangle 9"/>
            <p:cNvSpPr/>
            <p:nvPr/>
          </p:nvSpPr>
          <p:spPr>
            <a:xfrm>
              <a:off x="5402788" y="2896669"/>
              <a:ext cx="1554480" cy="1280160"/>
            </a:xfrm>
            <a:prstGeom prst="snip1Rect">
              <a:avLst/>
            </a:prstGeom>
            <a:solidFill>
              <a:srgbClr val="D31919"/>
            </a:solidFill>
            <a:ln w="25400" algn="ctr">
              <a:noFill/>
              <a:round/>
              <a:headEnd/>
              <a:tailEnd/>
            </a:ln>
            <a:effectLst>
              <a:outerShdw blurRad="63500" sx="102000" sy="102000" algn="ctr" rotWithShape="0">
                <a:prstClr val="black">
                  <a:alpha val="40000"/>
                </a:prstClr>
              </a:outerShdw>
            </a:effectLst>
            <a:scene3d>
              <a:camera prst="orthographicFront"/>
              <a:lightRig rig="threePt" dir="t"/>
            </a:scene3d>
            <a:sp3d>
              <a:bevelT w="165100" prst="coolSlant"/>
            </a:sp3d>
          </p:spPr>
          <p:txBody>
            <a:bodyPr lIns="48755" tIns="60936" rIns="0" bIns="243777" anchor="ctr" anchorCtr="0"/>
            <a:lstStyle/>
            <a:p>
              <a:pPr marL="2117" lvl="1" indent="-2117" algn="ctr" defTabSz="1217273" fontAlgn="base">
                <a:lnSpc>
                  <a:spcPct val="80000"/>
                </a:lnSpc>
                <a:spcBef>
                  <a:spcPct val="0"/>
                </a:spcBef>
                <a:spcAft>
                  <a:spcPct val="0"/>
                </a:spcAft>
              </a:pPr>
              <a:endParaRPr lang="en-US" sz="2666" dirty="0">
                <a:solidFill>
                  <a:prstClr val="white"/>
                </a:solidFill>
                <a:latin typeface="Verdana" pitchFamily="34" charset="0"/>
                <a:cs typeface="Arial" charset="0"/>
              </a:endParaRPr>
            </a:p>
          </p:txBody>
        </p:sp>
        <p:sp>
          <p:nvSpPr>
            <p:cNvPr id="11" name="Snip Single Corner Rectangle 10"/>
            <p:cNvSpPr/>
            <p:nvPr/>
          </p:nvSpPr>
          <p:spPr>
            <a:xfrm>
              <a:off x="7016998" y="2896669"/>
              <a:ext cx="1554480" cy="1280160"/>
            </a:xfrm>
            <a:prstGeom prst="snip1Rect">
              <a:avLst/>
            </a:prstGeom>
            <a:solidFill>
              <a:srgbClr val="D31919"/>
            </a:solidFill>
            <a:ln w="25400" algn="ctr">
              <a:noFill/>
              <a:round/>
              <a:headEnd/>
              <a:tailEnd/>
            </a:ln>
            <a:effectLst>
              <a:outerShdw blurRad="63500" sx="102000" sy="102000" algn="ctr" rotWithShape="0">
                <a:prstClr val="black">
                  <a:alpha val="40000"/>
                </a:prstClr>
              </a:outerShdw>
            </a:effectLst>
            <a:scene3d>
              <a:camera prst="orthographicFront"/>
              <a:lightRig rig="threePt" dir="t"/>
            </a:scene3d>
            <a:sp3d>
              <a:bevelT w="165100" prst="coolSlant"/>
            </a:sp3d>
          </p:spPr>
          <p:txBody>
            <a:bodyPr lIns="48755" tIns="60936" rIns="0" bIns="243777" anchor="ctr" anchorCtr="0"/>
            <a:lstStyle/>
            <a:p>
              <a:pPr marL="2117" lvl="1" indent="-2117" algn="ctr" defTabSz="1217273" fontAlgn="base">
                <a:lnSpc>
                  <a:spcPct val="80000"/>
                </a:lnSpc>
                <a:spcBef>
                  <a:spcPct val="0"/>
                </a:spcBef>
                <a:spcAft>
                  <a:spcPct val="0"/>
                </a:spcAft>
              </a:pPr>
              <a:endParaRPr lang="en-US" sz="2666" dirty="0">
                <a:solidFill>
                  <a:prstClr val="white"/>
                </a:solidFill>
                <a:latin typeface="Verdana" pitchFamily="34" charset="0"/>
                <a:cs typeface="Arial" charset="0"/>
              </a:endParaRPr>
            </a:p>
          </p:txBody>
        </p:sp>
      </p:gr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553" y="3755606"/>
            <a:ext cx="11213719" cy="1814198"/>
          </a:xfrm>
          <a:prstGeom prst="rect">
            <a:avLst/>
          </a:prstGeom>
        </p:spPr>
      </p:pic>
    </p:spTree>
    <p:extLst>
      <p:ext uri="{BB962C8B-B14F-4D97-AF65-F5344CB8AC3E}">
        <p14:creationId xmlns:p14="http://schemas.microsoft.com/office/powerpoint/2010/main" val="2339363556"/>
      </p:ext>
    </p:extLst>
  </p:cSld>
  <p:clrMapOvr>
    <a:masterClrMapping/>
  </p:clrMapOvr>
  <mc:AlternateContent xmlns:mc="http://schemas.openxmlformats.org/markup-compatibility/2006" xmlns:p14="http://schemas.microsoft.com/office/powerpoint/2010/main">
    <mc:Choice Requires="p14">
      <p:transition spd="slow" p14:dur="900">
        <p14:flythrough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1" fill="hold" nodeType="withEffect">
                                  <p:stCondLst>
                                    <p:cond delay="65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par>
                          <p:cTn id="11" fill="hold">
                            <p:stCondLst>
                              <p:cond delay="115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backdrop"/>
          <p:cNvSpPr/>
          <p:nvPr/>
        </p:nvSpPr>
        <p:spPr bwMode="auto">
          <a:xfrm>
            <a:off x="1054661" y="3482372"/>
            <a:ext cx="10079502" cy="2218805"/>
          </a:xfrm>
          <a:prstGeom prst="snip1Rect">
            <a:avLst>
              <a:gd name="adj" fmla="val 14716"/>
            </a:avLst>
          </a:prstGeom>
          <a:solidFill>
            <a:schemeClr val="bg1">
              <a:lumMod val="95000"/>
              <a:lumOff val="5000"/>
              <a:alpha val="50196"/>
            </a:schemeClr>
          </a:solidFill>
          <a:ln w="25400" algn="ctr">
            <a:noFill/>
            <a:round/>
            <a:headEnd/>
            <a:tailEnd/>
          </a:ln>
          <a:effectLst>
            <a:outerShdw blurRad="50800" dist="38100" dir="5400000" algn="t" rotWithShape="0">
              <a:prstClr val="black">
                <a:alpha val="40000"/>
              </a:prstClr>
            </a:outerShdw>
          </a:effectLst>
        </p:spPr>
        <p:txBody>
          <a:bodyPr lIns="304721" tIns="60936" rIns="304721" bIns="60936" anchor="ctr"/>
          <a:lstStyle/>
          <a:p>
            <a:pPr marL="2117" indent="-2117" algn="ctr" defTabSz="1217273">
              <a:defRPr/>
            </a:pPr>
            <a:endParaRPr lang="en-US" sz="2399" b="1">
              <a:solidFill>
                <a:prstClr val="white"/>
              </a:solidFill>
            </a:endParaRPr>
          </a:p>
        </p:txBody>
      </p:sp>
      <p:sp>
        <p:nvSpPr>
          <p:cNvPr id="2" name="Title 1"/>
          <p:cNvSpPr>
            <a:spLocks noGrp="1"/>
          </p:cNvSpPr>
          <p:nvPr>
            <p:ph type="title"/>
          </p:nvPr>
        </p:nvSpPr>
        <p:spPr/>
        <p:txBody>
          <a:bodyPr/>
          <a:lstStyle/>
          <a:p>
            <a:r>
              <a:rPr lang="en-US" smtClean="0"/>
              <a:t>AMD Eyefinity Multiple-Display Technology</a:t>
            </a:r>
            <a:endParaRPr lang="en-US"/>
          </a:p>
        </p:txBody>
      </p:sp>
      <p:sp>
        <p:nvSpPr>
          <p:cNvPr id="3" name="Text Placeholder 2"/>
          <p:cNvSpPr>
            <a:spLocks noGrp="1"/>
          </p:cNvSpPr>
          <p:nvPr>
            <p:ph type="body" sz="quarter" idx="10"/>
          </p:nvPr>
        </p:nvSpPr>
        <p:spPr/>
        <p:txBody>
          <a:bodyPr/>
          <a:lstStyle/>
          <a:p>
            <a:r>
              <a:rPr lang="en-US" dirty="0" smtClean="0"/>
              <a:t>See More. Do More.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002" y="1051906"/>
            <a:ext cx="10355079" cy="4995645"/>
          </a:xfrm>
          <a:prstGeom prst="rect">
            <a:avLst/>
          </a:prstGeom>
        </p:spPr>
      </p:pic>
      <p:pic>
        <p:nvPicPr>
          <p:cNvPr id="4" name="tag lin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1587" y="3746900"/>
            <a:ext cx="7706874" cy="579814"/>
          </a:xfrm>
          <a:prstGeom prst="rect">
            <a:avLst/>
          </a:prstGeom>
        </p:spPr>
      </p:pic>
      <p:pic>
        <p:nvPicPr>
          <p:cNvPr id="11" name="Picture 10" descr="G:\Quardia - client folder\AMD\AMD0042 Desktop Launch - Darren McPhee\Resources from FTP ATI\AMD_Eyefinity\Logo\48836B_AMD_EyeFin_MDT_lockup_P_4C.png"/>
          <p:cNvPicPr/>
          <p:nvPr/>
        </p:nvPicPr>
        <p:blipFill>
          <a:blip r:embed="rId4" cstate="print"/>
          <a:stretch>
            <a:fillRect/>
          </a:stretch>
        </p:blipFill>
        <p:spPr bwMode="auto">
          <a:xfrm>
            <a:off x="9139078" y="3636579"/>
            <a:ext cx="2057128" cy="65632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Snip Single Corner Rectangle 11"/>
          <p:cNvSpPr/>
          <p:nvPr/>
        </p:nvSpPr>
        <p:spPr>
          <a:xfrm>
            <a:off x="664181" y="4431198"/>
            <a:ext cx="10860462" cy="1496233"/>
          </a:xfrm>
          <a:prstGeom prst="snip1Rect">
            <a:avLst/>
          </a:prstGeom>
          <a:solidFill>
            <a:srgbClr val="D31919"/>
          </a:solidFill>
          <a:ln w="25400" algn="ctr">
            <a:noFill/>
            <a:round/>
            <a:headEnd/>
            <a:tailEnd/>
          </a:ln>
          <a:effectLst>
            <a:outerShdw blurRad="50800" dist="38100" dir="5400000" algn="t" rotWithShape="0">
              <a:prstClr val="black">
                <a:alpha val="40000"/>
              </a:prstClr>
            </a:outerShdw>
          </a:effectLst>
          <a:scene3d>
            <a:camera prst="orthographicFront"/>
            <a:lightRig rig="threePt" dir="t"/>
          </a:scene3d>
          <a:sp3d>
            <a:bevelT w="165100" prst="coolSlant"/>
          </a:sp3d>
        </p:spPr>
        <p:txBody>
          <a:bodyPr lIns="48755" tIns="60936" rIns="0" bIns="243777" anchor="ctr" anchorCtr="0"/>
          <a:lstStyle/>
          <a:p>
            <a:pPr marL="2117" lvl="1" indent="-2117" algn="ctr" defTabSz="1217273" fontAlgn="base">
              <a:lnSpc>
                <a:spcPct val="80000"/>
              </a:lnSpc>
              <a:spcBef>
                <a:spcPct val="0"/>
              </a:spcBef>
              <a:spcAft>
                <a:spcPct val="0"/>
              </a:spcAft>
            </a:pPr>
            <a:endParaRPr lang="en-US" sz="2666" dirty="0">
              <a:solidFill>
                <a:prstClr val="white"/>
              </a:solidFill>
              <a:latin typeface="Verdana" pitchFamily="34" charset="0"/>
              <a:cs typeface="Arial" charset="0"/>
            </a:endParaRPr>
          </a:p>
        </p:txBody>
      </p:sp>
      <p:sp>
        <p:nvSpPr>
          <p:cNvPr id="9" name="Content Placeholder 24"/>
          <p:cNvSpPr txBox="1">
            <a:spLocks/>
          </p:cNvSpPr>
          <p:nvPr/>
        </p:nvSpPr>
        <p:spPr>
          <a:xfrm>
            <a:off x="912086" y="4475030"/>
            <a:ext cx="5686364" cy="1261660"/>
          </a:xfrm>
          <a:prstGeom prst="rect">
            <a:avLst/>
          </a:prstGeom>
        </p:spPr>
        <p:txBody>
          <a:bodyPr vert="horz" wrap="none" lIns="121888" tIns="60944" rIns="121888" bIns="60944" rtlCol="0">
            <a:spAutoFit/>
          </a:bodyPr>
          <a:lstStyle>
            <a:lvl1pPr marL="112713" indent="-112713" algn="l" defTabSz="914400" rtl="0" eaLnBrk="1" latinLnBrk="0" hangingPunct="1">
              <a:spcBef>
                <a:spcPts val="336"/>
              </a:spcBef>
              <a:spcAft>
                <a:spcPts val="336"/>
              </a:spcAft>
              <a:buClr>
                <a:schemeClr val="accent1"/>
              </a:buClr>
              <a:buFont typeface="Wingdings" pitchFamily="2" charset="2"/>
              <a:buChar char="§"/>
              <a:defRPr sz="1400" kern="1200">
                <a:solidFill>
                  <a:schemeClr val="tx1"/>
                </a:solidFill>
                <a:latin typeface="+mn-lt"/>
                <a:ea typeface="+mn-ea"/>
                <a:cs typeface="+mn-cs"/>
              </a:defRPr>
            </a:lvl1pPr>
            <a:lvl2pPr marL="400050" indent="-169863" algn="l" defTabSz="914400" rtl="0" eaLnBrk="1" latinLnBrk="0" hangingPunct="1">
              <a:spcBef>
                <a:spcPts val="336"/>
              </a:spcBef>
              <a:spcAft>
                <a:spcPts val="336"/>
              </a:spcAft>
              <a:buClr>
                <a:schemeClr val="accent1"/>
              </a:buClr>
              <a:buFont typeface="Arial" pitchFamily="34" charset="0"/>
              <a:buChar char="–"/>
              <a:defRPr lang="en-US" sz="1400" kern="1200" dirty="0" smtClean="0">
                <a:solidFill>
                  <a:schemeClr val="tx1"/>
                </a:solidFill>
                <a:latin typeface="+mn-lt"/>
                <a:ea typeface="+mn-ea"/>
                <a:cs typeface="+mn-cs"/>
              </a:defRPr>
            </a:lvl2pPr>
            <a:lvl3pPr marL="574675" indent="-109538" algn="l" defTabSz="914400" rtl="0" eaLnBrk="1" latinLnBrk="0" hangingPunct="1">
              <a:spcBef>
                <a:spcPts val="336"/>
              </a:spcBef>
              <a:spcAft>
                <a:spcPts val="336"/>
              </a:spcAft>
              <a:buClr>
                <a:schemeClr val="accent1"/>
              </a:buClr>
              <a:buFont typeface="Wingdings" pitchFamily="2" charset="2"/>
              <a:buChar char="§"/>
              <a:defRPr sz="1200" kern="1200">
                <a:solidFill>
                  <a:schemeClr val="tx1"/>
                </a:solidFill>
                <a:latin typeface="+mn-lt"/>
                <a:ea typeface="+mn-ea"/>
                <a:cs typeface="+mn-cs"/>
              </a:defRPr>
            </a:lvl3pPr>
            <a:lvl4pPr marL="854075" indent="-165100" algn="l" defTabSz="914400" rtl="0" eaLnBrk="1" latinLnBrk="0" hangingPunct="1">
              <a:spcBef>
                <a:spcPts val="336"/>
              </a:spcBef>
              <a:spcAft>
                <a:spcPts val="336"/>
              </a:spcAft>
              <a:buClr>
                <a:schemeClr val="accent1"/>
              </a:buClr>
              <a:buFont typeface="Arial" pitchFamily="34" charset="0"/>
              <a:buChar char="–"/>
              <a:defRPr sz="1200" kern="1200">
                <a:solidFill>
                  <a:schemeClr val="tx1"/>
                </a:solidFill>
                <a:latin typeface="+mn-lt"/>
                <a:ea typeface="+mn-ea"/>
                <a:cs typeface="+mn-cs"/>
              </a:defRPr>
            </a:lvl4pPr>
            <a:lvl5pPr marL="1027113" indent="-112713" algn="l" defTabSz="914400" rtl="0" eaLnBrk="1" latinLnBrk="0" hangingPunct="1">
              <a:spcBef>
                <a:spcPts val="336"/>
              </a:spcBef>
              <a:spcAft>
                <a:spcPts val="336"/>
              </a:spcAft>
              <a:buClr>
                <a:schemeClr val="accent1"/>
              </a:buClr>
              <a:buFont typeface="Wingdings" pitchFamily="2" charset="2"/>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543" indent="-228543">
              <a:buClrTx/>
            </a:pPr>
            <a:r>
              <a:rPr lang="en-US" sz="2133" dirty="0">
                <a:solidFill>
                  <a:schemeClr val="bg1"/>
                </a:solidFill>
                <a:latin typeface="Calibri" pitchFamily="34" charset="0"/>
                <a:cs typeface="Calibri" pitchFamily="34" charset="0"/>
              </a:rPr>
              <a:t>Stay updated with real-time information</a:t>
            </a:r>
          </a:p>
          <a:p>
            <a:pPr marL="228543" indent="-228543">
              <a:buClrTx/>
            </a:pPr>
            <a:r>
              <a:rPr lang="en-US" sz="2133" dirty="0">
                <a:solidFill>
                  <a:schemeClr val="bg1"/>
                </a:solidFill>
                <a:latin typeface="Calibri" pitchFamily="34" charset="0"/>
                <a:cs typeface="Calibri" pitchFamily="34" charset="0"/>
              </a:rPr>
              <a:t>Interact with more applications simultaneously</a:t>
            </a:r>
          </a:p>
          <a:p>
            <a:pPr marL="228543" indent="-228543">
              <a:buClrTx/>
            </a:pPr>
            <a:r>
              <a:rPr lang="en-US" sz="2133" dirty="0">
                <a:solidFill>
                  <a:schemeClr val="bg1"/>
                </a:solidFill>
                <a:latin typeface="Calibri" pitchFamily="34" charset="0"/>
                <a:cs typeface="Calibri" pitchFamily="34" charset="0"/>
              </a:rPr>
              <a:t>Work continuously and efficiently</a:t>
            </a:r>
          </a:p>
        </p:txBody>
      </p:sp>
      <p:sp>
        <p:nvSpPr>
          <p:cNvPr id="13" name="Content Placeholder 24"/>
          <p:cNvSpPr txBox="1">
            <a:spLocks/>
          </p:cNvSpPr>
          <p:nvPr/>
        </p:nvSpPr>
        <p:spPr>
          <a:xfrm>
            <a:off x="6588662" y="4475029"/>
            <a:ext cx="4625176" cy="1261660"/>
          </a:xfrm>
          <a:prstGeom prst="rect">
            <a:avLst/>
          </a:prstGeom>
        </p:spPr>
        <p:txBody>
          <a:bodyPr vert="horz" wrap="none" lIns="121888" tIns="60944" rIns="121888" bIns="60944" rtlCol="0">
            <a:spAutoFit/>
          </a:bodyPr>
          <a:lstStyle>
            <a:defPPr>
              <a:defRPr lang="en-US"/>
            </a:defPPr>
            <a:lvl1pPr marL="171450" indent="-171450">
              <a:spcBef>
                <a:spcPts val="336"/>
              </a:spcBef>
              <a:spcAft>
                <a:spcPts val="336"/>
              </a:spcAft>
              <a:buClrTx/>
              <a:buFont typeface="Wingdings" pitchFamily="2" charset="2"/>
              <a:buChar char="§"/>
              <a:defRPr sz="1600">
                <a:latin typeface="Calibri" pitchFamily="34" charset="0"/>
                <a:cs typeface="Calibri" pitchFamily="34" charset="0"/>
              </a:defRPr>
            </a:lvl1pPr>
            <a:lvl2pPr marL="400050" indent="-169863">
              <a:spcBef>
                <a:spcPts val="336"/>
              </a:spcBef>
              <a:spcAft>
                <a:spcPts val="336"/>
              </a:spcAft>
              <a:buClr>
                <a:schemeClr val="accent1"/>
              </a:buClr>
              <a:buFont typeface="Arial" pitchFamily="34" charset="0"/>
              <a:buChar char="–"/>
              <a:defRPr sz="1400"/>
            </a:lvl2pPr>
            <a:lvl3pPr marL="574675" indent="-109538">
              <a:spcBef>
                <a:spcPts val="336"/>
              </a:spcBef>
              <a:spcAft>
                <a:spcPts val="336"/>
              </a:spcAft>
              <a:buClr>
                <a:schemeClr val="accent1"/>
              </a:buClr>
              <a:buFont typeface="Wingdings" pitchFamily="2" charset="2"/>
              <a:buChar char="§"/>
              <a:defRPr sz="1200"/>
            </a:lvl3pPr>
            <a:lvl4pPr marL="854075" indent="-165100">
              <a:spcBef>
                <a:spcPts val="336"/>
              </a:spcBef>
              <a:spcAft>
                <a:spcPts val="336"/>
              </a:spcAft>
              <a:buClr>
                <a:schemeClr val="accent1"/>
              </a:buClr>
              <a:buFont typeface="Arial" pitchFamily="34" charset="0"/>
              <a:buChar char="–"/>
              <a:defRPr sz="1200"/>
            </a:lvl4pPr>
            <a:lvl5pPr marL="1027113" indent="-112713">
              <a:spcBef>
                <a:spcPts val="336"/>
              </a:spcBef>
              <a:spcAft>
                <a:spcPts val="336"/>
              </a:spcAft>
              <a:buClr>
                <a:schemeClr val="accent1"/>
              </a:buClr>
              <a:buFont typeface="Wingdings" pitchFamily="2" charset="2"/>
              <a:buChar char="§"/>
              <a:defRPr sz="1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2133" dirty="0">
                <a:solidFill>
                  <a:schemeClr val="bg1"/>
                </a:solidFill>
              </a:rPr>
              <a:t>Up to </a:t>
            </a:r>
            <a:r>
              <a:rPr lang="en-US" sz="2133" b="1" dirty="0">
                <a:solidFill>
                  <a:srgbClr val="FCD116"/>
                </a:solidFill>
              </a:rPr>
              <a:t>SIX</a:t>
            </a:r>
            <a:r>
              <a:rPr lang="en-US" sz="2133" dirty="0">
                <a:solidFill>
                  <a:schemeClr val="bg1"/>
                </a:solidFill>
              </a:rPr>
              <a:t> </a:t>
            </a:r>
            <a:r>
              <a:rPr lang="en-US" sz="2133" dirty="0" smtClean="0">
                <a:solidFill>
                  <a:schemeClr val="bg1"/>
                </a:solidFill>
              </a:rPr>
              <a:t>displays</a:t>
            </a:r>
            <a:r>
              <a:rPr lang="en-US" sz="1466" baseline="60000" dirty="0" smtClean="0">
                <a:solidFill>
                  <a:schemeClr val="bg1"/>
                </a:solidFill>
              </a:rPr>
              <a:t>6</a:t>
            </a:r>
            <a:r>
              <a:rPr lang="en-US" sz="2133" dirty="0" smtClean="0">
                <a:solidFill>
                  <a:schemeClr val="bg1"/>
                </a:solidFill>
              </a:rPr>
              <a:t> </a:t>
            </a:r>
            <a:r>
              <a:rPr lang="en-US" sz="2133" dirty="0">
                <a:solidFill>
                  <a:schemeClr val="bg1"/>
                </a:solidFill>
              </a:rPr>
              <a:t>on a single card</a:t>
            </a:r>
          </a:p>
          <a:p>
            <a:r>
              <a:rPr lang="en-US" sz="2133" dirty="0">
                <a:solidFill>
                  <a:schemeClr val="bg1"/>
                </a:solidFill>
              </a:rPr>
              <a:t>Flexible display configurations via CCC</a:t>
            </a:r>
          </a:p>
          <a:p>
            <a:r>
              <a:rPr lang="en-US" sz="2133" dirty="0">
                <a:solidFill>
                  <a:schemeClr val="bg1"/>
                </a:solidFill>
              </a:rPr>
              <a:t>Low total cost of ownership</a:t>
            </a:r>
          </a:p>
        </p:txBody>
      </p:sp>
    </p:spTree>
    <p:extLst>
      <p:ext uri="{BB962C8B-B14F-4D97-AF65-F5344CB8AC3E}">
        <p14:creationId xmlns:p14="http://schemas.microsoft.com/office/powerpoint/2010/main" val="15479291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55" presetClass="entr" presetSubtype="0"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childTnLst>
                          </p:cTn>
                        </p:par>
                        <p:par>
                          <p:cTn id="13" fill="hold">
                            <p:stCondLst>
                              <p:cond delay="125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par>
                          <p:cTn id="17" fill="hold">
                            <p:stCondLst>
                              <p:cond delay="1750"/>
                            </p:stCondLst>
                            <p:childTnLst>
                              <p:par>
                                <p:cTn id="18" presetID="2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1500"/>
                                        <p:tgtEl>
                                          <p:spTgt spid="4"/>
                                        </p:tgtEl>
                                      </p:cBhvr>
                                    </p:animEffect>
                                  </p:childTnLst>
                                </p:cTn>
                              </p:par>
                            </p:childTnLst>
                          </p:cTn>
                        </p:par>
                        <p:par>
                          <p:cTn id="21" fill="hold">
                            <p:stCondLst>
                              <p:cond delay="325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par>
                          <p:cTn id="30" fill="hold">
                            <p:stCondLst>
                              <p:cond delay="600"/>
                            </p:stCondLst>
                            <p:childTnLst>
                              <p:par>
                                <p:cTn id="31" presetID="22" presetClass="entr" presetSubtype="1"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9"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4860" y="2751138"/>
            <a:ext cx="5707381" cy="1362075"/>
          </a:xfrm>
        </p:spPr>
        <p:txBody>
          <a:bodyPr>
            <a:normAutofit/>
          </a:bodyPr>
          <a:lstStyle/>
          <a:p>
            <a:r>
              <a:rPr lang="en-US" dirty="0" smtClean="0"/>
              <a:t>AMD </a:t>
            </a:r>
            <a:r>
              <a:rPr lang="en-US" dirty="0"/>
              <a:t>FirePro</a:t>
            </a:r>
            <a:r>
              <a:rPr lang="en-US" sz="1600" b="0" baseline="70000" dirty="0"/>
              <a:t>TM</a:t>
            </a:r>
            <a:r>
              <a:rPr lang="en-US" dirty="0" smtClean="0"/>
              <a:t/>
            </a:r>
            <a:br>
              <a:rPr lang="en-US" dirty="0" smtClean="0"/>
            </a:br>
            <a:r>
              <a:rPr lang="en-US" b="0" dirty="0" smtClean="0">
                <a:solidFill>
                  <a:srgbClr val="FCD116"/>
                </a:solidFill>
              </a:rPr>
              <a:t>Workstation Graphics Portfolio</a:t>
            </a:r>
            <a:endParaRPr lang="en-US" b="0" dirty="0">
              <a:solidFill>
                <a:srgbClr val="FCD116"/>
              </a:solidFill>
              <a:latin typeface="ParalucentLight" panose="02000303000000000000" pitchFamily="2" charset="0"/>
            </a:endParaRPr>
          </a:p>
        </p:txBody>
      </p:sp>
    </p:spTree>
    <p:extLst>
      <p:ext uri="{BB962C8B-B14F-4D97-AF65-F5344CB8AC3E}">
        <p14:creationId xmlns:p14="http://schemas.microsoft.com/office/powerpoint/2010/main" val="14833539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29"/>
          <p:cNvSpPr>
            <a:spLocks noChangeArrowheads="1"/>
          </p:cNvSpPr>
          <p:nvPr/>
        </p:nvSpPr>
        <p:spPr bwMode="auto">
          <a:xfrm>
            <a:off x="0" y="2322514"/>
            <a:ext cx="12188825" cy="2827337"/>
          </a:xfrm>
          <a:prstGeom prst="rect">
            <a:avLst/>
          </a:prstGeom>
          <a:solidFill>
            <a:schemeClr val="bg1">
              <a:alpha val="79999"/>
            </a:schemeClr>
          </a:solidFill>
          <a:ln>
            <a:noFill/>
          </a:ln>
          <a:extLst/>
        </p:spPr>
        <p:txBody>
          <a:bodyPr lIns="228600" tIns="45714" rIns="228600" bIns="45714" anchor="ctr"/>
          <a:lstStyle/>
          <a:p>
            <a:pPr marL="1588" indent="-1588" algn="ctr" defTabSz="912813"/>
            <a:endParaRPr lang="en-US" b="1">
              <a:solidFill>
                <a:srgbClr val="FFFFFF"/>
              </a:solidFill>
            </a:endParaRPr>
          </a:p>
        </p:txBody>
      </p:sp>
      <p:sp>
        <p:nvSpPr>
          <p:cNvPr id="2" name="Title 1"/>
          <p:cNvSpPr>
            <a:spLocks noGrp="1"/>
          </p:cNvSpPr>
          <p:nvPr>
            <p:ph type="title"/>
          </p:nvPr>
        </p:nvSpPr>
        <p:spPr/>
        <p:txBody>
          <a:bodyPr/>
          <a:lstStyle/>
          <a:p>
            <a:r>
              <a:rPr lang="en-US" dirty="0"/>
              <a:t>AMD FirePro</a:t>
            </a:r>
            <a:r>
              <a:rPr lang="en-US" sz="1800" b="0" baseline="60000" dirty="0"/>
              <a:t>TM</a:t>
            </a:r>
            <a:r>
              <a:rPr lang="en-US" dirty="0"/>
              <a:t> Professional Workstation Graphics</a:t>
            </a:r>
          </a:p>
        </p:txBody>
      </p:sp>
      <p:sp>
        <p:nvSpPr>
          <p:cNvPr id="3" name="Text Placeholder 2"/>
          <p:cNvSpPr>
            <a:spLocks noGrp="1"/>
          </p:cNvSpPr>
          <p:nvPr>
            <p:ph type="body" sz="quarter" idx="10"/>
          </p:nvPr>
        </p:nvSpPr>
        <p:spPr/>
        <p:txBody>
          <a:bodyPr/>
          <a:lstStyle/>
          <a:p>
            <a:r>
              <a:rPr lang="en-US" dirty="0" smtClean="0"/>
              <a:t>Brand New 28nm Architecture: GCN</a:t>
            </a:r>
            <a:endParaRPr lang="en-US" dirty="0"/>
          </a:p>
        </p:txBody>
      </p:sp>
      <p:grpSp>
        <p:nvGrpSpPr>
          <p:cNvPr id="16" name="Group 15"/>
          <p:cNvGrpSpPr/>
          <p:nvPr/>
        </p:nvGrpSpPr>
        <p:grpSpPr>
          <a:xfrm>
            <a:off x="152069" y="1697717"/>
            <a:ext cx="11837918" cy="3185161"/>
            <a:chOff x="152069" y="1108269"/>
            <a:chExt cx="11837918" cy="3185161"/>
          </a:xfrm>
        </p:grpSpPr>
        <p:grpSp>
          <p:nvGrpSpPr>
            <p:cNvPr id="15" name="Group 14"/>
            <p:cNvGrpSpPr/>
            <p:nvPr/>
          </p:nvGrpSpPr>
          <p:grpSpPr>
            <a:xfrm>
              <a:off x="152069" y="1108269"/>
              <a:ext cx="11837918" cy="2420378"/>
              <a:chOff x="412897" y="1108269"/>
              <a:chExt cx="11161144" cy="2282004"/>
            </a:xfrm>
            <a:noFill/>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6845" y="1180466"/>
                <a:ext cx="2677196" cy="2184414"/>
              </a:xfrm>
              <a:prstGeom prst="rect">
                <a:avLst/>
              </a:prstGeom>
              <a:grpFill/>
              <a:effectLst>
                <a:outerShdw blurRad="203200" dist="152400" dir="5400000" algn="t" rotWithShape="0">
                  <a:prstClr val="black">
                    <a:alpha val="40000"/>
                  </a:prstClr>
                </a:outerShdw>
                <a:reflection blurRad="101600" stA="24000" endPos="44000" dist="12700" dir="5400000" sy="-100000" algn="bl" rotWithShape="0"/>
              </a:effectLst>
            </p:spPr>
          </p:pic>
          <p:pic>
            <p:nvPicPr>
              <p:cNvPr id="5" name="Picture 3" descr="C:\Users\bdara\Working folders\SI - Trinity launch working folder\W8000\W80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29059" y="1108269"/>
                <a:ext cx="2758662" cy="2239808"/>
              </a:xfrm>
              <a:prstGeom prst="rect">
                <a:avLst/>
              </a:prstGeom>
              <a:grpFill/>
              <a:effectLst>
                <a:outerShdw blurRad="203200" dist="152400" dir="5400000" algn="t" rotWithShape="0">
                  <a:prstClr val="black">
                    <a:alpha val="40000"/>
                  </a:prstClr>
                </a:outerShdw>
                <a:reflection blurRad="101600" stA="24000" endPos="44000" dist="12700" dir="5400000" sy="-100000" algn="bl" rotWithShape="0"/>
              </a:effectLst>
              <a:extLst/>
            </p:spPr>
          </p:pic>
          <p:pic>
            <p:nvPicPr>
              <p:cNvPr id="6" name="Picture 2" descr="52180_FirePro_Tighten_W7000_C481_Angle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56667" y="1281451"/>
                <a:ext cx="2876872" cy="2103467"/>
              </a:xfrm>
              <a:prstGeom prst="rect">
                <a:avLst/>
              </a:prstGeom>
              <a:grpFill/>
              <a:ln>
                <a:noFill/>
              </a:ln>
              <a:effectLst>
                <a:outerShdw blurRad="203200" dist="152400" dir="5400000" algn="t" rotWithShape="0">
                  <a:prstClr val="black">
                    <a:alpha val="40000"/>
                  </a:prstClr>
                </a:outerShdw>
                <a:reflection blurRad="101600" stA="24000" endPos="44000" dist="127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Picture 6" descr="AMD_FP_W600_Angled_10x10.png"/>
              <p:cNvPicPr>
                <a:picLocks noChangeAspect="1"/>
              </p:cNvPicPr>
              <p:nvPr/>
            </p:nvPicPr>
            <p:blipFill>
              <a:blip r:embed="rId6" cstate="email"/>
              <a:stretch>
                <a:fillRect/>
              </a:stretch>
            </p:blipFill>
            <p:spPr>
              <a:xfrm>
                <a:off x="412897" y="1806288"/>
                <a:ext cx="2117978" cy="1583985"/>
              </a:xfrm>
              <a:prstGeom prst="rect">
                <a:avLst/>
              </a:prstGeom>
              <a:grpFill/>
              <a:effectLst>
                <a:outerShdw blurRad="203200" dist="152400" dir="5400000" algn="t" rotWithShape="0">
                  <a:prstClr val="black">
                    <a:alpha val="40000"/>
                  </a:prstClr>
                </a:outerShdw>
                <a:reflection blurRad="101600" stA="24000" endPos="44000" dist="12700" dir="5400000" sy="-100000" algn="bl" rotWithShape="0"/>
              </a:effectLst>
            </p:spPr>
          </p:pic>
          <p:pic>
            <p:nvPicPr>
              <p:cNvPr id="8" name="Picture 2" descr="52179_FirePro_Megamind_W5000_C417_Angled"/>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01582" y="1559146"/>
                <a:ext cx="2493818" cy="1806615"/>
              </a:xfrm>
              <a:prstGeom prst="rect">
                <a:avLst/>
              </a:prstGeom>
              <a:grpFill/>
              <a:ln>
                <a:noFill/>
              </a:ln>
              <a:effectLst>
                <a:outerShdw blurRad="203200" dist="152400" dir="5400000" algn="t" rotWithShape="0">
                  <a:prstClr val="black">
                    <a:alpha val="40000"/>
                  </a:prstClr>
                </a:outerShdw>
                <a:reflection blurRad="101600" stA="24000" endPos="44000" dist="127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sp>
          <p:nvSpPr>
            <p:cNvPr id="9" name="Text Box 9"/>
            <p:cNvSpPr txBox="1">
              <a:spLocks noChangeArrowheads="1"/>
            </p:cNvSpPr>
            <p:nvPr/>
          </p:nvSpPr>
          <p:spPr bwMode="auto">
            <a:xfrm>
              <a:off x="152069" y="3560922"/>
              <a:ext cx="1978427"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sz="2000" b="1" dirty="0" smtClean="0">
                  <a:latin typeface="ParalucentLight" pitchFamily="2" charset="0"/>
                </a:rPr>
                <a:t>AMD FirePro</a:t>
              </a:r>
              <a:r>
                <a:rPr lang="en-US" sz="1100" b="1" baseline="50000" dirty="0" smtClean="0">
                  <a:latin typeface="ParalucentLight" pitchFamily="2" charset="0"/>
                </a:rPr>
                <a:t>TM</a:t>
              </a:r>
              <a:r>
                <a:rPr lang="en-US" sz="2000" b="1" dirty="0" smtClean="0">
                  <a:latin typeface="ParalucentLight" pitchFamily="2" charset="0"/>
                </a:rPr>
                <a:t> W600</a:t>
              </a:r>
              <a:endParaRPr lang="en-US" sz="2000" b="1" dirty="0">
                <a:latin typeface="ParalucentLight" pitchFamily="2" charset="0"/>
              </a:endParaRPr>
            </a:p>
            <a:p>
              <a:pPr eaLnBrk="1" hangingPunct="1">
                <a:lnSpc>
                  <a:spcPct val="80000"/>
                </a:lnSpc>
              </a:pPr>
              <a:r>
                <a:rPr lang="en-US" sz="1600" b="1" dirty="0" smtClean="0">
                  <a:latin typeface="ParalucentLight" pitchFamily="2" charset="0"/>
                </a:rPr>
                <a:t>2 GB</a:t>
              </a:r>
              <a:endParaRPr lang="en-US" sz="1600" b="1" dirty="0">
                <a:latin typeface="ParalucentLight" pitchFamily="2" charset="0"/>
              </a:endParaRPr>
            </a:p>
            <a:p>
              <a:pPr eaLnBrk="1" hangingPunct="1">
                <a:lnSpc>
                  <a:spcPct val="80000"/>
                </a:lnSpc>
              </a:pPr>
              <a:r>
                <a:rPr lang="en-US" sz="1600" b="1" dirty="0" smtClean="0">
                  <a:latin typeface="ParalucentLight" pitchFamily="2" charset="0"/>
                </a:rPr>
                <a:t>Mid-Range + MV</a:t>
              </a:r>
              <a:endParaRPr lang="en-US" sz="1600" b="1" dirty="0">
                <a:latin typeface="ParalucentLight" pitchFamily="2" charset="0"/>
              </a:endParaRPr>
            </a:p>
          </p:txBody>
        </p:sp>
        <p:sp>
          <p:nvSpPr>
            <p:cNvPr id="10" name="Text Box 9"/>
            <p:cNvSpPr txBox="1">
              <a:spLocks noChangeArrowheads="1"/>
            </p:cNvSpPr>
            <p:nvPr/>
          </p:nvSpPr>
          <p:spPr bwMode="auto">
            <a:xfrm>
              <a:off x="2247137" y="3560922"/>
              <a:ext cx="2095445"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sz="2000" b="1" dirty="0" smtClean="0">
                  <a:latin typeface="ParalucentLight" pitchFamily="2" charset="0"/>
                </a:rPr>
                <a:t>AMD FirePro</a:t>
              </a:r>
              <a:r>
                <a:rPr lang="en-US" sz="1100" b="1" baseline="50000" dirty="0" smtClean="0">
                  <a:latin typeface="ParalucentLight" pitchFamily="2" charset="0"/>
                </a:rPr>
                <a:t>TM</a:t>
              </a:r>
              <a:r>
                <a:rPr lang="en-US" sz="2000" b="1" dirty="0" smtClean="0">
                  <a:latin typeface="ParalucentLight" pitchFamily="2" charset="0"/>
                </a:rPr>
                <a:t> W5000</a:t>
              </a:r>
              <a:endParaRPr lang="en-US" sz="2000" b="1" dirty="0">
                <a:latin typeface="ParalucentLight" pitchFamily="2" charset="0"/>
              </a:endParaRPr>
            </a:p>
            <a:p>
              <a:pPr eaLnBrk="1" hangingPunct="1">
                <a:lnSpc>
                  <a:spcPct val="80000"/>
                </a:lnSpc>
              </a:pPr>
              <a:r>
                <a:rPr lang="en-US" sz="1600" b="1" dirty="0" smtClean="0">
                  <a:latin typeface="ParalucentLight" pitchFamily="2" charset="0"/>
                </a:rPr>
                <a:t>2 GB</a:t>
              </a:r>
              <a:endParaRPr lang="en-US" sz="1600" b="1" dirty="0">
                <a:latin typeface="ParalucentLight" pitchFamily="2" charset="0"/>
              </a:endParaRPr>
            </a:p>
            <a:p>
              <a:pPr eaLnBrk="1" hangingPunct="1">
                <a:lnSpc>
                  <a:spcPct val="80000"/>
                </a:lnSpc>
              </a:pPr>
              <a:r>
                <a:rPr lang="en-US" sz="1600" b="1" dirty="0" smtClean="0">
                  <a:latin typeface="ParalucentLight" pitchFamily="2" charset="0"/>
                </a:rPr>
                <a:t>Mid-Range</a:t>
              </a:r>
              <a:endParaRPr lang="en-US" sz="1600" b="1" dirty="0">
                <a:latin typeface="ParalucentLight" pitchFamily="2" charset="0"/>
              </a:endParaRPr>
            </a:p>
          </p:txBody>
        </p:sp>
        <p:sp>
          <p:nvSpPr>
            <p:cNvPr id="11" name="Text Box 9"/>
            <p:cNvSpPr txBox="1">
              <a:spLocks noChangeArrowheads="1"/>
            </p:cNvSpPr>
            <p:nvPr/>
          </p:nvSpPr>
          <p:spPr bwMode="auto">
            <a:xfrm>
              <a:off x="4594316" y="3560922"/>
              <a:ext cx="2077813"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sz="2000" b="1" dirty="0" smtClean="0">
                  <a:latin typeface="ParalucentLight" pitchFamily="2" charset="0"/>
                </a:rPr>
                <a:t>AMD FirePro</a:t>
              </a:r>
              <a:r>
                <a:rPr lang="en-US" sz="1100" b="1" baseline="50000" dirty="0" smtClean="0">
                  <a:latin typeface="ParalucentLight" pitchFamily="2" charset="0"/>
                </a:rPr>
                <a:t>TM</a:t>
              </a:r>
              <a:r>
                <a:rPr lang="en-US" sz="2000" b="1" dirty="0" smtClean="0">
                  <a:latin typeface="ParalucentLight" pitchFamily="2" charset="0"/>
                </a:rPr>
                <a:t> W7000</a:t>
              </a:r>
              <a:endParaRPr lang="en-US" sz="2000" b="1" dirty="0">
                <a:latin typeface="ParalucentLight" pitchFamily="2" charset="0"/>
              </a:endParaRPr>
            </a:p>
            <a:p>
              <a:pPr eaLnBrk="1" hangingPunct="1">
                <a:lnSpc>
                  <a:spcPct val="80000"/>
                </a:lnSpc>
              </a:pPr>
              <a:r>
                <a:rPr lang="en-US" sz="1600" b="1" dirty="0" smtClean="0">
                  <a:latin typeface="ParalucentLight" pitchFamily="2" charset="0"/>
                </a:rPr>
                <a:t>4 GB</a:t>
              </a:r>
              <a:endParaRPr lang="en-US" sz="1600" b="1" dirty="0">
                <a:latin typeface="ParalucentLight" pitchFamily="2" charset="0"/>
              </a:endParaRPr>
            </a:p>
            <a:p>
              <a:pPr eaLnBrk="1" hangingPunct="1">
                <a:lnSpc>
                  <a:spcPct val="80000"/>
                </a:lnSpc>
              </a:pPr>
              <a:r>
                <a:rPr lang="en-US" sz="1600" b="1" dirty="0" smtClean="0">
                  <a:latin typeface="ParalucentLight" pitchFamily="2" charset="0"/>
                </a:rPr>
                <a:t>High-End</a:t>
              </a:r>
              <a:endParaRPr lang="en-US" sz="1600" b="1" dirty="0">
                <a:latin typeface="ParalucentLight" pitchFamily="2" charset="0"/>
              </a:endParaRPr>
            </a:p>
          </p:txBody>
        </p:sp>
        <p:sp>
          <p:nvSpPr>
            <p:cNvPr id="12" name="Text Box 9"/>
            <p:cNvSpPr txBox="1">
              <a:spLocks noChangeArrowheads="1"/>
            </p:cNvSpPr>
            <p:nvPr/>
          </p:nvSpPr>
          <p:spPr bwMode="auto">
            <a:xfrm>
              <a:off x="6859785" y="3560922"/>
              <a:ext cx="2103461"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sz="2000" b="1" dirty="0" smtClean="0">
                  <a:latin typeface="ParalucentLight" pitchFamily="2" charset="0"/>
                </a:rPr>
                <a:t>AMD FirePro</a:t>
              </a:r>
              <a:r>
                <a:rPr lang="en-US" sz="1100" b="1" baseline="50000" dirty="0" smtClean="0">
                  <a:latin typeface="ParalucentLight" pitchFamily="2" charset="0"/>
                </a:rPr>
                <a:t>TM</a:t>
              </a:r>
              <a:r>
                <a:rPr lang="en-US" sz="2000" b="1" dirty="0" smtClean="0">
                  <a:latin typeface="ParalucentLight" pitchFamily="2" charset="0"/>
                </a:rPr>
                <a:t> W8000</a:t>
              </a:r>
              <a:endParaRPr lang="en-US" sz="2000" b="1" dirty="0">
                <a:latin typeface="ParalucentLight" pitchFamily="2" charset="0"/>
              </a:endParaRPr>
            </a:p>
            <a:p>
              <a:pPr eaLnBrk="1" hangingPunct="1">
                <a:lnSpc>
                  <a:spcPct val="80000"/>
                </a:lnSpc>
              </a:pPr>
              <a:r>
                <a:rPr lang="en-US" sz="1600" b="1" dirty="0" smtClean="0">
                  <a:latin typeface="ParalucentLight" pitchFamily="2" charset="0"/>
                </a:rPr>
                <a:t>4 GB</a:t>
              </a:r>
              <a:endParaRPr lang="en-US" sz="1600" b="1" dirty="0">
                <a:latin typeface="ParalucentLight" pitchFamily="2" charset="0"/>
              </a:endParaRPr>
            </a:p>
            <a:p>
              <a:pPr eaLnBrk="1" hangingPunct="1">
                <a:lnSpc>
                  <a:spcPct val="80000"/>
                </a:lnSpc>
              </a:pPr>
              <a:r>
                <a:rPr lang="en-US" sz="1600" b="1" dirty="0" smtClean="0">
                  <a:latin typeface="ParalucentLight" pitchFamily="2" charset="0"/>
                </a:rPr>
                <a:t>High-End</a:t>
              </a:r>
              <a:endParaRPr lang="en-US" sz="1600" b="1" dirty="0">
                <a:latin typeface="ParalucentLight" pitchFamily="2" charset="0"/>
              </a:endParaRPr>
            </a:p>
          </p:txBody>
        </p:sp>
        <p:sp>
          <p:nvSpPr>
            <p:cNvPr id="13" name="Text Box 9"/>
            <p:cNvSpPr txBox="1">
              <a:spLocks noChangeArrowheads="1"/>
            </p:cNvSpPr>
            <p:nvPr/>
          </p:nvSpPr>
          <p:spPr bwMode="auto">
            <a:xfrm>
              <a:off x="9222537" y="3560922"/>
              <a:ext cx="2101857"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pPr>
              <a:r>
                <a:rPr lang="en-US" sz="2000" b="1" dirty="0" smtClean="0">
                  <a:latin typeface="ParalucentLight" pitchFamily="2" charset="0"/>
                </a:rPr>
                <a:t>AMD FirePro</a:t>
              </a:r>
              <a:r>
                <a:rPr lang="en-US" sz="1100" b="1" baseline="50000" dirty="0" smtClean="0">
                  <a:latin typeface="ParalucentLight" pitchFamily="2" charset="0"/>
                </a:rPr>
                <a:t>TM</a:t>
              </a:r>
              <a:r>
                <a:rPr lang="en-US" sz="2000" b="1" dirty="0" smtClean="0">
                  <a:latin typeface="ParalucentLight" pitchFamily="2" charset="0"/>
                </a:rPr>
                <a:t> W9000</a:t>
              </a:r>
              <a:endParaRPr lang="en-US" sz="2000" b="1" dirty="0">
                <a:latin typeface="ParalucentLight" pitchFamily="2" charset="0"/>
              </a:endParaRPr>
            </a:p>
            <a:p>
              <a:pPr eaLnBrk="1" hangingPunct="1">
                <a:lnSpc>
                  <a:spcPct val="80000"/>
                </a:lnSpc>
              </a:pPr>
              <a:r>
                <a:rPr lang="en-US" sz="1600" b="1" dirty="0" smtClean="0">
                  <a:latin typeface="ParalucentLight" pitchFamily="2" charset="0"/>
                </a:rPr>
                <a:t>6 GB</a:t>
              </a:r>
              <a:endParaRPr lang="en-US" sz="1600" b="1" dirty="0">
                <a:latin typeface="ParalucentLight" pitchFamily="2" charset="0"/>
              </a:endParaRPr>
            </a:p>
            <a:p>
              <a:pPr eaLnBrk="1" hangingPunct="1">
                <a:lnSpc>
                  <a:spcPct val="80000"/>
                </a:lnSpc>
              </a:pPr>
              <a:r>
                <a:rPr lang="en-US" sz="1600" b="1" dirty="0" smtClean="0">
                  <a:latin typeface="ParalucentLight" pitchFamily="2" charset="0"/>
                </a:rPr>
                <a:t>Ultra High-End</a:t>
              </a:r>
              <a:endParaRPr lang="en-US" sz="1600" b="1" dirty="0">
                <a:latin typeface="ParalucentLight" pitchFamily="2" charset="0"/>
              </a:endParaRPr>
            </a:p>
          </p:txBody>
        </p:sp>
      </p:grpSp>
    </p:spTree>
    <p:extLst>
      <p:ext uri="{BB962C8B-B14F-4D97-AF65-F5344CB8AC3E}">
        <p14:creationId xmlns:p14="http://schemas.microsoft.com/office/powerpoint/2010/main" val="22676300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Quardia\Quardia Client Folder - Active\AMD\AMD0099 AMD ATI GPU launch - Darren McPhee\resources\AMD GPU fiber 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23"/>
            <a:ext cx="12188825" cy="68583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587" y="189316"/>
            <a:ext cx="1401499" cy="1174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Picture Placeholder 10"/>
          <p:cNvSpPr>
            <a:spLocks noGrp="1"/>
          </p:cNvSpPr>
          <p:nvPr>
            <p:ph type="pic" sz="quarter" idx="11"/>
          </p:nvPr>
        </p:nvSpPr>
        <p:spPr/>
      </p:sp>
      <p:sp>
        <p:nvSpPr>
          <p:cNvPr id="7" name="Title 6"/>
          <p:cNvSpPr>
            <a:spLocks noGrp="1"/>
          </p:cNvSpPr>
          <p:nvPr>
            <p:ph type="ctrTitle"/>
          </p:nvPr>
        </p:nvSpPr>
        <p:spPr/>
        <p:txBody>
          <a:bodyPr/>
          <a:lstStyle/>
          <a:p>
            <a:endParaRPr lang="en-US" dirty="0"/>
          </a:p>
        </p:txBody>
      </p:sp>
      <p:sp>
        <p:nvSpPr>
          <p:cNvPr id="9" name="Subtitle 8"/>
          <p:cNvSpPr>
            <a:spLocks noGrp="1"/>
          </p:cNvSpPr>
          <p:nvPr>
            <p:ph type="subTitle" idx="1"/>
          </p:nvPr>
        </p:nvSpPr>
        <p:spPr/>
        <p:txBody>
          <a:bodyPr>
            <a:normAutofit fontScale="92500" lnSpcReduction="10000"/>
          </a:bodyPr>
          <a:lstStyle/>
          <a:p>
            <a:endParaRPr lang="en-US" dirty="0"/>
          </a:p>
        </p:txBody>
      </p:sp>
      <p:sp>
        <p:nvSpPr>
          <p:cNvPr id="10" name="Text Placeholder 9"/>
          <p:cNvSpPr>
            <a:spLocks noGrp="1"/>
          </p:cNvSpPr>
          <p:nvPr>
            <p:ph type="body" sz="quarter" idx="10"/>
          </p:nvPr>
        </p:nvSpPr>
        <p:spPr/>
        <p:txBody>
          <a:bodyPr/>
          <a:lstStyle/>
          <a:p>
            <a:endParaRPr lang="en-US" dirty="0"/>
          </a:p>
        </p:txBody>
      </p:sp>
      <p:pic>
        <p:nvPicPr>
          <p:cNvPr id="15" name="Picture 2" descr="E:\Quardia\Quardia Client Folder - Active\AMD\AMD0099 AMD ATI GPU launch - Darren McPhee\resources\AMD GPU fiber 48.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0000"/>
                    </a14:imgEffect>
                    <a14:imgEffect>
                      <a14:saturation sat="150000"/>
                    </a14:imgEffect>
                  </a14:imgLayer>
                </a14:imgProps>
              </a:ext>
              <a:ext uri="{28A0092B-C50C-407E-A947-70E740481C1C}">
                <a14:useLocalDpi xmlns:a14="http://schemas.microsoft.com/office/drawing/2010/main" val="0"/>
              </a:ext>
            </a:extLst>
          </a:blip>
          <a:srcRect/>
          <a:stretch>
            <a:fillRect/>
          </a:stretch>
        </p:blipFill>
        <p:spPr bwMode="auto">
          <a:xfrm>
            <a:off x="-1" y="893"/>
            <a:ext cx="12188825" cy="68583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47435" y="2503758"/>
            <a:ext cx="3753204" cy="1487202"/>
          </a:xfrm>
          <a:prstGeom prst="rect">
            <a:avLst/>
          </a:prstGeom>
          <a:noFill/>
        </p:spPr>
        <p:txBody>
          <a:bodyPr wrap="square" rtlCol="0">
            <a:spAutoFit/>
          </a:bodyPr>
          <a:lstStyle/>
          <a:p>
            <a:r>
              <a:rPr lang="en-US" sz="9064" spc="-93" dirty="0">
                <a:solidFill>
                  <a:prstClr val="black"/>
                </a:solidFill>
                <a:latin typeface="ParalucentLight" pitchFamily="2" charset="0"/>
              </a:rPr>
              <a:t>Graphics</a:t>
            </a:r>
            <a:endParaRPr lang="en-US" sz="8798" b="1" dirty="0">
              <a:solidFill>
                <a:prstClr val="black"/>
              </a:solidFill>
              <a:latin typeface="ParalucentDemiBold" pitchFamily="2" charset="0"/>
            </a:endParaRPr>
          </a:p>
        </p:txBody>
      </p:sp>
      <p:sp>
        <p:nvSpPr>
          <p:cNvPr id="12" name="TextBox 11"/>
          <p:cNvSpPr txBox="1"/>
          <p:nvPr/>
        </p:nvSpPr>
        <p:spPr>
          <a:xfrm>
            <a:off x="5768881" y="2480898"/>
            <a:ext cx="4700541" cy="1507785"/>
          </a:xfrm>
          <a:prstGeom prst="rect">
            <a:avLst/>
          </a:prstGeom>
          <a:noFill/>
        </p:spPr>
        <p:txBody>
          <a:bodyPr wrap="square" rtlCol="0">
            <a:spAutoFit/>
          </a:bodyPr>
          <a:lstStyle/>
          <a:p>
            <a:r>
              <a:rPr lang="en-US" sz="9198" b="1" spc="-120" dirty="0">
                <a:solidFill>
                  <a:prstClr val="black"/>
                </a:solidFill>
                <a:latin typeface="ParalucentDemiBold" pitchFamily="2" charset="0"/>
              </a:rPr>
              <a:t>Core Next</a:t>
            </a:r>
          </a:p>
        </p:txBody>
      </p:sp>
    </p:spTree>
    <p:extLst>
      <p:ext uri="{BB962C8B-B14F-4D97-AF65-F5344CB8AC3E}">
        <p14:creationId xmlns:p14="http://schemas.microsoft.com/office/powerpoint/2010/main" val="129304121"/>
      </p:ext>
    </p:extLst>
  </p:cSld>
  <p:clrMapOvr>
    <a:masterClrMapping/>
  </p:clrMapOvr>
  <mc:AlternateContent xmlns:mc="http://schemas.openxmlformats.org/markup-compatibility/2006" xmlns:p14="http://schemas.microsoft.com/office/powerpoint/2010/main">
    <mc:Choice Requires="p14">
      <p:transition spd="slow" p14:dur="800" advTm="6000">
        <p14:flythrough/>
      </p:transition>
    </mc:Choice>
    <mc:Fallback xmlns="">
      <p:transition spd="slow" advTm="6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2" name="background_bottom_no_cuts"/>
          <p:cNvPicPr>
            <a:picLocks noChangeAspect="1"/>
          </p:cNvPicPr>
          <p:nvPr/>
        </p:nvPicPr>
        <p:blipFill rotWithShape="1">
          <a:blip r:embed="rId4">
            <a:extLst>
              <a:ext uri="{28A0092B-C50C-407E-A947-70E740481C1C}">
                <a14:useLocalDpi xmlns:a14="http://schemas.microsoft.com/office/drawing/2010/main" val="0"/>
              </a:ext>
            </a:extLst>
          </a:blip>
          <a:srcRect t="70216" b="1"/>
          <a:stretch/>
        </p:blipFill>
        <p:spPr>
          <a:xfrm>
            <a:off x="0" y="4814888"/>
            <a:ext cx="12190412" cy="2042219"/>
          </a:xfrm>
          <a:prstGeom prst="rect">
            <a:avLst/>
          </a:prstGeom>
        </p:spPr>
      </p:pic>
      <p:grpSp>
        <p:nvGrpSpPr>
          <p:cNvPr id="5" name="Group 4"/>
          <p:cNvGrpSpPr/>
          <p:nvPr/>
        </p:nvGrpSpPr>
        <p:grpSpPr>
          <a:xfrm>
            <a:off x="8424256" y="968049"/>
            <a:ext cx="2469506" cy="6725661"/>
            <a:chOff x="6319838" y="725555"/>
            <a:chExt cx="1852612" cy="5045560"/>
          </a:xfrm>
        </p:grpSpPr>
        <p:grpSp>
          <p:nvGrpSpPr>
            <p:cNvPr id="15" name="Group 14"/>
            <p:cNvGrpSpPr/>
            <p:nvPr/>
          </p:nvGrpSpPr>
          <p:grpSpPr>
            <a:xfrm>
              <a:off x="6319838" y="725555"/>
              <a:ext cx="1852612" cy="5045560"/>
              <a:chOff x="6319838" y="596348"/>
              <a:chExt cx="1852612" cy="5045560"/>
            </a:xfrm>
          </p:grpSpPr>
          <p:pic>
            <p:nvPicPr>
              <p:cNvPr id="5123" name="Picture 3" descr="E:\Quardia\Quardia Client Folder - Active\AMD\AMD0099 AMD ATI GPU launch - Darren McPhee\resources\redbar large.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19838" y="698432"/>
                <a:ext cx="1852612" cy="49434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bwMode="auto">
              <a:xfrm>
                <a:off x="6718852" y="596348"/>
                <a:ext cx="974035" cy="387624"/>
              </a:xfrm>
              <a:prstGeom prst="rect">
                <a:avLst/>
              </a:prstGeom>
              <a:noFill/>
              <a:ln w="25400" algn="ctr">
                <a:noFill/>
                <a:round/>
                <a:headEnd/>
                <a:tailEnd/>
              </a:ln>
              <a:effectLst>
                <a:reflection blurRad="63500" stA="89000" endPos="38000" dir="5400000" sy="-100000" algn="bl" rotWithShape="0"/>
              </a:effectLst>
              <a:scene3d>
                <a:camera prst="perspectiveHeroicExtremeLeftFacing">
                  <a:rot lat="787301" lon="2062272" rev="21539006"/>
                </a:camera>
                <a:lightRig rig="soft" dir="t"/>
              </a:scene3d>
            </p:spPr>
            <p:txBody>
              <a:bodyPr wrap="none" lIns="0" tIns="0" rIns="0" bIns="0" rtlCol="0" anchor="b" anchorCtr="0">
                <a:sp3d extrusionH="19050" prstMaterial="plastic">
                  <a:bevelT w="38100" h="38100"/>
                </a:sp3d>
              </a:bodyPr>
              <a:lstStyle/>
              <a:p>
                <a:pPr marL="2117" indent="-2117" algn="ctr" defTabSz="1217273">
                  <a:lnSpc>
                    <a:spcPts val="2266"/>
                  </a:lnSpc>
                </a:pPr>
                <a:r>
                  <a:rPr lang="en-US" sz="7200" b="1" dirty="0">
                    <a:effectLst>
                      <a:glow rad="101600">
                        <a:srgbClr val="FCD116">
                          <a:alpha val="60000"/>
                        </a:srgbClr>
                      </a:glow>
                    </a:effectLst>
                    <a:latin typeface="ParalucentMedium" panose="02000603000000000000" pitchFamily="2" charset="0"/>
                    <a:cs typeface="Arial" charset="0"/>
                  </a:rPr>
                  <a:t>32</a:t>
                </a:r>
                <a:endParaRPr lang="en-US" sz="4800" b="1" dirty="0">
                  <a:effectLst>
                    <a:glow rad="101600">
                      <a:srgbClr val="FCD116">
                        <a:alpha val="60000"/>
                      </a:srgbClr>
                    </a:glow>
                  </a:effectLst>
                  <a:latin typeface="ParalucentMedium" panose="02000603000000000000" pitchFamily="2" charset="0"/>
                  <a:cs typeface="Arial" charset="0"/>
                </a:endParaRPr>
              </a:p>
              <a:p>
                <a:pPr marL="2117" indent="-2117" algn="ctr" defTabSz="1217273">
                  <a:lnSpc>
                    <a:spcPts val="2266"/>
                  </a:lnSpc>
                </a:pPr>
                <a:r>
                  <a:rPr lang="en-US" sz="3600" b="1" dirty="0">
                    <a:effectLst>
                      <a:glow rad="101600">
                        <a:srgbClr val="FCD116">
                          <a:alpha val="60000"/>
                        </a:srgbClr>
                      </a:glow>
                    </a:effectLst>
                    <a:latin typeface="ParalucentMedium" panose="02000603000000000000" pitchFamily="2" charset="0"/>
                    <a:cs typeface="Arial" charset="0"/>
                  </a:rPr>
                  <a:t>GB/s</a:t>
                </a:r>
                <a:endParaRPr lang="en-US" sz="4800" b="1" dirty="0">
                  <a:effectLst>
                    <a:glow rad="101600">
                      <a:srgbClr val="FCD116">
                        <a:alpha val="60000"/>
                      </a:srgbClr>
                    </a:glow>
                  </a:effectLst>
                  <a:latin typeface="ParalucentMedium" panose="02000603000000000000" pitchFamily="2" charset="0"/>
                  <a:cs typeface="Arial" charset="0"/>
                </a:endParaRPr>
              </a:p>
            </p:txBody>
          </p:sp>
        </p:grpSp>
        <p:pic>
          <p:nvPicPr>
            <p:cNvPr id="1029" name="Picture 5" descr="E:\Quardia\Quardia Client Folder - Active\AMD\AMD0099 AMD ATI GPU launch - Darren McPhee\resources\AMD GPU fiber 04 text.pn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334249" y="3232150"/>
              <a:ext cx="803275" cy="5667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4899637" y="2743377"/>
            <a:ext cx="2591414" cy="6725565"/>
            <a:chOff x="3675683" y="2057398"/>
            <a:chExt cx="1944067" cy="5045488"/>
          </a:xfrm>
        </p:grpSpPr>
        <p:grpSp>
          <p:nvGrpSpPr>
            <p:cNvPr id="16" name="Group 15"/>
            <p:cNvGrpSpPr/>
            <p:nvPr/>
          </p:nvGrpSpPr>
          <p:grpSpPr>
            <a:xfrm>
              <a:off x="3675683" y="2057398"/>
              <a:ext cx="1852613" cy="5045488"/>
              <a:chOff x="3666158" y="1967947"/>
              <a:chExt cx="1852613" cy="5045488"/>
            </a:xfrm>
          </p:grpSpPr>
          <p:pic>
            <p:nvPicPr>
              <p:cNvPr id="142" name="Picture 4" descr="E:\Quardia\Quardia Client Folder - Active\AMD\AMD0099 AMD ATI GPU launch - Darren McPhee\resources\grey bar large.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666158" y="2069960"/>
                <a:ext cx="1852613" cy="4943475"/>
              </a:xfrm>
              <a:prstGeom prst="rect">
                <a:avLst/>
              </a:prstGeom>
              <a:noFill/>
              <a:extLst>
                <a:ext uri="{909E8E84-426E-40DD-AFC4-6F175D3DCCD1}">
                  <a14:hiddenFill xmlns:a14="http://schemas.microsoft.com/office/drawing/2010/main">
                    <a:solidFill>
                      <a:srgbClr val="FFFFFF"/>
                    </a:solidFill>
                  </a14:hiddenFill>
                </a:ext>
              </a:extLst>
            </p:spPr>
          </p:pic>
          <p:sp>
            <p:nvSpPr>
              <p:cNvPr id="159" name="Rectangle 158"/>
              <p:cNvSpPr/>
              <p:nvPr/>
            </p:nvSpPr>
            <p:spPr bwMode="auto">
              <a:xfrm>
                <a:off x="4084984" y="1967947"/>
                <a:ext cx="974035" cy="387624"/>
              </a:xfrm>
              <a:prstGeom prst="rect">
                <a:avLst/>
              </a:prstGeom>
              <a:noFill/>
              <a:ln w="25400" algn="ctr">
                <a:noFill/>
                <a:round/>
                <a:headEnd/>
                <a:tailEnd/>
              </a:ln>
              <a:effectLst>
                <a:reflection blurRad="63500" stA="89000" endPos="38000" dir="5400000" sy="-100000" algn="bl" rotWithShape="0"/>
              </a:effectLst>
              <a:scene3d>
                <a:camera prst="perspectiveHeroicExtremeLeftFacing">
                  <a:rot lat="787301" lon="2062272" rev="21539006"/>
                </a:camera>
                <a:lightRig rig="soft" dir="t"/>
              </a:scene3d>
            </p:spPr>
            <p:txBody>
              <a:bodyPr wrap="none" lIns="0" tIns="0" rIns="0" bIns="0" rtlCol="0" anchor="b" anchorCtr="0">
                <a:sp3d extrusionH="19050" prstMaterial="plastic">
                  <a:bevelT w="38100" h="38100"/>
                </a:sp3d>
              </a:bodyPr>
              <a:lstStyle/>
              <a:p>
                <a:pPr marL="2117" indent="-2117" algn="ctr" defTabSz="1217273">
                  <a:lnSpc>
                    <a:spcPts val="2266"/>
                  </a:lnSpc>
                </a:pPr>
                <a:r>
                  <a:rPr lang="en-US" sz="7200" b="1" dirty="0">
                    <a:latin typeface="ParalucentMedium" panose="02000603000000000000" pitchFamily="2" charset="0"/>
                    <a:cs typeface="Arial" charset="0"/>
                  </a:rPr>
                  <a:t>16</a:t>
                </a:r>
                <a:endParaRPr lang="en-US" sz="4800" b="1" dirty="0">
                  <a:latin typeface="ParalucentMedium" panose="02000603000000000000" pitchFamily="2" charset="0"/>
                  <a:cs typeface="Arial" charset="0"/>
                </a:endParaRPr>
              </a:p>
              <a:p>
                <a:pPr marL="2117" indent="-2117" algn="ctr" defTabSz="1217273">
                  <a:lnSpc>
                    <a:spcPts val="2266"/>
                  </a:lnSpc>
                </a:pPr>
                <a:r>
                  <a:rPr lang="en-US" sz="3600" b="1" dirty="0">
                    <a:latin typeface="ParalucentMedium" panose="02000603000000000000" pitchFamily="2" charset="0"/>
                    <a:cs typeface="Arial" charset="0"/>
                  </a:rPr>
                  <a:t>GB/s</a:t>
                </a:r>
                <a:endParaRPr lang="en-US" sz="4800" b="1" dirty="0">
                  <a:latin typeface="ParalucentMedium" panose="02000603000000000000" pitchFamily="2" charset="0"/>
                  <a:cs typeface="Arial" charset="0"/>
                </a:endParaRPr>
              </a:p>
            </p:txBody>
          </p:sp>
        </p:grpSp>
        <p:pic>
          <p:nvPicPr>
            <p:cNvPr id="61" name="Picture 5" descr="E:\Quardia\Quardia Client Folder - Active\AMD\AMD0099 AMD ATI GPU launch - Darren McPhee\resources\AMD GPU fiber 04 text.pn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4733925" y="3232150"/>
              <a:ext cx="885825" cy="5667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1362230" y="3631040"/>
            <a:ext cx="2548354" cy="6706340"/>
            <a:chOff x="1021937" y="2723318"/>
            <a:chExt cx="1911763" cy="5031065"/>
          </a:xfrm>
        </p:grpSpPr>
        <p:grpSp>
          <p:nvGrpSpPr>
            <p:cNvPr id="20" name="Group 19"/>
            <p:cNvGrpSpPr/>
            <p:nvPr/>
          </p:nvGrpSpPr>
          <p:grpSpPr>
            <a:xfrm>
              <a:off x="1021937" y="2723318"/>
              <a:ext cx="1852613" cy="5031065"/>
              <a:chOff x="1012412" y="2663684"/>
              <a:chExt cx="1852613" cy="5031065"/>
            </a:xfrm>
          </p:grpSpPr>
          <p:pic>
            <p:nvPicPr>
              <p:cNvPr id="5124" name="Picture 4" descr="E:\Quardia\Quardia Client Folder - Active\AMD\AMD0099 AMD ATI GPU launch - Darren McPhee\resources\grey bar large.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12412" y="2751274"/>
                <a:ext cx="1852613" cy="4943475"/>
              </a:xfrm>
              <a:prstGeom prst="rect">
                <a:avLst/>
              </a:prstGeom>
              <a:noFill/>
              <a:extLst>
                <a:ext uri="{909E8E84-426E-40DD-AFC4-6F175D3DCCD1}">
                  <a14:hiddenFill xmlns:a14="http://schemas.microsoft.com/office/drawing/2010/main">
                    <a:solidFill>
                      <a:srgbClr val="FFFFFF"/>
                    </a:solidFill>
                  </a14:hiddenFill>
                </a:ext>
              </a:extLst>
            </p:spPr>
          </p:pic>
          <p:sp>
            <p:nvSpPr>
              <p:cNvPr id="160" name="Rectangle 159"/>
              <p:cNvSpPr/>
              <p:nvPr/>
            </p:nvSpPr>
            <p:spPr bwMode="auto">
              <a:xfrm>
                <a:off x="1441176" y="2663684"/>
                <a:ext cx="974035" cy="387624"/>
              </a:xfrm>
              <a:prstGeom prst="rect">
                <a:avLst/>
              </a:prstGeom>
              <a:noFill/>
              <a:ln w="25400" algn="ctr">
                <a:noFill/>
                <a:round/>
                <a:headEnd/>
                <a:tailEnd/>
              </a:ln>
              <a:effectLst>
                <a:reflection blurRad="63500" stA="89000" endPos="38000" dir="5400000" sy="-100000" algn="bl" rotWithShape="0"/>
              </a:effectLst>
              <a:scene3d>
                <a:camera prst="perspectiveHeroicExtremeLeftFacing">
                  <a:rot lat="787301" lon="2062272" rev="21539006"/>
                </a:camera>
                <a:lightRig rig="soft" dir="t"/>
              </a:scene3d>
            </p:spPr>
            <p:txBody>
              <a:bodyPr wrap="none" lIns="0" tIns="0" rIns="0" bIns="0" rtlCol="0" anchor="b" anchorCtr="0">
                <a:sp3d extrusionH="19050" prstMaterial="plastic">
                  <a:bevelT w="38100" h="38100"/>
                </a:sp3d>
              </a:bodyPr>
              <a:lstStyle/>
              <a:p>
                <a:pPr marL="2117" indent="-2117" algn="ctr" defTabSz="1217273">
                  <a:lnSpc>
                    <a:spcPts val="2266"/>
                  </a:lnSpc>
                </a:pPr>
                <a:r>
                  <a:rPr lang="en-US" sz="7200" b="1" dirty="0">
                    <a:latin typeface="ParalucentMedium" panose="02000603000000000000" pitchFamily="2" charset="0"/>
                    <a:cs typeface="Arial" charset="0"/>
                  </a:rPr>
                  <a:t>8</a:t>
                </a:r>
                <a:endParaRPr lang="en-US" sz="4800" b="1" dirty="0">
                  <a:latin typeface="ParalucentMedium" panose="02000603000000000000" pitchFamily="2" charset="0"/>
                  <a:cs typeface="Arial" charset="0"/>
                </a:endParaRPr>
              </a:p>
              <a:p>
                <a:pPr marL="2117" indent="-2117" algn="ctr" defTabSz="1217273">
                  <a:lnSpc>
                    <a:spcPts val="2266"/>
                  </a:lnSpc>
                </a:pPr>
                <a:r>
                  <a:rPr lang="en-US" sz="3600" b="1" dirty="0">
                    <a:latin typeface="ParalucentMedium" panose="02000603000000000000" pitchFamily="2" charset="0"/>
                    <a:cs typeface="Arial" charset="0"/>
                  </a:rPr>
                  <a:t>GB/s</a:t>
                </a:r>
                <a:endParaRPr lang="en-US" sz="4800" b="1" dirty="0">
                  <a:latin typeface="ParalucentMedium" panose="02000603000000000000" pitchFamily="2" charset="0"/>
                  <a:cs typeface="Arial" charset="0"/>
                </a:endParaRPr>
              </a:p>
            </p:txBody>
          </p:sp>
        </p:grpSp>
        <p:pic>
          <p:nvPicPr>
            <p:cNvPr id="62" name="Picture 5" descr="E:\Quardia\Quardia Client Folder - Active\AMD\AMD0099 AMD ATI GPU launch - Darren McPhee\resources\AMD GPU fiber 04 text.png"/>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2187575" y="3232150"/>
              <a:ext cx="746125" cy="56673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background_bottom_cuts" descr="E:\Quardia\Quardia Client Folder - Active\AMD\AMD0099 AMD ATI GPU launch - Darren McPhee\resources\AMD GPU fiber 04 cach.png"/>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1" y="4825636"/>
            <a:ext cx="12188825" cy="2031471"/>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Straight Arrow Connector 67"/>
          <p:cNvCxnSpPr/>
          <p:nvPr/>
        </p:nvCxnSpPr>
        <p:spPr>
          <a:xfrm flipV="1">
            <a:off x="600936" y="800934"/>
            <a:ext cx="0" cy="1583674"/>
          </a:xfrm>
          <a:prstGeom prst="straightConnector1">
            <a:avLst/>
          </a:prstGeom>
          <a:ln w="38100">
            <a:solidFill>
              <a:schemeClr val="tx1"/>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rot="16200000">
            <a:off x="-575306" y="3351699"/>
            <a:ext cx="2334293" cy="400110"/>
          </a:xfrm>
          <a:prstGeom prst="rect">
            <a:avLst/>
          </a:prstGeom>
        </p:spPr>
        <p:txBody>
          <a:bodyPr wrap="square">
            <a:spAutoFit/>
          </a:bodyPr>
          <a:lstStyle/>
          <a:p>
            <a:pPr defTabSz="1218753">
              <a:defRPr/>
            </a:pPr>
            <a:r>
              <a:rPr lang="en-CA" sz="2000" b="1" kern="0" dirty="0">
                <a:latin typeface="Arial" pitchFamily="34" charset="0"/>
                <a:cs typeface="Arial" pitchFamily="34" charset="0"/>
              </a:rPr>
              <a:t>Bandwidth (GB/s)</a:t>
            </a:r>
          </a:p>
        </p:txBody>
      </p:sp>
      <p:pic>
        <p:nvPicPr>
          <p:cNvPr id="1027" name="Picture 3" descr="E:\Quardia\Quardia Client Folder - Active\AMD\AMD0099 AMD ATI GPU launch - Darren McPhee\resources\AMD GPU fiber 04 refl.png"/>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7935434" y="4419342"/>
            <a:ext cx="3151511" cy="243776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 descr="E:\Quardia\Quardia Client Folder - Active\AMD\AMD0099 AMD ATI GPU launch - Darren McPhee\resources\AMD GPU fiber 04 refl.png"/>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4354967" y="4419342"/>
            <a:ext cx="3491590" cy="243776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3" descr="E:\Quardia\Quardia Client Folder - Active\AMD\AMD0099 AMD ATI GPU launch - Darren McPhee\resources\AMD GPU fiber 04 refl.png"/>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1158130" y="4419342"/>
            <a:ext cx="3234925" cy="243776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p:cNvSpPr txBox="1"/>
          <p:nvPr/>
        </p:nvSpPr>
        <p:spPr>
          <a:xfrm>
            <a:off x="202514" y="5451104"/>
            <a:ext cx="11779498" cy="820546"/>
          </a:xfrm>
          <a:prstGeom prst="rect">
            <a:avLst/>
          </a:prstGeom>
          <a:noFill/>
          <a:scene3d>
            <a:camera prst="orthographicFront"/>
            <a:lightRig rig="threePt" dir="t"/>
          </a:scene3d>
          <a:sp3d extrusionH="190500" prstMaterial="metal">
            <a:bevelT w="12700" h="12700" prst="angle"/>
          </a:sp3d>
        </p:spPr>
        <p:txBody>
          <a:bodyPr wrap="square" lIns="0" tIns="0" rIns="0" bIns="0" rtlCol="0">
            <a:spAutoFit/>
          </a:bodyPr>
          <a:lstStyle/>
          <a:p>
            <a:pPr lvl="0" algn="ctr"/>
            <a:r>
              <a:rPr lang="en-US" sz="5332" i="1" dirty="0">
                <a:solidFill>
                  <a:prstClr val="white"/>
                </a:solidFill>
                <a:effectLst>
                  <a:outerShdw blurRad="60007" dist="200025" dir="15000000" sy="30000" kx="-1800000" algn="bl" rotWithShape="0">
                    <a:prstClr val="black">
                      <a:alpha val="32000"/>
                    </a:prstClr>
                  </a:outerShdw>
                  <a:reflection blurRad="177800" stA="50000" endPos="54000" dir="5400000" sy="-100000" algn="bl" rotWithShape="0"/>
                </a:effectLst>
                <a:latin typeface="+mj-lt"/>
              </a:rPr>
              <a:t>FIRST to PCI-E Gen3</a:t>
            </a:r>
          </a:p>
        </p:txBody>
      </p:sp>
      <p:sp>
        <p:nvSpPr>
          <p:cNvPr id="7" name="Title 6"/>
          <p:cNvSpPr>
            <a:spLocks noGrp="1"/>
          </p:cNvSpPr>
          <p:nvPr>
            <p:ph type="title"/>
          </p:nvPr>
        </p:nvSpPr>
        <p:spPr/>
        <p:txBody>
          <a:bodyPr/>
          <a:lstStyle/>
          <a:p>
            <a:r>
              <a:rPr lang="en-US" dirty="0"/>
              <a:t>First in Industry standards</a:t>
            </a:r>
          </a:p>
        </p:txBody>
      </p:sp>
      <p:sp>
        <p:nvSpPr>
          <p:cNvPr id="28" name="TextBox 27"/>
          <p:cNvSpPr txBox="1"/>
          <p:nvPr/>
        </p:nvSpPr>
        <p:spPr>
          <a:xfrm>
            <a:off x="221541" y="6579749"/>
            <a:ext cx="6377356" cy="190581"/>
          </a:xfrm>
          <a:prstGeom prst="rect">
            <a:avLst/>
          </a:prstGeom>
          <a:noFill/>
        </p:spPr>
        <p:txBody>
          <a:bodyPr wrap="none" lIns="82058" tIns="41029" rIns="82058" bIns="41029" rtlCol="0" anchor="ctr">
            <a:spAutoFit/>
          </a:bodyPr>
          <a:lstStyle/>
          <a:p>
            <a:pPr algn="l"/>
            <a:r>
              <a:rPr lang="en-US" sz="700" b="0" cap="all" dirty="0" smtClean="0">
                <a:solidFill>
                  <a:schemeClr val="bg1">
                    <a:lumMod val="75000"/>
                  </a:schemeClr>
                </a:solidFill>
                <a:latin typeface="Arial" pitchFamily="34" charset="0"/>
                <a:cs typeface="Arial" pitchFamily="34" charset="0"/>
              </a:rPr>
              <a:t>AMD FirePro  |  GPU</a:t>
            </a:r>
            <a:r>
              <a:rPr lang="en-US" sz="700" b="0" cap="all" baseline="0" dirty="0" smtClean="0">
                <a:solidFill>
                  <a:schemeClr val="bg1">
                    <a:lumMod val="75000"/>
                  </a:schemeClr>
                </a:solidFill>
                <a:latin typeface="Arial" pitchFamily="34" charset="0"/>
                <a:cs typeface="Arial" pitchFamily="34" charset="0"/>
              </a:rPr>
              <a:t> acceleration of PTC Creo 2.0 with AMD FirePro graphics   </a:t>
            </a:r>
            <a:r>
              <a:rPr lang="en-US" sz="700" b="0" cap="all" dirty="0" smtClean="0">
                <a:solidFill>
                  <a:schemeClr val="bg1">
                    <a:lumMod val="75000"/>
                  </a:schemeClr>
                </a:solidFill>
                <a:latin typeface="Arial" pitchFamily="34" charset="0"/>
                <a:cs typeface="Arial" pitchFamily="34" charset="0"/>
              </a:rPr>
              <a:t>|   Tuesday June 11, 2013   |   PTC live global 2013</a:t>
            </a:r>
          </a:p>
        </p:txBody>
      </p:sp>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227905" y="5895975"/>
            <a:ext cx="683774" cy="683774"/>
          </a:xfrm>
          <a:prstGeom prst="rect">
            <a:avLst/>
          </a:prstGeom>
        </p:spPr>
      </p:pic>
      <p:sp>
        <p:nvSpPr>
          <p:cNvPr id="31" name="TextBox 30"/>
          <p:cNvSpPr txBox="1"/>
          <p:nvPr/>
        </p:nvSpPr>
        <p:spPr>
          <a:xfrm>
            <a:off x="11722608" y="6579749"/>
            <a:ext cx="182246" cy="190581"/>
          </a:xfrm>
          <a:prstGeom prst="rect">
            <a:avLst/>
          </a:prstGeom>
          <a:noFill/>
        </p:spPr>
        <p:txBody>
          <a:bodyPr wrap="none" lIns="82058" tIns="41029" rIns="0" bIns="41029" rtlCol="0" anchor="ctr">
            <a:spAutoFit/>
          </a:bodyPr>
          <a:lstStyle/>
          <a:p>
            <a:pPr algn="r"/>
            <a:fld id="{811DCF6C-6EBE-49FC-A87E-BEBDB9507C0F}" type="slidenum">
              <a:rPr lang="en-US" sz="700" b="0" smtClean="0">
                <a:solidFill>
                  <a:schemeClr val="bg1">
                    <a:lumMod val="75000"/>
                  </a:schemeClr>
                </a:solidFill>
                <a:latin typeface="Arial" pitchFamily="34" charset="0"/>
                <a:cs typeface="Arial" pitchFamily="34" charset="0"/>
              </a:rPr>
              <a:t>27</a:t>
            </a:fld>
            <a:endParaRPr lang="en-US" sz="700" b="0" dirty="0">
              <a:solidFill>
                <a:schemeClr val="bg1">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692209142"/>
      </p:ext>
    </p:extLst>
  </p:cSld>
  <p:clrMapOvr>
    <a:masterClrMapping/>
  </p:clrMapOvr>
  <p:transition advTm="10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par>
                                    <p:cTn id="8" presetID="42" presetClass="path" presetSubtype="0" accel="50000" fill="hold" nodeType="withEffect" p14:presetBounceEnd="41667">
                                      <p:stCondLst>
                                        <p:cond delay="0"/>
                                      </p:stCondLst>
                                      <p:childTnLst>
                                        <p:animMotion origin="layout" path="M 5.55556E-7 1.48148E-6 L 5.55556E-7 0.16389 " pathEditMode="relative" rAng="0" ptsTypes="AA" p14:bounceEnd="41667">
                                          <p:cBhvr>
                                            <p:cTn id="9" dur="1500" spd="-100000" fill="hold"/>
                                            <p:tgtEl>
                                              <p:spTgt spid="2"/>
                                            </p:tgtEl>
                                            <p:attrNameLst>
                                              <p:attrName>ppt_x</p:attrName>
                                              <p:attrName>ppt_y</p:attrName>
                                            </p:attrNameLst>
                                          </p:cBhvr>
                                          <p:rCtr x="0" y="8179"/>
                                        </p:animMotion>
                                      </p:childTnLst>
                                    </p:cTn>
                                  </p:par>
                                  <p:par>
                                    <p:cTn id="10" presetID="10" presetClass="entr" presetSubtype="0" fill="hold" nodeType="withEffect">
                                      <p:stCondLst>
                                        <p:cond delay="20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par>
                                    <p:cTn id="13" presetID="10" presetClass="entr" presetSubtype="0" fill="hold"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
                                            <p:tgtEl>
                                              <p:spTgt spid="4"/>
                                            </p:tgtEl>
                                          </p:cBhvr>
                                        </p:animEffect>
                                      </p:childTnLst>
                                    </p:cTn>
                                  </p:par>
                                  <p:par>
                                    <p:cTn id="16" presetID="42" presetClass="path" presetSubtype="0" accel="50000" fill="hold" nodeType="withEffect" p14:presetBounceEnd="41667">
                                      <p:stCondLst>
                                        <p:cond delay="1000"/>
                                      </p:stCondLst>
                                      <p:childTnLst>
                                        <p:animMotion origin="layout" path="M 2.77778E-7 -2.09877E-6 L 2.77778E-7 0.35648 " pathEditMode="relative" rAng="0" ptsTypes="AA" p14:bounceEnd="41667">
                                          <p:cBhvr>
                                            <p:cTn id="17" dur="1500" spd="-100000" fill="hold"/>
                                            <p:tgtEl>
                                              <p:spTgt spid="4"/>
                                            </p:tgtEl>
                                            <p:attrNameLst>
                                              <p:attrName>ppt_x</p:attrName>
                                              <p:attrName>ppt_y</p:attrName>
                                            </p:attrNameLst>
                                          </p:cBhvr>
                                          <p:rCtr x="0" y="17809"/>
                                        </p:animMotion>
                                      </p:childTnLst>
                                    </p:cTn>
                                  </p:par>
                                  <p:par>
                                    <p:cTn id="18" presetID="10" presetClass="entr" presetSubtype="0" fill="hold" nodeType="withEffect">
                                      <p:stCondLst>
                                        <p:cond delay="120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par>
                                    <p:cTn id="21" presetID="10" presetClass="entr" presetSubtype="0" fill="hold" nodeType="withEffect">
                                      <p:stCondLst>
                                        <p:cond delay="2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
                                            <p:tgtEl>
                                              <p:spTgt spid="5"/>
                                            </p:tgtEl>
                                          </p:cBhvr>
                                        </p:animEffect>
                                      </p:childTnLst>
                                    </p:cTn>
                                  </p:par>
                                  <p:par>
                                    <p:cTn id="24" presetID="42" presetClass="path" presetSubtype="0" accel="50000" fill="hold" nodeType="withEffect" p14:presetBounceEnd="41667">
                                      <p:stCondLst>
                                        <p:cond delay="2000"/>
                                      </p:stCondLst>
                                      <p:childTnLst>
                                        <p:animMotion origin="layout" path="M -1.11111E-6 -1.48148E-6 L -1.11111E-6 0.61574 " pathEditMode="relative" rAng="0" ptsTypes="AA" p14:bounceEnd="41667">
                                          <p:cBhvr>
                                            <p:cTn id="25" dur="1500" spd="-100000" fill="hold"/>
                                            <p:tgtEl>
                                              <p:spTgt spid="5"/>
                                            </p:tgtEl>
                                            <p:attrNameLst>
                                              <p:attrName>ppt_x</p:attrName>
                                              <p:attrName>ppt_y</p:attrName>
                                            </p:attrNameLst>
                                          </p:cBhvr>
                                          <p:rCtr x="0" y="30772"/>
                                        </p:animMotion>
                                      </p:childTnLst>
                                    </p:cTn>
                                  </p:par>
                                  <p:par>
                                    <p:cTn id="26" presetID="10" presetClass="entr" presetSubtype="0" fill="hold" nodeType="withEffect">
                                      <p:stCondLst>
                                        <p:cond delay="2200"/>
                                      </p:stCondLst>
                                      <p:childTnLst>
                                        <p:set>
                                          <p:cBhvr>
                                            <p:cTn id="27" dur="1" fill="hold">
                                              <p:stCondLst>
                                                <p:cond delay="0"/>
                                              </p:stCondLst>
                                            </p:cTn>
                                            <p:tgtEl>
                                              <p:spTgt spid="1027"/>
                                            </p:tgtEl>
                                            <p:attrNameLst>
                                              <p:attrName>style.visibility</p:attrName>
                                            </p:attrNameLst>
                                          </p:cBhvr>
                                          <p:to>
                                            <p:strVal val="visible"/>
                                          </p:to>
                                        </p:set>
                                        <p:animEffect transition="in" filter="fade">
                                          <p:cBhvr>
                                            <p:cTn id="28"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childTnLst>
                                    </p:cTn>
                                  </p:par>
                                  <p:par>
                                    <p:cTn id="8" presetID="42" presetClass="path" presetSubtype="0" accel="50000" fill="hold" nodeType="withEffect">
                                      <p:stCondLst>
                                        <p:cond delay="0"/>
                                      </p:stCondLst>
                                      <p:childTnLst>
                                        <p:animMotion origin="layout" path="M 5.55556E-7 1.48148E-6 L 5.55556E-7 0.16389 " pathEditMode="relative" rAng="0" ptsTypes="AA">
                                          <p:cBhvr>
                                            <p:cTn id="9" dur="1500" spd="-100000" fill="hold"/>
                                            <p:tgtEl>
                                              <p:spTgt spid="2"/>
                                            </p:tgtEl>
                                            <p:attrNameLst>
                                              <p:attrName>ppt_x</p:attrName>
                                              <p:attrName>ppt_y</p:attrName>
                                            </p:attrNameLst>
                                          </p:cBhvr>
                                          <p:rCtr x="0" y="8179"/>
                                        </p:animMotion>
                                      </p:childTnLst>
                                    </p:cTn>
                                  </p:par>
                                  <p:par>
                                    <p:cTn id="10" presetID="10" presetClass="entr" presetSubtype="0" fill="hold" nodeType="withEffect">
                                      <p:stCondLst>
                                        <p:cond delay="20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par>
                                    <p:cTn id="13" presetID="10" presetClass="entr" presetSubtype="0" fill="hold"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
                                            <p:tgtEl>
                                              <p:spTgt spid="4"/>
                                            </p:tgtEl>
                                          </p:cBhvr>
                                        </p:animEffect>
                                      </p:childTnLst>
                                    </p:cTn>
                                  </p:par>
                                  <p:par>
                                    <p:cTn id="16" presetID="42" presetClass="path" presetSubtype="0" accel="50000" fill="hold" nodeType="withEffect">
                                      <p:stCondLst>
                                        <p:cond delay="1000"/>
                                      </p:stCondLst>
                                      <p:childTnLst>
                                        <p:animMotion origin="layout" path="M 2.77778E-7 -2.09877E-6 L 2.77778E-7 0.35648 " pathEditMode="relative" rAng="0" ptsTypes="AA">
                                          <p:cBhvr>
                                            <p:cTn id="17" dur="1500" spd="-100000" fill="hold"/>
                                            <p:tgtEl>
                                              <p:spTgt spid="4"/>
                                            </p:tgtEl>
                                            <p:attrNameLst>
                                              <p:attrName>ppt_x</p:attrName>
                                              <p:attrName>ppt_y</p:attrName>
                                            </p:attrNameLst>
                                          </p:cBhvr>
                                          <p:rCtr x="0" y="17809"/>
                                        </p:animMotion>
                                      </p:childTnLst>
                                    </p:cTn>
                                  </p:par>
                                  <p:par>
                                    <p:cTn id="18" presetID="10" presetClass="entr" presetSubtype="0" fill="hold" nodeType="withEffect">
                                      <p:stCondLst>
                                        <p:cond delay="120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500"/>
                                            <p:tgtEl>
                                              <p:spTgt spid="57"/>
                                            </p:tgtEl>
                                          </p:cBhvr>
                                        </p:animEffect>
                                      </p:childTnLst>
                                    </p:cTn>
                                  </p:par>
                                  <p:par>
                                    <p:cTn id="21" presetID="10" presetClass="entr" presetSubtype="0" fill="hold" nodeType="withEffect">
                                      <p:stCondLst>
                                        <p:cond delay="200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
                                            <p:tgtEl>
                                              <p:spTgt spid="5"/>
                                            </p:tgtEl>
                                          </p:cBhvr>
                                        </p:animEffect>
                                      </p:childTnLst>
                                    </p:cTn>
                                  </p:par>
                                  <p:par>
                                    <p:cTn id="24" presetID="42" presetClass="path" presetSubtype="0" accel="50000" fill="hold" nodeType="withEffect">
                                      <p:stCondLst>
                                        <p:cond delay="2000"/>
                                      </p:stCondLst>
                                      <p:childTnLst>
                                        <p:animMotion origin="layout" path="M -1.11111E-6 -1.48148E-6 L -1.11111E-6 0.61574 " pathEditMode="relative" rAng="0" ptsTypes="AA">
                                          <p:cBhvr>
                                            <p:cTn id="25" dur="1500" spd="-100000" fill="hold"/>
                                            <p:tgtEl>
                                              <p:spTgt spid="5"/>
                                            </p:tgtEl>
                                            <p:attrNameLst>
                                              <p:attrName>ppt_x</p:attrName>
                                              <p:attrName>ppt_y</p:attrName>
                                            </p:attrNameLst>
                                          </p:cBhvr>
                                          <p:rCtr x="0" y="30772"/>
                                        </p:animMotion>
                                      </p:childTnLst>
                                    </p:cTn>
                                  </p:par>
                                  <p:par>
                                    <p:cTn id="26" presetID="10" presetClass="entr" presetSubtype="0" fill="hold" nodeType="withEffect">
                                      <p:stCondLst>
                                        <p:cond delay="2200"/>
                                      </p:stCondLst>
                                      <p:childTnLst>
                                        <p:set>
                                          <p:cBhvr>
                                            <p:cTn id="27" dur="1" fill="hold">
                                              <p:stCondLst>
                                                <p:cond delay="0"/>
                                              </p:stCondLst>
                                            </p:cTn>
                                            <p:tgtEl>
                                              <p:spTgt spid="1027"/>
                                            </p:tgtEl>
                                            <p:attrNameLst>
                                              <p:attrName>style.visibility</p:attrName>
                                            </p:attrNameLst>
                                          </p:cBhvr>
                                          <p:to>
                                            <p:strVal val="visible"/>
                                          </p:to>
                                        </p:set>
                                        <p:animEffect transition="in" filter="fade">
                                          <p:cBhvr>
                                            <p:cTn id="28"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29"/>
          <p:cNvSpPr>
            <a:spLocks noChangeArrowheads="1"/>
          </p:cNvSpPr>
          <p:nvPr/>
        </p:nvSpPr>
        <p:spPr bwMode="auto">
          <a:xfrm>
            <a:off x="0" y="1783080"/>
            <a:ext cx="12188825" cy="4381500"/>
          </a:xfrm>
          <a:prstGeom prst="rect">
            <a:avLst/>
          </a:prstGeom>
          <a:solidFill>
            <a:schemeClr val="bg1">
              <a:alpha val="79999"/>
            </a:schemeClr>
          </a:solidFill>
          <a:ln>
            <a:noFill/>
          </a:ln>
          <a:extLst/>
        </p:spPr>
        <p:txBody>
          <a:bodyPr lIns="228600" tIns="45714" rIns="228600" bIns="45714" anchor="ctr"/>
          <a:lstStyle/>
          <a:p>
            <a:pPr marL="1588" indent="-1588" algn="ctr" defTabSz="912813"/>
            <a:endParaRPr lang="en-US" b="1">
              <a:solidFill>
                <a:srgbClr val="FFFF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899274246"/>
              </p:ext>
            </p:extLst>
          </p:nvPr>
        </p:nvGraphicFramePr>
        <p:xfrm>
          <a:off x="852442" y="2085702"/>
          <a:ext cx="10483941" cy="3776256"/>
        </p:xfrm>
        <a:graphic>
          <a:graphicData uri="http://schemas.openxmlformats.org/drawingml/2006/table">
            <a:tbl>
              <a:tblPr firstRow="1" bandRow="1">
                <a:tableStyleId>{5C22544A-7EE6-4342-B048-85BDC9FD1C3A}</a:tableStyleId>
              </a:tblPr>
              <a:tblGrid>
                <a:gridCol w="3660665"/>
                <a:gridCol w="1705819"/>
                <a:gridCol w="1705819"/>
                <a:gridCol w="1705819"/>
                <a:gridCol w="1705819"/>
              </a:tblGrid>
              <a:tr h="441144">
                <a:tc>
                  <a:txBody>
                    <a:bodyPr/>
                    <a:lstStyle/>
                    <a:p>
                      <a:pPr algn="ctr">
                        <a:lnSpc>
                          <a:spcPts val="1800"/>
                        </a:lnSpc>
                      </a:pPr>
                      <a:endParaRPr lang="en-US" sz="2000" b="0" dirty="0">
                        <a:solidFill>
                          <a:schemeClr val="bg1"/>
                        </a:solidFill>
                      </a:endParaRPr>
                    </a:p>
                  </a:txBody>
                  <a:tcPr marL="121888" marR="121888" marT="137160" marB="137160" anchor="ctr">
                    <a:lnL w="12700" cmpd="sng">
                      <a:noFill/>
                    </a:lnL>
                    <a:lnR w="12700" cmpd="sng">
                      <a:noFill/>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lnSpc>
                          <a:spcPts val="1800"/>
                        </a:lnSpc>
                      </a:pPr>
                      <a:r>
                        <a:rPr lang="en-US" sz="1800" b="0" dirty="0" smtClean="0">
                          <a:solidFill>
                            <a:schemeClr val="bg1"/>
                          </a:solidFill>
                          <a:latin typeface="ParalucentLight" panose="02000303000000000000" pitchFamily="2" charset="0"/>
                        </a:rPr>
                        <a:t>AMD FirePro</a:t>
                      </a:r>
                      <a:r>
                        <a:rPr lang="en-US" sz="1050" b="0" baseline="70000" dirty="0" smtClean="0">
                          <a:solidFill>
                            <a:schemeClr val="bg1"/>
                          </a:solidFill>
                          <a:latin typeface="ParalucentLight" panose="02000303000000000000" pitchFamily="2" charset="0"/>
                        </a:rPr>
                        <a:t>TM</a:t>
                      </a:r>
                      <a:endParaRPr lang="en-US" sz="1800" b="0" baseline="70000" dirty="0" smtClean="0">
                        <a:solidFill>
                          <a:schemeClr val="bg1"/>
                        </a:solidFill>
                        <a:latin typeface="ParalucentLight" panose="02000303000000000000" pitchFamily="2" charset="0"/>
                      </a:endParaRPr>
                    </a:p>
                    <a:p>
                      <a:pPr algn="ctr">
                        <a:lnSpc>
                          <a:spcPts val="1800"/>
                        </a:lnSpc>
                      </a:pPr>
                      <a:r>
                        <a:rPr lang="en-US" sz="1800" b="0" dirty="0" smtClean="0">
                          <a:solidFill>
                            <a:schemeClr val="bg1"/>
                          </a:solidFill>
                          <a:latin typeface="ParalucentLight" panose="02000303000000000000" pitchFamily="2" charset="0"/>
                        </a:rPr>
                        <a:t>W5000</a:t>
                      </a:r>
                      <a:endParaRPr lang="en-US" sz="1800" b="0" dirty="0">
                        <a:solidFill>
                          <a:schemeClr val="bg1"/>
                        </a:solidFill>
                        <a:latin typeface="ParalucentLight" panose="02000303000000000000" pitchFamily="2" charset="0"/>
                      </a:endParaRPr>
                    </a:p>
                  </a:txBody>
                  <a:tcPr marL="121888" marR="121888" marT="137160" marB="13716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31919"/>
                    </a:solidFill>
                  </a:tcPr>
                </a:tc>
                <a:tc>
                  <a:txBody>
                    <a:bodyPr/>
                    <a:lstStyle/>
                    <a:p>
                      <a:pPr algn="ctr">
                        <a:lnSpc>
                          <a:spcPts val="1800"/>
                        </a:lnSpc>
                      </a:pPr>
                      <a:r>
                        <a:rPr lang="en-US" sz="1800" b="0" dirty="0" smtClean="0">
                          <a:solidFill>
                            <a:schemeClr val="bg1"/>
                          </a:solidFill>
                          <a:latin typeface="ParalucentLight" panose="02000303000000000000" pitchFamily="2" charset="0"/>
                        </a:rPr>
                        <a:t>AMD FirePro</a:t>
                      </a:r>
                      <a:r>
                        <a:rPr lang="en-US" sz="1050" b="0" baseline="70000" dirty="0" smtClean="0">
                          <a:solidFill>
                            <a:schemeClr val="bg1"/>
                          </a:solidFill>
                          <a:latin typeface="ParalucentLight" panose="02000303000000000000" pitchFamily="2" charset="0"/>
                        </a:rPr>
                        <a:t>TM</a:t>
                      </a:r>
                      <a:endParaRPr lang="en-US" sz="1800" b="0" baseline="70000" dirty="0" smtClean="0">
                        <a:solidFill>
                          <a:schemeClr val="bg1"/>
                        </a:solidFill>
                        <a:latin typeface="ParalucentLight" panose="02000303000000000000" pitchFamily="2" charset="0"/>
                      </a:endParaRPr>
                    </a:p>
                    <a:p>
                      <a:pPr algn="ctr">
                        <a:lnSpc>
                          <a:spcPts val="1800"/>
                        </a:lnSpc>
                      </a:pPr>
                      <a:r>
                        <a:rPr lang="en-US" sz="1800" b="0" dirty="0" smtClean="0">
                          <a:solidFill>
                            <a:schemeClr val="bg1"/>
                          </a:solidFill>
                          <a:latin typeface="ParalucentLight" panose="02000303000000000000" pitchFamily="2" charset="0"/>
                        </a:rPr>
                        <a:t>W7000</a:t>
                      </a:r>
                      <a:endParaRPr lang="en-US" sz="1800" b="0" dirty="0">
                        <a:solidFill>
                          <a:schemeClr val="bg1"/>
                        </a:solidFill>
                        <a:latin typeface="ParalucentLight" panose="02000303000000000000" pitchFamily="2" charset="0"/>
                      </a:endParaRPr>
                    </a:p>
                  </a:txBody>
                  <a:tcPr marL="121888" marR="121888" marT="137160" marB="13716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31919"/>
                    </a:solidFill>
                  </a:tcPr>
                </a:tc>
                <a:tc>
                  <a:txBody>
                    <a:bodyPr/>
                    <a:lstStyle/>
                    <a:p>
                      <a:pPr algn="ctr">
                        <a:lnSpc>
                          <a:spcPts val="1800"/>
                        </a:lnSpc>
                      </a:pPr>
                      <a:r>
                        <a:rPr lang="en-US" sz="1800" b="0" dirty="0" smtClean="0">
                          <a:solidFill>
                            <a:schemeClr val="bg1"/>
                          </a:solidFill>
                          <a:latin typeface="ParalucentLight" panose="02000303000000000000" pitchFamily="2" charset="0"/>
                        </a:rPr>
                        <a:t>AMD FirePro</a:t>
                      </a:r>
                      <a:r>
                        <a:rPr lang="en-US" sz="1050" b="0" baseline="70000" dirty="0" smtClean="0">
                          <a:solidFill>
                            <a:schemeClr val="bg1"/>
                          </a:solidFill>
                          <a:latin typeface="ParalucentLight" panose="02000303000000000000" pitchFamily="2" charset="0"/>
                        </a:rPr>
                        <a:t>TM</a:t>
                      </a:r>
                      <a:endParaRPr lang="en-US" sz="1800" b="0" baseline="70000" dirty="0" smtClean="0">
                        <a:solidFill>
                          <a:schemeClr val="bg1"/>
                        </a:solidFill>
                        <a:latin typeface="ParalucentLight" panose="02000303000000000000" pitchFamily="2" charset="0"/>
                      </a:endParaRPr>
                    </a:p>
                    <a:p>
                      <a:pPr algn="ctr">
                        <a:lnSpc>
                          <a:spcPts val="1800"/>
                        </a:lnSpc>
                      </a:pPr>
                      <a:r>
                        <a:rPr lang="en-US" sz="1800" b="0" dirty="0" smtClean="0">
                          <a:solidFill>
                            <a:schemeClr val="bg1"/>
                          </a:solidFill>
                          <a:latin typeface="ParalucentLight" panose="02000303000000000000" pitchFamily="2" charset="0"/>
                        </a:rPr>
                        <a:t>W8000</a:t>
                      </a:r>
                      <a:endParaRPr lang="en-US" sz="1800" b="0" dirty="0">
                        <a:solidFill>
                          <a:schemeClr val="bg1"/>
                        </a:solidFill>
                        <a:latin typeface="ParalucentLight" panose="02000303000000000000" pitchFamily="2" charset="0"/>
                      </a:endParaRPr>
                    </a:p>
                  </a:txBody>
                  <a:tcPr marL="121888" marR="121888" marT="137160" marB="13716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31919"/>
                    </a:solidFill>
                  </a:tcPr>
                </a:tc>
                <a:tc>
                  <a:txBody>
                    <a:bodyPr/>
                    <a:lstStyle/>
                    <a:p>
                      <a:pPr algn="ctr">
                        <a:lnSpc>
                          <a:spcPts val="1800"/>
                        </a:lnSpc>
                      </a:pPr>
                      <a:r>
                        <a:rPr lang="en-US" sz="1800" b="0" dirty="0" smtClean="0">
                          <a:solidFill>
                            <a:schemeClr val="bg1"/>
                          </a:solidFill>
                          <a:latin typeface="ParalucentLight" panose="02000303000000000000" pitchFamily="2" charset="0"/>
                        </a:rPr>
                        <a:t>AMD FirePro</a:t>
                      </a:r>
                      <a:r>
                        <a:rPr lang="en-US" sz="1050" b="0" baseline="70000" dirty="0" smtClean="0">
                          <a:solidFill>
                            <a:schemeClr val="bg1"/>
                          </a:solidFill>
                          <a:latin typeface="ParalucentLight" panose="02000303000000000000" pitchFamily="2" charset="0"/>
                        </a:rPr>
                        <a:t>TM</a:t>
                      </a:r>
                      <a:endParaRPr lang="en-US" sz="1800" b="0" baseline="70000" dirty="0" smtClean="0">
                        <a:solidFill>
                          <a:schemeClr val="bg1"/>
                        </a:solidFill>
                        <a:latin typeface="ParalucentLight" panose="02000303000000000000" pitchFamily="2" charset="0"/>
                      </a:endParaRPr>
                    </a:p>
                    <a:p>
                      <a:pPr algn="ctr">
                        <a:lnSpc>
                          <a:spcPts val="1800"/>
                        </a:lnSpc>
                      </a:pPr>
                      <a:r>
                        <a:rPr lang="en-US" sz="1800" b="0" dirty="0" smtClean="0">
                          <a:solidFill>
                            <a:schemeClr val="bg1"/>
                          </a:solidFill>
                          <a:latin typeface="ParalucentLight" panose="02000303000000000000" pitchFamily="2" charset="0"/>
                        </a:rPr>
                        <a:t>W9000</a:t>
                      </a:r>
                      <a:endParaRPr lang="en-US" sz="1800" b="0" dirty="0">
                        <a:solidFill>
                          <a:schemeClr val="bg1"/>
                        </a:solidFill>
                        <a:latin typeface="ParalucentLight" panose="02000303000000000000" pitchFamily="2" charset="0"/>
                      </a:endParaRPr>
                    </a:p>
                  </a:txBody>
                  <a:tcPr marL="121888" marR="121888" marT="137160" marB="137160" anchor="ctr">
                    <a:lnL w="12700" cmpd="sng">
                      <a:noFill/>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31919"/>
                    </a:solidFill>
                  </a:tcPr>
                </a:tc>
              </a:tr>
              <a:tr h="441144">
                <a:tc>
                  <a:txBody>
                    <a:bodyPr/>
                    <a:lstStyle/>
                    <a:p>
                      <a:pPr marL="0" algn="ctr" defTabSz="914400" rtl="0" eaLnBrk="1" latinLnBrk="0" hangingPunct="1"/>
                      <a:r>
                        <a:rPr lang="en-US" sz="1800" kern="1200" dirty="0" smtClean="0">
                          <a:solidFill>
                            <a:schemeClr val="bg1"/>
                          </a:solidFill>
                          <a:latin typeface="+mn-lt"/>
                          <a:ea typeface="+mn-ea"/>
                          <a:cs typeface="+mn-cs"/>
                        </a:rPr>
                        <a:t>Class</a:t>
                      </a:r>
                      <a:endParaRPr lang="en-US" sz="1800" kern="1200" dirty="0">
                        <a:solidFill>
                          <a:schemeClr val="bg1"/>
                        </a:solidFill>
                        <a:latin typeface="+mn-lt"/>
                        <a:ea typeface="+mn-ea"/>
                        <a:cs typeface="+mn-cs"/>
                      </a:endParaRPr>
                    </a:p>
                  </a:txBody>
                  <a:tcPr marL="121888" marR="121888" anchor="ctr">
                    <a:lnL w="12700" cmpd="sng">
                      <a:noFill/>
                    </a:lnL>
                    <a:lnR w="12700" cmpd="sng">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en-US" sz="1200" b="1" dirty="0" smtClean="0">
                          <a:solidFill>
                            <a:schemeClr val="tx1"/>
                          </a:solidFill>
                        </a:rPr>
                        <a:t>Mid-Range</a:t>
                      </a:r>
                      <a:endParaRPr lang="en-US" sz="1200" b="1" dirty="0">
                        <a:solidFill>
                          <a:schemeClr val="tx1"/>
                        </a:solidFill>
                      </a:endParaRPr>
                    </a:p>
                  </a:txBody>
                  <a:tcPr marL="121888" marR="121888" anchor="ctr">
                    <a:lnL w="12700" cmpd="sng">
                      <a:noFill/>
                    </a:lnL>
                    <a:lnR w="12700" cmpd="sng">
                      <a:noFill/>
                    </a:lnR>
                    <a:lnT w="6350" cap="flat" cmpd="sng" algn="ctr">
                      <a:noFill/>
                      <a:prstDash val="solid"/>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High-End</a:t>
                      </a:r>
                      <a:r>
                        <a:rPr lang="en-US" sz="1200" b="1" baseline="0" dirty="0" smtClean="0">
                          <a:solidFill>
                            <a:schemeClr val="tx1"/>
                          </a:solidFill>
                        </a:rPr>
                        <a:t> (Hi)</a:t>
                      </a:r>
                      <a:endParaRPr lang="en-US" sz="1200" b="1" dirty="0">
                        <a:solidFill>
                          <a:schemeClr val="tx1"/>
                        </a:solidFill>
                      </a:endParaRPr>
                    </a:p>
                  </a:txBody>
                  <a:tcPr marL="121888" marR="121888" anchor="ctr">
                    <a:lnL w="12700" cmpd="sng">
                      <a:noFill/>
                    </a:lnL>
                    <a:lnR w="12700" cmpd="sng">
                      <a:noFill/>
                    </a:lnR>
                    <a:lnT w="6350" cap="flat" cmpd="sng" algn="ctr">
                      <a:noFill/>
                      <a:prstDash val="solid"/>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High-End (lo)</a:t>
                      </a:r>
                      <a:endParaRPr lang="en-US" sz="1200" b="1" dirty="0">
                        <a:solidFill>
                          <a:schemeClr val="tx1"/>
                        </a:solidFill>
                      </a:endParaRPr>
                    </a:p>
                  </a:txBody>
                  <a:tcPr marL="121888" marR="121888" anchor="ctr">
                    <a:lnL w="12700" cmpd="sng">
                      <a:noFill/>
                    </a:lnL>
                    <a:lnR w="12700" cmpd="sng">
                      <a:noFill/>
                    </a:lnR>
                    <a:lnT w="6350" cap="flat" cmpd="sng" algn="ctr">
                      <a:noFill/>
                      <a:prstDash val="solid"/>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Ultra</a:t>
                      </a:r>
                      <a:r>
                        <a:rPr lang="en-US" sz="1200" b="1" baseline="0" dirty="0" smtClean="0">
                          <a:solidFill>
                            <a:schemeClr val="tx1"/>
                          </a:solidFill>
                        </a:rPr>
                        <a:t> High-End</a:t>
                      </a:r>
                      <a:endParaRPr lang="en-US" sz="1200" b="1" dirty="0">
                        <a:solidFill>
                          <a:schemeClr val="tx1"/>
                        </a:solidFill>
                      </a:endParaRPr>
                    </a:p>
                  </a:txBody>
                  <a:tcPr marL="121888" marR="121888" anchor="ctr">
                    <a:lnL w="12700" cmpd="sng">
                      <a:noFill/>
                    </a:lnL>
                    <a:lnR w="12700" cmpd="sng">
                      <a:noFill/>
                    </a:lnR>
                    <a:lnT w="6350" cap="flat" cmpd="sng" algn="ctr">
                      <a:noFill/>
                      <a:prstDash val="solid"/>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r>
              <a:tr h="441144">
                <a:tc>
                  <a:txBody>
                    <a:bodyPr/>
                    <a:lstStyle/>
                    <a:p>
                      <a:pPr algn="ctr"/>
                      <a:r>
                        <a:rPr lang="en-US" sz="1800" dirty="0" smtClean="0">
                          <a:solidFill>
                            <a:schemeClr val="bg1"/>
                          </a:solidFill>
                        </a:rPr>
                        <a:t>Predecessor</a:t>
                      </a:r>
                      <a:endParaRPr lang="en-US" sz="1800" dirty="0">
                        <a:solidFill>
                          <a:schemeClr val="bg1"/>
                        </a:solidFill>
                      </a:endParaRPr>
                    </a:p>
                  </a:txBody>
                  <a:tcPr marL="121888" marR="121888"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en-US" sz="1200" b="1" dirty="0" smtClean="0">
                          <a:solidFill>
                            <a:schemeClr val="tx1"/>
                          </a:solidFill>
                        </a:rPr>
                        <a:t>V5900</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V7900</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V8800</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V9800</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r>
              <a:tr h="441144">
                <a:tc>
                  <a:txBody>
                    <a:bodyPr/>
                    <a:lstStyle/>
                    <a:p>
                      <a:pPr algn="ctr"/>
                      <a:r>
                        <a:rPr lang="en-US" sz="1800" dirty="0" smtClean="0">
                          <a:solidFill>
                            <a:schemeClr val="bg1"/>
                          </a:solidFill>
                        </a:rPr>
                        <a:t>Memory</a:t>
                      </a:r>
                      <a:endParaRPr lang="en-US" sz="1800" dirty="0">
                        <a:solidFill>
                          <a:schemeClr val="bg1"/>
                        </a:solidFill>
                      </a:endParaRPr>
                    </a:p>
                  </a:txBody>
                  <a:tcPr marL="121888" marR="121888"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en-US" sz="1200" b="1" dirty="0" smtClean="0">
                          <a:solidFill>
                            <a:schemeClr val="tx1"/>
                          </a:solidFill>
                        </a:rPr>
                        <a:t>256-bit</a:t>
                      </a:r>
                    </a:p>
                    <a:p>
                      <a:pPr algn="ctr"/>
                      <a:r>
                        <a:rPr lang="en-US" sz="1200" b="1" dirty="0" smtClean="0">
                          <a:solidFill>
                            <a:schemeClr val="tx1"/>
                          </a:solidFill>
                        </a:rPr>
                        <a:t>2GB GDDR5</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256-bit</a:t>
                      </a:r>
                    </a:p>
                    <a:p>
                      <a:pPr algn="ctr"/>
                      <a:r>
                        <a:rPr lang="en-US" sz="1200" b="1" dirty="0" smtClean="0">
                          <a:solidFill>
                            <a:schemeClr val="tx1"/>
                          </a:solidFill>
                        </a:rPr>
                        <a:t>4GB GDDR5</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256-bit</a:t>
                      </a:r>
                    </a:p>
                    <a:p>
                      <a:pPr algn="ctr"/>
                      <a:r>
                        <a:rPr lang="en-US" sz="1200" b="1" dirty="0" smtClean="0">
                          <a:solidFill>
                            <a:schemeClr val="tx1"/>
                          </a:solidFill>
                        </a:rPr>
                        <a:t>4GB</a:t>
                      </a:r>
                      <a:r>
                        <a:rPr lang="en-US" sz="1200" b="1" baseline="0" dirty="0" smtClean="0">
                          <a:solidFill>
                            <a:schemeClr val="tx1"/>
                          </a:solidFill>
                        </a:rPr>
                        <a:t> GDDR5</a:t>
                      </a:r>
                    </a:p>
                    <a:p>
                      <a:pPr algn="ctr"/>
                      <a:r>
                        <a:rPr lang="en-US" sz="1200" b="1" baseline="0" dirty="0" smtClean="0">
                          <a:solidFill>
                            <a:schemeClr val="tx1"/>
                          </a:solidFill>
                        </a:rPr>
                        <a:t>ECC</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384-bit</a:t>
                      </a:r>
                    </a:p>
                    <a:p>
                      <a:pPr algn="ctr"/>
                      <a:r>
                        <a:rPr lang="en-US" sz="1200" b="1" dirty="0" smtClean="0">
                          <a:solidFill>
                            <a:schemeClr val="tx1"/>
                          </a:solidFill>
                        </a:rPr>
                        <a:t>6GB</a:t>
                      </a:r>
                      <a:r>
                        <a:rPr lang="en-US" sz="1200" b="1" baseline="0" dirty="0" smtClean="0">
                          <a:solidFill>
                            <a:schemeClr val="tx1"/>
                          </a:solidFill>
                        </a:rPr>
                        <a:t> GDDR5</a:t>
                      </a:r>
                    </a:p>
                    <a:p>
                      <a:pPr algn="ctr"/>
                      <a:r>
                        <a:rPr lang="en-US" sz="1200" b="1" baseline="0" dirty="0" smtClean="0">
                          <a:solidFill>
                            <a:schemeClr val="tx1"/>
                          </a:solidFill>
                        </a:rPr>
                        <a:t>ECC</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r>
              <a:tr h="441144">
                <a:tc>
                  <a:txBody>
                    <a:bodyPr/>
                    <a:lstStyle/>
                    <a:p>
                      <a:pPr algn="ctr"/>
                      <a:r>
                        <a:rPr lang="en-US" sz="1800" dirty="0" smtClean="0">
                          <a:solidFill>
                            <a:schemeClr val="bg1"/>
                          </a:solidFill>
                        </a:rPr>
                        <a:t>Display</a:t>
                      </a:r>
                      <a:r>
                        <a:rPr lang="en-US" sz="1800" baseline="0" dirty="0" smtClean="0">
                          <a:solidFill>
                            <a:schemeClr val="bg1"/>
                          </a:solidFill>
                        </a:rPr>
                        <a:t> Connectors</a:t>
                      </a:r>
                      <a:endParaRPr lang="en-US" sz="1800" dirty="0">
                        <a:solidFill>
                          <a:schemeClr val="bg1"/>
                        </a:solidFill>
                      </a:endParaRPr>
                    </a:p>
                  </a:txBody>
                  <a:tcPr marL="121888" marR="121888"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en-US" sz="1200" b="1" dirty="0" smtClean="0">
                          <a:solidFill>
                            <a:schemeClr val="tx1"/>
                          </a:solidFill>
                        </a:rPr>
                        <a:t>2X DP</a:t>
                      </a:r>
                    </a:p>
                    <a:p>
                      <a:pPr algn="ctr"/>
                      <a:r>
                        <a:rPr lang="en-US" sz="1200" b="1" dirty="0" smtClean="0">
                          <a:solidFill>
                            <a:schemeClr val="tx1"/>
                          </a:solidFill>
                        </a:rPr>
                        <a:t>1X DL-DVI</a:t>
                      </a:r>
                    </a:p>
                    <a:p>
                      <a:pPr algn="ctr"/>
                      <a:r>
                        <a:rPr lang="en-US" sz="1200" b="1" dirty="0" smtClean="0">
                          <a:solidFill>
                            <a:schemeClr val="tx1"/>
                          </a:solidFill>
                        </a:rPr>
                        <a:t>3D Stereo</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4X</a:t>
                      </a:r>
                      <a:r>
                        <a:rPr lang="en-US" sz="1200" b="1" baseline="0" dirty="0" smtClean="0">
                          <a:solidFill>
                            <a:schemeClr val="tx1"/>
                          </a:solidFill>
                        </a:rPr>
                        <a:t> DP</a:t>
                      </a:r>
                    </a:p>
                    <a:p>
                      <a:pPr algn="ctr"/>
                      <a:r>
                        <a:rPr lang="en-US" sz="1200" b="1" baseline="0" dirty="0" smtClean="0">
                          <a:solidFill>
                            <a:schemeClr val="tx1"/>
                          </a:solidFill>
                        </a:rPr>
                        <a:t>3D Stereo</a:t>
                      </a:r>
                    </a:p>
                    <a:p>
                      <a:pPr algn="ctr"/>
                      <a:r>
                        <a:rPr lang="en-US" sz="1200" b="1" baseline="0" dirty="0" smtClean="0">
                          <a:solidFill>
                            <a:schemeClr val="tx1"/>
                          </a:solidFill>
                        </a:rPr>
                        <a:t>Framelock/</a:t>
                      </a:r>
                      <a:r>
                        <a:rPr lang="en-US" sz="1200" b="1" baseline="0" dirty="0" err="1" smtClean="0">
                          <a:solidFill>
                            <a:schemeClr val="tx1"/>
                          </a:solidFill>
                        </a:rPr>
                        <a:t>Genlock</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4X</a:t>
                      </a:r>
                      <a:r>
                        <a:rPr lang="en-US" sz="1200" b="1" baseline="0" dirty="0" smtClean="0">
                          <a:solidFill>
                            <a:schemeClr val="tx1"/>
                          </a:solidFill>
                        </a:rPr>
                        <a:t> DP</a:t>
                      </a:r>
                    </a:p>
                    <a:p>
                      <a:pPr algn="ctr"/>
                      <a:r>
                        <a:rPr lang="en-US" sz="1200" b="1" baseline="0" dirty="0" smtClean="0">
                          <a:solidFill>
                            <a:schemeClr val="tx1"/>
                          </a:solidFill>
                        </a:rPr>
                        <a:t>3D Stereo</a:t>
                      </a:r>
                    </a:p>
                    <a:p>
                      <a:pPr algn="ctr"/>
                      <a:r>
                        <a:rPr lang="en-US" sz="1200" b="1" baseline="0" noProof="0" dirty="0" smtClean="0">
                          <a:solidFill>
                            <a:schemeClr val="tx1"/>
                          </a:solidFill>
                        </a:rPr>
                        <a:t>Framelock/</a:t>
                      </a:r>
                      <a:r>
                        <a:rPr lang="en-US" sz="1200" b="1" baseline="0" noProof="0" dirty="0" err="1" smtClean="0">
                          <a:solidFill>
                            <a:schemeClr val="tx1"/>
                          </a:solidFill>
                        </a:rPr>
                        <a:t>Genlock</a:t>
                      </a:r>
                      <a:endParaRPr lang="en-US" sz="1200" b="1" noProof="0"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6X</a:t>
                      </a:r>
                      <a:r>
                        <a:rPr lang="en-US" sz="1200" b="1" baseline="0" dirty="0" smtClean="0">
                          <a:solidFill>
                            <a:schemeClr val="tx1"/>
                          </a:solidFill>
                        </a:rPr>
                        <a:t> Mini-DP</a:t>
                      </a:r>
                    </a:p>
                    <a:p>
                      <a:pPr algn="ctr"/>
                      <a:r>
                        <a:rPr lang="en-US" sz="1200" b="1" baseline="0" dirty="0" smtClean="0">
                          <a:solidFill>
                            <a:schemeClr val="tx1"/>
                          </a:solidFill>
                        </a:rPr>
                        <a:t>3D Stereo</a:t>
                      </a:r>
                    </a:p>
                    <a:p>
                      <a:pPr algn="ctr"/>
                      <a:r>
                        <a:rPr lang="en-US" sz="1200" b="1" baseline="0" dirty="0" smtClean="0">
                          <a:solidFill>
                            <a:schemeClr val="tx1"/>
                          </a:solidFill>
                        </a:rPr>
                        <a:t>Framelock/</a:t>
                      </a:r>
                      <a:r>
                        <a:rPr lang="en-US" sz="1200" b="1" baseline="0" dirty="0" err="1" smtClean="0">
                          <a:solidFill>
                            <a:schemeClr val="tx1"/>
                          </a:solidFill>
                        </a:rPr>
                        <a:t>Genlock</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r>
              <a:tr h="441144">
                <a:tc>
                  <a:txBody>
                    <a:bodyPr/>
                    <a:lstStyle/>
                    <a:p>
                      <a:pPr algn="ctr"/>
                      <a:r>
                        <a:rPr lang="en-US" sz="1800" dirty="0" smtClean="0">
                          <a:solidFill>
                            <a:schemeClr val="bg1"/>
                          </a:solidFill>
                        </a:rPr>
                        <a:t>Max Power Consumption</a:t>
                      </a:r>
                      <a:endParaRPr lang="en-US" sz="1800" dirty="0">
                        <a:solidFill>
                          <a:schemeClr val="bg1"/>
                        </a:solidFill>
                      </a:endParaRPr>
                    </a:p>
                  </a:txBody>
                  <a:tcPr marL="121888" marR="121888" anchor="ctr">
                    <a:lnL w="12700" cmpd="sng">
                      <a:noFill/>
                    </a:lnL>
                    <a:lnR w="12700" cmpd="sng">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en-US" sz="1200" b="1" dirty="0" smtClean="0">
                          <a:solidFill>
                            <a:schemeClr val="tx1"/>
                          </a:solidFill>
                        </a:rPr>
                        <a:t>75W</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150W</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189W</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274W</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r>
              <a:tr h="441144">
                <a:tc>
                  <a:txBody>
                    <a:bodyPr/>
                    <a:lstStyle/>
                    <a:p>
                      <a:pPr algn="ctr"/>
                      <a:r>
                        <a:rPr lang="en-US" sz="1800" dirty="0" smtClean="0">
                          <a:solidFill>
                            <a:schemeClr val="bg1"/>
                          </a:solidFill>
                        </a:rPr>
                        <a:t>Form</a:t>
                      </a:r>
                      <a:r>
                        <a:rPr lang="en-US" sz="1800" baseline="0" dirty="0" smtClean="0">
                          <a:solidFill>
                            <a:schemeClr val="bg1"/>
                          </a:solidFill>
                        </a:rPr>
                        <a:t> Factor</a:t>
                      </a:r>
                      <a:endParaRPr lang="en-US" sz="1800" dirty="0">
                        <a:solidFill>
                          <a:schemeClr val="bg1"/>
                        </a:solidFill>
                      </a:endParaRPr>
                    </a:p>
                  </a:txBody>
                  <a:tcPr marL="121888" marR="121888" anchor="ctr">
                    <a:lnL w="12700" cmpd="sng">
                      <a:noFill/>
                    </a:lnL>
                    <a:lnR w="12700" cmpd="sng">
                      <a:noFill/>
                    </a:lnR>
                    <a:lnT w="3175" cap="flat" cmpd="sng" algn="ctr">
                      <a:solidFill>
                        <a:schemeClr val="bg1">
                          <a:lumMod val="75000"/>
                        </a:schemeClr>
                      </a:solidFill>
                      <a:prstDash val="solid"/>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a:r>
                        <a:rPr lang="en-US" sz="1200" b="1" dirty="0" smtClean="0">
                          <a:solidFill>
                            <a:schemeClr val="tx1"/>
                          </a:solidFill>
                        </a:rPr>
                        <a:t>Single-Slot</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Single-Slot</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Double-Slot</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smtClean="0">
                          <a:solidFill>
                            <a:schemeClr val="tx1"/>
                          </a:solidFill>
                        </a:rPr>
                        <a:t>Double-Slot</a:t>
                      </a:r>
                      <a:endParaRPr lang="en-US" sz="1200" b="1" dirty="0">
                        <a:solidFill>
                          <a:schemeClr val="tx1"/>
                        </a:solidFill>
                      </a:endParaRPr>
                    </a:p>
                  </a:txBody>
                  <a:tcPr marL="121888" marR="121888" anchor="ctr">
                    <a:lnL w="12700" cmpd="sng">
                      <a:noFill/>
                    </a:lnL>
                    <a:lnR w="12700" cmpd="sng">
                      <a:noFill/>
                    </a:lnR>
                    <a:lnT w="6350" cap="flat" cmpd="sng" algn="ctr">
                      <a:solidFill>
                        <a:srgbClr val="B3B2B4">
                          <a:alpha val="49804"/>
                        </a:srgbClr>
                      </a:solidFill>
                      <a:prstDash val="sysDash"/>
                      <a:round/>
                      <a:headEnd type="none" w="med" len="med"/>
                      <a:tailEnd type="none" w="med" len="med"/>
                    </a:lnT>
                    <a:lnB w="6350" cap="flat" cmpd="sng" algn="ctr">
                      <a:solidFill>
                        <a:srgbClr val="B3B2B4">
                          <a:alpha val="49804"/>
                        </a:srgbClr>
                      </a:solidFill>
                      <a:prstDash val="sysDash"/>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13" name="Group 12"/>
          <p:cNvGrpSpPr/>
          <p:nvPr/>
        </p:nvGrpSpPr>
        <p:grpSpPr>
          <a:xfrm>
            <a:off x="4517652" y="714736"/>
            <a:ext cx="6818659" cy="1457013"/>
            <a:chOff x="1773177" y="2061240"/>
            <a:chExt cx="9857378" cy="210633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83502" y="2137814"/>
              <a:ext cx="2447053" cy="1996632"/>
            </a:xfrm>
            <a:prstGeom prst="rect">
              <a:avLst/>
            </a:prstGeom>
            <a:noFill/>
            <a:effectLst>
              <a:outerShdw blurRad="203200" dist="152400" dir="5400000" algn="t" rotWithShape="0">
                <a:prstClr val="black">
                  <a:alpha val="40000"/>
                </a:prstClr>
              </a:outerShdw>
              <a:reflection blurRad="101600" stA="24000" endPos="44000" dist="12700" dir="5400000" sy="-100000" algn="bl" rotWithShape="0"/>
            </a:effectLst>
          </p:spPr>
        </p:pic>
        <p:pic>
          <p:nvPicPr>
            <p:cNvPr id="10" name="Picture 3" descr="C:\Users\bdara\Working folders\SI - Trinity launch working folder\W8000\W80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78206" y="2061240"/>
              <a:ext cx="2521516" cy="2047267"/>
            </a:xfrm>
            <a:prstGeom prst="rect">
              <a:avLst/>
            </a:prstGeom>
            <a:noFill/>
            <a:effectLst>
              <a:outerShdw blurRad="203200" dist="152400" dir="5400000" algn="t" rotWithShape="0">
                <a:prstClr val="black">
                  <a:alpha val="40000"/>
                </a:prstClr>
              </a:outerShdw>
              <a:reflection blurRad="101600" stA="24000" endPos="44000" dist="12700" dir="5400000" sy="-100000" algn="bl" rotWithShape="0"/>
            </a:effectLst>
            <a:extLst>
              <a:ext uri="{909E8E84-426E-40DD-AFC4-6F175D3DCCD1}">
                <a14:hiddenFill xmlns:a14="http://schemas.microsoft.com/office/drawing/2010/main">
                  <a:solidFill>
                    <a:srgbClr val="FFFFFF"/>
                  </a:solidFill>
                </a14:hiddenFill>
              </a:ext>
            </a:extLst>
          </p:spPr>
        </p:pic>
        <p:pic>
          <p:nvPicPr>
            <p:cNvPr id="11" name="Picture 2" descr="52180_FirePro_Tighten_W7000_C481_Angle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48641" y="2244923"/>
              <a:ext cx="2629565" cy="1922647"/>
            </a:xfrm>
            <a:prstGeom prst="rect">
              <a:avLst/>
            </a:prstGeom>
            <a:noFill/>
            <a:ln>
              <a:noFill/>
            </a:ln>
            <a:effectLst>
              <a:outerShdw blurRad="203200" dist="152400" dir="5400000" algn="t" rotWithShape="0">
                <a:prstClr val="black">
                  <a:alpha val="40000"/>
                </a:prstClr>
              </a:outerShdw>
              <a:reflection blurRad="101600" stA="24000" endPos="44000" dist="127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52179_FirePro_Megamind_W5000_C417_Angle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73177" y="2506410"/>
              <a:ext cx="2279439" cy="1651313"/>
            </a:xfrm>
            <a:prstGeom prst="rect">
              <a:avLst/>
            </a:prstGeom>
            <a:noFill/>
            <a:ln>
              <a:noFill/>
            </a:ln>
            <a:effectLst>
              <a:outerShdw blurRad="203200" dist="152400" dir="5400000" algn="t" rotWithShape="0">
                <a:prstClr val="black">
                  <a:alpha val="40000"/>
                </a:prstClr>
              </a:outerShdw>
              <a:reflection blurRad="101600" stA="24000" endPos="44000" dist="127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itle 13"/>
          <p:cNvSpPr>
            <a:spLocks noGrp="1"/>
          </p:cNvSpPr>
          <p:nvPr>
            <p:ph type="title"/>
          </p:nvPr>
        </p:nvSpPr>
        <p:spPr/>
        <p:txBody>
          <a:bodyPr/>
          <a:lstStyle/>
          <a:p>
            <a:r>
              <a:rPr lang="en-US" dirty="0"/>
              <a:t>AMD FirePro</a:t>
            </a:r>
            <a:r>
              <a:rPr lang="en-US" sz="1800" b="0" baseline="60000" dirty="0"/>
              <a:t>TM</a:t>
            </a:r>
            <a:r>
              <a:rPr lang="en-US" dirty="0"/>
              <a:t> Professional Workstation Graphics</a:t>
            </a:r>
          </a:p>
        </p:txBody>
      </p:sp>
    </p:spTree>
    <p:extLst>
      <p:ext uri="{BB962C8B-B14F-4D97-AF65-F5344CB8AC3E}">
        <p14:creationId xmlns:p14="http://schemas.microsoft.com/office/powerpoint/2010/main" val="21161092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0" tIns="0" rIns="0" bIns="0" rtlCol="0" anchor="ctr" anchorCtr="0">
            <a:noAutofit/>
          </a:bodyPr>
          <a:lstStyle/>
          <a:p>
            <a:r>
              <a:rPr lang="en-US" dirty="0" smtClean="0"/>
              <a:t>footnotes</a:t>
            </a:r>
            <a:endParaRPr lang="en-US" dirty="0"/>
          </a:p>
        </p:txBody>
      </p:sp>
      <p:sp>
        <p:nvSpPr>
          <p:cNvPr id="3" name="Content Placeholder 2"/>
          <p:cNvSpPr>
            <a:spLocks noGrp="1"/>
          </p:cNvSpPr>
          <p:nvPr>
            <p:ph idx="1"/>
          </p:nvPr>
        </p:nvSpPr>
        <p:spPr>
          <a:xfrm>
            <a:off x="274321" y="700818"/>
            <a:ext cx="10705154" cy="5608542"/>
          </a:xfrm>
        </p:spPr>
        <p:txBody>
          <a:bodyPr anchor="t" anchorCtr="0">
            <a:normAutofit lnSpcReduction="10000"/>
          </a:bodyPr>
          <a:lstStyle/>
          <a:p>
            <a:pPr marL="58738" indent="-58738">
              <a:spcBef>
                <a:spcPts val="0"/>
              </a:spcBef>
              <a:buNone/>
            </a:pPr>
            <a:r>
              <a:rPr lang="en-US" sz="1200" baseline="30000" dirty="0"/>
              <a:t>1 </a:t>
            </a:r>
            <a:r>
              <a:rPr lang="en-US" sz="1200" dirty="0" smtClean="0"/>
              <a:t>18 times faster transparency graphics performance running PTC’s </a:t>
            </a:r>
            <a:r>
              <a:rPr lang="en-US" sz="1200" dirty="0"/>
              <a:t>Challenger 660 Combine assembly in Creo Parametric 2.0 M040 (50.4 </a:t>
            </a:r>
            <a:r>
              <a:rPr lang="en-US" sz="1200" dirty="0" smtClean="0"/>
              <a:t>FPS, OIT mode) </a:t>
            </a:r>
            <a:r>
              <a:rPr lang="en-US" sz="1200" dirty="0"/>
              <a:t>vs. Creo Elements Pro 5.0 M170 (2.7 </a:t>
            </a:r>
            <a:r>
              <a:rPr lang="en-US" sz="1200" dirty="0" smtClean="0"/>
              <a:t>FPS, blended mode), </a:t>
            </a:r>
            <a:r>
              <a:rPr lang="en-US" sz="1200" dirty="0"/>
              <a:t>measured by AMD’s internal benchmark tool "AMD FRAPS_BENCH". Configuration: Dell T3600, Intel Xeon E5-1660 3.3Ghz 6-Core, 8GB, AMD FirePro W9000, Windows 7 x64, 1920x1200, AMD Catalyst Pro version 9.003.3.3, </a:t>
            </a:r>
            <a:r>
              <a:rPr lang="en-US" sz="1200" dirty="0" smtClean="0"/>
              <a:t>FPS </a:t>
            </a:r>
            <a:r>
              <a:rPr lang="en-US" sz="1200" dirty="0"/>
              <a:t>measured with Fraps 3.4.99. FP-28</a:t>
            </a:r>
          </a:p>
          <a:p>
            <a:pPr marL="58738" indent="0">
              <a:spcBef>
                <a:spcPts val="0"/>
              </a:spcBef>
              <a:buNone/>
            </a:pPr>
            <a:endParaRPr lang="en-US" sz="1200" dirty="0"/>
          </a:p>
          <a:p>
            <a:pPr marL="58738" indent="-58738">
              <a:spcBef>
                <a:spcPts val="0"/>
              </a:spcBef>
              <a:buNone/>
            </a:pPr>
            <a:r>
              <a:rPr lang="en-US" sz="1200" baseline="30000" dirty="0" smtClean="0"/>
              <a:t>2 </a:t>
            </a:r>
            <a:r>
              <a:rPr lang="en-US" sz="1200" dirty="0" smtClean="0"/>
              <a:t>6 times faster transparency graphics performance </a:t>
            </a:r>
            <a:r>
              <a:rPr lang="en-US" sz="1200" dirty="0"/>
              <a:t>of </a:t>
            </a:r>
            <a:r>
              <a:rPr lang="en-US" sz="1200" dirty="0" smtClean="0"/>
              <a:t>AMD FirePro W7000 (OIT mode) vs. NVidia Quadro K4000 (blended mode) running PTC’s </a:t>
            </a:r>
            <a:r>
              <a:rPr lang="en-US" sz="1200" dirty="0"/>
              <a:t>Challenger 660 Combine assembly </a:t>
            </a:r>
            <a:r>
              <a:rPr lang="en-US" sz="1200" dirty="0" smtClean="0"/>
              <a:t>in </a:t>
            </a:r>
            <a:r>
              <a:rPr lang="en-US" sz="1200" dirty="0"/>
              <a:t>Creo Parametric 2.0 M040 </a:t>
            </a:r>
            <a:r>
              <a:rPr lang="en-US" sz="1200" dirty="0" smtClean="0"/>
              <a:t>(46.8 </a:t>
            </a:r>
            <a:r>
              <a:rPr lang="en-US" sz="1200" dirty="0"/>
              <a:t>FPS) vs. Creo Elements Pro 5.0 M170 </a:t>
            </a:r>
            <a:r>
              <a:rPr lang="en-US" sz="1200" dirty="0" smtClean="0"/>
              <a:t>(7.5 </a:t>
            </a:r>
            <a:r>
              <a:rPr lang="en-US" sz="1200" dirty="0"/>
              <a:t>FPS), measured by AMD’s internal benchmark tool "AMD FRAPS_BENCH". Configuration: Dell T3600, Intel Xeon E5-1660 3.3Ghz 6-Core, 8GB, </a:t>
            </a:r>
            <a:r>
              <a:rPr lang="en-US" sz="1200" dirty="0" smtClean="0"/>
              <a:t>Windows </a:t>
            </a:r>
            <a:r>
              <a:rPr lang="en-US" sz="1200" dirty="0"/>
              <a:t>7 x64, 1920x1200, AMD Catalyst Pro version 9.003.3.3, NVidia Quadro driver version 311.50, FPS measured with Fraps 3.4.99. FP-28</a:t>
            </a:r>
          </a:p>
          <a:p>
            <a:pPr marL="58738" indent="0">
              <a:spcBef>
                <a:spcPts val="0"/>
              </a:spcBef>
              <a:buNone/>
            </a:pPr>
            <a:endParaRPr lang="en-US" sz="1200" dirty="0"/>
          </a:p>
          <a:p>
            <a:pPr marL="58738" indent="-58738">
              <a:spcBef>
                <a:spcPts val="0"/>
              </a:spcBef>
              <a:buNone/>
            </a:pPr>
            <a:r>
              <a:rPr lang="en-US" sz="1200" baseline="30000" dirty="0" smtClean="0"/>
              <a:t>3 </a:t>
            </a:r>
            <a:r>
              <a:rPr lang="en-US" sz="1200" dirty="0" smtClean="0"/>
              <a:t>23 </a:t>
            </a:r>
            <a:r>
              <a:rPr lang="en-US" sz="1200" dirty="0"/>
              <a:t>times faster transparency graphics performance running PTC’s </a:t>
            </a:r>
            <a:r>
              <a:rPr lang="en-US" sz="1200" dirty="0" smtClean="0"/>
              <a:t>Motorcycle assembly </a:t>
            </a:r>
            <a:r>
              <a:rPr lang="en-US" sz="1200" dirty="0"/>
              <a:t>in Creo Parametric 2.0 M040 </a:t>
            </a:r>
            <a:r>
              <a:rPr lang="en-US" sz="1200" dirty="0" smtClean="0"/>
              <a:t>(73.6 FPS, OIT mode) </a:t>
            </a:r>
            <a:r>
              <a:rPr lang="en-US" sz="1200" dirty="0"/>
              <a:t>vs. Creo Elements Pro 5.0 M170 </a:t>
            </a:r>
            <a:r>
              <a:rPr lang="en-US" sz="1200" dirty="0" smtClean="0"/>
              <a:t>(3.2 FPS, blended mode), </a:t>
            </a:r>
            <a:r>
              <a:rPr lang="en-US" sz="1200" dirty="0"/>
              <a:t>measured by AMD’s internal benchmark tool "AMD FRAPS_BENCH". Configuration: Dell T3600, Intel Xeon E5-1660 3.3Ghz 6-Core, 8GB, AMD FirePro W9000, Windows 7 x64, 1920x1200, AMD Catalyst Pro version 9.003.3.3, FPS measured with Fraps 3.4.99. FP-28</a:t>
            </a:r>
          </a:p>
          <a:p>
            <a:pPr marL="58738" indent="0">
              <a:spcBef>
                <a:spcPts val="0"/>
              </a:spcBef>
              <a:buNone/>
            </a:pPr>
            <a:endParaRPr lang="en-US" sz="1200" dirty="0"/>
          </a:p>
          <a:p>
            <a:pPr marL="58738" indent="-58738">
              <a:spcBef>
                <a:spcPts val="0"/>
              </a:spcBef>
              <a:buNone/>
            </a:pPr>
            <a:r>
              <a:rPr lang="en-US" sz="1200" baseline="30000" dirty="0"/>
              <a:t>4 </a:t>
            </a:r>
            <a:r>
              <a:rPr lang="en-US" sz="1200" dirty="0"/>
              <a:t>5 times faster transparency graphics performance of AMD FirePro W7000 (OIT mode) vs. NVidia Quadro K4000 (blended mode) running PTC’s Motorcycle assembly in Creo Parametric 2.0 M040 (67.2 FPS) vs. Creo Elements Pro 5.0 M170 (12.7 FPS), measured by AMD’s internal benchmark tool "AMD FRAPS_BENCH". Configuration: Dell T3600, Intel Xeon E5-1660 3.3Ghz 6-Core, 8GB, Windows 7 x64, 1920x1200, AMD Catalyst Pro version 9.003.3.3, NVidia Quadro driver version 311.50, FPS measured with Fraps 3.4.99. FP-28</a:t>
            </a:r>
          </a:p>
          <a:p>
            <a:pPr marL="58738" indent="0">
              <a:spcBef>
                <a:spcPts val="0"/>
              </a:spcBef>
              <a:buNone/>
            </a:pPr>
            <a:endParaRPr lang="en-US" sz="1200" dirty="0"/>
          </a:p>
          <a:p>
            <a:pPr marL="58738" indent="-58738">
              <a:spcBef>
                <a:spcPts val="0"/>
              </a:spcBef>
              <a:buNone/>
            </a:pPr>
            <a:r>
              <a:rPr lang="en-US" sz="1200" baseline="30000" dirty="0" smtClean="0"/>
              <a:t>5 </a:t>
            </a:r>
            <a:r>
              <a:rPr lang="en-US" sz="1200" dirty="0" smtClean="0"/>
              <a:t>1.6 </a:t>
            </a:r>
            <a:r>
              <a:rPr lang="en-US" sz="1200" dirty="0"/>
              <a:t>times faster </a:t>
            </a:r>
            <a:r>
              <a:rPr lang="en-US" sz="1200" dirty="0" smtClean="0"/>
              <a:t>shaded </a:t>
            </a:r>
            <a:r>
              <a:rPr lang="en-US" sz="1200" dirty="0"/>
              <a:t>graphics performance of AMD FirePro W7000 </a:t>
            </a:r>
            <a:r>
              <a:rPr lang="en-US" sz="1200" dirty="0" smtClean="0"/>
              <a:t>vs</a:t>
            </a:r>
            <a:r>
              <a:rPr lang="en-US" sz="1200" dirty="0"/>
              <a:t>. NVidia Quadro K4000 </a:t>
            </a:r>
            <a:r>
              <a:rPr lang="en-US" sz="1200" dirty="0" smtClean="0"/>
              <a:t>running </a:t>
            </a:r>
            <a:r>
              <a:rPr lang="en-US" sz="1200" dirty="0"/>
              <a:t>PTC’s </a:t>
            </a:r>
            <a:r>
              <a:rPr lang="en-US" sz="1200" dirty="0" smtClean="0"/>
              <a:t>Worldcar </a:t>
            </a:r>
            <a:r>
              <a:rPr lang="en-US" sz="1200" dirty="0"/>
              <a:t>assembly in Creo Parametric 2.0 M040 </a:t>
            </a:r>
            <a:r>
              <a:rPr lang="en-US" sz="1200" dirty="0" smtClean="0"/>
              <a:t>(160.8 </a:t>
            </a:r>
            <a:r>
              <a:rPr lang="en-US" sz="1200" dirty="0"/>
              <a:t>FPS) vs. Creo Elements Pro 5.0 M170 </a:t>
            </a:r>
            <a:r>
              <a:rPr lang="en-US" sz="1200" dirty="0" smtClean="0"/>
              <a:t>(100.8 </a:t>
            </a:r>
            <a:r>
              <a:rPr lang="en-US" sz="1200" dirty="0"/>
              <a:t>FPS), measured by AMD’s internal benchmark tool "AMD FRAPS_BENCH". Configuration: Dell T3600, Intel Xeon E5-1660 3.3Ghz 6-Core, 8GB, Windows 7 x64, 1920x1200, AMD Catalyst Pro version 9.003.3.3, NVidia Quadro driver version 311.50, FPS measured with Fraps 3.4.99. FP-28</a:t>
            </a:r>
          </a:p>
          <a:p>
            <a:pPr marL="58738" indent="0">
              <a:spcBef>
                <a:spcPts val="0"/>
              </a:spcBef>
              <a:buNone/>
            </a:pPr>
            <a:endParaRPr lang="en-US" sz="1200" dirty="0"/>
          </a:p>
          <a:p>
            <a:pPr marL="58738" indent="-58738">
              <a:spcBef>
                <a:spcPts val="0"/>
              </a:spcBef>
              <a:buNone/>
            </a:pPr>
            <a:r>
              <a:rPr lang="en-US" sz="1200" baseline="30000" dirty="0" smtClean="0"/>
              <a:t>6 </a:t>
            </a:r>
            <a:r>
              <a:rPr lang="en-US" sz="1200" dirty="0"/>
              <a:t>AMD Eyefinity technology works with applications that support non-standard aspect ratios, which is required for panning across multiple displays. To enable more than two displays, additional panels with native DisplayPort connectors, and/or DisplayPort compliant active adapters to convert your monitor’s native input to your cards DisplayPort or Mini-DisplayPort connector(s), are required.  AMD Eyefinity technology can support up to 6 displays using a single enabled AMD FirePro™ graphics card with Windows Vista or Windows 7 operating systems – the number of displays may vary by board design and you should confirm exact specifications with the applicable manufacturer before purchase.  SLS (“Single Large Surface”) functionality requires an identical display resolution on all configured displays.  The AMD FirePro V3900 can support 5 HD displays using AMD Eyefinity and DisplayPort 1.2 multi-streaming technologies (4 x 1920x1080p DisplayPort displays + 1 x DVI) and requires DisplayPort 1.2 multi-streaming-enabled monitors and/or hubs. FP-14</a:t>
            </a:r>
          </a:p>
        </p:txBody>
      </p:sp>
    </p:spTree>
    <p:extLst>
      <p:ext uri="{BB962C8B-B14F-4D97-AF65-F5344CB8AC3E}">
        <p14:creationId xmlns:p14="http://schemas.microsoft.com/office/powerpoint/2010/main" val="3752471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ts val="3000"/>
              </a:lnSpc>
            </a:pPr>
            <a:r>
              <a:rPr lang="en-US" dirty="0" smtClean="0"/>
              <a:t>AMD FIREPRO</a:t>
            </a:r>
            <a:r>
              <a:rPr lang="en-US" sz="1600" b="0" baseline="70000" dirty="0" smtClean="0"/>
              <a:t>TM</a:t>
            </a:r>
            <a:r>
              <a:rPr lang="en-US" dirty="0" smtClean="0"/>
              <a:t/>
            </a:r>
            <a:br>
              <a:rPr lang="en-US" dirty="0" smtClean="0"/>
            </a:br>
            <a:r>
              <a:rPr lang="en-US" dirty="0" smtClean="0">
                <a:solidFill>
                  <a:srgbClr val="D31919"/>
                </a:solidFill>
              </a:rPr>
              <a:t>PERFORMANCE COMPARISONS </a:t>
            </a:r>
            <a:endParaRPr lang="en-US" dirty="0">
              <a:solidFill>
                <a:srgbClr val="D31919"/>
              </a:solidFill>
            </a:endParaRPr>
          </a:p>
        </p:txBody>
      </p:sp>
      <p:sp>
        <p:nvSpPr>
          <p:cNvPr id="3" name="Subtitle 2"/>
          <p:cNvSpPr>
            <a:spLocks noGrp="1"/>
          </p:cNvSpPr>
          <p:nvPr>
            <p:ph type="subTitle" idx="1"/>
          </p:nvPr>
        </p:nvSpPr>
        <p:spPr/>
        <p:txBody>
          <a:bodyPr/>
          <a:lstStyle/>
          <a:p>
            <a:r>
              <a:rPr lang="en-US" dirty="0" smtClean="0"/>
              <a:t>Vs. the competition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4673" y="737304"/>
            <a:ext cx="4994342" cy="4054967"/>
          </a:xfrm>
          <a:prstGeom prst="rect">
            <a:avLst/>
          </a:prstGeom>
        </p:spPr>
      </p:pic>
    </p:spTree>
    <p:extLst>
      <p:ext uri="{BB962C8B-B14F-4D97-AF65-F5344CB8AC3E}">
        <p14:creationId xmlns:p14="http://schemas.microsoft.com/office/powerpoint/2010/main" val="10814759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Disclaimer &amp; Attribution</a:t>
            </a:r>
          </a:p>
        </p:txBody>
      </p:sp>
      <p:sp>
        <p:nvSpPr>
          <p:cNvPr id="3" name="Content Placeholder 2"/>
          <p:cNvSpPr>
            <a:spLocks noGrp="1"/>
          </p:cNvSpPr>
          <p:nvPr>
            <p:ph idx="1"/>
          </p:nvPr>
        </p:nvSpPr>
        <p:spPr/>
        <p:txBody>
          <a:bodyPr anchor="b">
            <a:normAutofit/>
          </a:bodyPr>
          <a:lstStyle/>
          <a:p>
            <a:pPr marL="0" indent="0" defTabSz="652463">
              <a:spcAft>
                <a:spcPts val="0"/>
              </a:spcAft>
              <a:buNone/>
              <a:defRPr/>
            </a:pPr>
            <a:r>
              <a:rPr lang="en-US" sz="1200" dirty="0"/>
              <a:t>The information presented in this document is for informational purposes only and may contain technical inaccuracies, omissions and typographical errors.</a:t>
            </a:r>
            <a:br>
              <a:rPr lang="en-US" sz="1200" dirty="0"/>
            </a:br>
            <a:endParaRPr lang="en-US" sz="1200" dirty="0"/>
          </a:p>
          <a:p>
            <a:pPr marL="0" indent="0" defTabSz="652463">
              <a:spcAft>
                <a:spcPts val="0"/>
              </a:spcAft>
              <a:buNone/>
              <a:defRPr/>
            </a:pPr>
            <a:r>
              <a:rPr lang="en-US" sz="1200" dirty="0"/>
              <a:t>The information contained herein is subject to change and may be rendered inaccurate for many reasons, including but not limited to product and roadmap changes, component and motherboard version changes, new model and/or product releases, product differences between differing manufacturers, software changes, BIOS flashes, firmware upgrades, or the like. AMD assumes no obligation to update or otherwise correct or revise this information. However, AMD reserves the right to revise this information and to make changes from time to time to the content hereof without obligation of AMD to notify any person of such revisions or changes.</a:t>
            </a:r>
            <a:br>
              <a:rPr lang="en-US" sz="1200" dirty="0"/>
            </a:br>
            <a:endParaRPr lang="en-US" sz="1200" dirty="0"/>
          </a:p>
          <a:p>
            <a:pPr marL="0" indent="0" defTabSz="652463">
              <a:spcAft>
                <a:spcPts val="0"/>
              </a:spcAft>
              <a:buNone/>
              <a:defRPr/>
            </a:pPr>
            <a:r>
              <a:rPr lang="en-US" sz="1200" dirty="0"/>
              <a:t>AMD MAKES NO REPRESENTATIONS OR WARRANTIES WITH RESPECT TO THE CONTENTS HEREOF AND ASSUMES NO RESPONSIBILITY FOR ANY INACCURACIES, ERRORS OR OMISSIONS THAT MAY APPEAR IN THIS INFORMATION.</a:t>
            </a:r>
            <a:br>
              <a:rPr lang="en-US" sz="1200" dirty="0"/>
            </a:br>
            <a:endParaRPr lang="en-US" sz="1200" dirty="0"/>
          </a:p>
          <a:p>
            <a:pPr marL="0" indent="0" defTabSz="652463">
              <a:spcAft>
                <a:spcPts val="0"/>
              </a:spcAft>
              <a:buNone/>
              <a:defRPr/>
            </a:pPr>
            <a:r>
              <a:rPr lang="en-US" sz="1200" dirty="0"/>
              <a:t>AMD SPECIFICALLY DISCLAIMS ANY IMPLIED WARRANTIES OF MERCHANTABILITY OR FITNESS FOR ANY PARTICULAR PURPOSE. IN NO EVENT WILL AMD BE LIABLE TO ANY PERSON FOR ANY DIRECT, INDIRECT, SPECIAL OR OTHER CONSEQUENTIAL DAMAGES ARISING FROM THE USE OF ANY INFORMATION CONTAINED HEREIN, EVEN IF AMD IS EXPRESSLY ADVISED OF THE POSSIBILITY OF SUCH DAMAGES.</a:t>
            </a:r>
          </a:p>
          <a:p>
            <a:pPr marL="0" indent="0" algn="just" defTabSz="652463">
              <a:spcAft>
                <a:spcPts val="0"/>
              </a:spcAft>
              <a:buNone/>
              <a:defRPr/>
            </a:pPr>
            <a:endParaRPr lang="en-US" sz="1200" b="1" u="sng" dirty="0" smtClean="0"/>
          </a:p>
          <a:p>
            <a:pPr marL="0" indent="0" algn="just" defTabSz="652463">
              <a:spcAft>
                <a:spcPts val="0"/>
              </a:spcAft>
              <a:buNone/>
              <a:defRPr/>
            </a:pPr>
            <a:r>
              <a:rPr lang="en-US" sz="1200" b="1" u="sng" dirty="0" smtClean="0"/>
              <a:t>ATTRIBUTION</a:t>
            </a:r>
            <a:endParaRPr lang="en-US" sz="1200" b="1" u="sng" dirty="0"/>
          </a:p>
          <a:p>
            <a:pPr marL="0" indent="0">
              <a:buNone/>
            </a:pPr>
            <a:r>
              <a:rPr lang="en-US" sz="1200" dirty="0"/>
              <a:t>© 2013 Advanced Micro Devices, Inc. All rights reserved. AMD, the AMD Arrow logo</a:t>
            </a:r>
            <a:r>
              <a:rPr lang="en-CA" sz="1200" dirty="0"/>
              <a:t> </a:t>
            </a:r>
            <a:r>
              <a:rPr lang="en-US" sz="1200" dirty="0"/>
              <a:t>and combinations thereof are trademarks of Advanced Micro Devices, Inc. in the United States and/or other jurisdictions.  SPEC  is a registered trademark of the Standard Performance Evaluation Corporation (SPEC). Other names are for informational purposes only and may be trademarks of their respective owners</a:t>
            </a:r>
            <a:r>
              <a:rPr lang="en-US" sz="1200" dirty="0" smtClean="0"/>
              <a:t>.</a:t>
            </a:r>
            <a:endParaRPr lang="en-US" sz="1200" dirty="0"/>
          </a:p>
        </p:txBody>
      </p:sp>
    </p:spTree>
    <p:extLst>
      <p:ext uri="{BB962C8B-B14F-4D97-AF65-F5344CB8AC3E}">
        <p14:creationId xmlns:p14="http://schemas.microsoft.com/office/powerpoint/2010/main" val="1208412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0916433" y="5705605"/>
            <a:ext cx="1077238" cy="9018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5" name="Title 4"/>
          <p:cNvSpPr>
            <a:spLocks noGrp="1"/>
          </p:cNvSpPr>
          <p:nvPr>
            <p:ph type="title"/>
          </p:nvPr>
        </p:nvSpPr>
        <p:spPr/>
        <p:txBody>
          <a:bodyPr/>
          <a:lstStyle/>
          <a:p>
            <a:r>
              <a:rPr lang="en-US" dirty="0" smtClean="0"/>
              <a:t>Performance Comparisons</a:t>
            </a:r>
            <a:endParaRPr lang="en-US" dirty="0"/>
          </a:p>
        </p:txBody>
      </p:sp>
      <p:sp>
        <p:nvSpPr>
          <p:cNvPr id="6" name="Text Placeholder 5"/>
          <p:cNvSpPr>
            <a:spLocks noGrp="1"/>
          </p:cNvSpPr>
          <p:nvPr>
            <p:ph type="body" sz="quarter" idx="10"/>
          </p:nvPr>
        </p:nvSpPr>
        <p:spPr/>
        <p:txBody>
          <a:bodyPr/>
          <a:lstStyle/>
          <a:p>
            <a:r>
              <a:rPr lang="en-US" dirty="0" smtClean="0"/>
              <a:t>TRANSPARENCY MODE </a:t>
            </a:r>
            <a:r>
              <a:rPr lang="en-US" b="0" dirty="0" smtClean="0"/>
              <a:t>– Challenger 660 Combine</a:t>
            </a:r>
            <a:endParaRPr lang="en-US" b="0" dirty="0"/>
          </a:p>
        </p:txBody>
      </p:sp>
      <p:graphicFrame>
        <p:nvGraphicFramePr>
          <p:cNvPr id="9" name="Chart 8"/>
          <p:cNvGraphicFramePr/>
          <p:nvPr>
            <p:extLst>
              <p:ext uri="{D42A27DB-BD31-4B8C-83A1-F6EECF244321}">
                <p14:modId xmlns:p14="http://schemas.microsoft.com/office/powerpoint/2010/main" val="588232756"/>
              </p:ext>
            </p:extLst>
          </p:nvPr>
        </p:nvGraphicFramePr>
        <p:xfrm>
          <a:off x="4628367" y="432148"/>
          <a:ext cx="7139836" cy="5899508"/>
        </p:xfrm>
        <a:graphic>
          <a:graphicData uri="http://schemas.openxmlformats.org/drawingml/2006/chart">
            <c:chart xmlns:c="http://schemas.openxmlformats.org/drawingml/2006/chart" xmlns:r="http://schemas.openxmlformats.org/officeDocument/2006/relationships" r:id="rId3"/>
          </a:graphicData>
        </a:graphic>
      </p:graphicFrame>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t="1" b="1236"/>
          <a:stretch/>
        </p:blipFill>
        <p:spPr>
          <a:xfrm>
            <a:off x="224995" y="1299087"/>
            <a:ext cx="4177654" cy="2520337"/>
          </a:xfrm>
          <a:prstGeom prst="rect">
            <a:avLst/>
          </a:prstGeom>
          <a:effectLst>
            <a:reflection blurRad="6350" stA="52000" endA="300" endPos="35000" dir="5400000" sy="-100000" algn="bl" rotWithShape="0"/>
          </a:effectLst>
        </p:spPr>
      </p:pic>
      <p:sp>
        <p:nvSpPr>
          <p:cNvPr id="17" name="Specs"/>
          <p:cNvSpPr txBox="1"/>
          <p:nvPr/>
        </p:nvSpPr>
        <p:spPr>
          <a:xfrm>
            <a:off x="274320" y="4925820"/>
            <a:ext cx="4309385" cy="1230722"/>
          </a:xfrm>
          <a:prstGeom prst="rect">
            <a:avLst/>
          </a:prstGeom>
        </p:spPr>
        <p:txBody>
          <a:bodyPr wrap="none" t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333" i="1" dirty="0">
                <a:solidFill>
                  <a:prstClr val="black">
                    <a:lumMod val="50000"/>
                    <a:lumOff val="50000"/>
                  </a:prstClr>
                </a:solidFill>
              </a:rPr>
              <a:t>Challenger 660 Combine</a:t>
            </a:r>
          </a:p>
          <a:p>
            <a:r>
              <a:rPr lang="en-US" sz="1333" i="1" dirty="0">
                <a:solidFill>
                  <a:prstClr val="black">
                    <a:lumMod val="50000"/>
                    <a:lumOff val="50000"/>
                  </a:prstClr>
                </a:solidFill>
              </a:rPr>
              <a:t>Intel Xeon E5-1660 @ 3.3Ghz 6-Core, </a:t>
            </a:r>
            <a:r>
              <a:rPr lang="en-US" sz="1333" i="1" dirty="0" smtClean="0">
                <a:solidFill>
                  <a:prstClr val="black">
                    <a:lumMod val="50000"/>
                    <a:lumOff val="50000"/>
                  </a:prstClr>
                </a:solidFill>
              </a:rPr>
              <a:t>8GB</a:t>
            </a:r>
          </a:p>
          <a:p>
            <a:r>
              <a:rPr lang="en-US" sz="1333" i="1" dirty="0" smtClean="0">
                <a:solidFill>
                  <a:prstClr val="black">
                    <a:lumMod val="50000"/>
                    <a:lumOff val="50000"/>
                  </a:prstClr>
                </a:solidFill>
              </a:rPr>
              <a:t>Windows </a:t>
            </a:r>
            <a:r>
              <a:rPr lang="en-US" sz="1333" i="1" dirty="0">
                <a:solidFill>
                  <a:prstClr val="black">
                    <a:lumMod val="50000"/>
                    <a:lumOff val="50000"/>
                  </a:prstClr>
                </a:solidFill>
              </a:rPr>
              <a:t>7 x64, 1920x1200</a:t>
            </a:r>
          </a:p>
          <a:p>
            <a:r>
              <a:rPr lang="en-US" sz="1333" i="1" dirty="0">
                <a:solidFill>
                  <a:prstClr val="black">
                    <a:lumMod val="50000"/>
                    <a:lumOff val="50000"/>
                  </a:prstClr>
                </a:solidFill>
              </a:rPr>
              <a:t>Creo Parametric 2.0 M040</a:t>
            </a:r>
          </a:p>
          <a:p>
            <a:r>
              <a:rPr lang="en-US" sz="1333" i="1" dirty="0">
                <a:solidFill>
                  <a:prstClr val="black">
                    <a:lumMod val="50000"/>
                    <a:lumOff val="50000"/>
                  </a:prstClr>
                </a:solidFill>
              </a:rPr>
              <a:t>Drivers: AMD FirePro 9.003.3.3, </a:t>
            </a:r>
            <a:r>
              <a:rPr lang="en-US" sz="1333" i="1" dirty="0" smtClean="0">
                <a:solidFill>
                  <a:prstClr val="black">
                    <a:lumMod val="50000"/>
                    <a:lumOff val="50000"/>
                  </a:prstClr>
                </a:solidFill>
              </a:rPr>
              <a:t>NVidia </a:t>
            </a:r>
            <a:r>
              <a:rPr lang="en-US" sz="1333" i="1" dirty="0">
                <a:solidFill>
                  <a:prstClr val="black">
                    <a:lumMod val="50000"/>
                    <a:lumOff val="50000"/>
                  </a:prstClr>
                </a:solidFill>
              </a:rPr>
              <a:t>Quadro 311.50</a:t>
            </a:r>
            <a:br>
              <a:rPr lang="en-US" sz="1333" i="1" dirty="0">
                <a:solidFill>
                  <a:prstClr val="black">
                    <a:lumMod val="50000"/>
                    <a:lumOff val="50000"/>
                  </a:prstClr>
                </a:solidFill>
              </a:rPr>
            </a:br>
            <a:r>
              <a:rPr lang="en-US" sz="1333" i="1" dirty="0">
                <a:solidFill>
                  <a:prstClr val="black">
                    <a:lumMod val="50000"/>
                    <a:lumOff val="50000"/>
                  </a:prstClr>
                </a:solidFill>
              </a:rPr>
              <a:t>FPS measured with Fraps 3.4.99</a:t>
            </a:r>
          </a:p>
        </p:txBody>
      </p:sp>
      <p:sp>
        <p:nvSpPr>
          <p:cNvPr id="18" name="XTOP"/>
          <p:cNvSpPr txBox="1"/>
          <p:nvPr/>
        </p:nvSpPr>
        <p:spPr>
          <a:xfrm>
            <a:off x="914073" y="4146951"/>
            <a:ext cx="2933495" cy="451342"/>
          </a:xfrm>
          <a:prstGeom prst="rect">
            <a:avLst/>
          </a:prstGeom>
          <a:noFill/>
        </p:spPr>
        <p:txBody>
          <a:bodyPr wrap="none" lIns="0" tIns="0" rIns="0" bIns="0" rtlCol="0">
            <a:spAutoFit/>
          </a:bodyPr>
          <a:lstStyle/>
          <a:p>
            <a:pPr algn="ctr"/>
            <a:r>
              <a:rPr lang="en-US" sz="2933" b="1" dirty="0">
                <a:solidFill>
                  <a:prstClr val="black">
                    <a:lumMod val="85000"/>
                    <a:lumOff val="15000"/>
                  </a:prstClr>
                </a:solidFill>
                <a:latin typeface="Tahoma" pitchFamily="34" charset="0"/>
                <a:ea typeface="Tahoma" pitchFamily="34" charset="0"/>
                <a:cs typeface="Tahoma" pitchFamily="34" charset="0"/>
              </a:rPr>
              <a:t>XTOP Size: 2GB</a:t>
            </a:r>
          </a:p>
        </p:txBody>
      </p:sp>
      <p:sp>
        <p:nvSpPr>
          <p:cNvPr id="21" name="Percentage"/>
          <p:cNvSpPr txBox="1"/>
          <p:nvPr/>
        </p:nvSpPr>
        <p:spPr>
          <a:xfrm>
            <a:off x="10973349" y="1373313"/>
            <a:ext cx="963404" cy="858697"/>
          </a:xfrm>
          <a:prstGeom prst="rect">
            <a:avLst/>
          </a:prstGeom>
          <a:noFill/>
        </p:spPr>
        <p:txBody>
          <a:bodyPr wrap="none" lIns="0" tIns="0" rIns="0" bIns="27432" rtlCol="0">
            <a:spAutoFit/>
          </a:bodyPr>
          <a:lstStyle/>
          <a:p>
            <a:pPr algn="ctr"/>
            <a:r>
              <a:rPr lang="en-US" sz="5400" b="1" dirty="0" smtClean="0">
                <a:ln/>
                <a:solidFill>
                  <a:schemeClr val="accent3"/>
                </a:solidFill>
                <a:latin typeface="ParalucentDemiBold" panose="02000703000000000000" pitchFamily="2" charset="0"/>
                <a:ea typeface="Verdana" pitchFamily="34" charset="0"/>
                <a:cs typeface="Verdana" pitchFamily="34" charset="0"/>
              </a:rPr>
              <a:t>18X</a:t>
            </a:r>
            <a:r>
              <a:rPr lang="en-US" sz="2000" baseline="100000" dirty="0" smtClean="0">
                <a:ln/>
                <a:solidFill>
                  <a:schemeClr val="accent3"/>
                </a:solidFill>
                <a:ea typeface="Verdana" pitchFamily="34" charset="0"/>
                <a:cs typeface="Verdana" pitchFamily="34" charset="0"/>
              </a:rPr>
              <a:t>1</a:t>
            </a:r>
            <a:endParaRPr lang="en-US" sz="2000" baseline="100000" dirty="0">
              <a:ln/>
              <a:solidFill>
                <a:schemeClr val="accent3"/>
              </a:solidFill>
              <a:ea typeface="Verdana" pitchFamily="34" charset="0"/>
              <a:cs typeface="Verdana" pitchFamily="34" charset="0"/>
            </a:endParaRPr>
          </a:p>
        </p:txBody>
      </p:sp>
      <p:sp>
        <p:nvSpPr>
          <p:cNvPr id="22" name="Percentage"/>
          <p:cNvSpPr txBox="1"/>
          <p:nvPr/>
        </p:nvSpPr>
        <p:spPr>
          <a:xfrm>
            <a:off x="9501110" y="1632064"/>
            <a:ext cx="764633" cy="858697"/>
          </a:xfrm>
          <a:prstGeom prst="rect">
            <a:avLst/>
          </a:prstGeom>
          <a:noFill/>
        </p:spPr>
        <p:txBody>
          <a:bodyPr wrap="none" lIns="0" tIns="0" rIns="0" bIns="27432" rtlCol="0">
            <a:spAutoFit/>
          </a:bodyPr>
          <a:lstStyle/>
          <a:p>
            <a:pPr algn="ctr"/>
            <a:r>
              <a:rPr lang="en-US" sz="5400" b="1" dirty="0" smtClean="0">
                <a:ln/>
                <a:solidFill>
                  <a:schemeClr val="accent2"/>
                </a:solidFill>
                <a:latin typeface="ParalucentDemiBold" panose="02000703000000000000" pitchFamily="2" charset="0"/>
                <a:ea typeface="Verdana" pitchFamily="34" charset="0"/>
                <a:cs typeface="Verdana" pitchFamily="34" charset="0"/>
              </a:rPr>
              <a:t>6X</a:t>
            </a:r>
            <a:r>
              <a:rPr lang="en-US" sz="2000" baseline="100000" dirty="0" smtClean="0">
                <a:ln/>
                <a:solidFill>
                  <a:schemeClr val="accent2"/>
                </a:solidFill>
                <a:ea typeface="Verdana" pitchFamily="34" charset="0"/>
                <a:cs typeface="Verdana" pitchFamily="34" charset="0"/>
              </a:rPr>
              <a:t>2</a:t>
            </a:r>
            <a:endParaRPr lang="en-US" sz="2000" baseline="100000" dirty="0">
              <a:ln/>
              <a:solidFill>
                <a:schemeClr val="accent2"/>
              </a:solidFill>
              <a:ea typeface="Verdana" pitchFamily="34" charset="0"/>
              <a:cs typeface="Verdana" pitchFamily="34" charset="0"/>
            </a:endParaRPr>
          </a:p>
        </p:txBody>
      </p:sp>
      <p:grpSp>
        <p:nvGrpSpPr>
          <p:cNvPr id="30" name="Group 29"/>
          <p:cNvGrpSpPr/>
          <p:nvPr/>
        </p:nvGrpSpPr>
        <p:grpSpPr>
          <a:xfrm>
            <a:off x="10789922" y="2222485"/>
            <a:ext cx="459103" cy="3168665"/>
            <a:chOff x="10789922" y="2222485"/>
            <a:chExt cx="459103" cy="3168665"/>
          </a:xfrm>
        </p:grpSpPr>
        <p:cxnSp>
          <p:nvCxnSpPr>
            <p:cNvPr id="24" name="Straight Arrow Connector 23"/>
            <p:cNvCxnSpPr/>
            <p:nvPr/>
          </p:nvCxnSpPr>
          <p:spPr>
            <a:xfrm flipV="1">
              <a:off x="11006826" y="2324100"/>
              <a:ext cx="0" cy="3067050"/>
            </a:xfrm>
            <a:prstGeom prst="straightConnector1">
              <a:avLst/>
            </a:prstGeom>
            <a:ln w="44450">
              <a:solidFill>
                <a:schemeClr val="accent3"/>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0789922" y="2222485"/>
              <a:ext cx="459103" cy="0"/>
            </a:xfrm>
            <a:prstGeom prst="line">
              <a:avLst/>
            </a:prstGeom>
            <a:ln w="44450">
              <a:solidFill>
                <a:schemeClr val="accent3"/>
              </a:solidFill>
              <a:prstDash val="solid"/>
              <a:tailEnd type="none" w="med" len="lg"/>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6305550" y="2465346"/>
            <a:ext cx="3374683" cy="2608101"/>
            <a:chOff x="10023663" y="2779671"/>
            <a:chExt cx="3374683" cy="2608101"/>
          </a:xfrm>
        </p:grpSpPr>
        <p:cxnSp>
          <p:nvCxnSpPr>
            <p:cNvPr id="32" name="Straight Arrow Connector 31"/>
            <p:cNvCxnSpPr/>
            <p:nvPr/>
          </p:nvCxnSpPr>
          <p:spPr>
            <a:xfrm flipV="1">
              <a:off x="10221013" y="2895600"/>
              <a:ext cx="0" cy="2492172"/>
            </a:xfrm>
            <a:prstGeom prst="straightConnector1">
              <a:avLst/>
            </a:prstGeom>
            <a:ln w="44450">
              <a:solidFill>
                <a:schemeClr val="accent2"/>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10023663" y="2779671"/>
              <a:ext cx="3374683" cy="0"/>
            </a:xfrm>
            <a:prstGeom prst="line">
              <a:avLst/>
            </a:prstGeom>
            <a:ln w="44450">
              <a:solidFill>
                <a:schemeClr val="accent2"/>
              </a:solidFill>
              <a:prstDash val="solid"/>
              <a:tailEnd type="non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956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7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par>
                                <p:cTn id="8" presetID="26" presetClass="emph" presetSubtype="0" fill="hold" grpId="1" nodeType="withEffect">
                                  <p:stCondLst>
                                    <p:cond delay="2700"/>
                                  </p:stCondLst>
                                  <p:childTnLst>
                                    <p:animEffect transition="out" filter="fade">
                                      <p:cBhvr>
                                        <p:cTn id="9" dur="250" tmFilter="0, 0; .2, .5; .8, .5; 1, 0"/>
                                        <p:tgtEl>
                                          <p:spTgt spid="21"/>
                                        </p:tgtEl>
                                      </p:cBhvr>
                                    </p:animEffect>
                                    <p:animScale>
                                      <p:cBhvr>
                                        <p:cTn id="10" dur="125" autoRev="1" fill="hold"/>
                                        <p:tgtEl>
                                          <p:spTgt spid="21"/>
                                        </p:tgtEl>
                                      </p:cBhvr>
                                      <p:by x="105000" y="105000"/>
                                    </p:animScale>
                                  </p:childTnLst>
                                </p:cTn>
                              </p:par>
                              <p:par>
                                <p:cTn id="11" presetID="10" presetClass="entr" presetSubtype="0" fill="hold" grpId="0" nodeType="withEffect">
                                  <p:stCondLst>
                                    <p:cond delay="27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250"/>
                                        <p:tgtEl>
                                          <p:spTgt spid="22"/>
                                        </p:tgtEl>
                                      </p:cBhvr>
                                    </p:animEffect>
                                  </p:childTnLst>
                                </p:cTn>
                              </p:par>
                              <p:par>
                                <p:cTn id="14" presetID="26" presetClass="emph" presetSubtype="0" fill="hold" grpId="1" nodeType="withEffect">
                                  <p:stCondLst>
                                    <p:cond delay="2700"/>
                                  </p:stCondLst>
                                  <p:childTnLst>
                                    <p:animEffect transition="out" filter="fade">
                                      <p:cBhvr>
                                        <p:cTn id="15" dur="250" tmFilter="0, 0; .2, .5; .8, .5; 1, 0"/>
                                        <p:tgtEl>
                                          <p:spTgt spid="22"/>
                                        </p:tgtEl>
                                      </p:cBhvr>
                                    </p:animEffect>
                                    <p:animScale>
                                      <p:cBhvr>
                                        <p:cTn id="16" dur="125"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141" y="1126045"/>
            <a:ext cx="4295357" cy="3939171"/>
          </a:xfrm>
          <a:prstGeom prst="rect">
            <a:avLst/>
          </a:prstGeom>
        </p:spPr>
      </p:pic>
      <p:sp>
        <p:nvSpPr>
          <p:cNvPr id="19" name="Rectangle 18"/>
          <p:cNvSpPr/>
          <p:nvPr/>
        </p:nvSpPr>
        <p:spPr>
          <a:xfrm>
            <a:off x="10916433" y="5705605"/>
            <a:ext cx="1077238" cy="9018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5" name="Title 4"/>
          <p:cNvSpPr>
            <a:spLocks noGrp="1"/>
          </p:cNvSpPr>
          <p:nvPr>
            <p:ph type="title"/>
          </p:nvPr>
        </p:nvSpPr>
        <p:spPr/>
        <p:txBody>
          <a:bodyPr/>
          <a:lstStyle/>
          <a:p>
            <a:r>
              <a:rPr lang="en-US" dirty="0" smtClean="0"/>
              <a:t>Performance Comparisons</a:t>
            </a:r>
            <a:endParaRPr lang="en-US" dirty="0"/>
          </a:p>
        </p:txBody>
      </p:sp>
      <p:sp>
        <p:nvSpPr>
          <p:cNvPr id="6" name="Text Placeholder 5"/>
          <p:cNvSpPr>
            <a:spLocks noGrp="1"/>
          </p:cNvSpPr>
          <p:nvPr>
            <p:ph type="body" sz="quarter" idx="10"/>
          </p:nvPr>
        </p:nvSpPr>
        <p:spPr/>
        <p:txBody>
          <a:bodyPr/>
          <a:lstStyle/>
          <a:p>
            <a:r>
              <a:rPr lang="en-US" dirty="0" smtClean="0"/>
              <a:t>TRANSPARENCY MODE </a:t>
            </a:r>
            <a:r>
              <a:rPr lang="en-US" b="0" dirty="0" smtClean="0"/>
              <a:t>– PTC Motorcycle</a:t>
            </a:r>
            <a:endParaRPr lang="en-US" b="0" dirty="0"/>
          </a:p>
        </p:txBody>
      </p:sp>
      <p:graphicFrame>
        <p:nvGraphicFramePr>
          <p:cNvPr id="9" name="Chart 8"/>
          <p:cNvGraphicFramePr/>
          <p:nvPr>
            <p:extLst>
              <p:ext uri="{D42A27DB-BD31-4B8C-83A1-F6EECF244321}">
                <p14:modId xmlns:p14="http://schemas.microsoft.com/office/powerpoint/2010/main" val="2185888704"/>
              </p:ext>
            </p:extLst>
          </p:nvPr>
        </p:nvGraphicFramePr>
        <p:xfrm>
          <a:off x="4628367" y="432148"/>
          <a:ext cx="7139836" cy="5899508"/>
        </p:xfrm>
        <a:graphic>
          <a:graphicData uri="http://schemas.openxmlformats.org/drawingml/2006/chart">
            <c:chart xmlns:c="http://schemas.openxmlformats.org/drawingml/2006/chart" xmlns:r="http://schemas.openxmlformats.org/officeDocument/2006/relationships" r:id="rId3"/>
          </a:graphicData>
        </a:graphic>
      </p:graphicFrame>
      <p:sp>
        <p:nvSpPr>
          <p:cNvPr id="17" name="Specs"/>
          <p:cNvSpPr txBox="1"/>
          <p:nvPr/>
        </p:nvSpPr>
        <p:spPr>
          <a:xfrm>
            <a:off x="274320" y="4925820"/>
            <a:ext cx="4309385" cy="1230722"/>
          </a:xfrm>
          <a:prstGeom prst="rect">
            <a:avLst/>
          </a:prstGeom>
        </p:spPr>
        <p:txBody>
          <a:bodyPr wrap="none" t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333" i="1" dirty="0" smtClean="0">
                <a:solidFill>
                  <a:prstClr val="black">
                    <a:lumMod val="50000"/>
                    <a:lumOff val="50000"/>
                  </a:prstClr>
                </a:solidFill>
              </a:rPr>
              <a:t>PTC Motorcycle</a:t>
            </a:r>
            <a:endParaRPr lang="en-US" sz="1333" i="1" dirty="0">
              <a:solidFill>
                <a:prstClr val="black">
                  <a:lumMod val="50000"/>
                  <a:lumOff val="50000"/>
                </a:prstClr>
              </a:solidFill>
            </a:endParaRPr>
          </a:p>
          <a:p>
            <a:r>
              <a:rPr lang="en-US" sz="1333" i="1" dirty="0">
                <a:solidFill>
                  <a:prstClr val="black">
                    <a:lumMod val="50000"/>
                    <a:lumOff val="50000"/>
                  </a:prstClr>
                </a:solidFill>
              </a:rPr>
              <a:t>Intel Xeon E5-1660 @ 3.3Ghz 6-Core, </a:t>
            </a:r>
            <a:r>
              <a:rPr lang="en-US" sz="1333" i="1" dirty="0" smtClean="0">
                <a:solidFill>
                  <a:prstClr val="black">
                    <a:lumMod val="50000"/>
                    <a:lumOff val="50000"/>
                  </a:prstClr>
                </a:solidFill>
              </a:rPr>
              <a:t>8GB</a:t>
            </a:r>
          </a:p>
          <a:p>
            <a:r>
              <a:rPr lang="en-US" sz="1333" i="1" dirty="0" smtClean="0">
                <a:solidFill>
                  <a:prstClr val="black">
                    <a:lumMod val="50000"/>
                    <a:lumOff val="50000"/>
                  </a:prstClr>
                </a:solidFill>
              </a:rPr>
              <a:t>Windows </a:t>
            </a:r>
            <a:r>
              <a:rPr lang="en-US" sz="1333" i="1" dirty="0">
                <a:solidFill>
                  <a:prstClr val="black">
                    <a:lumMod val="50000"/>
                    <a:lumOff val="50000"/>
                  </a:prstClr>
                </a:solidFill>
              </a:rPr>
              <a:t>7 x64, 1920x1200</a:t>
            </a:r>
          </a:p>
          <a:p>
            <a:r>
              <a:rPr lang="en-US" sz="1333" i="1" dirty="0">
                <a:solidFill>
                  <a:prstClr val="black">
                    <a:lumMod val="50000"/>
                    <a:lumOff val="50000"/>
                  </a:prstClr>
                </a:solidFill>
              </a:rPr>
              <a:t>Creo Parametric 2.0 M040</a:t>
            </a:r>
          </a:p>
          <a:p>
            <a:r>
              <a:rPr lang="en-US" sz="1333" i="1" dirty="0">
                <a:solidFill>
                  <a:prstClr val="black">
                    <a:lumMod val="50000"/>
                    <a:lumOff val="50000"/>
                  </a:prstClr>
                </a:solidFill>
              </a:rPr>
              <a:t>Drivers: AMD FirePro 9.003.3.3, </a:t>
            </a:r>
            <a:r>
              <a:rPr lang="en-US" sz="1333" i="1" dirty="0" smtClean="0">
                <a:solidFill>
                  <a:prstClr val="black">
                    <a:lumMod val="50000"/>
                    <a:lumOff val="50000"/>
                  </a:prstClr>
                </a:solidFill>
              </a:rPr>
              <a:t>NVidia </a:t>
            </a:r>
            <a:r>
              <a:rPr lang="en-US" sz="1333" i="1" dirty="0">
                <a:solidFill>
                  <a:prstClr val="black">
                    <a:lumMod val="50000"/>
                    <a:lumOff val="50000"/>
                  </a:prstClr>
                </a:solidFill>
              </a:rPr>
              <a:t>Quadro 311.50</a:t>
            </a:r>
            <a:br>
              <a:rPr lang="en-US" sz="1333" i="1" dirty="0">
                <a:solidFill>
                  <a:prstClr val="black">
                    <a:lumMod val="50000"/>
                    <a:lumOff val="50000"/>
                  </a:prstClr>
                </a:solidFill>
              </a:rPr>
            </a:br>
            <a:r>
              <a:rPr lang="en-US" sz="1333" i="1" dirty="0">
                <a:solidFill>
                  <a:prstClr val="black">
                    <a:lumMod val="50000"/>
                    <a:lumOff val="50000"/>
                  </a:prstClr>
                </a:solidFill>
              </a:rPr>
              <a:t>FPS measured with Fraps 3.4.99</a:t>
            </a:r>
          </a:p>
        </p:txBody>
      </p:sp>
      <p:sp>
        <p:nvSpPr>
          <p:cNvPr id="18" name="XTOP"/>
          <p:cNvSpPr txBox="1"/>
          <p:nvPr/>
        </p:nvSpPr>
        <p:spPr>
          <a:xfrm>
            <a:off x="647174" y="4146951"/>
            <a:ext cx="3467295" cy="451342"/>
          </a:xfrm>
          <a:prstGeom prst="rect">
            <a:avLst/>
          </a:prstGeom>
          <a:noFill/>
        </p:spPr>
        <p:txBody>
          <a:bodyPr wrap="none" lIns="0" tIns="0" rIns="0" bIns="0" rtlCol="0">
            <a:spAutoFit/>
          </a:bodyPr>
          <a:lstStyle/>
          <a:p>
            <a:pPr algn="ctr"/>
            <a:r>
              <a:rPr lang="en-US" sz="2933" b="1" dirty="0">
                <a:solidFill>
                  <a:prstClr val="black">
                    <a:lumMod val="85000"/>
                    <a:lumOff val="15000"/>
                  </a:prstClr>
                </a:solidFill>
                <a:latin typeface="Tahoma" pitchFamily="34" charset="0"/>
                <a:ea typeface="Tahoma" pitchFamily="34" charset="0"/>
                <a:cs typeface="Tahoma" pitchFamily="34" charset="0"/>
              </a:rPr>
              <a:t>XTOP Size: </a:t>
            </a:r>
            <a:r>
              <a:rPr lang="en-US" sz="2933" b="1" dirty="0" smtClean="0">
                <a:solidFill>
                  <a:prstClr val="black">
                    <a:lumMod val="85000"/>
                    <a:lumOff val="15000"/>
                  </a:prstClr>
                </a:solidFill>
                <a:latin typeface="Tahoma" pitchFamily="34" charset="0"/>
                <a:ea typeface="Tahoma" pitchFamily="34" charset="0"/>
                <a:cs typeface="Tahoma" pitchFamily="34" charset="0"/>
              </a:rPr>
              <a:t>650MB</a:t>
            </a:r>
            <a:endParaRPr lang="en-US" sz="2933" b="1" dirty="0">
              <a:solidFill>
                <a:prstClr val="black">
                  <a:lumMod val="85000"/>
                  <a:lumOff val="15000"/>
                </a:prstClr>
              </a:solidFill>
              <a:latin typeface="Tahoma" pitchFamily="34" charset="0"/>
              <a:ea typeface="Tahoma" pitchFamily="34" charset="0"/>
              <a:cs typeface="Tahoma" pitchFamily="34" charset="0"/>
            </a:endParaRPr>
          </a:p>
        </p:txBody>
      </p:sp>
      <p:sp>
        <p:nvSpPr>
          <p:cNvPr id="11" name="Percentage"/>
          <p:cNvSpPr txBox="1"/>
          <p:nvPr/>
        </p:nvSpPr>
        <p:spPr>
          <a:xfrm>
            <a:off x="10929268" y="1033588"/>
            <a:ext cx="1051570" cy="858697"/>
          </a:xfrm>
          <a:prstGeom prst="rect">
            <a:avLst/>
          </a:prstGeom>
          <a:noFill/>
        </p:spPr>
        <p:txBody>
          <a:bodyPr wrap="none" lIns="0" tIns="0" rIns="0" bIns="27432" rtlCol="0">
            <a:spAutoFit/>
          </a:bodyPr>
          <a:lstStyle/>
          <a:p>
            <a:pPr algn="ctr"/>
            <a:r>
              <a:rPr lang="en-US" sz="5400" b="1" dirty="0" smtClean="0">
                <a:ln/>
                <a:solidFill>
                  <a:schemeClr val="accent3"/>
                </a:solidFill>
                <a:latin typeface="ParalucentDemiBold" panose="02000703000000000000" pitchFamily="2" charset="0"/>
                <a:ea typeface="Verdana" pitchFamily="34" charset="0"/>
                <a:cs typeface="Verdana" pitchFamily="34" charset="0"/>
              </a:rPr>
              <a:t>23X</a:t>
            </a:r>
            <a:r>
              <a:rPr lang="en-US" sz="2000" baseline="100000" dirty="0" smtClean="0">
                <a:ln/>
                <a:solidFill>
                  <a:schemeClr val="accent3"/>
                </a:solidFill>
                <a:ea typeface="Verdana" pitchFamily="34" charset="0"/>
                <a:cs typeface="Verdana" pitchFamily="34" charset="0"/>
              </a:rPr>
              <a:t>3</a:t>
            </a:r>
            <a:endParaRPr lang="en-US" sz="4400" baseline="100000" dirty="0">
              <a:ln/>
              <a:solidFill>
                <a:schemeClr val="accent3"/>
              </a:solidFill>
              <a:ea typeface="Verdana" pitchFamily="34" charset="0"/>
              <a:cs typeface="Verdana" pitchFamily="34" charset="0"/>
            </a:endParaRPr>
          </a:p>
        </p:txBody>
      </p:sp>
      <p:grpSp>
        <p:nvGrpSpPr>
          <p:cNvPr id="12" name="Group 11"/>
          <p:cNvGrpSpPr/>
          <p:nvPr/>
        </p:nvGrpSpPr>
        <p:grpSpPr>
          <a:xfrm>
            <a:off x="10789922" y="1892285"/>
            <a:ext cx="497203" cy="3498865"/>
            <a:chOff x="10789922" y="1892285"/>
            <a:chExt cx="497203" cy="3498865"/>
          </a:xfrm>
        </p:grpSpPr>
        <p:cxnSp>
          <p:nvCxnSpPr>
            <p:cNvPr id="13" name="Straight Arrow Connector 12"/>
            <p:cNvCxnSpPr/>
            <p:nvPr/>
          </p:nvCxnSpPr>
          <p:spPr>
            <a:xfrm flipV="1">
              <a:off x="11006826" y="2000250"/>
              <a:ext cx="0" cy="3390900"/>
            </a:xfrm>
            <a:prstGeom prst="straightConnector1">
              <a:avLst/>
            </a:prstGeom>
            <a:ln w="44450">
              <a:solidFill>
                <a:schemeClr val="accent3"/>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789922" y="1892285"/>
              <a:ext cx="497203" cy="0"/>
            </a:xfrm>
            <a:prstGeom prst="line">
              <a:avLst/>
            </a:prstGeom>
            <a:ln w="44450">
              <a:solidFill>
                <a:schemeClr val="accent3"/>
              </a:solidFill>
              <a:prstDash val="solid"/>
              <a:tailEnd type="none" w="med" len="lg"/>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314032" y="2236746"/>
            <a:ext cx="3366201" cy="2689075"/>
            <a:chOff x="10032145" y="2551071"/>
            <a:chExt cx="3366201" cy="2689075"/>
          </a:xfrm>
        </p:grpSpPr>
        <p:cxnSp>
          <p:nvCxnSpPr>
            <p:cNvPr id="21" name="Straight Arrow Connector 20"/>
            <p:cNvCxnSpPr/>
            <p:nvPr/>
          </p:nvCxnSpPr>
          <p:spPr>
            <a:xfrm flipV="1">
              <a:off x="10219240" y="2623686"/>
              <a:ext cx="0" cy="2616460"/>
            </a:xfrm>
            <a:prstGeom prst="straightConnector1">
              <a:avLst/>
            </a:prstGeom>
            <a:ln w="44450">
              <a:solidFill>
                <a:schemeClr val="accent2"/>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0032145" y="2551071"/>
              <a:ext cx="3366201" cy="0"/>
            </a:xfrm>
            <a:prstGeom prst="line">
              <a:avLst/>
            </a:prstGeom>
            <a:ln w="44450">
              <a:solidFill>
                <a:schemeClr val="accent2"/>
              </a:solidFill>
              <a:prstDash val="solid"/>
              <a:tailEnd type="none" w="med" len="lg"/>
            </a:ln>
          </p:spPr>
          <p:style>
            <a:lnRef idx="1">
              <a:schemeClr val="accent1"/>
            </a:lnRef>
            <a:fillRef idx="0">
              <a:schemeClr val="accent1"/>
            </a:fillRef>
            <a:effectRef idx="0">
              <a:schemeClr val="accent1"/>
            </a:effectRef>
            <a:fontRef idx="minor">
              <a:schemeClr val="tx1"/>
            </a:fontRef>
          </p:style>
        </p:cxnSp>
      </p:grpSp>
      <p:sp>
        <p:nvSpPr>
          <p:cNvPr id="23" name="Percentage"/>
          <p:cNvSpPr txBox="1"/>
          <p:nvPr/>
        </p:nvSpPr>
        <p:spPr>
          <a:xfrm>
            <a:off x="9512633" y="1378049"/>
            <a:ext cx="745397" cy="858697"/>
          </a:xfrm>
          <a:prstGeom prst="rect">
            <a:avLst/>
          </a:prstGeom>
          <a:noFill/>
        </p:spPr>
        <p:txBody>
          <a:bodyPr wrap="none" lIns="0" tIns="0" rIns="0" bIns="27432" rtlCol="0">
            <a:spAutoFit/>
          </a:bodyPr>
          <a:lstStyle/>
          <a:p>
            <a:pPr algn="ctr"/>
            <a:r>
              <a:rPr lang="en-US" sz="5400" b="1" dirty="0" smtClean="0">
                <a:ln/>
                <a:solidFill>
                  <a:schemeClr val="accent2"/>
                </a:solidFill>
                <a:latin typeface="ParalucentDemiBold" panose="02000703000000000000" pitchFamily="2" charset="0"/>
                <a:ea typeface="Verdana" pitchFamily="34" charset="0"/>
                <a:cs typeface="Verdana" pitchFamily="34" charset="0"/>
              </a:rPr>
              <a:t>5X</a:t>
            </a:r>
            <a:r>
              <a:rPr lang="en-US" sz="2000" baseline="100000" dirty="0" smtClean="0">
                <a:ln/>
                <a:solidFill>
                  <a:schemeClr val="accent2"/>
                </a:solidFill>
                <a:ea typeface="Verdana" pitchFamily="34" charset="0"/>
                <a:cs typeface="Verdana" pitchFamily="34" charset="0"/>
              </a:rPr>
              <a:t>4</a:t>
            </a:r>
            <a:endParaRPr lang="en-US" baseline="100000" dirty="0">
              <a:ln/>
              <a:solidFill>
                <a:schemeClr val="accent2"/>
              </a:solidFill>
              <a:ea typeface="Verdana" pitchFamily="34" charset="0"/>
              <a:cs typeface="Verdana" pitchFamily="34" charset="0"/>
            </a:endParaRPr>
          </a:p>
        </p:txBody>
      </p:sp>
    </p:spTree>
    <p:extLst>
      <p:ext uri="{BB962C8B-B14F-4D97-AF65-F5344CB8AC3E}">
        <p14:creationId xmlns:p14="http://schemas.microsoft.com/office/powerpoint/2010/main" val="200049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7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26" presetClass="emph" presetSubtype="0" fill="hold" grpId="1" nodeType="withEffect">
                                  <p:stCondLst>
                                    <p:cond delay="2700"/>
                                  </p:stCondLst>
                                  <p:childTnLst>
                                    <p:animEffect transition="out" filter="fade">
                                      <p:cBhvr>
                                        <p:cTn id="9" dur="250" tmFilter="0, 0; .2, .5; .8, .5; 1, 0"/>
                                        <p:tgtEl>
                                          <p:spTgt spid="11"/>
                                        </p:tgtEl>
                                      </p:cBhvr>
                                    </p:animEffect>
                                    <p:animScale>
                                      <p:cBhvr>
                                        <p:cTn id="10" dur="125" autoRev="1" fill="hold"/>
                                        <p:tgtEl>
                                          <p:spTgt spid="11"/>
                                        </p:tgtEl>
                                      </p:cBhvr>
                                      <p:by x="105000" y="105000"/>
                                    </p:animScale>
                                  </p:childTnLst>
                                </p:cTn>
                              </p:par>
                              <p:par>
                                <p:cTn id="11" presetID="10" presetClass="entr" presetSubtype="0" fill="hold" grpId="0" nodeType="withEffect">
                                  <p:stCondLst>
                                    <p:cond delay="27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50"/>
                                        <p:tgtEl>
                                          <p:spTgt spid="23"/>
                                        </p:tgtEl>
                                      </p:cBhvr>
                                    </p:animEffect>
                                  </p:childTnLst>
                                </p:cTn>
                              </p:par>
                              <p:par>
                                <p:cTn id="14" presetID="26" presetClass="emph" presetSubtype="0" fill="hold" grpId="1" nodeType="withEffect">
                                  <p:stCondLst>
                                    <p:cond delay="2700"/>
                                  </p:stCondLst>
                                  <p:childTnLst>
                                    <p:animEffect transition="out" filter="fade">
                                      <p:cBhvr>
                                        <p:cTn id="15" dur="250" tmFilter="0, 0; .2, .5; .8, .5; 1, 0"/>
                                        <p:tgtEl>
                                          <p:spTgt spid="23"/>
                                        </p:tgtEl>
                                      </p:cBhvr>
                                    </p:animEffect>
                                    <p:animScale>
                                      <p:cBhvr>
                                        <p:cTn id="16" dur="125"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3" grpId="0"/>
      <p:bldP spid="2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t="1" b="1236"/>
          <a:stretch/>
        </p:blipFill>
        <p:spPr>
          <a:xfrm>
            <a:off x="145609" y="970821"/>
            <a:ext cx="2677684" cy="1615420"/>
          </a:xfrm>
          <a:prstGeom prst="rect">
            <a:avLst/>
          </a:prstGeom>
          <a:effectLst>
            <a:reflection blurRad="6350" stA="52000" endA="300" endPos="35000" dir="5400000" sy="-100000" algn="bl" rotWithShape="0"/>
          </a:effectLst>
        </p:spPr>
      </p:pic>
      <p:sp>
        <p:nvSpPr>
          <p:cNvPr id="19" name="Rectangle 18"/>
          <p:cNvSpPr/>
          <p:nvPr/>
        </p:nvSpPr>
        <p:spPr>
          <a:xfrm>
            <a:off x="10916433" y="5705605"/>
            <a:ext cx="1077238" cy="90187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bg1"/>
              </a:solidFill>
            </a:endParaRPr>
          </a:p>
        </p:txBody>
      </p:sp>
      <p:sp>
        <p:nvSpPr>
          <p:cNvPr id="5" name="Title 4"/>
          <p:cNvSpPr>
            <a:spLocks noGrp="1"/>
          </p:cNvSpPr>
          <p:nvPr>
            <p:ph type="title"/>
          </p:nvPr>
        </p:nvSpPr>
        <p:spPr/>
        <p:txBody>
          <a:bodyPr/>
          <a:lstStyle/>
          <a:p>
            <a:r>
              <a:rPr lang="en-US" dirty="0" smtClean="0"/>
              <a:t>Performance Comparisons</a:t>
            </a:r>
            <a:endParaRPr lang="en-US" dirty="0"/>
          </a:p>
        </p:txBody>
      </p:sp>
      <p:sp>
        <p:nvSpPr>
          <p:cNvPr id="6" name="Text Placeholder 5"/>
          <p:cNvSpPr>
            <a:spLocks noGrp="1"/>
          </p:cNvSpPr>
          <p:nvPr>
            <p:ph type="body" sz="quarter" idx="10"/>
          </p:nvPr>
        </p:nvSpPr>
        <p:spPr/>
        <p:txBody>
          <a:bodyPr/>
          <a:lstStyle/>
          <a:p>
            <a:r>
              <a:rPr lang="en-US" dirty="0" smtClean="0"/>
              <a:t>SHADED MODE</a:t>
            </a:r>
            <a:endParaRPr lang="en-US" b="0" dirty="0"/>
          </a:p>
        </p:txBody>
      </p:sp>
      <p:graphicFrame>
        <p:nvGraphicFramePr>
          <p:cNvPr id="9" name="Chart 8"/>
          <p:cNvGraphicFramePr/>
          <p:nvPr>
            <p:extLst>
              <p:ext uri="{D42A27DB-BD31-4B8C-83A1-F6EECF244321}">
                <p14:modId xmlns:p14="http://schemas.microsoft.com/office/powerpoint/2010/main" val="509915693"/>
              </p:ext>
            </p:extLst>
          </p:nvPr>
        </p:nvGraphicFramePr>
        <p:xfrm>
          <a:off x="4628367" y="620724"/>
          <a:ext cx="7139836" cy="5710932"/>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p:nvPr/>
        </p:nvGrpSpPr>
        <p:grpSpPr>
          <a:xfrm>
            <a:off x="6334125" y="1648577"/>
            <a:ext cx="3200377" cy="1403996"/>
            <a:chOff x="10250358" y="2496302"/>
            <a:chExt cx="3200377" cy="1403996"/>
          </a:xfrm>
        </p:grpSpPr>
        <p:cxnSp>
          <p:nvCxnSpPr>
            <p:cNvPr id="11" name="Straight Arrow Connector 10"/>
            <p:cNvCxnSpPr/>
            <p:nvPr/>
          </p:nvCxnSpPr>
          <p:spPr>
            <a:xfrm flipV="1">
              <a:off x="10492476" y="2603878"/>
              <a:ext cx="0" cy="1296420"/>
            </a:xfrm>
            <a:prstGeom prst="straightConnector1">
              <a:avLst/>
            </a:prstGeom>
            <a:ln w="44450">
              <a:solidFill>
                <a:schemeClr val="accent2"/>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0250358" y="2496302"/>
              <a:ext cx="3200377" cy="0"/>
            </a:xfrm>
            <a:prstGeom prst="line">
              <a:avLst/>
            </a:prstGeom>
            <a:ln w="44450">
              <a:solidFill>
                <a:schemeClr val="accent2"/>
              </a:solidFill>
              <a:prstDash val="solid"/>
              <a:tailEnd type="none" w="med" len="lg"/>
            </a:ln>
          </p:spPr>
          <p:style>
            <a:lnRef idx="1">
              <a:schemeClr val="accent1"/>
            </a:lnRef>
            <a:fillRef idx="0">
              <a:schemeClr val="accent1"/>
            </a:fillRef>
            <a:effectRef idx="0">
              <a:schemeClr val="accent1"/>
            </a:effectRef>
            <a:fontRef idx="minor">
              <a:schemeClr val="tx1"/>
            </a:fontRef>
          </p:style>
        </p:cxnSp>
      </p:grpSp>
      <p:sp>
        <p:nvSpPr>
          <p:cNvPr id="13" name="Percentage"/>
          <p:cNvSpPr txBox="1"/>
          <p:nvPr/>
        </p:nvSpPr>
        <p:spPr>
          <a:xfrm>
            <a:off x="9123756" y="844649"/>
            <a:ext cx="1126912" cy="858697"/>
          </a:xfrm>
          <a:prstGeom prst="rect">
            <a:avLst/>
          </a:prstGeom>
          <a:noFill/>
        </p:spPr>
        <p:txBody>
          <a:bodyPr wrap="none" lIns="0" tIns="0" rIns="0" bIns="27432" rtlCol="0">
            <a:spAutoFit/>
          </a:bodyPr>
          <a:lstStyle/>
          <a:p>
            <a:pPr algn="ctr"/>
            <a:r>
              <a:rPr lang="en-US" sz="5400" b="1" dirty="0" smtClean="0">
                <a:ln/>
                <a:solidFill>
                  <a:schemeClr val="accent2"/>
                </a:solidFill>
                <a:latin typeface="ParalucentDemiBold" panose="02000703000000000000" pitchFamily="2" charset="0"/>
                <a:ea typeface="Verdana" pitchFamily="34" charset="0"/>
                <a:cs typeface="Verdana" pitchFamily="34" charset="0"/>
              </a:rPr>
              <a:t>1.6X</a:t>
            </a:r>
            <a:r>
              <a:rPr lang="en-US" sz="2000" baseline="100000" dirty="0" smtClean="0">
                <a:ln/>
                <a:solidFill>
                  <a:schemeClr val="accent2"/>
                </a:solidFill>
                <a:ea typeface="Verdana" pitchFamily="34" charset="0"/>
                <a:cs typeface="Verdana" pitchFamily="34" charset="0"/>
              </a:rPr>
              <a:t>5</a:t>
            </a:r>
            <a:endParaRPr lang="en-US" sz="2000" baseline="100000" dirty="0">
              <a:ln/>
              <a:solidFill>
                <a:schemeClr val="accent2"/>
              </a:solidFill>
              <a:ea typeface="Verdana" pitchFamily="34" charset="0"/>
              <a:cs typeface="Verdana" pitchFamily="34"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7442" y="1789524"/>
            <a:ext cx="2731001" cy="250453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262" y="2908089"/>
            <a:ext cx="5205404" cy="2935328"/>
          </a:xfrm>
          <a:prstGeom prst="rect">
            <a:avLst/>
          </a:prstGeom>
        </p:spPr>
      </p:pic>
      <p:sp>
        <p:nvSpPr>
          <p:cNvPr id="17" name="Specs"/>
          <p:cNvSpPr txBox="1"/>
          <p:nvPr/>
        </p:nvSpPr>
        <p:spPr>
          <a:xfrm>
            <a:off x="274320" y="4925820"/>
            <a:ext cx="4545027" cy="1230722"/>
          </a:xfrm>
          <a:prstGeom prst="rect">
            <a:avLst/>
          </a:prstGeom>
        </p:spPr>
        <p:txBody>
          <a:bodyPr wrap="none" t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333" i="1" dirty="0">
                <a:solidFill>
                  <a:prstClr val="black">
                    <a:lumMod val="50000"/>
                    <a:lumOff val="50000"/>
                  </a:prstClr>
                </a:solidFill>
              </a:rPr>
              <a:t>Challenger 660 </a:t>
            </a:r>
            <a:r>
              <a:rPr lang="en-US" sz="1333" i="1" dirty="0" smtClean="0">
                <a:solidFill>
                  <a:prstClr val="black">
                    <a:lumMod val="50000"/>
                    <a:lumOff val="50000"/>
                  </a:prstClr>
                </a:solidFill>
              </a:rPr>
              <a:t>Combine, PTC Worldcar, PTC Motorcycle</a:t>
            </a:r>
            <a:endParaRPr lang="en-US" sz="1333" i="1" dirty="0">
              <a:solidFill>
                <a:prstClr val="black">
                  <a:lumMod val="50000"/>
                  <a:lumOff val="50000"/>
                </a:prstClr>
              </a:solidFill>
            </a:endParaRPr>
          </a:p>
          <a:p>
            <a:r>
              <a:rPr lang="en-US" sz="1333" i="1" dirty="0">
                <a:solidFill>
                  <a:prstClr val="black">
                    <a:lumMod val="50000"/>
                    <a:lumOff val="50000"/>
                  </a:prstClr>
                </a:solidFill>
              </a:rPr>
              <a:t>Intel Xeon E5-1660 @ 3.3Ghz 6-Core, </a:t>
            </a:r>
            <a:r>
              <a:rPr lang="en-US" sz="1333" i="1" dirty="0" smtClean="0">
                <a:solidFill>
                  <a:prstClr val="black">
                    <a:lumMod val="50000"/>
                    <a:lumOff val="50000"/>
                  </a:prstClr>
                </a:solidFill>
              </a:rPr>
              <a:t>8GB</a:t>
            </a:r>
          </a:p>
          <a:p>
            <a:r>
              <a:rPr lang="en-US" sz="1333" i="1" dirty="0" smtClean="0">
                <a:solidFill>
                  <a:prstClr val="black">
                    <a:lumMod val="50000"/>
                    <a:lumOff val="50000"/>
                  </a:prstClr>
                </a:solidFill>
              </a:rPr>
              <a:t>Windows </a:t>
            </a:r>
            <a:r>
              <a:rPr lang="en-US" sz="1333" i="1" dirty="0">
                <a:solidFill>
                  <a:prstClr val="black">
                    <a:lumMod val="50000"/>
                    <a:lumOff val="50000"/>
                  </a:prstClr>
                </a:solidFill>
              </a:rPr>
              <a:t>7 x64, 1920x1200</a:t>
            </a:r>
          </a:p>
          <a:p>
            <a:r>
              <a:rPr lang="en-US" sz="1333" i="1" dirty="0">
                <a:solidFill>
                  <a:prstClr val="black">
                    <a:lumMod val="50000"/>
                    <a:lumOff val="50000"/>
                  </a:prstClr>
                </a:solidFill>
              </a:rPr>
              <a:t>Creo Parametric 2.0 M040</a:t>
            </a:r>
          </a:p>
          <a:p>
            <a:r>
              <a:rPr lang="en-US" sz="1333" i="1" dirty="0">
                <a:solidFill>
                  <a:prstClr val="black">
                    <a:lumMod val="50000"/>
                    <a:lumOff val="50000"/>
                  </a:prstClr>
                </a:solidFill>
              </a:rPr>
              <a:t>Drivers: AMD FirePro 9.003.3.3, </a:t>
            </a:r>
            <a:r>
              <a:rPr lang="en-US" sz="1333" i="1" dirty="0" smtClean="0">
                <a:solidFill>
                  <a:prstClr val="black">
                    <a:lumMod val="50000"/>
                    <a:lumOff val="50000"/>
                  </a:prstClr>
                </a:solidFill>
              </a:rPr>
              <a:t>NVidia </a:t>
            </a:r>
            <a:r>
              <a:rPr lang="en-US" sz="1333" i="1" dirty="0">
                <a:solidFill>
                  <a:prstClr val="black">
                    <a:lumMod val="50000"/>
                    <a:lumOff val="50000"/>
                  </a:prstClr>
                </a:solidFill>
              </a:rPr>
              <a:t>Quadro 311.50</a:t>
            </a:r>
            <a:br>
              <a:rPr lang="en-US" sz="1333" i="1" dirty="0">
                <a:solidFill>
                  <a:prstClr val="black">
                    <a:lumMod val="50000"/>
                    <a:lumOff val="50000"/>
                  </a:prstClr>
                </a:solidFill>
              </a:rPr>
            </a:br>
            <a:r>
              <a:rPr lang="en-US" sz="1333" i="1" dirty="0">
                <a:solidFill>
                  <a:prstClr val="black">
                    <a:lumMod val="50000"/>
                    <a:lumOff val="50000"/>
                  </a:prstClr>
                </a:solidFill>
              </a:rPr>
              <a:t>FPS measured with Fraps 3.4.99</a:t>
            </a:r>
          </a:p>
        </p:txBody>
      </p:sp>
    </p:spTree>
    <p:extLst>
      <p:ext uri="{BB962C8B-B14F-4D97-AF65-F5344CB8AC3E}">
        <p14:creationId xmlns:p14="http://schemas.microsoft.com/office/powerpoint/2010/main" val="135598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7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26" presetClass="emph" presetSubtype="0" fill="hold" grpId="1" nodeType="withEffect">
                                  <p:stCondLst>
                                    <p:cond delay="2700"/>
                                  </p:stCondLst>
                                  <p:childTnLst>
                                    <p:animEffect transition="out" filter="fade">
                                      <p:cBhvr>
                                        <p:cTn id="9" dur="250" tmFilter="0, 0; .2, .5; .8, .5; 1, 0"/>
                                        <p:tgtEl>
                                          <p:spTgt spid="13"/>
                                        </p:tgtEl>
                                      </p:cBhvr>
                                    </p:animEffect>
                                    <p:animScale>
                                      <p:cBhvr>
                                        <p:cTn id="10" dur="125"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&amp; PTC Relationship</a:t>
            </a:r>
            <a:endParaRPr lang="en-US" dirty="0"/>
          </a:p>
        </p:txBody>
      </p:sp>
    </p:spTree>
    <p:extLst>
      <p:ext uri="{BB962C8B-B14F-4D97-AF65-F5344CB8AC3E}">
        <p14:creationId xmlns:p14="http://schemas.microsoft.com/office/powerpoint/2010/main" val="1943098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&amp; PTC Relationship</a:t>
            </a:r>
            <a:endParaRPr lang="en-US" dirty="0"/>
          </a:p>
        </p:txBody>
      </p:sp>
      <p:sp>
        <p:nvSpPr>
          <p:cNvPr id="3" name="Content Placeholder 2"/>
          <p:cNvSpPr>
            <a:spLocks noGrp="1"/>
          </p:cNvSpPr>
          <p:nvPr>
            <p:ph idx="1"/>
          </p:nvPr>
        </p:nvSpPr>
        <p:spPr>
          <a:xfrm>
            <a:off x="274320" y="1097280"/>
            <a:ext cx="10969943" cy="2308860"/>
          </a:xfrm>
        </p:spPr>
        <p:txBody>
          <a:bodyPr>
            <a:noAutofit/>
          </a:bodyPr>
          <a:lstStyle/>
          <a:p>
            <a:pPr marL="288925" indent="-288925">
              <a:spcBef>
                <a:spcPts val="1800"/>
              </a:spcBef>
              <a:buClr>
                <a:srgbClr val="D31919"/>
              </a:buClr>
              <a:buSzPct val="150000"/>
              <a:buBlip>
                <a:blip r:embed="rId2"/>
              </a:buBlip>
            </a:pPr>
            <a:r>
              <a:rPr lang="en-US" dirty="0"/>
              <a:t>AMD + PTC = Deep technical collaboration</a:t>
            </a:r>
          </a:p>
          <a:p>
            <a:pPr marL="685800" lvl="1" indent="-285750">
              <a:spcBef>
                <a:spcPts val="600"/>
              </a:spcBef>
              <a:buClr>
                <a:schemeClr val="tx1">
                  <a:lumMod val="75000"/>
                  <a:lumOff val="25000"/>
                </a:schemeClr>
              </a:buClr>
              <a:buSzPct val="150000"/>
              <a:buFont typeface="Arial" panose="020B0604020202020204" pitchFamily="34" charset="0"/>
              <a:buChar char="‒"/>
            </a:pPr>
            <a:r>
              <a:rPr lang="en-US" dirty="0"/>
              <a:t>Graphics feature implementation (VBO</a:t>
            </a:r>
            <a:r>
              <a:rPr lang="en-US" dirty="0" smtClean="0"/>
              <a:t>)</a:t>
            </a:r>
          </a:p>
          <a:p>
            <a:pPr marL="685800" lvl="1" indent="-285750">
              <a:spcBef>
                <a:spcPts val="600"/>
              </a:spcBef>
              <a:buClr>
                <a:schemeClr val="tx1">
                  <a:lumMod val="75000"/>
                  <a:lumOff val="25000"/>
                </a:schemeClr>
              </a:buClr>
              <a:buSzPct val="150000"/>
              <a:buFont typeface="Arial" panose="020B0604020202020204" pitchFamily="34" charset="0"/>
              <a:buChar char="‒"/>
            </a:pPr>
            <a:r>
              <a:rPr lang="en-US" dirty="0"/>
              <a:t>New graphics performance in CP2 vs. </a:t>
            </a:r>
            <a:r>
              <a:rPr lang="en-US" dirty="0" smtClean="0"/>
              <a:t>CEP/WF5</a:t>
            </a:r>
          </a:p>
          <a:p>
            <a:pPr marL="685800" lvl="1" indent="-285750">
              <a:spcBef>
                <a:spcPts val="600"/>
              </a:spcBef>
              <a:buClr>
                <a:schemeClr val="tx1">
                  <a:lumMod val="75000"/>
                  <a:lumOff val="25000"/>
                </a:schemeClr>
              </a:buClr>
              <a:buSzPct val="150000"/>
              <a:buFont typeface="Arial" panose="020B0604020202020204" pitchFamily="34" charset="0"/>
              <a:buChar char="‒"/>
            </a:pPr>
            <a:r>
              <a:rPr lang="en-US" dirty="0"/>
              <a:t>Reliability for designers and </a:t>
            </a:r>
            <a:r>
              <a:rPr lang="en-US" dirty="0" smtClean="0"/>
              <a:t>engineers</a:t>
            </a:r>
          </a:p>
          <a:p>
            <a:pPr marL="288925" indent="-288925">
              <a:spcBef>
                <a:spcPts val="1800"/>
              </a:spcBef>
              <a:buClr>
                <a:srgbClr val="D31919"/>
              </a:buClr>
              <a:buSzPct val="150000"/>
              <a:buBlip>
                <a:blip r:embed="rId2"/>
              </a:buBlip>
            </a:pPr>
            <a:r>
              <a:rPr lang="en-US" dirty="0" smtClean="0"/>
              <a:t>Strategic commitment</a:t>
            </a:r>
          </a:p>
          <a:p>
            <a:pPr marL="288925" indent="-288925">
              <a:spcBef>
                <a:spcPts val="1800"/>
              </a:spcBef>
              <a:buClr>
                <a:srgbClr val="D31919"/>
              </a:buClr>
              <a:buSzPct val="150000"/>
              <a:buBlip>
                <a:blip r:embed="rId2"/>
              </a:buBlip>
            </a:pPr>
            <a:r>
              <a:rPr lang="en-US" dirty="0"/>
              <a:t>Creo</a:t>
            </a:r>
            <a:r>
              <a:rPr lang="en-US" sz="1200" baseline="70000" dirty="0"/>
              <a:t>®</a:t>
            </a:r>
            <a:r>
              <a:rPr lang="en-US" dirty="0"/>
              <a:t> certification for AMD </a:t>
            </a:r>
            <a:r>
              <a:rPr lang="en-US" dirty="0" smtClean="0"/>
              <a:t>FirePro</a:t>
            </a:r>
            <a:r>
              <a:rPr lang="en-US" sz="1200" baseline="70000" dirty="0" smtClean="0"/>
              <a:t>TM</a:t>
            </a:r>
            <a:r>
              <a:rPr lang="en-US" dirty="0" smtClean="0"/>
              <a:t> </a:t>
            </a:r>
            <a:r>
              <a:rPr lang="en-US" sz="1200" baseline="70000" dirty="0"/>
              <a:t>†</a:t>
            </a:r>
            <a:endParaRPr lang="en-US" baseline="70000" dirty="0"/>
          </a:p>
          <a:p>
            <a:pPr marL="0" indent="0">
              <a:buClr>
                <a:srgbClr val="D31919"/>
              </a:buClr>
              <a:buSzPct val="15000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0628606"/>
              </p:ext>
            </p:extLst>
          </p:nvPr>
        </p:nvGraphicFramePr>
        <p:xfrm>
          <a:off x="998221" y="3691546"/>
          <a:ext cx="9921239" cy="2499360"/>
        </p:xfrm>
        <a:graphic>
          <a:graphicData uri="http://schemas.openxmlformats.org/drawingml/2006/table">
            <a:tbl>
              <a:tblPr firstRow="1" bandRow="1">
                <a:tableStyleId>{2D5ABB26-0587-4C30-8999-92F81FD0307C}</a:tableStyleId>
              </a:tblPr>
              <a:tblGrid>
                <a:gridCol w="813865"/>
                <a:gridCol w="9107374"/>
              </a:tblGrid>
              <a:tr h="182880">
                <a:tc>
                  <a:txBody>
                    <a:bodyPr/>
                    <a:lstStyle/>
                    <a:p>
                      <a:pPr>
                        <a:lnSpc>
                          <a:spcPct val="100000"/>
                        </a:lnSpc>
                        <a:spcBef>
                          <a:spcPts val="0"/>
                        </a:spcBef>
                      </a:pPr>
                      <a:endParaRPr lang="en-US" sz="700" b="1" dirty="0">
                        <a:solidFill>
                          <a:srgbClr val="D31919"/>
                        </a:solidFill>
                        <a:latin typeface="Modern No. 20" panose="02070704070505020303" pitchFamily="18" charset="0"/>
                      </a:endParaRPr>
                    </a:p>
                  </a:txBody>
                  <a:tcPr marL="0" marR="0" marT="0" marB="0">
                    <a:lnR>
                      <a:noFill/>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700" dirty="0" smtClean="0"/>
                    </a:p>
                  </a:txBody>
                  <a:tcPr marL="0" marR="0" marT="0" marB="0"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3">
                        <a:extLst>
                          <a:ext uri="{28A0092B-C50C-407E-A947-70E740481C1C}">
                            <a14:useLocalDpi xmlns:a14="http://schemas.microsoft.com/office/drawing/2010/main" val="0"/>
                          </a:ext>
                        </a:extLst>
                      </a:blip>
                      <a:srcRect/>
                      <a:stretch>
                        <a:fillRect/>
                      </a:stretch>
                    </a:blipFill>
                  </a:tcPr>
                </a:tc>
              </a:tr>
              <a:tr h="548640">
                <a:tc>
                  <a:txBody>
                    <a:bodyPr/>
                    <a:lstStyle/>
                    <a:p>
                      <a:pPr>
                        <a:lnSpc>
                          <a:spcPct val="100000"/>
                        </a:lnSpc>
                        <a:spcBef>
                          <a:spcPts val="0"/>
                        </a:spcBef>
                      </a:pPr>
                      <a:endParaRPr lang="en-US" sz="2000" b="1" dirty="0">
                        <a:solidFill>
                          <a:srgbClr val="D31919"/>
                        </a:solidFill>
                        <a:latin typeface="Modern No. 20" panose="02070704070505020303" pitchFamily="18" charset="0"/>
                      </a:endParaRPr>
                    </a:p>
                  </a:txBody>
                  <a:tcPr marL="0" marR="0" marT="0" marB="0">
                    <a:lnR>
                      <a:noFill/>
                    </a:lnR>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a:t>
                      </a:r>
                      <a:r>
                        <a:rPr lang="en-US" sz="2000" i="1" dirty="0" smtClean="0"/>
                        <a:t>Creating innovative products requires innovative graphics design technologies.  PTC works closely with AMD to provide Creo® users with the reliability, performance and workflow innovations they need. AMD FirePro™ professional graphics cards are a great choice for Creo users who value a superb workstation-class design experience at a compelling price.</a:t>
                      </a:r>
                      <a:r>
                        <a:rPr lang="en-US" sz="20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
                      </a:r>
                      <a:br>
                        <a:rPr lang="en-US" sz="2000" dirty="0" smtClean="0"/>
                      </a:br>
                      <a:r>
                        <a:rPr lang="en-US" sz="2000" i="1" dirty="0" smtClean="0">
                          <a:solidFill>
                            <a:srgbClr val="D31919"/>
                          </a:solidFill>
                        </a:rPr>
                        <a:t>– Mike Campbell, Divisional VP of MCAD Product Management, PTC</a:t>
                      </a:r>
                    </a:p>
                  </a:txBody>
                  <a:tcPr marL="274320" marR="0" marT="0" marB="0"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182880">
                <a:tc>
                  <a:txBody>
                    <a:bodyPr/>
                    <a:lstStyle/>
                    <a:p>
                      <a:pPr>
                        <a:lnSpc>
                          <a:spcPct val="100000"/>
                        </a:lnSpc>
                        <a:spcBef>
                          <a:spcPts val="0"/>
                        </a:spcBef>
                      </a:pPr>
                      <a:endParaRPr lang="en-US" sz="800" b="1" dirty="0">
                        <a:solidFill>
                          <a:srgbClr val="D31919"/>
                        </a:solidFill>
                        <a:latin typeface="Modern No. 20" panose="02070704070505020303" pitchFamily="18" charset="0"/>
                      </a:endParaRPr>
                    </a:p>
                  </a:txBody>
                  <a:tcPr marL="0" marR="0" marT="0" marB="0">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smtClean="0"/>
                    </a:p>
                  </a:txBody>
                  <a:tcPr marL="0" marR="0" marT="0" marB="0"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r>
            </a:tbl>
          </a:graphicData>
        </a:graphic>
      </p:graphicFrame>
      <p:pic>
        <p:nvPicPr>
          <p:cNvPr id="5" name="Picture 2" descr="C:\Users\areymond.AMD\Documents\0_Asset DB Graphics\ProductsImages&amp;Videos\PTC\Creo Pictures Jun2 2011\Creo_screengrab\Creo_Simulation retouched.jpg"/>
          <p:cNvPicPr>
            <a:picLocks noChangeAspect="1" noChangeArrowheads="1"/>
          </p:cNvPicPr>
          <p:nvPr/>
        </p:nvPicPr>
        <p:blipFill>
          <a:blip r:embed="rId4" cstate="screen"/>
          <a:srcRect/>
          <a:stretch>
            <a:fillRect/>
          </a:stretch>
        </p:blipFill>
        <p:spPr bwMode="auto">
          <a:xfrm>
            <a:off x="5702369" y="1284780"/>
            <a:ext cx="2976356" cy="1795421"/>
          </a:xfrm>
          <a:prstGeom prst="roundRect">
            <a:avLst>
              <a:gd name="adj" fmla="val 2950"/>
            </a:avLst>
          </a:prstGeom>
          <a:solidFill>
            <a:srgbClr val="FFFFFF">
              <a:shade val="85000"/>
            </a:srgbClr>
          </a:solidFill>
          <a:ln>
            <a:solidFill>
              <a:schemeClr val="bg1">
                <a:lumMod val="95000"/>
                <a:lumOff val="5000"/>
              </a:schemeClr>
            </a:solidFill>
          </a:ln>
          <a:effectLst>
            <a:reflection blurRad="12700" stA="38000" endPos="28000" dist="5000" dir="5400000" sy="-100000" algn="bl" rotWithShape="0"/>
          </a:effectLst>
        </p:spPr>
      </p:pic>
      <p:pic>
        <p:nvPicPr>
          <p:cNvPr id="6" name="Picture 3" descr="C:\Users\areymond.AMD\Documents\0_Asset DB Graphics\ProductsImages&amp;Videos\PTC\Creo Pictures Jun2 2011\Creo_screengrab\image 5 embedded_browser.jpg"/>
          <p:cNvPicPr>
            <a:picLocks noChangeAspect="1" noChangeArrowheads="1"/>
          </p:cNvPicPr>
          <p:nvPr/>
        </p:nvPicPr>
        <p:blipFill>
          <a:blip r:embed="rId5" cstate="screen"/>
          <a:srcRect/>
          <a:stretch>
            <a:fillRect/>
          </a:stretch>
        </p:blipFill>
        <p:spPr bwMode="auto">
          <a:xfrm>
            <a:off x="8955903" y="1284781"/>
            <a:ext cx="2656978" cy="1795420"/>
          </a:xfrm>
          <a:prstGeom prst="roundRect">
            <a:avLst>
              <a:gd name="adj" fmla="val 2950"/>
            </a:avLst>
          </a:prstGeom>
          <a:solidFill>
            <a:srgbClr val="FFFFFF">
              <a:shade val="85000"/>
            </a:srgbClr>
          </a:solidFill>
          <a:ln>
            <a:solidFill>
              <a:schemeClr val="bg1">
                <a:lumMod val="95000"/>
                <a:lumOff val="5000"/>
              </a:schemeClr>
            </a:solidFill>
          </a:ln>
          <a:effectLst>
            <a:reflection blurRad="12700" stA="38000" endPos="28000" dist="5000" dir="5400000" sy="-100000" algn="bl" rotWithShape="0"/>
          </a:effectLst>
        </p:spPr>
      </p:pic>
      <p:sp>
        <p:nvSpPr>
          <p:cNvPr id="7" name="TextBox 6"/>
          <p:cNvSpPr txBox="1"/>
          <p:nvPr/>
        </p:nvSpPr>
        <p:spPr>
          <a:xfrm>
            <a:off x="274319" y="6237189"/>
            <a:ext cx="6411333" cy="215444"/>
          </a:xfrm>
          <a:prstGeom prst="rect">
            <a:avLst/>
          </a:prstGeom>
          <a:noFill/>
        </p:spPr>
        <p:txBody>
          <a:bodyPr wrap="square" rtlCol="0">
            <a:spAutoFit/>
          </a:bodyPr>
          <a:lstStyle/>
          <a:p>
            <a:r>
              <a:rPr lang="en-US" sz="800" baseline="30000" dirty="0">
                <a:solidFill>
                  <a:schemeClr val="bg1">
                    <a:lumMod val="50000"/>
                  </a:schemeClr>
                </a:solidFill>
              </a:rPr>
              <a:t>†</a:t>
            </a:r>
            <a:r>
              <a:rPr lang="en-US" sz="800" dirty="0">
                <a:solidFill>
                  <a:schemeClr val="bg1">
                    <a:lumMod val="50000"/>
                  </a:schemeClr>
                </a:solidFill>
              </a:rPr>
              <a:t> </a:t>
            </a:r>
            <a:r>
              <a:rPr lang="en-US" sz="800" dirty="0" smtClean="0">
                <a:solidFill>
                  <a:schemeClr val="bg1">
                    <a:lumMod val="50000"/>
                  </a:schemeClr>
                </a:solidFill>
              </a:rPr>
              <a:t>Creo</a:t>
            </a:r>
            <a:r>
              <a:rPr lang="en-US" sz="800" baseline="30000" dirty="0">
                <a:solidFill>
                  <a:schemeClr val="bg1">
                    <a:lumMod val="50000"/>
                  </a:schemeClr>
                </a:solidFill>
              </a:rPr>
              <a:t>®</a:t>
            </a:r>
            <a:r>
              <a:rPr lang="en-US" sz="800" dirty="0">
                <a:solidFill>
                  <a:schemeClr val="bg1">
                    <a:lumMod val="50000"/>
                  </a:schemeClr>
                </a:solidFill>
              </a:rPr>
              <a:t> </a:t>
            </a:r>
            <a:r>
              <a:rPr lang="en-US" sz="800" dirty="0" smtClean="0">
                <a:solidFill>
                  <a:schemeClr val="bg1">
                    <a:lumMod val="50000"/>
                  </a:schemeClr>
                </a:solidFill>
              </a:rPr>
              <a:t>certification is of a complete system configuration which includes </a:t>
            </a:r>
            <a:r>
              <a:rPr lang="en-US" sz="800" dirty="0">
                <a:solidFill>
                  <a:schemeClr val="bg1">
                    <a:lumMod val="50000"/>
                  </a:schemeClr>
                </a:solidFill>
              </a:rPr>
              <a:t>AMD FirePro</a:t>
            </a:r>
            <a:r>
              <a:rPr lang="en-US" sz="800" baseline="30000" dirty="0">
                <a:solidFill>
                  <a:schemeClr val="bg1">
                    <a:lumMod val="50000"/>
                  </a:schemeClr>
                </a:solidFill>
              </a:rPr>
              <a:t>™</a:t>
            </a:r>
            <a:r>
              <a:rPr lang="en-US" sz="800" dirty="0">
                <a:solidFill>
                  <a:schemeClr val="bg1">
                    <a:lumMod val="50000"/>
                  </a:schemeClr>
                </a:solidFill>
              </a:rPr>
              <a:t> </a:t>
            </a:r>
            <a:r>
              <a:rPr lang="en-US" sz="800" dirty="0" smtClean="0">
                <a:solidFill>
                  <a:schemeClr val="bg1">
                    <a:lumMod val="50000"/>
                  </a:schemeClr>
                </a:solidFill>
              </a:rPr>
              <a:t>Professional Graphics hardware.</a:t>
            </a:r>
            <a:endParaRPr lang="en-US" sz="800"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31454114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AMD &amp; PTC Relationship</a:t>
            </a:r>
            <a:endParaRPr lang="en-US" dirty="0"/>
          </a:p>
        </p:txBody>
      </p:sp>
      <p:sp>
        <p:nvSpPr>
          <p:cNvPr id="3" name="Content Placeholder 2"/>
          <p:cNvSpPr>
            <a:spLocks noGrp="1"/>
          </p:cNvSpPr>
          <p:nvPr>
            <p:ph idx="1"/>
          </p:nvPr>
        </p:nvSpPr>
        <p:spPr>
          <a:xfrm>
            <a:off x="274321" y="1097280"/>
            <a:ext cx="4876800" cy="2308860"/>
          </a:xfrm>
        </p:spPr>
        <p:txBody>
          <a:bodyPr/>
          <a:lstStyle/>
          <a:p>
            <a:pPr marL="288925" indent="-288925">
              <a:spcBef>
                <a:spcPts val="1800"/>
              </a:spcBef>
              <a:buClr>
                <a:srgbClr val="D31919"/>
              </a:buClr>
              <a:buSzPct val="150000"/>
              <a:buBlip>
                <a:blip r:embed="rId2"/>
              </a:buBlip>
            </a:pPr>
            <a:r>
              <a:rPr lang="en-US" dirty="0"/>
              <a:t>AMD IS A PTC CUSTOMER!</a:t>
            </a:r>
          </a:p>
          <a:p>
            <a:pPr marL="685800" lvl="1" indent="-285750">
              <a:spcBef>
                <a:spcPts val="600"/>
              </a:spcBef>
              <a:buClr>
                <a:schemeClr val="tx1">
                  <a:lumMod val="75000"/>
                  <a:lumOff val="25000"/>
                </a:schemeClr>
              </a:buClr>
              <a:buSzPct val="150000"/>
              <a:buFont typeface="Arial" panose="020B0604020202020204" pitchFamily="34" charset="0"/>
              <a:buChar char="‒"/>
            </a:pPr>
            <a:r>
              <a:rPr lang="en-US" dirty="0" smtClean="0"/>
              <a:t>Upgraded from WF5 to Creo 2.0 last year</a:t>
            </a:r>
          </a:p>
          <a:p>
            <a:pPr marL="288925" indent="-288925">
              <a:spcBef>
                <a:spcPts val="1800"/>
              </a:spcBef>
              <a:buClr>
                <a:srgbClr val="D31919"/>
              </a:buClr>
              <a:buSzPct val="150000"/>
              <a:buBlip>
                <a:blip r:embed="rId2"/>
              </a:buBlip>
            </a:pPr>
            <a:r>
              <a:rPr lang="en-US" dirty="0"/>
              <a:t>PTC uses AMD </a:t>
            </a:r>
            <a:r>
              <a:rPr lang="en-US" dirty="0" smtClean="0"/>
              <a:t>FirePro</a:t>
            </a:r>
            <a:r>
              <a:rPr lang="en-US" sz="1200" baseline="70000" dirty="0" smtClean="0"/>
              <a:t>TM</a:t>
            </a:r>
            <a:r>
              <a:rPr lang="en-US" dirty="0" smtClean="0"/>
              <a:t> </a:t>
            </a:r>
            <a:r>
              <a:rPr lang="en-US" dirty="0"/>
              <a:t>in their development process.</a:t>
            </a:r>
          </a:p>
          <a:p>
            <a:pPr marL="0" indent="0">
              <a:buClr>
                <a:srgbClr val="D31919"/>
              </a:buClr>
              <a:buSzPct val="15000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94500834"/>
              </p:ext>
            </p:extLst>
          </p:nvPr>
        </p:nvGraphicFramePr>
        <p:xfrm>
          <a:off x="998221" y="3459084"/>
          <a:ext cx="9921239" cy="2804160"/>
        </p:xfrm>
        <a:graphic>
          <a:graphicData uri="http://schemas.openxmlformats.org/drawingml/2006/table">
            <a:tbl>
              <a:tblPr firstRow="1" bandRow="1">
                <a:tableStyleId>{2D5ABB26-0587-4C30-8999-92F81FD0307C}</a:tableStyleId>
              </a:tblPr>
              <a:tblGrid>
                <a:gridCol w="813865"/>
                <a:gridCol w="9107374"/>
              </a:tblGrid>
              <a:tr h="182880">
                <a:tc>
                  <a:txBody>
                    <a:bodyPr/>
                    <a:lstStyle/>
                    <a:p>
                      <a:pPr>
                        <a:lnSpc>
                          <a:spcPct val="100000"/>
                        </a:lnSpc>
                        <a:spcBef>
                          <a:spcPts val="0"/>
                        </a:spcBef>
                      </a:pPr>
                      <a:endParaRPr lang="en-US" sz="700" b="1" dirty="0">
                        <a:solidFill>
                          <a:srgbClr val="D31919"/>
                        </a:solidFill>
                        <a:latin typeface="Modern No. 20" panose="02070704070505020303" pitchFamily="18" charset="0"/>
                      </a:endParaRPr>
                    </a:p>
                  </a:txBody>
                  <a:tcPr marL="0" marR="0" marT="0" marB="0">
                    <a:lnR>
                      <a:noFill/>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700" dirty="0" smtClean="0"/>
                    </a:p>
                  </a:txBody>
                  <a:tcPr marL="0" marR="0" marT="0" marB="0"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blipFill dpi="0" rotWithShape="1">
                      <a:blip r:embed="rId3">
                        <a:extLst>
                          <a:ext uri="{28A0092B-C50C-407E-A947-70E740481C1C}">
                            <a14:useLocalDpi xmlns:a14="http://schemas.microsoft.com/office/drawing/2010/main" val="0"/>
                          </a:ext>
                        </a:extLst>
                      </a:blip>
                      <a:srcRect/>
                      <a:stretch>
                        <a:fillRect/>
                      </a:stretch>
                    </a:blipFill>
                  </a:tcPr>
                </a:tc>
              </a:tr>
              <a:tr h="548640">
                <a:tc>
                  <a:txBody>
                    <a:bodyPr/>
                    <a:lstStyle/>
                    <a:p>
                      <a:pPr>
                        <a:lnSpc>
                          <a:spcPct val="100000"/>
                        </a:lnSpc>
                        <a:spcBef>
                          <a:spcPts val="0"/>
                        </a:spcBef>
                      </a:pPr>
                      <a:endParaRPr lang="en-US" sz="2000" b="1" dirty="0">
                        <a:solidFill>
                          <a:srgbClr val="D31919"/>
                        </a:solidFill>
                        <a:latin typeface="Modern No. 20" panose="02070704070505020303" pitchFamily="18" charset="0"/>
                      </a:endParaRPr>
                    </a:p>
                  </a:txBody>
                  <a:tcPr marL="0" marR="0" marT="0" marB="0">
                    <a:lnR>
                      <a:noFill/>
                    </a:lnR>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a:t>
                      </a:r>
                      <a:r>
                        <a:rPr lang="en-US" sz="2000" i="1" dirty="0" smtClean="0"/>
                        <a:t>As long-time PTC users, the AMD  FirePro™ development team have come to count on the power and flexibility that Creo Elements/Pro brings to bear on product design and visualization.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i="1" dirty="0" smtClean="0"/>
                        <a:t>This reflects not only on the commitment to the AMD-PTC relationship but also a deep understanding of both the practical and technical end user requirements shared across the PTC end-user community.</a:t>
                      </a:r>
                      <a:r>
                        <a:rPr lang="en-US" sz="20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
                      </a:r>
                      <a:br>
                        <a:rPr lang="en-US" sz="2000" dirty="0" smtClean="0"/>
                      </a:br>
                      <a:r>
                        <a:rPr lang="en-US" sz="2000" i="1" dirty="0" smtClean="0">
                          <a:solidFill>
                            <a:srgbClr val="D31919"/>
                          </a:solidFill>
                        </a:rPr>
                        <a:t>– Khalid </a:t>
                      </a:r>
                      <a:r>
                        <a:rPr lang="en-US" sz="2000" i="1" dirty="0" err="1" smtClean="0">
                          <a:solidFill>
                            <a:srgbClr val="D31919"/>
                          </a:solidFill>
                        </a:rPr>
                        <a:t>Sheltami</a:t>
                      </a:r>
                      <a:r>
                        <a:rPr lang="en-US" sz="2000" i="1" dirty="0" smtClean="0">
                          <a:solidFill>
                            <a:srgbClr val="D31919"/>
                          </a:solidFill>
                        </a:rPr>
                        <a:t>, GPU Product Engineer, AMD</a:t>
                      </a:r>
                    </a:p>
                  </a:txBody>
                  <a:tcPr marL="274320" marR="0" marT="0" marB="0" anchor="ctr">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182880">
                <a:tc>
                  <a:txBody>
                    <a:bodyPr/>
                    <a:lstStyle/>
                    <a:p>
                      <a:pPr>
                        <a:lnSpc>
                          <a:spcPct val="100000"/>
                        </a:lnSpc>
                        <a:spcBef>
                          <a:spcPts val="0"/>
                        </a:spcBef>
                      </a:pPr>
                      <a:endParaRPr lang="en-US" sz="800" b="1" dirty="0">
                        <a:solidFill>
                          <a:srgbClr val="D31919"/>
                        </a:solidFill>
                        <a:latin typeface="Modern No. 20" panose="02070704070505020303" pitchFamily="18" charset="0"/>
                      </a:endParaRPr>
                    </a:p>
                  </a:txBody>
                  <a:tcPr marL="0" marR="0" marT="0" marB="0">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smtClean="0"/>
                    </a:p>
                  </a:txBody>
                  <a:tcPr marL="0" marR="0" marT="0" marB="0"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r>
            </a:tbl>
          </a:graphicData>
        </a:graphic>
      </p:graphicFrame>
      <p:pic>
        <p:nvPicPr>
          <p:cNvPr id="5" name="Picture 2" descr="C:\Users\areymond.AMD\Documents\0_Asset DB Graphics\ProductsImages&amp;Videos\PTC\Creo Pictures Jun2 2011\Creo_screengrab\Creo_Simulation retouched.jpg"/>
          <p:cNvPicPr>
            <a:picLocks noChangeAspect="1" noChangeArrowheads="1"/>
          </p:cNvPicPr>
          <p:nvPr/>
        </p:nvPicPr>
        <p:blipFill>
          <a:blip r:embed="rId4" cstate="screen"/>
          <a:srcRect/>
          <a:stretch>
            <a:fillRect/>
          </a:stretch>
        </p:blipFill>
        <p:spPr bwMode="auto">
          <a:xfrm>
            <a:off x="5702369" y="1284780"/>
            <a:ext cx="2976356" cy="1795421"/>
          </a:xfrm>
          <a:prstGeom prst="roundRect">
            <a:avLst>
              <a:gd name="adj" fmla="val 2950"/>
            </a:avLst>
          </a:prstGeom>
          <a:solidFill>
            <a:srgbClr val="FFFFFF">
              <a:shade val="85000"/>
            </a:srgbClr>
          </a:solidFill>
          <a:ln>
            <a:solidFill>
              <a:schemeClr val="bg1">
                <a:lumMod val="95000"/>
                <a:lumOff val="5000"/>
              </a:schemeClr>
            </a:solidFill>
          </a:ln>
          <a:effectLst>
            <a:reflection blurRad="12700" stA="38000" endPos="28000" dist="5000" dir="5400000" sy="-100000" algn="bl" rotWithShape="0"/>
          </a:effectLst>
        </p:spPr>
      </p:pic>
      <p:pic>
        <p:nvPicPr>
          <p:cNvPr id="6" name="Picture 3" descr="C:\Users\areymond.AMD\Documents\0_Asset DB Graphics\ProductsImages&amp;Videos\PTC\Creo Pictures Jun2 2011\Creo_screengrab\image 5 embedded_browser.jpg"/>
          <p:cNvPicPr>
            <a:picLocks noChangeAspect="1" noChangeArrowheads="1"/>
          </p:cNvPicPr>
          <p:nvPr/>
        </p:nvPicPr>
        <p:blipFill>
          <a:blip r:embed="rId5" cstate="screen"/>
          <a:srcRect/>
          <a:stretch>
            <a:fillRect/>
          </a:stretch>
        </p:blipFill>
        <p:spPr bwMode="auto">
          <a:xfrm>
            <a:off x="8955903" y="1284781"/>
            <a:ext cx="2656978" cy="1795420"/>
          </a:xfrm>
          <a:prstGeom prst="roundRect">
            <a:avLst>
              <a:gd name="adj" fmla="val 2950"/>
            </a:avLst>
          </a:prstGeom>
          <a:solidFill>
            <a:srgbClr val="FFFFFF">
              <a:shade val="85000"/>
            </a:srgbClr>
          </a:solidFill>
          <a:ln>
            <a:solidFill>
              <a:schemeClr val="bg1">
                <a:lumMod val="95000"/>
                <a:lumOff val="5000"/>
              </a:schemeClr>
            </a:solidFill>
          </a:ln>
          <a:effectLst>
            <a:reflection blurRad="12700" stA="38000" endPos="28000" dist="5000" dir="5400000" sy="-100000" algn="bl" rotWithShape="0"/>
          </a:effectLst>
        </p:spPr>
      </p:pic>
    </p:spTree>
    <p:extLst>
      <p:ext uri="{BB962C8B-B14F-4D97-AF65-F5344CB8AC3E}">
        <p14:creationId xmlns:p14="http://schemas.microsoft.com/office/powerpoint/2010/main" val="79662834"/>
      </p:ext>
    </p:extLst>
  </p:cSld>
  <p:clrMapOvr>
    <a:masterClrMapping/>
  </p:clrMapOvr>
  <p:timing>
    <p:tnLst>
      <p:par>
        <p:cTn id="1" dur="indefinite" restart="never" nodeType="tmRoot"/>
      </p:par>
    </p:tnLst>
  </p:timing>
</p:sld>
</file>

<file path=ppt/theme/theme1.xml><?xml version="1.0" encoding="utf-8"?>
<a:theme xmlns:a="http://schemas.openxmlformats.org/drawingml/2006/main" name="AMD PPT WIDE WHT">
  <a:themeElements>
    <a:clrScheme name="2013 AMD White">
      <a:dk1>
        <a:srgbClr val="FFFFFF"/>
      </a:dk1>
      <a:lt1>
        <a:srgbClr val="262626"/>
      </a:lt1>
      <a:dk2>
        <a:srgbClr val="009966"/>
      </a:dk2>
      <a:lt2>
        <a:srgbClr val="807F82"/>
      </a:lt2>
      <a:accent1>
        <a:srgbClr val="D31919"/>
      </a:accent1>
      <a:accent2>
        <a:srgbClr val="767DC5"/>
      </a:accent2>
      <a:accent3>
        <a:srgbClr val="FC6500"/>
      </a:accent3>
      <a:accent4>
        <a:srgbClr val="00829B"/>
      </a:accent4>
      <a:accent5>
        <a:srgbClr val="FCD116"/>
      </a:accent5>
      <a:accent6>
        <a:srgbClr val="3F3F3F"/>
      </a:accent6>
      <a:hlink>
        <a:srgbClr val="009966"/>
      </a:hlink>
      <a:folHlink>
        <a:srgbClr val="807F8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174625" indent="-174625">
          <a:spcAft>
            <a:spcPts val="600"/>
          </a:spcAft>
          <a:buClr>
            <a:schemeClr val="bg2"/>
          </a:buClr>
          <a:buFont typeface="Wingdings 3" pitchFamily="18" charset="2"/>
          <a:buChar char="}"/>
          <a:defRPr dirty="0" smtClean="0"/>
        </a:defPPr>
      </a:lstStyle>
    </a:txDef>
  </a:objectDefaults>
  <a:extraClrSchemeLst/>
  <a:extLst>
    <a:ext uri="{05A4C25C-085E-4340-85A3-A5531E510DB2}">
      <thm15:themeFamily xmlns:thm15="http://schemas.microsoft.com/office/thememl/2012/main" name="AMD PPT WIDE WHT.potx" id="{F94EE1E4-6FFD-4142-9E4D-D725572779F8}" vid="{7A5B97B6-0BD8-4808-8826-681D2B45E3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2013 AMD White">
    <a:dk1>
      <a:srgbClr val="FFFFFF"/>
    </a:dk1>
    <a:lt1>
      <a:srgbClr val="262626"/>
    </a:lt1>
    <a:dk2>
      <a:srgbClr val="009966"/>
    </a:dk2>
    <a:lt2>
      <a:srgbClr val="807F82"/>
    </a:lt2>
    <a:accent1>
      <a:srgbClr val="D31919"/>
    </a:accent1>
    <a:accent2>
      <a:srgbClr val="767DC5"/>
    </a:accent2>
    <a:accent3>
      <a:srgbClr val="FC6500"/>
    </a:accent3>
    <a:accent4>
      <a:srgbClr val="00829B"/>
    </a:accent4>
    <a:accent5>
      <a:srgbClr val="FCD116"/>
    </a:accent5>
    <a:accent6>
      <a:srgbClr val="3F3F3F"/>
    </a:accent6>
    <a:hlink>
      <a:srgbClr val="009966"/>
    </a:hlink>
    <a:folHlink>
      <a:srgbClr val="807F82"/>
    </a:folHlink>
  </a:clrScheme>
</a:themeOverride>
</file>

<file path=ppt/theme/themeOverride2.xml><?xml version="1.0" encoding="utf-8"?>
<a:themeOverride xmlns:a="http://schemas.openxmlformats.org/drawingml/2006/main">
  <a:clrScheme name="2013 AMD White">
    <a:dk1>
      <a:srgbClr val="FFFFFF"/>
    </a:dk1>
    <a:lt1>
      <a:srgbClr val="262626"/>
    </a:lt1>
    <a:dk2>
      <a:srgbClr val="009966"/>
    </a:dk2>
    <a:lt2>
      <a:srgbClr val="807F82"/>
    </a:lt2>
    <a:accent1>
      <a:srgbClr val="D31919"/>
    </a:accent1>
    <a:accent2>
      <a:srgbClr val="767DC5"/>
    </a:accent2>
    <a:accent3>
      <a:srgbClr val="FC6500"/>
    </a:accent3>
    <a:accent4>
      <a:srgbClr val="00829B"/>
    </a:accent4>
    <a:accent5>
      <a:srgbClr val="FCD116"/>
    </a:accent5>
    <a:accent6>
      <a:srgbClr val="3F3F3F"/>
    </a:accent6>
    <a:hlink>
      <a:srgbClr val="009966"/>
    </a:hlink>
    <a:folHlink>
      <a:srgbClr val="807F8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4B1B7A46415B40BFB5FA6C8004ECA5" ma:contentTypeVersion="1" ma:contentTypeDescription="Create a new document." ma:contentTypeScope="" ma:versionID="ac3b19f409d7e963cd80e4dcd1b829f4">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1FE1586-55E5-4E69-9059-FF40348FDA0C}">
  <ds:schemaRefs>
    <ds:schemaRef ds:uri="http://schemas.microsoft.com/sharepoint/v3/contenttype/forms"/>
  </ds:schemaRefs>
</ds:datastoreItem>
</file>

<file path=customXml/itemProps2.xml><?xml version="1.0" encoding="utf-8"?>
<ds:datastoreItem xmlns:ds="http://schemas.openxmlformats.org/officeDocument/2006/customXml" ds:itemID="{309781CA-1A66-4B44-8D05-0E6C5024B8E6}">
  <ds:schemaRefs>
    <ds:schemaRef ds:uri="http://purl.org/dc/terms/"/>
    <ds:schemaRef ds:uri="http://www.w3.org/XML/1998/namespace"/>
    <ds:schemaRef ds:uri="http://purl.org/dc/elements/1.1/"/>
    <ds:schemaRef ds:uri="http://schemas.microsoft.com/office/2006/documentManagement/types"/>
    <ds:schemaRef ds:uri="http://purl.org/dc/dcmitype/"/>
    <ds:schemaRef ds:uri="http://schemas.openxmlformats.org/package/2006/metadata/core-properties"/>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E7A46885-6532-4C62-898E-00B7B9EF1A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2715</TotalTime>
  <Words>1582</Words>
  <Application>Microsoft Office PowerPoint</Application>
  <PresentationFormat>Custom</PresentationFormat>
  <Paragraphs>247</Paragraphs>
  <Slides>30</Slides>
  <Notes>3</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ParalucentLight</vt:lpstr>
      <vt:lpstr>Calibri</vt:lpstr>
      <vt:lpstr>Verdana</vt:lpstr>
      <vt:lpstr>Tahoma</vt:lpstr>
      <vt:lpstr>Wingdings 3</vt:lpstr>
      <vt:lpstr>Wingdings</vt:lpstr>
      <vt:lpstr>ParalucentMedium</vt:lpstr>
      <vt:lpstr>Adobe Fangsong Std R</vt:lpstr>
      <vt:lpstr>Modern No. 20</vt:lpstr>
      <vt:lpstr>Arial</vt:lpstr>
      <vt:lpstr>ParalucentDemiBold</vt:lpstr>
      <vt:lpstr>AMD PPT WIDE WHT</vt:lpstr>
      <vt:lpstr>GPU Acceleration of Creo Parametric 2.0 with AMD FirePro Graphics</vt:lpstr>
      <vt:lpstr>AGENDA</vt:lpstr>
      <vt:lpstr>AMD FIREPROTM PERFORMANCE COMPARISONS </vt:lpstr>
      <vt:lpstr>Performance Comparisons</vt:lpstr>
      <vt:lpstr>Performance Comparisons</vt:lpstr>
      <vt:lpstr>Performance Comparisons</vt:lpstr>
      <vt:lpstr>AMD &amp; PTC Relationship</vt:lpstr>
      <vt:lpstr>AMD &amp; PTC Relationship</vt:lpstr>
      <vt:lpstr>AMD &amp; PTC Relationship</vt:lpstr>
      <vt:lpstr>AMD FireProTM &amp; Creo Parametric 2.0 Accelerating Your Workflow</vt:lpstr>
      <vt:lpstr>AMD &amp; PTC Relationship</vt:lpstr>
      <vt:lpstr>OIT – Order Independent Transparency</vt:lpstr>
      <vt:lpstr>OIT – Order Independent Transparency</vt:lpstr>
      <vt:lpstr>OIT – Order Independent Transparency</vt:lpstr>
      <vt:lpstr>OIT – Order independent Transparency</vt:lpstr>
      <vt:lpstr>Demonstrations</vt:lpstr>
      <vt:lpstr>Side-by-side performance comparison</vt:lpstr>
      <vt:lpstr>Performance by GPU Acceleration Vertex Buffer Objects (VBO)</vt:lpstr>
      <vt:lpstr>VBO –vertex buffer object</vt:lpstr>
      <vt:lpstr>VBO –Vertex Buffer Object</vt:lpstr>
      <vt:lpstr>Workflow Productivity AMD Eyefinity Multi-Display Technology</vt:lpstr>
      <vt:lpstr>AMD FireProTM Professional Graphics Technologies</vt:lpstr>
      <vt:lpstr>AMD Eyefinity Multiple-Display Technology</vt:lpstr>
      <vt:lpstr>AMD FireProTM Workstation Graphics Portfolio</vt:lpstr>
      <vt:lpstr>AMD FireProTM Professional Workstation Graphics</vt:lpstr>
      <vt:lpstr>PowerPoint Presentation</vt:lpstr>
      <vt:lpstr>First in Industry standards</vt:lpstr>
      <vt:lpstr>AMD FireProTM Professional Workstation Graphics</vt:lpstr>
      <vt:lpstr>footnotes</vt:lpstr>
      <vt:lpstr>Disclaimer &amp; Attribution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LR</dc:creator>
  <cp:lastModifiedBy>Jon</cp:lastModifiedBy>
  <cp:revision>154</cp:revision>
  <dcterms:created xsi:type="dcterms:W3CDTF">2013-02-27T14:36:53Z</dcterms:created>
  <dcterms:modified xsi:type="dcterms:W3CDTF">2013-05-28T20:06:14Z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0x010100D34B1B7A46415B40BFB5FA6C8004ECA5</vt:lpwstr>
  </property>
</Properties>
</file>