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4" r:id="rId5"/>
  </p:sldMasterIdLst>
  <p:notesMasterIdLst>
    <p:notesMasterId r:id="rId25"/>
  </p:notesMasterIdLst>
  <p:handoutMasterIdLst>
    <p:handoutMasterId r:id="rId26"/>
  </p:handoutMasterIdLst>
  <p:sldIdLst>
    <p:sldId id="414" r:id="rId6"/>
    <p:sldId id="386" r:id="rId7"/>
    <p:sldId id="384" r:id="rId8"/>
    <p:sldId id="411" r:id="rId9"/>
    <p:sldId id="360" r:id="rId10"/>
    <p:sldId id="361" r:id="rId11"/>
    <p:sldId id="412" r:id="rId12"/>
    <p:sldId id="428" r:id="rId13"/>
    <p:sldId id="434" r:id="rId14"/>
    <p:sldId id="418" r:id="rId15"/>
    <p:sldId id="419" r:id="rId16"/>
    <p:sldId id="421" r:id="rId17"/>
    <p:sldId id="398" r:id="rId18"/>
    <p:sldId id="410" r:id="rId19"/>
    <p:sldId id="425" r:id="rId20"/>
    <p:sldId id="423" r:id="rId21"/>
    <p:sldId id="375" r:id="rId22"/>
    <p:sldId id="438" r:id="rId23"/>
    <p:sldId id="376" r:id="rId24"/>
  </p:sldIdLst>
  <p:sldSz cx="9144000" cy="5143500" type="screen16x9"/>
  <p:notesSz cx="6858000" cy="9144000"/>
  <p:embeddedFontLst>
    <p:embeddedFont>
      <p:font typeface="Verdana" panose="020B0604030504040204" pitchFamily="3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Lst>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70">
          <p15:clr>
            <a:srgbClr val="A4A3A4"/>
          </p15:clr>
        </p15:guide>
        <p15:guide id="2" pos="123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919"/>
    <a:srgbClr val="E7E532"/>
    <a:srgbClr val="DAD830"/>
    <a:srgbClr val="FFFFFF"/>
    <a:srgbClr val="CA0101"/>
    <a:srgbClr val="E02424"/>
    <a:srgbClr val="F9F9F9"/>
    <a:srgbClr val="AEADAF"/>
    <a:srgbClr val="969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8014" autoAdjust="0"/>
    <p:restoredTop sz="97997" autoAdjust="0"/>
  </p:normalViewPr>
  <p:slideViewPr>
    <p:cSldViewPr snapToGrid="0" showGuides="1">
      <p:cViewPr varScale="1">
        <p:scale>
          <a:sx n="214" d="100"/>
          <a:sy n="214" d="100"/>
        </p:scale>
        <p:origin x="228" y="348"/>
      </p:cViewPr>
      <p:guideLst>
        <p:guide orient="horz" pos="870"/>
        <p:guide pos="123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41" d="100"/>
          <a:sy n="141" d="100"/>
        </p:scale>
        <p:origin x="-4512" y="-96"/>
      </p:cViewPr>
      <p:guideLst>
        <p:guide orient="horz" pos="2880"/>
        <p:guide pos="2160"/>
      </p:guideLst>
    </p:cSldViewPr>
  </p:notesViewPr>
  <p:gridSpacing cx="45720" cy="4572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8.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49E513-100E-418E-9C09-2CFFCD78BF59}" type="datetimeFigureOut">
              <a:rPr lang="en-US" smtClean="0"/>
              <a:t>3/19/2013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03817B-751D-4A5A-9C03-59137C196A7F}" type="slidenum">
              <a:rPr lang="en-US" smtClean="0"/>
              <a:t>‹Nr.›</a:t>
            </a:fld>
            <a:endParaRPr lang="en-US"/>
          </a:p>
        </p:txBody>
      </p:sp>
    </p:spTree>
    <p:extLst>
      <p:ext uri="{BB962C8B-B14F-4D97-AF65-F5344CB8AC3E}">
        <p14:creationId xmlns:p14="http://schemas.microsoft.com/office/powerpoint/2010/main" val="863885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DFECE0-8C1F-4A68-B190-00667E255FA3}" type="datetimeFigureOut">
              <a:rPr lang="en-US" smtClean="0"/>
              <a:pPr/>
              <a:t>3/19/2013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4443C5-21C1-48D0-BC91-D3C9476B44CE}" type="slidenum">
              <a:rPr lang="en-US" smtClean="0"/>
              <a:pPr/>
              <a:t>‹Nr.›</a:t>
            </a:fld>
            <a:endParaRPr lang="en-US"/>
          </a:p>
        </p:txBody>
      </p:sp>
    </p:spTree>
    <p:extLst>
      <p:ext uri="{BB962C8B-B14F-4D97-AF65-F5344CB8AC3E}">
        <p14:creationId xmlns:p14="http://schemas.microsoft.com/office/powerpoint/2010/main" val="2830528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48452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10</a:t>
            </a:fld>
            <a:endParaRPr lang="en-US"/>
          </a:p>
        </p:txBody>
      </p:sp>
    </p:spTree>
    <p:extLst>
      <p:ext uri="{BB962C8B-B14F-4D97-AF65-F5344CB8AC3E}">
        <p14:creationId xmlns:p14="http://schemas.microsoft.com/office/powerpoint/2010/main" val="4017183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11</a:t>
            </a:fld>
            <a:endParaRPr lang="en-US"/>
          </a:p>
        </p:txBody>
      </p:sp>
    </p:spTree>
    <p:extLst>
      <p:ext uri="{BB962C8B-B14F-4D97-AF65-F5344CB8AC3E}">
        <p14:creationId xmlns:p14="http://schemas.microsoft.com/office/powerpoint/2010/main" val="1976377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12</a:t>
            </a:fld>
            <a:endParaRPr lang="en-US"/>
          </a:p>
        </p:txBody>
      </p:sp>
    </p:spTree>
    <p:extLst>
      <p:ext uri="{BB962C8B-B14F-4D97-AF65-F5344CB8AC3E}">
        <p14:creationId xmlns:p14="http://schemas.microsoft.com/office/powerpoint/2010/main" val="3057057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13</a:t>
            </a:fld>
            <a:endParaRPr lang="en-US"/>
          </a:p>
        </p:txBody>
      </p:sp>
    </p:spTree>
    <p:extLst>
      <p:ext uri="{BB962C8B-B14F-4D97-AF65-F5344CB8AC3E}">
        <p14:creationId xmlns:p14="http://schemas.microsoft.com/office/powerpoint/2010/main" val="1298534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14</a:t>
            </a:fld>
            <a:endParaRPr lang="en-US"/>
          </a:p>
        </p:txBody>
      </p:sp>
    </p:spTree>
    <p:extLst>
      <p:ext uri="{BB962C8B-B14F-4D97-AF65-F5344CB8AC3E}">
        <p14:creationId xmlns:p14="http://schemas.microsoft.com/office/powerpoint/2010/main" val="350305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15</a:t>
            </a:fld>
            <a:endParaRPr lang="en-US"/>
          </a:p>
        </p:txBody>
      </p:sp>
    </p:spTree>
    <p:extLst>
      <p:ext uri="{BB962C8B-B14F-4D97-AF65-F5344CB8AC3E}">
        <p14:creationId xmlns:p14="http://schemas.microsoft.com/office/powerpoint/2010/main" val="1086190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16</a:t>
            </a:fld>
            <a:endParaRPr lang="en-US"/>
          </a:p>
        </p:txBody>
      </p:sp>
    </p:spTree>
    <p:extLst>
      <p:ext uri="{BB962C8B-B14F-4D97-AF65-F5344CB8AC3E}">
        <p14:creationId xmlns:p14="http://schemas.microsoft.com/office/powerpoint/2010/main" val="988137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17</a:t>
            </a:fld>
            <a:endParaRPr lang="en-US"/>
          </a:p>
        </p:txBody>
      </p:sp>
    </p:spTree>
    <p:extLst>
      <p:ext uri="{BB962C8B-B14F-4D97-AF65-F5344CB8AC3E}">
        <p14:creationId xmlns:p14="http://schemas.microsoft.com/office/powerpoint/2010/main" val="1749554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18</a:t>
            </a:fld>
            <a:endParaRPr lang="en-US"/>
          </a:p>
        </p:txBody>
      </p:sp>
    </p:spTree>
    <p:extLst>
      <p:ext uri="{BB962C8B-B14F-4D97-AF65-F5344CB8AC3E}">
        <p14:creationId xmlns:p14="http://schemas.microsoft.com/office/powerpoint/2010/main" val="232674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19</a:t>
            </a:fld>
            <a:endParaRPr lang="en-US"/>
          </a:p>
        </p:txBody>
      </p:sp>
    </p:spTree>
    <p:extLst>
      <p:ext uri="{BB962C8B-B14F-4D97-AF65-F5344CB8AC3E}">
        <p14:creationId xmlns:p14="http://schemas.microsoft.com/office/powerpoint/2010/main" val="2011730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2</a:t>
            </a:fld>
            <a:endParaRPr lang="en-US"/>
          </a:p>
        </p:txBody>
      </p:sp>
    </p:spTree>
    <p:extLst>
      <p:ext uri="{BB962C8B-B14F-4D97-AF65-F5344CB8AC3E}">
        <p14:creationId xmlns:p14="http://schemas.microsoft.com/office/powerpoint/2010/main" val="2771260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89103F-399E-4662-A3F5-E6CAA885431C}" type="slidenum">
              <a:rPr lang="en-US" smtClean="0"/>
              <a:pPr>
                <a:defRPr/>
              </a:pPr>
              <a:t>3</a:t>
            </a:fld>
            <a:endParaRPr lang="en-US"/>
          </a:p>
        </p:txBody>
      </p:sp>
    </p:spTree>
    <p:extLst>
      <p:ext uri="{BB962C8B-B14F-4D97-AF65-F5344CB8AC3E}">
        <p14:creationId xmlns:p14="http://schemas.microsoft.com/office/powerpoint/2010/main" val="183101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89103F-399E-4662-A3F5-E6CAA885431C}" type="slidenum">
              <a:rPr lang="en-US" smtClean="0"/>
              <a:pPr>
                <a:defRPr/>
              </a:pPr>
              <a:t>4</a:t>
            </a:fld>
            <a:endParaRPr lang="en-US"/>
          </a:p>
        </p:txBody>
      </p:sp>
    </p:spTree>
    <p:extLst>
      <p:ext uri="{BB962C8B-B14F-4D97-AF65-F5344CB8AC3E}">
        <p14:creationId xmlns:p14="http://schemas.microsoft.com/office/powerpoint/2010/main" val="363376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5</a:t>
            </a:fld>
            <a:endParaRPr lang="en-US"/>
          </a:p>
        </p:txBody>
      </p:sp>
    </p:spTree>
    <p:extLst>
      <p:ext uri="{BB962C8B-B14F-4D97-AF65-F5344CB8AC3E}">
        <p14:creationId xmlns:p14="http://schemas.microsoft.com/office/powerpoint/2010/main" val="3292906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6</a:t>
            </a:fld>
            <a:endParaRPr lang="en-US"/>
          </a:p>
        </p:txBody>
      </p:sp>
    </p:spTree>
    <p:extLst>
      <p:ext uri="{BB962C8B-B14F-4D97-AF65-F5344CB8AC3E}">
        <p14:creationId xmlns:p14="http://schemas.microsoft.com/office/powerpoint/2010/main" val="1188897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7</a:t>
            </a:fld>
            <a:endParaRPr lang="en-US"/>
          </a:p>
        </p:txBody>
      </p:sp>
    </p:spTree>
    <p:extLst>
      <p:ext uri="{BB962C8B-B14F-4D97-AF65-F5344CB8AC3E}">
        <p14:creationId xmlns:p14="http://schemas.microsoft.com/office/powerpoint/2010/main" val="1690126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8</a:t>
            </a:fld>
            <a:endParaRPr lang="en-US"/>
          </a:p>
        </p:txBody>
      </p:sp>
    </p:spTree>
    <p:extLst>
      <p:ext uri="{BB962C8B-B14F-4D97-AF65-F5344CB8AC3E}">
        <p14:creationId xmlns:p14="http://schemas.microsoft.com/office/powerpoint/2010/main" val="1615906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9</a:t>
            </a:fld>
            <a:endParaRPr lang="en-US"/>
          </a:p>
        </p:txBody>
      </p:sp>
    </p:spTree>
    <p:extLst>
      <p:ext uri="{BB962C8B-B14F-4D97-AF65-F5344CB8AC3E}">
        <p14:creationId xmlns:p14="http://schemas.microsoft.com/office/powerpoint/2010/main" val="136288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T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25994" y="778887"/>
            <a:ext cx="4572000" cy="1474470"/>
          </a:xfrm>
        </p:spPr>
        <p:txBody>
          <a:bodyPr anchor="b">
            <a:noAutofit/>
          </a:bodyPr>
          <a:lstStyle>
            <a:lvl1pPr>
              <a:defRPr sz="2000" cap="none" baseline="0">
                <a:solidFill>
                  <a:schemeClr val="bg1">
                    <a:lumMod val="95000"/>
                    <a:lumOff val="5000"/>
                  </a:schemeClr>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925994" y="2240292"/>
            <a:ext cx="4572000" cy="274320"/>
          </a:xfrm>
        </p:spPr>
        <p:txBody>
          <a:bodyPr lIns="0" tIns="0" rIns="0" bIns="0"/>
          <a:lstStyle>
            <a:lvl1pPr marL="0" indent="0" algn="l">
              <a:spcBef>
                <a:spcPts val="0"/>
              </a:spcBef>
              <a:spcAft>
                <a:spcPts val="0"/>
              </a:spcAft>
              <a:buNone/>
              <a:defRPr sz="1600" i="1">
                <a:solidFill>
                  <a:schemeClr val="bg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hasCustomPrompt="1"/>
          </p:nvPr>
        </p:nvSpPr>
        <p:spPr>
          <a:xfrm>
            <a:off x="3947260" y="2599517"/>
            <a:ext cx="4572000" cy="685800"/>
          </a:xfrm>
        </p:spPr>
        <p:txBody>
          <a:bodyPr lIns="0" tIns="0" rIns="0" bIns="0">
            <a:noAutofit/>
          </a:bodyPr>
          <a:lstStyle>
            <a:lvl1pPr marL="0" indent="0">
              <a:spcBef>
                <a:spcPts val="0"/>
              </a:spcBef>
              <a:spcAft>
                <a:spcPts val="0"/>
              </a:spcAft>
              <a:buNone/>
              <a:defRPr sz="1000" b="1">
                <a:solidFill>
                  <a:schemeClr val="bg1">
                    <a:lumMod val="95000"/>
                    <a:lumOff val="5000"/>
                  </a:schemeClr>
                </a:solidFill>
              </a:defRPr>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_Subtitle_Only W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39" y="112667"/>
            <a:ext cx="7955280" cy="326243"/>
          </a:xfrm>
        </p:spPr>
        <p:txBody>
          <a:bodyPr vert="horz" lIns="0" tIns="0" rIns="0" bIns="18288" rtlCol="0" anchor="t">
            <a:spAutoFit/>
          </a:bodyPr>
          <a:lstStyle>
            <a:lvl1pPr>
              <a:defRPr lang="en-US" dirty="0"/>
            </a:lvl1pPr>
          </a:lstStyle>
          <a:p>
            <a:pPr lvl="0"/>
            <a:r>
              <a:rPr lang="en-US" dirty="0" smtClean="0"/>
              <a:t>Click To Edit Master Title Style</a:t>
            </a:r>
            <a:endParaRPr lang="en-US" dirty="0"/>
          </a:p>
        </p:txBody>
      </p:sp>
      <p:sp>
        <p:nvSpPr>
          <p:cNvPr id="4" name="Text Placeholder 3"/>
          <p:cNvSpPr>
            <a:spLocks noGrp="1"/>
          </p:cNvSpPr>
          <p:nvPr>
            <p:ph type="body" sz="quarter" idx="10"/>
          </p:nvPr>
        </p:nvSpPr>
        <p:spPr>
          <a:xfrm>
            <a:off x="320039" y="440104"/>
            <a:ext cx="7955280" cy="274320"/>
          </a:xfrm>
        </p:spPr>
        <p:txBody>
          <a:bodyPr vert="horz" lIns="0" tIns="0" rIns="0" bIns="0" rtlCol="0">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marL="285750" indent="-285750">
              <a:buFont typeface="Arial" pitchFamily="34" charset="0"/>
              <a:buNone/>
              <a:defRPr lang="en-US" sz="1600" b="1" cap="none" dirty="0">
                <a:ln/>
                <a:solidFill>
                  <a:schemeClr val="accent1"/>
                </a:solidFill>
                <a:effectLst>
                  <a:outerShdw blurRad="19685" dist="12700" dir="5400000" algn="tl" rotWithShape="0">
                    <a:schemeClr val="accent1">
                      <a:satMod val="130000"/>
                      <a:alpha val="60000"/>
                    </a:schemeClr>
                  </a:outerShdw>
                </a:effectLst>
                <a:latin typeface="Verdana" pitchFamily="34" charset="0"/>
                <a:ea typeface="Verdana" pitchFamily="34" charset="0"/>
                <a:cs typeface="Verdana" pitchFamily="34" charset="0"/>
              </a:defRPr>
            </a:lvl1pPr>
          </a:lstStyle>
          <a:p>
            <a:pPr marL="0" lvl="0" indent="0"/>
            <a:endParaRPr lang="en-US" dirty="0"/>
          </a:p>
        </p:txBody>
      </p:sp>
    </p:spTree>
    <p:extLst>
      <p:ext uri="{BB962C8B-B14F-4D97-AF65-F5344CB8AC3E}">
        <p14:creationId xmlns:p14="http://schemas.microsoft.com/office/powerpoint/2010/main" val="155616928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WH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W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 y="112667"/>
            <a:ext cx="8503920" cy="326243"/>
          </a:xfrm>
        </p:spPr>
        <p:txBody>
          <a:bodyPr vert="horz" lIns="0" tIns="0" rIns="0" bIns="18288" rtlCol="0" anchor="t">
            <a:spAutoFit/>
          </a:bodyPr>
          <a:lstStyle>
            <a:lvl1pPr>
              <a:defRPr lang="en-US" dirty="0"/>
            </a:lvl1pPr>
          </a:lstStyle>
          <a:p>
            <a:pPr lvl="0"/>
            <a:r>
              <a:rPr lang="en-US" dirty="0" smtClean="0"/>
              <a:t>Click To Edit Master Title Style</a:t>
            </a:r>
            <a:endParaRPr lang="en-US" dirty="0"/>
          </a:p>
        </p:txBody>
      </p:sp>
      <p:sp>
        <p:nvSpPr>
          <p:cNvPr id="4" name="Text Placeholder 3"/>
          <p:cNvSpPr>
            <a:spLocks noGrp="1"/>
          </p:cNvSpPr>
          <p:nvPr>
            <p:ph type="body" sz="half" idx="2"/>
          </p:nvPr>
        </p:nvSpPr>
        <p:spPr>
          <a:xfrm>
            <a:off x="320040" y="821133"/>
            <a:ext cx="3008313" cy="3566160"/>
          </a:xfrm>
        </p:spPr>
        <p:txBody>
          <a:bodyPr lIns="91440" tIns="45720" rIns="91440" bIns="4572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Content Placeholder 5"/>
          <p:cNvSpPr>
            <a:spLocks noGrp="1"/>
          </p:cNvSpPr>
          <p:nvPr>
            <p:ph sz="quarter" idx="10"/>
          </p:nvPr>
        </p:nvSpPr>
        <p:spPr>
          <a:xfrm>
            <a:off x="3328353" y="821133"/>
            <a:ext cx="5495607" cy="3566160"/>
          </a:xfrm>
        </p:spPr>
        <p:txBody>
          <a:bodyPr lIns="91440" tIns="45720" rIns="91440" bIns="45720"/>
          <a:lstStyle>
            <a:lvl1pPr marL="171450" indent="-171450">
              <a:defRPr/>
            </a:lvl1pPr>
            <a:lvl3pPr marL="628650" indent="-163513">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476" y="4347389"/>
            <a:ext cx="737671" cy="622922"/>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WHT">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6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4"/>
            <a:ext cx="5486400" cy="411480"/>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W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320039" y="112667"/>
            <a:ext cx="7955280" cy="326243"/>
          </a:xfrm>
          <a:effectLst>
            <a:outerShdw blurRad="50800" dist="38100" dir="2700000" algn="tl" rotWithShape="0">
              <a:prstClr val="black">
                <a:alpha val="40000"/>
              </a:prstClr>
            </a:outerShdw>
          </a:effectLst>
        </p:spPr>
        <p:txBody>
          <a:bodyPr vert="horz" lIns="0" tIns="0" rIns="0" bIns="18288" rtlCol="0" anchor="t">
            <a:spAutoFit/>
          </a:bodyPr>
          <a:lstStyle>
            <a:lvl1pPr>
              <a:defRPr lang="en-US" dirty="0">
                <a:solidFill>
                  <a:schemeClr val="tx1"/>
                </a:solidFill>
              </a:defRPr>
            </a:lvl1pPr>
          </a:lstStyle>
          <a:p>
            <a:pPr lvl="0"/>
            <a:r>
              <a:rPr lang="en-US" dirty="0" smtClean="0"/>
              <a:t>Click To Edit Master Title Style</a:t>
            </a:r>
            <a:endParaRPr lang="en-US" dirty="0"/>
          </a:p>
        </p:txBody>
      </p:sp>
      <p:sp>
        <p:nvSpPr>
          <p:cNvPr id="6" name="TextBox 5"/>
          <p:cNvSpPr txBox="1"/>
          <p:nvPr userDrawn="1"/>
        </p:nvSpPr>
        <p:spPr>
          <a:xfrm>
            <a:off x="1965960" y="4882896"/>
            <a:ext cx="5943600" cy="205970"/>
          </a:xfrm>
          <a:prstGeom prst="rect">
            <a:avLst/>
          </a:prstGeom>
          <a:noFill/>
        </p:spPr>
        <p:txBody>
          <a:bodyPr wrap="square" lIns="91440" tIns="41029" rIns="91440" bIns="41029" rtlCol="0" anchor="ctr">
            <a:spAutoFit/>
          </a:bodyPr>
          <a:lstStyle/>
          <a:p>
            <a:pPr algn="ctr"/>
            <a:fld id="{F92772EE-D7C1-4B57-9F24-29C3FF815BDF}" type="slidenum">
              <a:rPr lang="en-US" sz="800" b="1" smtClean="0">
                <a:solidFill>
                  <a:schemeClr val="accent4"/>
                </a:solidFill>
                <a:latin typeface="Arial" pitchFamily="34" charset="0"/>
                <a:cs typeface="Arial" pitchFamily="34" charset="0"/>
              </a:rPr>
              <a:pPr algn="ctr"/>
              <a:t>‹Nr.›</a:t>
            </a:fld>
            <a:r>
              <a:rPr lang="en-US" sz="800" b="1" smtClean="0">
                <a:solidFill>
                  <a:schemeClr val="accent4"/>
                </a:solidFill>
                <a:latin typeface="Arial" pitchFamily="34" charset="0"/>
                <a:cs typeface="Arial" pitchFamily="34" charset="0"/>
              </a:rPr>
              <a:t>  |  AMD FirePro™ |  </a:t>
            </a:r>
            <a:r>
              <a:rPr lang="en-US" sz="800" b="1" i="1" smtClean="0">
                <a:solidFill>
                  <a:schemeClr val="accent4"/>
                </a:solidFill>
                <a:latin typeface="Arial" pitchFamily="34" charset="0"/>
                <a:cs typeface="Arial" pitchFamily="34" charset="0"/>
              </a:rPr>
              <a:t>Maximizing PTC Creo Parametric 2.0 Workstation Performance</a:t>
            </a:r>
            <a:r>
              <a:rPr lang="en-US" sz="800" b="1" smtClean="0">
                <a:solidFill>
                  <a:schemeClr val="accent4"/>
                </a:solidFill>
                <a:latin typeface="Arial" pitchFamily="34" charset="0"/>
                <a:cs typeface="Arial" pitchFamily="34" charset="0"/>
              </a:rPr>
              <a:t> |  PlanetPTC</a:t>
            </a:r>
            <a:r>
              <a:rPr lang="en-US" sz="800" b="1" baseline="0" smtClean="0">
                <a:solidFill>
                  <a:schemeClr val="accent4"/>
                </a:solidFill>
                <a:latin typeface="Arial" pitchFamily="34" charset="0"/>
                <a:cs typeface="Arial" pitchFamily="34" charset="0"/>
              </a:rPr>
              <a:t> LIVE 2012</a:t>
            </a:r>
            <a:endParaRPr lang="en-US" sz="800" b="1">
              <a:solidFill>
                <a:schemeClr val="accent4"/>
              </a:solidFill>
              <a:latin typeface="Arial" pitchFamily="34" charset="0"/>
              <a:cs typeface="Arial" pitchFamily="34" charset="0"/>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4285" y="136895"/>
            <a:ext cx="770861" cy="650949"/>
          </a:xfrm>
          <a:prstGeom prst="rect">
            <a:avLst/>
          </a:prstGeom>
        </p:spPr>
      </p:pic>
    </p:spTree>
    <p:extLst>
      <p:ext uri="{BB962C8B-B14F-4D97-AF65-F5344CB8AC3E}">
        <p14:creationId xmlns:p14="http://schemas.microsoft.com/office/powerpoint/2010/main" val="116034957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W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1"/>
          <p:cNvSpPr/>
          <p:nvPr userDrawn="1"/>
        </p:nvSpPr>
        <p:spPr bwMode="auto">
          <a:xfrm>
            <a:off x="0" y="4455042"/>
            <a:ext cx="2211572" cy="688458"/>
          </a:xfrm>
          <a:prstGeom prst="rect">
            <a:avLst/>
          </a:prstGeom>
          <a:solidFill>
            <a:schemeClr val="tx1"/>
          </a:solidFill>
          <a:ln w="25400" algn="ctr">
            <a:noFill/>
            <a:round/>
            <a:headEnd/>
            <a:tailEnd/>
          </a:ln>
          <a:effectLst/>
        </p:spPr>
        <p:txBody>
          <a:bodyPr lIns="228600" tIns="45714" rIns="228600" bIns="45714" rtlCol="0" anchor="ctr"/>
          <a:lstStyle/>
          <a:p>
            <a:pPr marL="1588" indent="-1588" algn="ctr" defTabSz="913183"/>
            <a:endParaRPr lang="en-US" b="1" dirty="0" smtClean="0">
              <a:solidFill>
                <a:prstClr val="white"/>
              </a:solidFill>
              <a:cs typeface="Arial" charset="0"/>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4286" y="147528"/>
            <a:ext cx="770861" cy="650949"/>
          </a:xfrm>
          <a:prstGeom prst="rect">
            <a:avLst/>
          </a:prstGeom>
        </p:spPr>
      </p:pic>
    </p:spTree>
    <p:extLst>
      <p:ext uri="{BB962C8B-B14F-4D97-AF65-F5344CB8AC3E}">
        <p14:creationId xmlns:p14="http://schemas.microsoft.com/office/powerpoint/2010/main" val="405898353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Only WH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userDrawn="1"/>
        </p:nvSpPr>
        <p:spPr bwMode="auto">
          <a:xfrm>
            <a:off x="8133907" y="85060"/>
            <a:ext cx="925033" cy="754912"/>
          </a:xfrm>
          <a:prstGeom prst="rect">
            <a:avLst/>
          </a:prstGeom>
          <a:solidFill>
            <a:schemeClr val="tx1"/>
          </a:solidFill>
          <a:ln w="25400" algn="ctr">
            <a:noFill/>
            <a:round/>
            <a:headEnd/>
            <a:tailEnd/>
          </a:ln>
          <a:effectLst/>
        </p:spPr>
        <p:txBody>
          <a:bodyPr lIns="228600" tIns="45714" rIns="228600" bIns="45714" rtlCol="0" anchor="ctr"/>
          <a:lstStyle/>
          <a:p>
            <a:pPr marL="1588" indent="-1588" algn="ctr" defTabSz="913183"/>
            <a:endParaRPr lang="en-US" b="1" dirty="0" smtClean="0">
              <a:solidFill>
                <a:prstClr val="white"/>
              </a:solidFill>
              <a:cs typeface="Arial" charset="0"/>
            </a:endParaRPr>
          </a:p>
        </p:txBody>
      </p:sp>
      <p:sp>
        <p:nvSpPr>
          <p:cNvPr id="5" name="Rectangle 4"/>
          <p:cNvSpPr/>
          <p:nvPr userDrawn="1"/>
        </p:nvSpPr>
        <p:spPr bwMode="auto">
          <a:xfrm>
            <a:off x="0" y="4455042"/>
            <a:ext cx="2211572" cy="688458"/>
          </a:xfrm>
          <a:prstGeom prst="rect">
            <a:avLst/>
          </a:prstGeom>
          <a:solidFill>
            <a:schemeClr val="tx1"/>
          </a:solidFill>
          <a:ln w="25400" algn="ctr">
            <a:noFill/>
            <a:round/>
            <a:headEnd/>
            <a:tailEnd/>
          </a:ln>
          <a:effectLst/>
        </p:spPr>
        <p:txBody>
          <a:bodyPr lIns="228600" tIns="45714" rIns="228600" bIns="45714" rtlCol="0" anchor="ctr"/>
          <a:lstStyle/>
          <a:p>
            <a:pPr marL="1588" indent="-1588" algn="ctr" defTabSz="913183"/>
            <a:endParaRPr lang="en-US" b="1" dirty="0" smtClean="0">
              <a:solidFill>
                <a:prstClr val="white"/>
              </a:solidFill>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4286" y="4347388"/>
            <a:ext cx="770861" cy="650949"/>
          </a:xfrm>
          <a:prstGeom prst="rect">
            <a:avLst/>
          </a:prstGeom>
        </p:spPr>
      </p:pic>
    </p:spTree>
    <p:extLst>
      <p:ext uri="{BB962C8B-B14F-4D97-AF65-F5344CB8AC3E}">
        <p14:creationId xmlns:p14="http://schemas.microsoft.com/office/powerpoint/2010/main" val="337562162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Only WH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320039" y="112667"/>
            <a:ext cx="7955280" cy="326243"/>
          </a:xfrm>
        </p:spPr>
        <p:txBody>
          <a:bodyPr vert="horz" lIns="0" tIns="0" rIns="0" bIns="18288" rtlCol="0" anchor="t">
            <a:spAutoFit/>
          </a:bodyPr>
          <a:lstStyle>
            <a:lvl1pPr>
              <a:defRPr lang="en-US" dirty="0"/>
            </a:lvl1pPr>
          </a:lstStyle>
          <a:p>
            <a:pPr lvl="0"/>
            <a:r>
              <a:rPr lang="en-US" dirty="0" smtClean="0"/>
              <a:t>Click To Edit Master Title Style</a:t>
            </a:r>
            <a:endParaRPr lang="en-US" dirty="0"/>
          </a:p>
        </p:txBody>
      </p:sp>
      <p:sp>
        <p:nvSpPr>
          <p:cNvPr id="5" name="Rectangle 4"/>
          <p:cNvSpPr/>
          <p:nvPr userDrawn="1"/>
        </p:nvSpPr>
        <p:spPr bwMode="auto">
          <a:xfrm>
            <a:off x="8133907" y="85060"/>
            <a:ext cx="925033" cy="754912"/>
          </a:xfrm>
          <a:prstGeom prst="rect">
            <a:avLst/>
          </a:prstGeom>
          <a:solidFill>
            <a:schemeClr val="tx1"/>
          </a:solidFill>
          <a:ln w="25400" algn="ctr">
            <a:noFill/>
            <a:round/>
            <a:headEnd/>
            <a:tailEnd/>
          </a:ln>
          <a:effectLst/>
        </p:spPr>
        <p:txBody>
          <a:bodyPr lIns="228600" tIns="45714" rIns="228600" bIns="45714" rtlCol="0" anchor="ctr"/>
          <a:lstStyle/>
          <a:p>
            <a:pPr marL="1588" indent="-1588" algn="ctr" defTabSz="913183"/>
            <a:endParaRPr lang="en-US" b="1" dirty="0" smtClean="0">
              <a:solidFill>
                <a:prstClr val="white"/>
              </a:solidFill>
              <a:cs typeface="Arial" charset="0"/>
            </a:endParaRPr>
          </a:p>
        </p:txBody>
      </p:sp>
      <p:sp>
        <p:nvSpPr>
          <p:cNvPr id="7" name="Rectangle 6"/>
          <p:cNvSpPr/>
          <p:nvPr userDrawn="1"/>
        </p:nvSpPr>
        <p:spPr bwMode="auto">
          <a:xfrm>
            <a:off x="0" y="4455042"/>
            <a:ext cx="2211572" cy="688458"/>
          </a:xfrm>
          <a:prstGeom prst="rect">
            <a:avLst/>
          </a:prstGeom>
          <a:solidFill>
            <a:schemeClr val="tx1"/>
          </a:solidFill>
          <a:ln w="25400" algn="ctr">
            <a:noFill/>
            <a:round/>
            <a:headEnd/>
            <a:tailEnd/>
          </a:ln>
          <a:effectLst/>
        </p:spPr>
        <p:txBody>
          <a:bodyPr lIns="228600" tIns="45714" rIns="228600" bIns="45714" rtlCol="0" anchor="ctr"/>
          <a:lstStyle/>
          <a:p>
            <a:pPr marL="1588" indent="-1588" algn="ctr" defTabSz="913183"/>
            <a:endParaRPr lang="en-US" b="1" dirty="0" smtClean="0">
              <a:solidFill>
                <a:prstClr val="white"/>
              </a:solidFill>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4286" y="4347388"/>
            <a:ext cx="770861" cy="650949"/>
          </a:xfrm>
          <a:prstGeom prst="rect">
            <a:avLst/>
          </a:prstGeom>
        </p:spPr>
      </p:pic>
    </p:spTree>
    <p:extLst>
      <p:ext uri="{BB962C8B-B14F-4D97-AF65-F5344CB8AC3E}">
        <p14:creationId xmlns:p14="http://schemas.microsoft.com/office/powerpoint/2010/main" val="375338339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Only WH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320039" y="112667"/>
            <a:ext cx="7955280" cy="326243"/>
          </a:xfrm>
        </p:spPr>
        <p:txBody>
          <a:bodyPr vert="horz" lIns="0" tIns="0" rIns="0" bIns="18288" rtlCol="0" anchor="t">
            <a:spAutoFit/>
          </a:bodyPr>
          <a:lstStyle>
            <a:lvl1pPr>
              <a:defRPr lang="en-US" dirty="0"/>
            </a:lvl1pPr>
          </a:lstStyle>
          <a:p>
            <a:pPr lvl="0"/>
            <a:r>
              <a:rPr lang="en-US" dirty="0" smtClean="0"/>
              <a:t>Click To Edit Master Title Style</a:t>
            </a:r>
            <a:endParaRPr lang="en-US" dirty="0"/>
          </a:p>
        </p:txBody>
      </p:sp>
      <p:sp>
        <p:nvSpPr>
          <p:cNvPr id="3" name="Rectangle 2"/>
          <p:cNvSpPr/>
          <p:nvPr userDrawn="1"/>
        </p:nvSpPr>
        <p:spPr bwMode="auto">
          <a:xfrm>
            <a:off x="8133907" y="85060"/>
            <a:ext cx="925033" cy="754912"/>
          </a:xfrm>
          <a:prstGeom prst="rect">
            <a:avLst/>
          </a:prstGeom>
          <a:solidFill>
            <a:schemeClr val="tx1"/>
          </a:solidFill>
          <a:ln w="25400" algn="ctr">
            <a:noFill/>
            <a:round/>
            <a:headEnd/>
            <a:tailEnd/>
          </a:ln>
          <a:effectLst/>
        </p:spPr>
        <p:txBody>
          <a:bodyPr lIns="228600" tIns="45714" rIns="228600" bIns="45714" rtlCol="0" anchor="ctr"/>
          <a:lstStyle/>
          <a:p>
            <a:pPr marL="1588" indent="-1588" algn="ctr" defTabSz="913183"/>
            <a:endParaRPr lang="en-US" b="1" dirty="0" smtClean="0">
              <a:solidFill>
                <a:prstClr val="white"/>
              </a:solidFill>
              <a:cs typeface="Arial" charset="0"/>
            </a:endParaRPr>
          </a:p>
        </p:txBody>
      </p:sp>
      <p:sp>
        <p:nvSpPr>
          <p:cNvPr id="7" name="Rectangle 6"/>
          <p:cNvSpPr/>
          <p:nvPr userDrawn="1"/>
        </p:nvSpPr>
        <p:spPr bwMode="auto">
          <a:xfrm>
            <a:off x="0" y="4455042"/>
            <a:ext cx="2211572" cy="688458"/>
          </a:xfrm>
          <a:prstGeom prst="rect">
            <a:avLst/>
          </a:prstGeom>
          <a:solidFill>
            <a:schemeClr val="tx1"/>
          </a:solidFill>
          <a:ln w="25400" algn="ctr">
            <a:noFill/>
            <a:round/>
            <a:headEnd/>
            <a:tailEnd/>
          </a:ln>
          <a:effectLst/>
        </p:spPr>
        <p:txBody>
          <a:bodyPr lIns="228600" tIns="45714" rIns="228600" bIns="45714" rtlCol="0" anchor="ctr"/>
          <a:lstStyle/>
          <a:p>
            <a:pPr marL="1588" indent="-1588" algn="ctr" defTabSz="913183"/>
            <a:endParaRPr lang="en-US" b="1" dirty="0" smtClean="0">
              <a:solidFill>
                <a:prstClr val="white"/>
              </a:solidFill>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7476" y="4347389"/>
            <a:ext cx="737671" cy="622922"/>
          </a:xfrm>
          <a:prstGeom prst="rect">
            <a:avLst/>
          </a:prstGeom>
        </p:spPr>
      </p:pic>
    </p:spTree>
    <p:extLst>
      <p:ext uri="{BB962C8B-B14F-4D97-AF65-F5344CB8AC3E}">
        <p14:creationId xmlns:p14="http://schemas.microsoft.com/office/powerpoint/2010/main" val="914167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Only W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39" y="112667"/>
            <a:ext cx="7955280" cy="326243"/>
          </a:xfrm>
        </p:spPr>
        <p:txBody>
          <a:bodyPr vert="horz" lIns="0" tIns="0" rIns="0" bIns="18288" rtlCol="0" anchor="t">
            <a:spAutoFit/>
          </a:bodyPr>
          <a:lstStyle>
            <a:lvl1pPr>
              <a:defRPr lang="en-US" dirty="0">
                <a:solidFill>
                  <a:schemeClr val="tx1"/>
                </a:solidFill>
                <a:effectLst>
                  <a:outerShdw blurRad="50800" dist="38100" dir="2700000" algn="tl" rotWithShape="0">
                    <a:prstClr val="black">
                      <a:alpha val="40000"/>
                    </a:prstClr>
                  </a:outerShdw>
                </a:effectLst>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12599304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HT No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3925994" y="778887"/>
            <a:ext cx="4572000" cy="1474470"/>
          </a:xfrm>
        </p:spPr>
        <p:txBody>
          <a:bodyPr anchor="b">
            <a:noAutofit/>
          </a:bodyPr>
          <a:lstStyle>
            <a:lvl1pPr>
              <a:defRPr sz="2000" cap="none"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925994" y="2240292"/>
            <a:ext cx="4572000" cy="274320"/>
          </a:xfrm>
        </p:spPr>
        <p:txBody>
          <a:bodyPr lIns="0" rIns="0"/>
          <a:lstStyle>
            <a:lvl1pPr marL="0" indent="0" algn="l">
              <a:spcBef>
                <a:spcPts val="0"/>
              </a:spcBef>
              <a:spcAft>
                <a:spcPts val="0"/>
              </a:spcAft>
              <a:buNone/>
              <a:defRPr sz="1600"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hasCustomPrompt="1"/>
          </p:nvPr>
        </p:nvSpPr>
        <p:spPr>
          <a:xfrm>
            <a:off x="3947260" y="2599517"/>
            <a:ext cx="4572000" cy="685800"/>
          </a:xfrm>
        </p:spPr>
        <p:txBody>
          <a:bodyPr lIns="0" tIns="0" rIns="0" bIns="0">
            <a:noAutofit/>
          </a:bodyPr>
          <a:lstStyle>
            <a:lvl1pPr marL="0" indent="0">
              <a:spcBef>
                <a:spcPts val="0"/>
              </a:spcBef>
              <a:spcAft>
                <a:spcPts val="0"/>
              </a:spcAft>
              <a:buNone/>
              <a:defRPr sz="1000" b="1">
                <a:solidFill>
                  <a:schemeClr val="tx1"/>
                </a:solidFill>
              </a:defRPr>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Only W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39" y="112667"/>
            <a:ext cx="7955280" cy="326243"/>
          </a:xfrm>
        </p:spPr>
        <p:txBody>
          <a:bodyPr vert="horz" lIns="0" tIns="0" rIns="0" bIns="18288" rtlCol="0" anchor="t">
            <a:spAutoFit/>
          </a:bodyPr>
          <a:lstStyle>
            <a:lvl1pPr>
              <a:defRPr lang="en-US" dirty="0">
                <a:solidFill>
                  <a:schemeClr val="tx1"/>
                </a:solidFill>
                <a:effectLst>
                  <a:outerShdw blurRad="50800" dist="38100" dir="2700000" algn="tl" rotWithShape="0">
                    <a:prstClr val="black">
                      <a:alpha val="40000"/>
                    </a:prstClr>
                  </a:outerShdw>
                </a:effectLst>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353215910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Only W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39" y="112667"/>
            <a:ext cx="7955280" cy="326243"/>
          </a:xfrm>
        </p:spPr>
        <p:txBody>
          <a:bodyPr vert="horz" lIns="0" tIns="0" rIns="0" bIns="18288" rtlCol="0" anchor="t">
            <a:spAutoFit/>
          </a:bodyPr>
          <a:lstStyle>
            <a:lvl1pPr>
              <a:defRPr lang="en-US" dirty="0">
                <a:solidFill>
                  <a:schemeClr val="tx1"/>
                </a:solidFill>
                <a:effectLst>
                  <a:outerShdw blurRad="50800" dist="38100" dir="2700000" algn="tl" rotWithShape="0">
                    <a:prstClr val="black">
                      <a:alpha val="40000"/>
                    </a:prstClr>
                  </a:outerShdw>
                </a:effectLst>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425105697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_Subtitle_Only W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39" y="112667"/>
            <a:ext cx="7955280" cy="326243"/>
          </a:xfrm>
        </p:spPr>
        <p:txBody>
          <a:bodyPr vert="horz" lIns="0" tIns="0" rIns="0" bIns="18288" rtlCol="0" anchor="t">
            <a:spAutoFit/>
          </a:bodyPr>
          <a:lstStyle>
            <a:lvl1pPr>
              <a:defRPr lang="en-US" dirty="0"/>
            </a:lvl1pPr>
          </a:lstStyle>
          <a:p>
            <a:pPr lvl="0"/>
            <a:r>
              <a:rPr lang="en-US" dirty="0" smtClean="0"/>
              <a:t>Click To Edit Master Title Style</a:t>
            </a:r>
            <a:endParaRPr lang="en-US" dirty="0"/>
          </a:p>
        </p:txBody>
      </p:sp>
      <p:sp>
        <p:nvSpPr>
          <p:cNvPr id="4" name="Text Placeholder 3"/>
          <p:cNvSpPr>
            <a:spLocks noGrp="1"/>
          </p:cNvSpPr>
          <p:nvPr>
            <p:ph type="body" sz="quarter" idx="10"/>
          </p:nvPr>
        </p:nvSpPr>
        <p:spPr>
          <a:xfrm>
            <a:off x="320039" y="440104"/>
            <a:ext cx="7955280" cy="274320"/>
          </a:xfrm>
        </p:spPr>
        <p:txBody>
          <a:bodyPr vert="horz" lIns="0" tIns="0" rIns="0" bIns="0" rtlCol="0">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marL="285750" indent="-285750">
              <a:buFont typeface="Arial" pitchFamily="34" charset="0"/>
              <a:buNone/>
              <a:defRPr lang="en-US" sz="1600" b="1" cap="none" dirty="0">
                <a:ln/>
                <a:solidFill>
                  <a:schemeClr val="accent1"/>
                </a:solidFill>
                <a:effectLst>
                  <a:outerShdw blurRad="19685" dist="12700" dir="5400000" algn="tl" rotWithShape="0">
                    <a:schemeClr val="accent1">
                      <a:satMod val="130000"/>
                      <a:alpha val="60000"/>
                    </a:schemeClr>
                  </a:outerShdw>
                </a:effectLst>
                <a:latin typeface="Verdana" pitchFamily="34" charset="0"/>
                <a:ea typeface="Verdana" pitchFamily="34" charset="0"/>
                <a:cs typeface="Verdana" pitchFamily="34" charset="0"/>
              </a:defRPr>
            </a:lvl1pPr>
          </a:lstStyle>
          <a:p>
            <a:pPr marL="0" lvl="0" indent="0"/>
            <a:endParaRPr lang="en-US" dirty="0"/>
          </a:p>
        </p:txBody>
      </p:sp>
      <p:sp>
        <p:nvSpPr>
          <p:cNvPr id="5" name="Rectangle 4"/>
          <p:cNvSpPr/>
          <p:nvPr userDrawn="1"/>
        </p:nvSpPr>
        <p:spPr bwMode="auto">
          <a:xfrm>
            <a:off x="8133907" y="85060"/>
            <a:ext cx="925033" cy="754912"/>
          </a:xfrm>
          <a:prstGeom prst="rect">
            <a:avLst/>
          </a:prstGeom>
          <a:solidFill>
            <a:schemeClr val="tx1"/>
          </a:solidFill>
          <a:ln w="25400" algn="ctr">
            <a:noFill/>
            <a:round/>
            <a:headEnd/>
            <a:tailEnd/>
          </a:ln>
          <a:effectLst/>
        </p:spPr>
        <p:txBody>
          <a:bodyPr lIns="228600" tIns="45714" rIns="228600" bIns="45714" rtlCol="0" anchor="ctr"/>
          <a:lstStyle/>
          <a:p>
            <a:pPr marL="1588" indent="-1588" algn="ctr" defTabSz="913183"/>
            <a:endParaRPr lang="en-US" b="1" dirty="0" smtClean="0">
              <a:solidFill>
                <a:prstClr val="white"/>
              </a:solidFill>
              <a:cs typeface="Arial" charset="0"/>
            </a:endParaRPr>
          </a:p>
        </p:txBody>
      </p:sp>
      <p:grpSp>
        <p:nvGrpSpPr>
          <p:cNvPr id="7" name="Group 6"/>
          <p:cNvGrpSpPr/>
          <p:nvPr userDrawn="1"/>
        </p:nvGrpSpPr>
        <p:grpSpPr>
          <a:xfrm>
            <a:off x="0" y="0"/>
            <a:ext cx="9144000" cy="786384"/>
            <a:chOff x="0" y="0"/>
            <a:chExt cx="9144000" cy="786384"/>
          </a:xfrm>
        </p:grpSpPr>
        <p:sp>
          <p:nvSpPr>
            <p:cNvPr id="8" name="Rectangle 7"/>
            <p:cNvSpPr/>
            <p:nvPr userDrawn="1"/>
          </p:nvSpPr>
          <p:spPr>
            <a:xfrm>
              <a:off x="0" y="0"/>
              <a:ext cx="9144000" cy="786384"/>
            </a:xfrm>
            <a:prstGeom prst="rect">
              <a:avLst/>
            </a:prstGeom>
            <a:gradFill rotWithShape="1">
              <a:gsLst>
                <a:gs pos="0">
                  <a:srgbClr val="236192"/>
                </a:gs>
                <a:gs pos="100000">
                  <a:srgbClr val="236192"/>
                </a:gs>
                <a:gs pos="50000">
                  <a:srgbClr val="009CDE"/>
                </a:gs>
              </a:gsLst>
              <a:lin ang="0" scaled="0"/>
            </a:gradFill>
            <a:ln w="9525" cap="flat" cmpd="sng" algn="ctr">
              <a:noFill/>
              <a:prstDash val="solid"/>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476" y="273193"/>
              <a:ext cx="720718" cy="243726"/>
            </a:xfrm>
            <a:prstGeom prst="rect">
              <a:avLst/>
            </a:prstGeom>
          </p:spPr>
        </p:pic>
      </p:grpSp>
    </p:spTree>
    <p:extLst>
      <p:ext uri="{BB962C8B-B14F-4D97-AF65-F5344CB8AC3E}">
        <p14:creationId xmlns:p14="http://schemas.microsoft.com/office/powerpoint/2010/main" val="275221897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_Subtitle_Only W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39" y="112667"/>
            <a:ext cx="7955280" cy="326243"/>
          </a:xfrm>
        </p:spPr>
        <p:txBody>
          <a:bodyPr vert="horz" lIns="0" tIns="0" rIns="0" bIns="18288" rtlCol="0" anchor="t">
            <a:spAutoFit/>
          </a:bodyPr>
          <a:lstStyle>
            <a:lvl1pPr>
              <a:defRPr lang="en-US" dirty="0"/>
            </a:lvl1pPr>
          </a:lstStyle>
          <a:p>
            <a:pPr lvl="0"/>
            <a:r>
              <a:rPr lang="en-US" dirty="0" smtClean="0"/>
              <a:t>Click To Edit Master Title Style</a:t>
            </a:r>
            <a:endParaRPr lang="en-US" dirty="0"/>
          </a:p>
        </p:txBody>
      </p:sp>
      <p:sp>
        <p:nvSpPr>
          <p:cNvPr id="4" name="Text Placeholder 3"/>
          <p:cNvSpPr>
            <a:spLocks noGrp="1"/>
          </p:cNvSpPr>
          <p:nvPr>
            <p:ph type="body" sz="quarter" idx="10"/>
          </p:nvPr>
        </p:nvSpPr>
        <p:spPr>
          <a:xfrm>
            <a:off x="320039" y="440104"/>
            <a:ext cx="7955280" cy="274320"/>
          </a:xfrm>
        </p:spPr>
        <p:txBody>
          <a:bodyPr vert="horz" lIns="0" tIns="0" rIns="0" bIns="0" rtlCol="0">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marL="285750" indent="-285750">
              <a:buFont typeface="Arial" pitchFamily="34" charset="0"/>
              <a:buNone/>
              <a:defRPr lang="en-US" sz="1600" b="1" cap="none" dirty="0">
                <a:ln/>
                <a:solidFill>
                  <a:schemeClr val="accent1"/>
                </a:solidFill>
                <a:effectLst>
                  <a:outerShdw blurRad="19685" dist="12700" dir="5400000" algn="tl" rotWithShape="0">
                    <a:schemeClr val="accent1">
                      <a:satMod val="130000"/>
                      <a:alpha val="60000"/>
                    </a:schemeClr>
                  </a:outerShdw>
                </a:effectLst>
                <a:latin typeface="Verdana" pitchFamily="34" charset="0"/>
                <a:ea typeface="Verdana" pitchFamily="34" charset="0"/>
                <a:cs typeface="Verdana" pitchFamily="34" charset="0"/>
              </a:defRPr>
            </a:lvl1pPr>
          </a:lstStyle>
          <a:p>
            <a:pPr marL="0" lvl="0" indent="0"/>
            <a:endParaRPr lang="en-US" dirty="0"/>
          </a:p>
        </p:txBody>
      </p:sp>
      <p:sp>
        <p:nvSpPr>
          <p:cNvPr id="5" name="Rectangle 4"/>
          <p:cNvSpPr/>
          <p:nvPr userDrawn="1"/>
        </p:nvSpPr>
        <p:spPr bwMode="auto">
          <a:xfrm>
            <a:off x="8133907" y="85060"/>
            <a:ext cx="925033" cy="754912"/>
          </a:xfrm>
          <a:prstGeom prst="rect">
            <a:avLst/>
          </a:prstGeom>
          <a:solidFill>
            <a:schemeClr val="tx1"/>
          </a:solidFill>
          <a:ln w="25400" algn="ctr">
            <a:noFill/>
            <a:round/>
            <a:headEnd/>
            <a:tailEnd/>
          </a:ln>
          <a:effectLst/>
        </p:spPr>
        <p:txBody>
          <a:bodyPr lIns="228600" tIns="45714" rIns="228600" bIns="45714" rtlCol="0" anchor="ctr"/>
          <a:lstStyle/>
          <a:p>
            <a:pPr marL="1588" indent="-1588" algn="ctr" defTabSz="913183"/>
            <a:endParaRPr lang="en-US" b="1" dirty="0" smtClean="0">
              <a:solidFill>
                <a:prstClr val="white"/>
              </a:solidFill>
              <a:cs typeface="Arial" charset="0"/>
            </a:endParaRPr>
          </a:p>
        </p:txBody>
      </p:sp>
    </p:spTree>
    <p:extLst>
      <p:ext uri="{BB962C8B-B14F-4D97-AF65-F5344CB8AC3E}">
        <p14:creationId xmlns:p14="http://schemas.microsoft.com/office/powerpoint/2010/main" val="26965851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W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vert="horz" lIns="0" tIns="0" rIns="0" bIns="18288" rtlCol="0" anchor="t">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lIns="91440" tIns="45720" rIns="91440" bIns="45720"/>
          <a:lstStyle>
            <a:lvl1pPr marL="112713" indent="-112713">
              <a:defRPr>
                <a:solidFill>
                  <a:schemeClr val="bg1">
                    <a:lumMod val="95000"/>
                    <a:lumOff val="5000"/>
                  </a:schemeClr>
                </a:solidFill>
              </a:defRPr>
            </a:lvl1pPr>
            <a:lvl2pPr>
              <a:buClr>
                <a:schemeClr val="accent1"/>
              </a:buClr>
              <a:defRPr lang="en-US" sz="1400" kern="1200" dirty="0" smtClean="0">
                <a:solidFill>
                  <a:schemeClr val="bg1">
                    <a:lumMod val="95000"/>
                    <a:lumOff val="5000"/>
                  </a:schemeClr>
                </a:solidFill>
                <a:latin typeface="+mn-lt"/>
                <a:ea typeface="+mn-ea"/>
                <a:cs typeface="+mn-cs"/>
              </a:defRPr>
            </a:lvl2pPr>
            <a:lvl3pPr>
              <a:defRPr>
                <a:solidFill>
                  <a:schemeClr val="bg1">
                    <a:lumMod val="95000"/>
                    <a:lumOff val="5000"/>
                  </a:schemeClr>
                </a:solidFill>
              </a:defRPr>
            </a:lvl3pPr>
            <a:lvl4pPr>
              <a:defRPr>
                <a:solidFill>
                  <a:schemeClr val="bg1">
                    <a:lumMod val="95000"/>
                    <a:lumOff val="5000"/>
                  </a:schemeClr>
                </a:solidFill>
              </a:defRPr>
            </a:lvl4pPr>
            <a:lvl5pPr>
              <a:defRPr>
                <a:solidFill>
                  <a:schemeClr val="bg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_Subtitle and Content W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39" y="112667"/>
            <a:ext cx="7955280" cy="326243"/>
          </a:xfrm>
        </p:spPr>
        <p:txBody>
          <a:bodyPr vert="horz" lIns="0" tIns="0" rIns="0" bIns="18288" rtlCol="0" anchor="t">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lIns="91440" tIns="45720" rIns="91440" bIns="45720"/>
          <a:lstStyle>
            <a:lvl1pPr marL="112713" indent="-112713">
              <a:defRPr>
                <a:solidFill>
                  <a:schemeClr val="bg1">
                    <a:lumMod val="95000"/>
                    <a:lumOff val="5000"/>
                  </a:schemeClr>
                </a:solidFill>
              </a:defRPr>
            </a:lvl1pPr>
            <a:lvl2pPr>
              <a:buClr>
                <a:schemeClr val="accent1"/>
              </a:buClr>
              <a:defRPr lang="en-US" sz="1400" kern="1200" dirty="0" smtClean="0">
                <a:solidFill>
                  <a:schemeClr val="bg1">
                    <a:lumMod val="95000"/>
                    <a:lumOff val="5000"/>
                  </a:schemeClr>
                </a:solidFill>
                <a:latin typeface="+mn-lt"/>
                <a:ea typeface="+mn-ea"/>
                <a:cs typeface="+mn-cs"/>
              </a:defRPr>
            </a:lvl2pPr>
            <a:lvl3pPr>
              <a:defRPr>
                <a:solidFill>
                  <a:schemeClr val="bg1">
                    <a:lumMod val="95000"/>
                    <a:lumOff val="5000"/>
                  </a:schemeClr>
                </a:solidFill>
              </a:defRPr>
            </a:lvl3pPr>
            <a:lvl4pPr>
              <a:defRPr>
                <a:solidFill>
                  <a:schemeClr val="bg1">
                    <a:lumMod val="95000"/>
                    <a:lumOff val="5000"/>
                  </a:schemeClr>
                </a:solidFill>
              </a:defRPr>
            </a:lvl4pPr>
            <a:lvl5pPr>
              <a:defRPr>
                <a:solidFill>
                  <a:schemeClr val="bg1">
                    <a:lumMod val="95000"/>
                    <a:lumOff val="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hasCustomPrompt="1"/>
          </p:nvPr>
        </p:nvSpPr>
        <p:spPr>
          <a:xfrm>
            <a:off x="320039" y="440487"/>
            <a:ext cx="7955280" cy="274320"/>
          </a:xfrm>
        </p:spPr>
        <p:txBody>
          <a:bodyPr vert="horz" lIns="0" tIns="0" rIns="0" bIns="0" rtlCol="0">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marL="285750" indent="-285750">
              <a:buFont typeface="Arial" pitchFamily="34" charset="0"/>
              <a:buNone/>
              <a:defRPr lang="en-US" sz="1600" b="1" cap="none" dirty="0">
                <a:ln/>
                <a:solidFill>
                  <a:schemeClr val="accent1"/>
                </a:solidFill>
                <a:effectLst>
                  <a:outerShdw blurRad="19685" dist="12700" dir="5400000" algn="tl" rotWithShape="0">
                    <a:schemeClr val="accent1">
                      <a:satMod val="130000"/>
                      <a:alpha val="60000"/>
                    </a:schemeClr>
                  </a:outerShdw>
                </a:effectLst>
                <a:latin typeface="Verdana" pitchFamily="34" charset="0"/>
                <a:ea typeface="Verdana" pitchFamily="34" charset="0"/>
                <a:cs typeface="Verdana" pitchFamily="34" charset="0"/>
              </a:defRPr>
            </a:lvl1pPr>
          </a:lstStyle>
          <a:p>
            <a:pPr marL="0" lvl="0" indent="0"/>
            <a:r>
              <a:rPr lang="en-US" dirty="0" smtClean="0"/>
              <a:t>Click To Edit Master Text Styles</a:t>
            </a:r>
            <a:endParaRPr lang="en-US" dirty="0"/>
          </a:p>
        </p:txBody>
      </p:sp>
    </p:spTree>
    <p:extLst>
      <p:ext uri="{BB962C8B-B14F-4D97-AF65-F5344CB8AC3E}">
        <p14:creationId xmlns:p14="http://schemas.microsoft.com/office/powerpoint/2010/main" val="947989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WH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8610" y="2091690"/>
            <a:ext cx="4023360" cy="1126626"/>
          </a:xfrm>
        </p:spPr>
        <p:txBody>
          <a:bodyPr anchor="t">
            <a:noAutofit/>
          </a:bodyPr>
          <a:lstStyle>
            <a:lvl1pPr algn="r">
              <a:defRPr sz="2000" b="1" cap="all" baseline="0">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HT No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8610" y="2091690"/>
            <a:ext cx="4023360" cy="1126626"/>
          </a:xfrm>
        </p:spPr>
        <p:txBody>
          <a:bodyPr anchor="t">
            <a:noAutofit/>
          </a:bodyPr>
          <a:lstStyle>
            <a:lvl1pPr algn="r">
              <a:defRPr sz="2000" b="1" cap="all" baseline="0">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W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 y="112667"/>
            <a:ext cx="7955280" cy="326243"/>
          </a:xfrm>
        </p:spPr>
        <p:txBody>
          <a:bodyPr vert="horz" lIns="0" tIns="0" rIns="0" bIns="18288" rtlCol="0" anchor="t">
            <a:spAutoFit/>
          </a:bodyPr>
          <a:lstStyle>
            <a:lvl1pPr>
              <a:defRPr lang="en-US" dirty="0"/>
            </a:lvl1pPr>
          </a:lstStyle>
          <a:p>
            <a:pPr lvl="0"/>
            <a:r>
              <a:rPr lang="en-US" dirty="0" smtClean="0"/>
              <a:t>Click To Edit Master Title Style</a:t>
            </a:r>
            <a:endParaRPr lang="en-US" dirty="0"/>
          </a:p>
        </p:txBody>
      </p:sp>
      <p:sp>
        <p:nvSpPr>
          <p:cNvPr id="6" name="Content Placeholder 5"/>
          <p:cNvSpPr>
            <a:spLocks noGrp="1"/>
          </p:cNvSpPr>
          <p:nvPr>
            <p:ph sz="quarter" idx="10"/>
          </p:nvPr>
        </p:nvSpPr>
        <p:spPr>
          <a:xfrm>
            <a:off x="320040" y="822959"/>
            <a:ext cx="4114800" cy="3566160"/>
          </a:xfrm>
        </p:spPr>
        <p:txBody>
          <a:bodyPr lIns="91440" tIns="45720" rIns="91440" bIns="45720"/>
          <a:lstStyle>
            <a:lvl1pPr marL="171450" indent="-171450">
              <a:defRPr/>
            </a:lvl1pPr>
            <a:lvl3pPr marL="628650" indent="-163513">
              <a:defRPr/>
            </a:lvl3pPr>
            <a:lvl5pPr marL="1028700" indent="-1143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1"/>
          </p:nvPr>
        </p:nvSpPr>
        <p:spPr>
          <a:xfrm>
            <a:off x="4434841" y="822959"/>
            <a:ext cx="4480560" cy="3566160"/>
          </a:xfrm>
        </p:spPr>
        <p:txBody>
          <a:bodyPr lIns="91440" tIns="45720" rIns="91440" bIns="45720"/>
          <a:lstStyle>
            <a:lvl1pPr marL="171450" indent="-171450">
              <a:defRPr/>
            </a:lvl1pPr>
            <a:lvl3pPr marL="628650" indent="-163513">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W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 y="112667"/>
            <a:ext cx="7955280" cy="326243"/>
          </a:xfrm>
        </p:spPr>
        <p:txBody>
          <a:bodyPr vert="horz" lIns="0" tIns="0" rIns="0" bIns="18288" rtlCol="0" anchor="t">
            <a:spAutoFit/>
          </a:bodyPr>
          <a:lstStyle>
            <a:lvl1pPr>
              <a:defRPr lang="en-US" dirty="0"/>
            </a:lvl1pPr>
          </a:lstStyle>
          <a:p>
            <a:pPr lvl="0"/>
            <a:r>
              <a:rPr lang="en-US" dirty="0" smtClean="0"/>
              <a:t>Click To Edit Master Title Style</a:t>
            </a:r>
            <a:endParaRPr lang="en-US" dirty="0"/>
          </a:p>
        </p:txBody>
      </p:sp>
      <p:sp>
        <p:nvSpPr>
          <p:cNvPr id="3" name="Text Placeholder 2"/>
          <p:cNvSpPr>
            <a:spLocks noGrp="1"/>
          </p:cNvSpPr>
          <p:nvPr>
            <p:ph type="body" idx="1" hasCustomPrompt="1"/>
          </p:nvPr>
        </p:nvSpPr>
        <p:spPr>
          <a:xfrm>
            <a:off x="320040" y="644372"/>
            <a:ext cx="4114800" cy="411480"/>
          </a:xfrm>
        </p:spPr>
        <p:txBody>
          <a:bodyPr anchor="b">
            <a:no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hasCustomPrompt="1"/>
          </p:nvPr>
        </p:nvSpPr>
        <p:spPr>
          <a:xfrm>
            <a:off x="4434840" y="644372"/>
            <a:ext cx="4389120" cy="411480"/>
          </a:xfrm>
        </p:spPr>
        <p:txBody>
          <a:bodyPr lIns="0" anchor="b">
            <a:no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Content Placeholder 7"/>
          <p:cNvSpPr>
            <a:spLocks noGrp="1"/>
          </p:cNvSpPr>
          <p:nvPr>
            <p:ph sz="quarter" idx="10"/>
          </p:nvPr>
        </p:nvSpPr>
        <p:spPr>
          <a:xfrm>
            <a:off x="320040" y="1124193"/>
            <a:ext cx="4114800" cy="2962656"/>
          </a:xfrm>
        </p:spPr>
        <p:txBody>
          <a:bodyPr lIns="91440" tIns="45720" bIns="45720"/>
          <a:lstStyle>
            <a:lvl1pPr marL="171450" indent="-171450">
              <a:defRPr/>
            </a:lvl1pPr>
            <a:lvl3pPr marL="628650" indent="-163513">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9"/>
          <p:cNvSpPr>
            <a:spLocks noGrp="1"/>
          </p:cNvSpPr>
          <p:nvPr>
            <p:ph sz="quarter" idx="11"/>
          </p:nvPr>
        </p:nvSpPr>
        <p:spPr>
          <a:xfrm>
            <a:off x="4434840" y="1124193"/>
            <a:ext cx="4389120" cy="2962656"/>
          </a:xfrm>
        </p:spPr>
        <p:txBody>
          <a:bodyPr lIns="91440" tIns="45720" rIns="91440" bIns="45720"/>
          <a:lstStyle>
            <a:lvl1pPr marL="171450" indent="-171450">
              <a:defRPr/>
            </a:lvl1pPr>
            <a:lvl3pPr marL="628650" indent="-163513">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W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39" y="112667"/>
            <a:ext cx="7955280" cy="326243"/>
          </a:xfrm>
        </p:spPr>
        <p:txBody>
          <a:bodyPr vert="horz" lIns="0" tIns="0" rIns="0" bIns="18288" rtlCol="0" anchor="t">
            <a:spAutoFit/>
          </a:bodyPr>
          <a:lstStyle>
            <a:lvl1pPr>
              <a:defRPr lang="en-US" dirty="0"/>
            </a:lvl1pPr>
          </a:lstStyle>
          <a:p>
            <a:pPr lvl="0"/>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039" y="112667"/>
            <a:ext cx="7955280" cy="326243"/>
          </a:xfrm>
          <a:prstGeom prst="rect">
            <a:avLst/>
          </a:prstGeom>
        </p:spPr>
        <p:txBody>
          <a:bodyPr vert="horz" lIns="0" tIns="0" rIns="0" bIns="18288" rtlCol="0" anchor="t">
            <a:sp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320040" y="822960"/>
            <a:ext cx="8503920" cy="356616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9" name="Group 8"/>
          <p:cNvGrpSpPr/>
          <p:nvPr userDrawn="1"/>
        </p:nvGrpSpPr>
        <p:grpSpPr>
          <a:xfrm>
            <a:off x="0" y="0"/>
            <a:ext cx="9144000" cy="786384"/>
            <a:chOff x="0" y="0"/>
            <a:chExt cx="9144000" cy="786384"/>
          </a:xfrm>
        </p:grpSpPr>
        <p:sp>
          <p:nvSpPr>
            <p:cNvPr id="11" name="Rectangle 10"/>
            <p:cNvSpPr/>
            <p:nvPr userDrawn="1"/>
          </p:nvSpPr>
          <p:spPr>
            <a:xfrm>
              <a:off x="0" y="0"/>
              <a:ext cx="9144000" cy="786384"/>
            </a:xfrm>
            <a:prstGeom prst="rect">
              <a:avLst/>
            </a:prstGeom>
            <a:gradFill rotWithShape="1">
              <a:gsLst>
                <a:gs pos="0">
                  <a:srgbClr val="236192"/>
                </a:gs>
                <a:gs pos="100000">
                  <a:srgbClr val="236192"/>
                </a:gs>
                <a:gs pos="50000">
                  <a:srgbClr val="009CDE"/>
                </a:gs>
              </a:gsLst>
              <a:lin ang="0" scaled="0"/>
            </a:gradFill>
            <a:ln w="9525" cap="flat" cmpd="sng" algn="ctr">
              <a:noFill/>
              <a:prstDash val="solid"/>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pic>
          <p:nvPicPr>
            <p:cNvPr id="12" name="Picture 1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257476" y="273193"/>
              <a:ext cx="720718" cy="243726"/>
            </a:xfrm>
            <a:prstGeom prst="rect">
              <a:avLst/>
            </a:prstGeom>
          </p:spPr>
        </p:pic>
      </p:grpSp>
    </p:spTree>
  </p:cSld>
  <p:clrMap bg1="dk1" tx1="lt1" bg2="dk2" tx2="lt2" accent1="accent1" accent2="accent2" accent3="accent3" accent4="accent4" accent5="accent5" accent6="accent6" hlink="hlink" folHlink="folHlink"/>
  <p:sldLayoutIdLst>
    <p:sldLayoutId id="2147483649" r:id="rId1"/>
    <p:sldLayoutId id="2147483661" r:id="rId2"/>
    <p:sldLayoutId id="2147483650" r:id="rId3"/>
    <p:sldLayoutId id="2147483663" r:id="rId4"/>
    <p:sldLayoutId id="2147483659" r:id="rId5"/>
    <p:sldLayoutId id="2147483660" r:id="rId6"/>
    <p:sldLayoutId id="2147483652" r:id="rId7"/>
    <p:sldLayoutId id="2147483653" r:id="rId8"/>
    <p:sldLayoutId id="2147483654" r:id="rId9"/>
    <p:sldLayoutId id="2147483662" r:id="rId10"/>
    <p:sldLayoutId id="2147483655" r:id="rId11"/>
    <p:sldLayoutId id="2147483656" r:id="rId12"/>
    <p:sldLayoutId id="2147483657" r:id="rId13"/>
  </p:sldLayoutIdLst>
  <p:timing>
    <p:tnLst>
      <p:par>
        <p:cTn id="1" dur="indefinite" restart="never" nodeType="tmRoot"/>
      </p:par>
    </p:tnLst>
  </p:timing>
  <p:txStyles>
    <p:titleStyle>
      <a:lvl1pPr algn="l" defTabSz="914293" rtl="0" eaLnBrk="1" latinLnBrk="0" hangingPunct="1">
        <a:spcBef>
          <a:spcPct val="0"/>
        </a:spcBef>
        <a:buNone/>
        <a:defRPr lang="en-US" sz="2000" b="1" i="1" kern="1200" cap="none" baseline="0" dirty="0">
          <a:solidFill>
            <a:schemeClr val="bg1">
              <a:lumMod val="95000"/>
              <a:lumOff val="5000"/>
            </a:schemeClr>
          </a:solidFill>
          <a:latin typeface="Arial" pitchFamily="34" charset="0"/>
          <a:ea typeface="+mj-ea"/>
          <a:cs typeface="Arial" pitchFamily="34" charset="0"/>
        </a:defRPr>
      </a:lvl1pPr>
    </p:titleStyle>
    <p:body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bg1">
              <a:lumMod val="95000"/>
              <a:lumOff val="5000"/>
            </a:schemeClr>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sz="1400" kern="1200">
          <a:solidFill>
            <a:schemeClr val="bg1">
              <a:lumMod val="95000"/>
              <a:lumOff val="5000"/>
            </a:schemeClr>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bg1">
              <a:lumMod val="95000"/>
              <a:lumOff val="5000"/>
            </a:schemeClr>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bg1">
              <a:lumMod val="95000"/>
              <a:lumOff val="5000"/>
            </a:schemeClr>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bg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039" y="112667"/>
            <a:ext cx="7955280" cy="326243"/>
          </a:xfrm>
          <a:prstGeom prst="rect">
            <a:avLst/>
          </a:prstGeom>
        </p:spPr>
        <p:txBody>
          <a:bodyPr vert="horz" lIns="0" tIns="0" rIns="0" bIns="18288" rtlCol="0" anchor="t">
            <a:sp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320040" y="822960"/>
            <a:ext cx="8503920" cy="356616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3"/>
          <p:cNvGrpSpPr/>
          <p:nvPr userDrawn="1"/>
        </p:nvGrpSpPr>
        <p:grpSpPr>
          <a:xfrm>
            <a:off x="0" y="0"/>
            <a:ext cx="9144000" cy="786384"/>
            <a:chOff x="0" y="0"/>
            <a:chExt cx="9144000" cy="786384"/>
          </a:xfrm>
        </p:grpSpPr>
        <p:sp>
          <p:nvSpPr>
            <p:cNvPr id="5" name="Rectangle 4"/>
            <p:cNvSpPr/>
            <p:nvPr userDrawn="1"/>
          </p:nvSpPr>
          <p:spPr>
            <a:xfrm>
              <a:off x="0" y="0"/>
              <a:ext cx="9144000" cy="786384"/>
            </a:xfrm>
            <a:prstGeom prst="rect">
              <a:avLst/>
            </a:prstGeom>
            <a:gradFill rotWithShape="1">
              <a:gsLst>
                <a:gs pos="0">
                  <a:srgbClr val="236192"/>
                </a:gs>
                <a:gs pos="100000">
                  <a:srgbClr val="236192"/>
                </a:gs>
                <a:gs pos="50000">
                  <a:srgbClr val="009CDE"/>
                </a:gs>
              </a:gsLst>
              <a:lin ang="0" scaled="0"/>
            </a:gradFill>
            <a:ln w="9525" cap="flat" cmpd="sng" algn="ctr">
              <a:noFill/>
              <a:prstDash val="solid"/>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pic>
          <p:nvPicPr>
            <p:cNvPr id="6" name="Picture 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257476" y="273193"/>
              <a:ext cx="720718" cy="243726"/>
            </a:xfrm>
            <a:prstGeom prst="rect">
              <a:avLst/>
            </a:prstGeom>
          </p:spPr>
        </p:pic>
      </p:grpSp>
    </p:spTree>
    <p:extLst>
      <p:ext uri="{BB962C8B-B14F-4D97-AF65-F5344CB8AC3E}">
        <p14:creationId xmlns:p14="http://schemas.microsoft.com/office/powerpoint/2010/main" val="174400118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80" r:id="rId4"/>
    <p:sldLayoutId id="2147483676" r:id="rId5"/>
    <p:sldLayoutId id="2147483677" r:id="rId6"/>
    <p:sldLayoutId id="2147483681" r:id="rId7"/>
    <p:sldLayoutId id="2147483678" r:id="rId8"/>
    <p:sldLayoutId id="2147483679" r:id="rId9"/>
    <p:sldLayoutId id="2147483682" r:id="rId10"/>
  </p:sldLayoutIdLst>
  <p:timing>
    <p:tnLst>
      <p:par>
        <p:cTn id="1" dur="indefinite" restart="never" nodeType="tmRoot"/>
      </p:par>
    </p:tnLst>
  </p:timing>
  <p:txStyles>
    <p:titleStyle>
      <a:lvl1pPr algn="l" defTabSz="914293" rtl="0" eaLnBrk="1" latinLnBrk="0" hangingPunct="1">
        <a:spcBef>
          <a:spcPct val="0"/>
        </a:spcBef>
        <a:buNone/>
        <a:defRPr lang="en-US" sz="2000" b="1" i="1" kern="1200" cap="none" baseline="0" dirty="0">
          <a:solidFill>
            <a:schemeClr val="bg1">
              <a:lumMod val="95000"/>
              <a:lumOff val="5000"/>
            </a:schemeClr>
          </a:solidFill>
          <a:latin typeface="Arial" pitchFamily="34" charset="0"/>
          <a:ea typeface="+mj-ea"/>
          <a:cs typeface="Arial" pitchFamily="34" charset="0"/>
        </a:defRPr>
      </a:lvl1pPr>
    </p:titleStyle>
    <p:body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bg1">
              <a:lumMod val="95000"/>
              <a:lumOff val="5000"/>
            </a:schemeClr>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sz="1400" kern="1200">
          <a:solidFill>
            <a:schemeClr val="bg1">
              <a:lumMod val="95000"/>
              <a:lumOff val="5000"/>
            </a:schemeClr>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bg1">
              <a:lumMod val="95000"/>
              <a:lumOff val="5000"/>
            </a:schemeClr>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bg1">
              <a:lumMod val="95000"/>
              <a:lumOff val="5000"/>
            </a:schemeClr>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bg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9" Type="http://schemas.openxmlformats.org/officeDocument/2006/relationships/image" Target="../media/image54.png"/><Relationship Id="rId21" Type="http://schemas.openxmlformats.org/officeDocument/2006/relationships/image" Target="../media/image36.png"/><Relationship Id="rId34" Type="http://schemas.openxmlformats.org/officeDocument/2006/relationships/image" Target="../media/image49.png"/><Relationship Id="rId42" Type="http://schemas.openxmlformats.org/officeDocument/2006/relationships/image" Target="../media/image57.png"/><Relationship Id="rId47" Type="http://schemas.openxmlformats.org/officeDocument/2006/relationships/image" Target="../media/image62.png"/><Relationship Id="rId50" Type="http://schemas.openxmlformats.org/officeDocument/2006/relationships/image" Target="../media/image65.png"/><Relationship Id="rId55" Type="http://schemas.openxmlformats.org/officeDocument/2006/relationships/image" Target="../media/image70.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png"/><Relationship Id="rId46" Type="http://schemas.openxmlformats.org/officeDocument/2006/relationships/image" Target="../media/image61.png"/><Relationship Id="rId59" Type="http://schemas.openxmlformats.org/officeDocument/2006/relationships/image" Target="../media/image74.png"/><Relationship Id="rId2" Type="http://schemas.openxmlformats.org/officeDocument/2006/relationships/notesSlide" Target="../notesSlides/notesSlide10.xml"/><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41" Type="http://schemas.openxmlformats.org/officeDocument/2006/relationships/image" Target="../media/image56.png"/><Relationship Id="rId54" Type="http://schemas.openxmlformats.org/officeDocument/2006/relationships/image" Target="../media/image69.png"/><Relationship Id="rId1" Type="http://schemas.openxmlformats.org/officeDocument/2006/relationships/slideLayout" Target="../slideLayouts/slideLayout22.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png"/><Relationship Id="rId45" Type="http://schemas.openxmlformats.org/officeDocument/2006/relationships/image" Target="../media/image60.png"/><Relationship Id="rId53" Type="http://schemas.openxmlformats.org/officeDocument/2006/relationships/image" Target="../media/image68.png"/><Relationship Id="rId58" Type="http://schemas.openxmlformats.org/officeDocument/2006/relationships/image" Target="../media/image73.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png"/><Relationship Id="rId49" Type="http://schemas.openxmlformats.org/officeDocument/2006/relationships/image" Target="../media/image64.png"/><Relationship Id="rId57" Type="http://schemas.openxmlformats.org/officeDocument/2006/relationships/image" Target="../media/image72.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png"/><Relationship Id="rId44" Type="http://schemas.openxmlformats.org/officeDocument/2006/relationships/image" Target="../media/image59.png"/><Relationship Id="rId52" Type="http://schemas.openxmlformats.org/officeDocument/2006/relationships/image" Target="../media/image67.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png"/><Relationship Id="rId48" Type="http://schemas.openxmlformats.org/officeDocument/2006/relationships/image" Target="../media/image63.png"/><Relationship Id="rId56" Type="http://schemas.openxmlformats.org/officeDocument/2006/relationships/image" Target="../media/image71.png"/><Relationship Id="rId8" Type="http://schemas.openxmlformats.org/officeDocument/2006/relationships/image" Target="../media/image23.png"/><Relationship Id="rId51" Type="http://schemas.openxmlformats.org/officeDocument/2006/relationships/image" Target="../media/image66.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86.png"/><Relationship Id="rId5" Type="http://schemas.microsoft.com/office/2007/relationships/hdphoto" Target="../media/hdphoto1.wdp"/><Relationship Id="rId4" Type="http://schemas.openxmlformats.org/officeDocument/2006/relationships/image" Target="../media/image85.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5.png"/><Relationship Id="rId7"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88.png"/><Relationship Id="rId5" Type="http://schemas.openxmlformats.org/officeDocument/2006/relationships/image" Target="../media/image8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92.pn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330" y="158335"/>
            <a:ext cx="1371600" cy="685800"/>
          </a:xfrm>
          <a:prstGeom prst="rect">
            <a:avLst/>
          </a:prstGeom>
        </p:spPr>
      </p:pic>
      <p:sp>
        <p:nvSpPr>
          <p:cNvPr id="8" name="Rectangle 7"/>
          <p:cNvSpPr/>
          <p:nvPr/>
        </p:nvSpPr>
        <p:spPr bwMode="auto">
          <a:xfrm>
            <a:off x="8133907" y="85060"/>
            <a:ext cx="925033" cy="754912"/>
          </a:xfrm>
          <a:prstGeom prst="rect">
            <a:avLst/>
          </a:prstGeom>
          <a:solidFill>
            <a:schemeClr val="tx1"/>
          </a:solidFill>
          <a:ln w="25400" algn="ctr">
            <a:noFill/>
            <a:round/>
            <a:headEnd/>
            <a:tailEnd/>
          </a:ln>
          <a:effectLst/>
        </p:spPr>
        <p:txBody>
          <a:bodyPr lIns="228600" tIns="45714" rIns="228600" bIns="45714" rtlCol="0" anchor="ctr"/>
          <a:lstStyle/>
          <a:p>
            <a:pPr marL="1588" indent="-1588" algn="ctr" defTabSz="913183"/>
            <a:endParaRPr lang="en-US" b="1" dirty="0" smtClean="0">
              <a:solidFill>
                <a:prstClr val="white"/>
              </a:solidFill>
              <a:cs typeface="Arial"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6035" y="3008570"/>
            <a:ext cx="770861" cy="650949"/>
          </a:xfrm>
          <a:prstGeom prst="rect">
            <a:avLst/>
          </a:prstGeom>
        </p:spPr>
      </p:pic>
      <p:sp>
        <p:nvSpPr>
          <p:cNvPr id="11" name="Title 8"/>
          <p:cNvSpPr txBox="1">
            <a:spLocks/>
          </p:cNvSpPr>
          <p:nvPr/>
        </p:nvSpPr>
        <p:spPr>
          <a:xfrm>
            <a:off x="5000512" y="1051506"/>
            <a:ext cx="3046198" cy="1569660"/>
          </a:xfrm>
          <a:prstGeom prst="rect">
            <a:avLst/>
          </a:prstGeom>
        </p:spPr>
        <p:txBody>
          <a:bodyPr wrap="square">
            <a:spAutoFit/>
          </a:bodyPr>
          <a:lstStyle>
            <a:lvl1pPr algn="l" defTabSz="914293" rtl="0" eaLnBrk="1" latinLnBrk="0" hangingPunct="1">
              <a:spcBef>
                <a:spcPct val="0"/>
              </a:spcBef>
              <a:buNone/>
              <a:defRPr lang="en-US" sz="2000" b="1" i="1" kern="1200" cap="none" baseline="0" dirty="0">
                <a:solidFill>
                  <a:schemeClr val="bg1">
                    <a:lumMod val="95000"/>
                    <a:lumOff val="5000"/>
                  </a:schemeClr>
                </a:solidFill>
                <a:latin typeface="Arial" pitchFamily="34" charset="0"/>
                <a:ea typeface="+mj-ea"/>
                <a:cs typeface="Arial" pitchFamily="34" charset="0"/>
              </a:defRPr>
            </a:lvl1pPr>
          </a:lstStyle>
          <a:p>
            <a:r>
              <a:rPr lang="en-US" sz="3200" dirty="0" smtClean="0"/>
              <a:t>Maximizing </a:t>
            </a:r>
            <a:r>
              <a:rPr lang="en-US" sz="3200" dirty="0" err="1" smtClean="0"/>
              <a:t>PTC</a:t>
            </a:r>
            <a:r>
              <a:rPr lang="en-US" sz="3200" dirty="0" smtClean="0"/>
              <a:t> </a:t>
            </a:r>
            <a:r>
              <a:rPr lang="en-US" sz="3200" dirty="0" err="1" smtClean="0"/>
              <a:t>Creo</a:t>
            </a:r>
            <a:r>
              <a:rPr lang="en-US" sz="3200" dirty="0" smtClean="0"/>
              <a:t> 2.0 Performance</a:t>
            </a:r>
            <a:endParaRPr lang="en-US" sz="3200" dirty="0"/>
          </a:p>
        </p:txBody>
      </p:sp>
    </p:spTree>
    <p:extLst>
      <p:ext uri="{BB962C8B-B14F-4D97-AF65-F5344CB8AC3E}">
        <p14:creationId xmlns:p14="http://schemas.microsoft.com/office/powerpoint/2010/main" val="568647682"/>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 b="1236"/>
          <a:stretch/>
        </p:blipFill>
        <p:spPr>
          <a:xfrm>
            <a:off x="168790" y="973899"/>
            <a:ext cx="3134057" cy="1890745"/>
          </a:xfrm>
          <a:prstGeom prst="rect">
            <a:avLst/>
          </a:prstGeom>
          <a:effectLst>
            <a:reflection blurRad="6350" stA="52000" endA="300" endPos="35000" dir="5400000" sy="-100000" algn="bl" rotWithShape="0"/>
          </a:effectLst>
        </p:spPr>
      </p:pic>
      <p:sp>
        <p:nvSpPr>
          <p:cNvPr id="2" name="Title 1"/>
          <p:cNvSpPr>
            <a:spLocks noGrp="1"/>
          </p:cNvSpPr>
          <p:nvPr>
            <p:ph type="title"/>
          </p:nvPr>
        </p:nvSpPr>
        <p:spPr/>
        <p:txBody>
          <a:bodyPr/>
          <a:lstStyle/>
          <a:p>
            <a:r>
              <a:rPr lang="en-US" dirty="0" smtClean="0"/>
              <a:t>OIT Transparency Benchmarks</a:t>
            </a:r>
            <a:endParaRPr lang="en-US" dirty="0"/>
          </a:p>
        </p:txBody>
      </p:sp>
      <p:sp>
        <p:nvSpPr>
          <p:cNvPr id="3" name="Text Placeholder 2"/>
          <p:cNvSpPr>
            <a:spLocks noGrp="1"/>
          </p:cNvSpPr>
          <p:nvPr>
            <p:ph type="body" sz="quarter" idx="10"/>
          </p:nvPr>
        </p:nvSpPr>
        <p:spPr/>
        <p:txBody>
          <a:bodyPr/>
          <a:lstStyle/>
          <a:p>
            <a:r>
              <a:rPr lang="en-US" smtClean="0"/>
              <a:t>Challenger </a:t>
            </a:r>
            <a:r>
              <a:rPr lang="en-US"/>
              <a:t>660 Combine</a:t>
            </a:r>
          </a:p>
          <a:p>
            <a:endParaRPr lang="en-US"/>
          </a:p>
        </p:txBody>
      </p:sp>
      <p:pic>
        <p:nvPicPr>
          <p:cNvPr id="1097" name="Grid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3578" y="797016"/>
            <a:ext cx="5002149" cy="3442144"/>
          </a:xfrm>
          <a:prstGeom prst="rect">
            <a:avLst/>
          </a:prstGeom>
        </p:spPr>
      </p:pic>
      <p:pic>
        <p:nvPicPr>
          <p:cNvPr id="1100" name="Grid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4482" y="797016"/>
            <a:ext cx="5002149" cy="3442144"/>
          </a:xfrm>
          <a:prstGeom prst="rect">
            <a:avLst/>
          </a:prstGeom>
        </p:spPr>
      </p:pic>
      <p:pic>
        <p:nvPicPr>
          <p:cNvPr id="1096" name="Grid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4482" y="797016"/>
            <a:ext cx="5002149" cy="3442144"/>
          </a:xfrm>
          <a:prstGeom prst="rect">
            <a:avLst/>
          </a:prstGeom>
        </p:spPr>
      </p:pic>
      <p:pic>
        <p:nvPicPr>
          <p:cNvPr id="1085" name="bar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3869" y="798637"/>
            <a:ext cx="886777" cy="3442144"/>
          </a:xfrm>
          <a:prstGeom prst="rect">
            <a:avLst/>
          </a:prstGeom>
        </p:spPr>
      </p:pic>
      <p:pic>
        <p:nvPicPr>
          <p:cNvPr id="1086" name="bar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0646" y="798637"/>
            <a:ext cx="1114806" cy="3442144"/>
          </a:xfrm>
          <a:prstGeom prst="rect">
            <a:avLst/>
          </a:prstGeom>
        </p:spPr>
      </p:pic>
      <p:pic>
        <p:nvPicPr>
          <p:cNvPr id="1087" name="bar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5452" y="798637"/>
            <a:ext cx="1114806" cy="3442144"/>
          </a:xfrm>
          <a:prstGeom prst="rect">
            <a:avLst/>
          </a:prstGeom>
        </p:spPr>
      </p:pic>
      <p:pic>
        <p:nvPicPr>
          <p:cNvPr id="1088" name="bar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40258" y="798637"/>
            <a:ext cx="901255" cy="3442144"/>
          </a:xfrm>
          <a:prstGeom prst="rect">
            <a:avLst/>
          </a:prstGeom>
        </p:spPr>
      </p:pic>
      <p:sp>
        <p:nvSpPr>
          <p:cNvPr id="8" name="fps-1"/>
          <p:cNvSpPr txBox="1"/>
          <p:nvPr/>
        </p:nvSpPr>
        <p:spPr>
          <a:xfrm>
            <a:off x="4462272" y="2381925"/>
            <a:ext cx="585216" cy="800219"/>
          </a:xfrm>
          <a:prstGeom prst="rect">
            <a:avLst/>
          </a:prstGeom>
          <a:noFill/>
        </p:spPr>
        <p:txBody>
          <a:bodyPr wrap="square" lIns="0" tIns="365760" rIns="0" bIns="0" rtlCol="0">
            <a:spAutoFit/>
          </a:bodyPr>
          <a:lstStyle/>
          <a:p>
            <a:pPr algn="ctr"/>
            <a:r>
              <a:rPr lang="en-US" sz="2800" smtClean="0">
                <a:latin typeface="Paralucent Medium" pitchFamily="50" charset="0"/>
              </a:rPr>
              <a:t>10</a:t>
            </a:r>
          </a:p>
        </p:txBody>
      </p:sp>
      <p:sp>
        <p:nvSpPr>
          <p:cNvPr id="78" name="fps-2"/>
          <p:cNvSpPr txBox="1"/>
          <p:nvPr/>
        </p:nvSpPr>
        <p:spPr>
          <a:xfrm>
            <a:off x="5446015" y="2150949"/>
            <a:ext cx="585216" cy="800219"/>
          </a:xfrm>
          <a:prstGeom prst="rect">
            <a:avLst/>
          </a:prstGeom>
          <a:noFill/>
        </p:spPr>
        <p:txBody>
          <a:bodyPr wrap="square" lIns="0" tIns="365760" rIns="0" bIns="0" rtlCol="0">
            <a:spAutoFit/>
          </a:bodyPr>
          <a:lstStyle/>
          <a:p>
            <a:pPr algn="ctr"/>
            <a:r>
              <a:rPr lang="en-US" sz="2800" smtClean="0">
                <a:latin typeface="Paralucent Medium" pitchFamily="50" charset="0"/>
              </a:rPr>
              <a:t>12</a:t>
            </a:r>
          </a:p>
        </p:txBody>
      </p:sp>
      <p:sp>
        <p:nvSpPr>
          <p:cNvPr id="79" name="fps-3"/>
          <p:cNvSpPr txBox="1"/>
          <p:nvPr/>
        </p:nvSpPr>
        <p:spPr>
          <a:xfrm>
            <a:off x="6428342" y="1826999"/>
            <a:ext cx="585216" cy="800219"/>
          </a:xfrm>
          <a:prstGeom prst="rect">
            <a:avLst/>
          </a:prstGeom>
          <a:noFill/>
        </p:spPr>
        <p:txBody>
          <a:bodyPr wrap="square" lIns="0" tIns="365760" rIns="0" bIns="0" rtlCol="0">
            <a:spAutoFit/>
          </a:bodyPr>
          <a:lstStyle/>
          <a:p>
            <a:pPr algn="ctr"/>
            <a:r>
              <a:rPr lang="en-US" sz="2800" smtClean="0">
                <a:latin typeface="Paralucent Medium" pitchFamily="50" charset="0"/>
              </a:rPr>
              <a:t>15</a:t>
            </a:r>
          </a:p>
        </p:txBody>
      </p:sp>
      <p:sp>
        <p:nvSpPr>
          <p:cNvPr id="80" name="fps-4"/>
          <p:cNvSpPr txBox="1"/>
          <p:nvPr/>
        </p:nvSpPr>
        <p:spPr>
          <a:xfrm>
            <a:off x="7410669" y="715037"/>
            <a:ext cx="585216" cy="800219"/>
          </a:xfrm>
          <a:prstGeom prst="rect">
            <a:avLst/>
          </a:prstGeom>
          <a:noFill/>
        </p:spPr>
        <p:txBody>
          <a:bodyPr wrap="square" lIns="0" tIns="365760" rIns="0" bIns="0" rtlCol="0">
            <a:spAutoFit/>
          </a:bodyPr>
          <a:lstStyle/>
          <a:p>
            <a:pPr algn="ctr"/>
            <a:r>
              <a:rPr lang="en-US" sz="2800" smtClean="0">
                <a:latin typeface="Paralucent Medium" pitchFamily="50" charset="0"/>
              </a:rPr>
              <a:t>25</a:t>
            </a:r>
          </a:p>
        </p:txBody>
      </p:sp>
      <p:pic>
        <p:nvPicPr>
          <p:cNvPr id="1081" name="dshad_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20549" y="798637"/>
            <a:ext cx="886777" cy="3442144"/>
          </a:xfrm>
          <a:prstGeom prst="rect">
            <a:avLst/>
          </a:prstGeom>
        </p:spPr>
      </p:pic>
      <p:pic>
        <p:nvPicPr>
          <p:cNvPr id="1082" name="dshad_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10646" y="798637"/>
            <a:ext cx="1114806" cy="3442144"/>
          </a:xfrm>
          <a:prstGeom prst="rect">
            <a:avLst/>
          </a:prstGeom>
        </p:spPr>
      </p:pic>
      <p:pic>
        <p:nvPicPr>
          <p:cNvPr id="1083" name="dshad_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25452" y="798637"/>
            <a:ext cx="1114806" cy="3442144"/>
          </a:xfrm>
          <a:prstGeom prst="rect">
            <a:avLst/>
          </a:prstGeom>
        </p:spPr>
      </p:pic>
      <p:pic>
        <p:nvPicPr>
          <p:cNvPr id="1084" name="dshad_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39007" y="798637"/>
            <a:ext cx="901255" cy="3442144"/>
          </a:xfrm>
          <a:prstGeom prst="rect">
            <a:avLst/>
          </a:prstGeom>
        </p:spPr>
      </p:pic>
      <p:pic>
        <p:nvPicPr>
          <p:cNvPr id="1077" name="Bar 2.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25313" y="798637"/>
            <a:ext cx="886777" cy="3442144"/>
          </a:xfrm>
          <a:prstGeom prst="rect">
            <a:avLst/>
          </a:prstGeom>
        </p:spPr>
      </p:pic>
      <p:pic>
        <p:nvPicPr>
          <p:cNvPr id="1078" name="Bar 2.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10646" y="798637"/>
            <a:ext cx="1114806" cy="3442144"/>
          </a:xfrm>
          <a:prstGeom prst="rect">
            <a:avLst/>
          </a:prstGeom>
        </p:spPr>
      </p:pic>
      <p:pic>
        <p:nvPicPr>
          <p:cNvPr id="1079" name="Bar 2.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25452" y="798637"/>
            <a:ext cx="1114806" cy="3442144"/>
          </a:xfrm>
          <a:prstGeom prst="rect">
            <a:avLst/>
          </a:prstGeom>
        </p:spPr>
      </p:pic>
      <p:pic>
        <p:nvPicPr>
          <p:cNvPr id="1080" name="Bar 2.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340258" y="798637"/>
            <a:ext cx="901255" cy="3442144"/>
          </a:xfrm>
          <a:prstGeom prst="rect">
            <a:avLst/>
          </a:prstGeom>
        </p:spPr>
      </p:pic>
      <p:pic>
        <p:nvPicPr>
          <p:cNvPr id="1073" name="Bar 2.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223967" y="798637"/>
            <a:ext cx="886777" cy="3442144"/>
          </a:xfrm>
          <a:prstGeom prst="rect">
            <a:avLst/>
          </a:prstGeom>
        </p:spPr>
      </p:pic>
      <p:pic>
        <p:nvPicPr>
          <p:cNvPr id="1074" name="Bar 2.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104320" y="798637"/>
            <a:ext cx="1114806" cy="3442144"/>
          </a:xfrm>
          <a:prstGeom prst="rect">
            <a:avLst/>
          </a:prstGeom>
        </p:spPr>
      </p:pic>
      <p:pic>
        <p:nvPicPr>
          <p:cNvPr id="1075" name="Bar 2.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225452" y="798637"/>
            <a:ext cx="1114806" cy="3442144"/>
          </a:xfrm>
          <a:prstGeom prst="rect">
            <a:avLst/>
          </a:prstGeom>
        </p:spPr>
      </p:pic>
      <p:pic>
        <p:nvPicPr>
          <p:cNvPr id="1076" name="Bar 2.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340258" y="798637"/>
            <a:ext cx="901255" cy="3442144"/>
          </a:xfrm>
          <a:prstGeom prst="rect">
            <a:avLst/>
          </a:prstGeom>
        </p:spPr>
      </p:pic>
      <p:pic>
        <p:nvPicPr>
          <p:cNvPr id="1061" name="bar 2.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225218" y="798637"/>
            <a:ext cx="886777" cy="3442144"/>
          </a:xfrm>
          <a:prstGeom prst="rect">
            <a:avLst/>
          </a:prstGeom>
        </p:spPr>
      </p:pic>
      <p:pic>
        <p:nvPicPr>
          <p:cNvPr id="1062" name="bar 2.1-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108985" y="798637"/>
            <a:ext cx="1114806" cy="3442144"/>
          </a:xfrm>
          <a:prstGeom prst="rect">
            <a:avLst/>
          </a:prstGeom>
        </p:spPr>
      </p:pic>
      <p:pic>
        <p:nvPicPr>
          <p:cNvPr id="1063" name="bar 2.1-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225452" y="798637"/>
            <a:ext cx="1114806" cy="3442144"/>
          </a:xfrm>
          <a:prstGeom prst="rect">
            <a:avLst/>
          </a:prstGeom>
        </p:spPr>
      </p:pic>
      <p:pic>
        <p:nvPicPr>
          <p:cNvPr id="1064" name="bar 2.1-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340258" y="797016"/>
            <a:ext cx="901255" cy="3442144"/>
          </a:xfrm>
          <a:prstGeom prst="rect">
            <a:avLst/>
          </a:prstGeom>
        </p:spPr>
      </p:pic>
      <p:pic>
        <p:nvPicPr>
          <p:cNvPr id="1057" name="dshad_2-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20554" y="798637"/>
            <a:ext cx="886777" cy="3442144"/>
          </a:xfrm>
          <a:prstGeom prst="rect">
            <a:avLst/>
          </a:prstGeom>
        </p:spPr>
      </p:pic>
      <p:pic>
        <p:nvPicPr>
          <p:cNvPr id="1058" name="dshad_2-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110646" y="798637"/>
            <a:ext cx="1114806" cy="3442144"/>
          </a:xfrm>
          <a:prstGeom prst="rect">
            <a:avLst/>
          </a:prstGeom>
        </p:spPr>
      </p:pic>
      <p:pic>
        <p:nvPicPr>
          <p:cNvPr id="1059" name="dshad_2-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225452" y="798637"/>
            <a:ext cx="1114806" cy="3442144"/>
          </a:xfrm>
          <a:prstGeom prst="rect">
            <a:avLst/>
          </a:prstGeom>
        </p:spPr>
      </p:pic>
      <p:pic>
        <p:nvPicPr>
          <p:cNvPr id="1060" name="dshad_2-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340258" y="798637"/>
            <a:ext cx="901255" cy="3442144"/>
          </a:xfrm>
          <a:prstGeom prst="rect">
            <a:avLst/>
          </a:prstGeom>
        </p:spPr>
      </p:pic>
      <p:pic>
        <p:nvPicPr>
          <p:cNvPr id="1069" name="bar 1.3-1"/>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226059" y="798637"/>
            <a:ext cx="886777" cy="3442144"/>
          </a:xfrm>
          <a:prstGeom prst="rect">
            <a:avLst/>
          </a:prstGeom>
        </p:spPr>
      </p:pic>
      <p:pic>
        <p:nvPicPr>
          <p:cNvPr id="1070" name="bar 1.3-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110646" y="797016"/>
            <a:ext cx="1114806" cy="3442144"/>
          </a:xfrm>
          <a:prstGeom prst="rect">
            <a:avLst/>
          </a:prstGeom>
        </p:spPr>
      </p:pic>
      <p:pic>
        <p:nvPicPr>
          <p:cNvPr id="1071" name="bar 1.3-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225452" y="797016"/>
            <a:ext cx="1114806" cy="3442144"/>
          </a:xfrm>
          <a:prstGeom prst="rect">
            <a:avLst/>
          </a:prstGeom>
        </p:spPr>
      </p:pic>
      <p:pic>
        <p:nvPicPr>
          <p:cNvPr id="1072" name="bar 1.3-4"/>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340258" y="797016"/>
            <a:ext cx="901255" cy="3442144"/>
          </a:xfrm>
          <a:prstGeom prst="rect">
            <a:avLst/>
          </a:prstGeom>
        </p:spPr>
      </p:pic>
      <p:pic>
        <p:nvPicPr>
          <p:cNvPr id="1053" name="bar 1.2-1"/>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226063" y="798637"/>
            <a:ext cx="886777" cy="3442144"/>
          </a:xfrm>
          <a:prstGeom prst="rect">
            <a:avLst/>
          </a:prstGeom>
        </p:spPr>
      </p:pic>
      <p:pic>
        <p:nvPicPr>
          <p:cNvPr id="1054" name="bar 1.2-2"/>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108985" y="797016"/>
            <a:ext cx="1114806" cy="3442144"/>
          </a:xfrm>
          <a:prstGeom prst="rect">
            <a:avLst/>
          </a:prstGeom>
        </p:spPr>
      </p:pic>
      <p:pic>
        <p:nvPicPr>
          <p:cNvPr id="1055" name="bar 1.2-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225452" y="797016"/>
            <a:ext cx="1114806" cy="3442144"/>
          </a:xfrm>
          <a:prstGeom prst="rect">
            <a:avLst/>
          </a:prstGeom>
        </p:spPr>
      </p:pic>
      <p:pic>
        <p:nvPicPr>
          <p:cNvPr id="1056" name="bar 1.2-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340258" y="797016"/>
            <a:ext cx="901255" cy="3442144"/>
          </a:xfrm>
          <a:prstGeom prst="rect">
            <a:avLst/>
          </a:prstGeom>
        </p:spPr>
      </p:pic>
      <p:pic>
        <p:nvPicPr>
          <p:cNvPr id="25" name="bar 1.1-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4222208" y="797016"/>
            <a:ext cx="886777" cy="3442144"/>
          </a:xfrm>
          <a:prstGeom prst="rect">
            <a:avLst/>
          </a:prstGeom>
        </p:spPr>
      </p:pic>
      <p:pic>
        <p:nvPicPr>
          <p:cNvPr id="26" name="bar 1.1-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5108985" y="798637"/>
            <a:ext cx="1114806" cy="3442144"/>
          </a:xfrm>
          <a:prstGeom prst="rect">
            <a:avLst/>
          </a:prstGeom>
        </p:spPr>
      </p:pic>
      <p:pic>
        <p:nvPicPr>
          <p:cNvPr id="27" name="bar 1.1-3"/>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224585" y="797299"/>
            <a:ext cx="1114806" cy="3442144"/>
          </a:xfrm>
          <a:prstGeom prst="rect">
            <a:avLst/>
          </a:prstGeom>
        </p:spPr>
      </p:pic>
      <p:pic>
        <p:nvPicPr>
          <p:cNvPr id="28" name="bar 1.1-4"/>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7339008" y="797299"/>
            <a:ext cx="901255" cy="3442144"/>
          </a:xfrm>
          <a:prstGeom prst="rect">
            <a:avLst/>
          </a:prstGeom>
        </p:spPr>
      </p:pic>
      <p:pic>
        <p:nvPicPr>
          <p:cNvPr id="21" name="bar mask - grid"/>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3608554" y="3885819"/>
            <a:ext cx="4908042" cy="354711"/>
          </a:xfrm>
          <a:prstGeom prst="rect">
            <a:avLst/>
          </a:prstGeom>
        </p:spPr>
      </p:pic>
      <p:pic>
        <p:nvPicPr>
          <p:cNvPr id="20" name="shadow 1-1"/>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3608554" y="3900297"/>
            <a:ext cx="1541907" cy="340233"/>
          </a:xfrm>
          <a:prstGeom prst="rect">
            <a:avLst/>
          </a:prstGeom>
        </p:spPr>
      </p:pic>
      <p:pic>
        <p:nvPicPr>
          <p:cNvPr id="22" name="shadow 1-2"/>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5149594" y="3900298"/>
            <a:ext cx="1074991" cy="340233"/>
          </a:xfrm>
          <a:prstGeom prst="rect">
            <a:avLst/>
          </a:prstGeom>
        </p:spPr>
      </p:pic>
      <p:pic>
        <p:nvPicPr>
          <p:cNvPr id="23" name="shadow 1-3"/>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6224585" y="3900298"/>
            <a:ext cx="1082230" cy="340233"/>
          </a:xfrm>
          <a:prstGeom prst="rect">
            <a:avLst/>
          </a:prstGeom>
        </p:spPr>
      </p:pic>
      <p:pic>
        <p:nvPicPr>
          <p:cNvPr id="24" name="shadow 1-4"/>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7306815" y="3900296"/>
            <a:ext cx="1208913" cy="340233"/>
          </a:xfrm>
          <a:prstGeom prst="rect">
            <a:avLst/>
          </a:prstGeom>
        </p:spPr>
      </p:pic>
      <p:pic>
        <p:nvPicPr>
          <p:cNvPr id="1101" name="shadow 2-1"/>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3606744" y="3897722"/>
            <a:ext cx="1545526" cy="340233"/>
          </a:xfrm>
          <a:prstGeom prst="rect">
            <a:avLst/>
          </a:prstGeom>
        </p:spPr>
      </p:pic>
      <p:pic>
        <p:nvPicPr>
          <p:cNvPr id="1042" name="shadow 2-2"/>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5150461" y="3899410"/>
            <a:ext cx="1074991" cy="340233"/>
          </a:xfrm>
          <a:prstGeom prst="rect">
            <a:avLst/>
          </a:prstGeom>
        </p:spPr>
      </p:pic>
      <p:pic>
        <p:nvPicPr>
          <p:cNvPr id="1043" name="shadow 2-3"/>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6224585" y="3899410"/>
            <a:ext cx="1082230" cy="340233"/>
          </a:xfrm>
          <a:prstGeom prst="rect">
            <a:avLst/>
          </a:prstGeom>
        </p:spPr>
      </p:pic>
      <p:pic>
        <p:nvPicPr>
          <p:cNvPr id="1044" name="shadow 2-4"/>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7306814" y="3900548"/>
            <a:ext cx="1208913" cy="340233"/>
          </a:xfrm>
          <a:prstGeom prst="rect">
            <a:avLst/>
          </a:prstGeom>
        </p:spPr>
      </p:pic>
      <p:pic>
        <p:nvPicPr>
          <p:cNvPr id="1102" name="shadow 3-1"/>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603924" y="3897722"/>
            <a:ext cx="1545526" cy="340233"/>
          </a:xfrm>
          <a:prstGeom prst="rect">
            <a:avLst/>
          </a:prstGeom>
        </p:spPr>
      </p:pic>
      <p:pic>
        <p:nvPicPr>
          <p:cNvPr id="1090" name="shadow 3-2"/>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5150497" y="3900547"/>
            <a:ext cx="1074991" cy="340233"/>
          </a:xfrm>
          <a:prstGeom prst="rect">
            <a:avLst/>
          </a:prstGeom>
        </p:spPr>
      </p:pic>
      <p:pic>
        <p:nvPicPr>
          <p:cNvPr id="1091" name="shadow 3-3"/>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6225488" y="3900547"/>
            <a:ext cx="1082230" cy="340233"/>
          </a:xfrm>
          <a:prstGeom prst="rect">
            <a:avLst/>
          </a:prstGeom>
        </p:spPr>
      </p:pic>
      <p:pic>
        <p:nvPicPr>
          <p:cNvPr id="1092" name="shadow 3-4"/>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7307718" y="3900547"/>
            <a:ext cx="1208913" cy="340233"/>
          </a:xfrm>
          <a:prstGeom prst="rect">
            <a:avLst/>
          </a:prstGeom>
        </p:spPr>
      </p:pic>
      <p:sp>
        <p:nvSpPr>
          <p:cNvPr id="1104" name="bar mask - slide"/>
          <p:cNvSpPr/>
          <p:nvPr/>
        </p:nvSpPr>
        <p:spPr bwMode="auto">
          <a:xfrm>
            <a:off x="3951744" y="4240781"/>
            <a:ext cx="4382514" cy="902719"/>
          </a:xfrm>
          <a:prstGeom prst="rect">
            <a:avLst/>
          </a:prstGeom>
          <a:solidFill>
            <a:schemeClr val="tx1"/>
          </a:solidFill>
          <a:ln w="25400" algn="ctr">
            <a:noFill/>
            <a:round/>
            <a:headEnd/>
            <a:tailEnd/>
          </a:ln>
          <a:effectLst/>
        </p:spPr>
        <p:txBody>
          <a:bodyPr lIns="228600" tIns="45714" rIns="228600" bIns="45714" rtlCol="0" anchor="ctr"/>
          <a:lstStyle/>
          <a:p>
            <a:pPr marL="1588" indent="-1588" algn="ctr" defTabSz="913183"/>
            <a:endParaRPr lang="en-US" b="1" smtClean="0">
              <a:solidFill>
                <a:prstClr val="white"/>
              </a:solidFill>
              <a:cs typeface="Arial" charset="0"/>
            </a:endParaRPr>
          </a:p>
        </p:txBody>
      </p:sp>
      <p:pic>
        <p:nvPicPr>
          <p:cNvPr id="1093" name="Labels"/>
          <p:cNvPicPr>
            <a:picLocks noChangeAspect="1"/>
          </p:cNvPicPr>
          <p:nvPr/>
        </p:nvPicPr>
        <p:blipFill rotWithShape="1">
          <a:blip r:embed="rId56" cstate="print">
            <a:extLst>
              <a:ext uri="{28A0092B-C50C-407E-A947-70E740481C1C}">
                <a14:useLocalDpi xmlns:a14="http://schemas.microsoft.com/office/drawing/2010/main" val="0"/>
              </a:ext>
            </a:extLst>
          </a:blip>
          <a:srcRect l="6992" r="2593"/>
          <a:stretch/>
        </p:blipFill>
        <p:spPr>
          <a:xfrm>
            <a:off x="3951744" y="4239160"/>
            <a:ext cx="4437598" cy="506730"/>
          </a:xfrm>
          <a:prstGeom prst="rect">
            <a:avLst/>
          </a:prstGeom>
        </p:spPr>
      </p:pic>
      <p:sp>
        <p:nvSpPr>
          <p:cNvPr id="102" name="footnote"/>
          <p:cNvSpPr txBox="1"/>
          <p:nvPr/>
        </p:nvSpPr>
        <p:spPr>
          <a:xfrm>
            <a:off x="1965960" y="4882896"/>
            <a:ext cx="5943600" cy="205970"/>
          </a:xfrm>
          <a:prstGeom prst="rect">
            <a:avLst/>
          </a:prstGeom>
          <a:solidFill>
            <a:schemeClr val="tx1"/>
          </a:solidFill>
        </p:spPr>
        <p:txBody>
          <a:bodyPr wrap="square" lIns="91440" tIns="41029" rIns="91440" bIns="41029" rtlCol="0" anchor="ctr">
            <a:spAutoFit/>
          </a:bodyPr>
          <a:lstStyle/>
          <a:p>
            <a:pPr algn="ctr"/>
            <a:fld id="{F92772EE-D7C1-4B57-9F24-29C3FF815BDF}" type="slidenum">
              <a:rPr lang="en-US" sz="800" b="1" smtClean="0">
                <a:solidFill>
                  <a:schemeClr val="accent4"/>
                </a:solidFill>
                <a:latin typeface="Arial" pitchFamily="34" charset="0"/>
                <a:cs typeface="Arial" pitchFamily="34" charset="0"/>
              </a:rPr>
              <a:pPr algn="ctr"/>
              <a:t>10</a:t>
            </a:fld>
            <a:r>
              <a:rPr lang="en-US" sz="800" b="1" smtClean="0">
                <a:solidFill>
                  <a:schemeClr val="accent4"/>
                </a:solidFill>
                <a:latin typeface="Arial" pitchFamily="34" charset="0"/>
                <a:cs typeface="Arial" pitchFamily="34" charset="0"/>
              </a:rPr>
              <a:t>  |  AMD FirePro™ |  </a:t>
            </a:r>
            <a:r>
              <a:rPr lang="en-US" sz="800" b="1" i="1" smtClean="0">
                <a:solidFill>
                  <a:schemeClr val="accent4"/>
                </a:solidFill>
                <a:latin typeface="Arial" pitchFamily="34" charset="0"/>
                <a:cs typeface="Arial" pitchFamily="34" charset="0"/>
              </a:rPr>
              <a:t>Maximizing PTC Creo Parametric 2.0 Workstation Performance</a:t>
            </a:r>
            <a:r>
              <a:rPr lang="en-US" sz="800" b="1" smtClean="0">
                <a:solidFill>
                  <a:schemeClr val="accent4"/>
                </a:solidFill>
                <a:latin typeface="Arial" pitchFamily="34" charset="0"/>
                <a:cs typeface="Arial" pitchFamily="34" charset="0"/>
              </a:rPr>
              <a:t> |  PlanetPTC</a:t>
            </a:r>
            <a:r>
              <a:rPr lang="en-US" sz="800" b="1" baseline="0" smtClean="0">
                <a:solidFill>
                  <a:schemeClr val="accent4"/>
                </a:solidFill>
                <a:latin typeface="Arial" pitchFamily="34" charset="0"/>
                <a:cs typeface="Arial" pitchFamily="34" charset="0"/>
              </a:rPr>
              <a:t> LIVE 2012</a:t>
            </a:r>
            <a:endParaRPr lang="en-US" sz="800" b="1">
              <a:solidFill>
                <a:schemeClr val="accent4"/>
              </a:solidFill>
              <a:latin typeface="Arial" pitchFamily="34" charset="0"/>
              <a:cs typeface="Arial" pitchFamily="34" charset="0"/>
            </a:endParaRPr>
          </a:p>
        </p:txBody>
      </p:sp>
      <p:sp>
        <p:nvSpPr>
          <p:cNvPr id="116" name="Specs"/>
          <p:cNvSpPr txBox="1"/>
          <p:nvPr/>
        </p:nvSpPr>
        <p:spPr>
          <a:xfrm>
            <a:off x="174902" y="3479386"/>
            <a:ext cx="3071675" cy="923330"/>
          </a:xfrm>
          <a:prstGeom prst="rect">
            <a:avLst/>
          </a:prstGeom>
        </p:spPr>
        <p:txBody>
          <a:bodyPr wrap="none" t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i="1" dirty="0" smtClean="0">
                <a:solidFill>
                  <a:schemeClr val="bg1">
                    <a:lumMod val="50000"/>
                    <a:lumOff val="50000"/>
                  </a:schemeClr>
                </a:solidFill>
              </a:rPr>
              <a:t>Challenger 660 Combine</a:t>
            </a:r>
            <a:endParaRPr lang="en-US" sz="1000" i="1" dirty="0">
              <a:solidFill>
                <a:schemeClr val="bg1">
                  <a:lumMod val="50000"/>
                  <a:lumOff val="50000"/>
                </a:schemeClr>
              </a:solidFill>
            </a:endParaRPr>
          </a:p>
          <a:p>
            <a:r>
              <a:rPr lang="en-US" sz="1000" i="1" dirty="0" smtClean="0">
                <a:solidFill>
                  <a:schemeClr val="bg1">
                    <a:lumMod val="50000"/>
                    <a:lumOff val="50000"/>
                  </a:schemeClr>
                </a:solidFill>
              </a:rPr>
              <a:t>Intel </a:t>
            </a:r>
            <a:r>
              <a:rPr lang="en-US" sz="1000" i="1" dirty="0">
                <a:solidFill>
                  <a:schemeClr val="bg1">
                    <a:lumMod val="50000"/>
                    <a:lumOff val="50000"/>
                  </a:schemeClr>
                </a:solidFill>
              </a:rPr>
              <a:t>Xeon W3690 3.47Ghz 6-Core, </a:t>
            </a:r>
            <a:r>
              <a:rPr lang="en-US" sz="1000" i="1" dirty="0" smtClean="0">
                <a:solidFill>
                  <a:schemeClr val="bg1">
                    <a:lumMod val="50000"/>
                    <a:lumOff val="50000"/>
                  </a:schemeClr>
                </a:solidFill>
              </a:rPr>
              <a:t>12GB</a:t>
            </a:r>
          </a:p>
          <a:p>
            <a:r>
              <a:rPr lang="en-US" sz="1000" i="1" dirty="0" smtClean="0">
                <a:solidFill>
                  <a:schemeClr val="bg1">
                    <a:lumMod val="50000"/>
                    <a:lumOff val="50000"/>
                  </a:schemeClr>
                </a:solidFill>
              </a:rPr>
              <a:t>Windows </a:t>
            </a:r>
            <a:r>
              <a:rPr lang="en-US" sz="1000" i="1" dirty="0">
                <a:solidFill>
                  <a:schemeClr val="bg1">
                    <a:lumMod val="50000"/>
                    <a:lumOff val="50000"/>
                  </a:schemeClr>
                </a:solidFill>
              </a:rPr>
              <a:t>7 x64, 1920x1200</a:t>
            </a:r>
          </a:p>
          <a:p>
            <a:r>
              <a:rPr lang="en-US" sz="1000" i="1" dirty="0">
                <a:solidFill>
                  <a:schemeClr val="bg1">
                    <a:lumMod val="50000"/>
                    <a:lumOff val="50000"/>
                  </a:schemeClr>
                </a:solidFill>
              </a:rPr>
              <a:t>Creo Parametric 2.0 F000, Pro/E</a:t>
            </a:r>
            <a:r>
              <a:rPr lang="en-US" sz="1000" i="1" baseline="0" dirty="0">
                <a:solidFill>
                  <a:schemeClr val="bg1">
                    <a:lumMod val="50000"/>
                    <a:lumOff val="50000"/>
                  </a:schemeClr>
                </a:solidFill>
              </a:rPr>
              <a:t> Wildfire 5.0 M060</a:t>
            </a:r>
          </a:p>
          <a:p>
            <a:r>
              <a:rPr lang="en-US" sz="1000" i="1" dirty="0" smtClean="0">
                <a:solidFill>
                  <a:schemeClr val="bg1">
                    <a:lumMod val="50000"/>
                    <a:lumOff val="50000"/>
                  </a:schemeClr>
                </a:solidFill>
                <a:effectLst/>
              </a:rPr>
              <a:t>AMD</a:t>
            </a:r>
            <a:r>
              <a:rPr lang="en-US" sz="1000" i="1" baseline="0" dirty="0" smtClean="0">
                <a:solidFill>
                  <a:schemeClr val="bg1">
                    <a:lumMod val="50000"/>
                    <a:lumOff val="50000"/>
                  </a:schemeClr>
                </a:solidFill>
                <a:effectLst/>
              </a:rPr>
              <a:t> Catalyst Pro version 8.911.3.3</a:t>
            </a:r>
            <a:r>
              <a:rPr lang="en-US" sz="1000" i="1" dirty="0">
                <a:solidFill>
                  <a:schemeClr val="bg1">
                    <a:lumMod val="50000"/>
                    <a:lumOff val="50000"/>
                  </a:schemeClr>
                </a:solidFill>
                <a:effectLst/>
              </a:rPr>
              <a:t/>
            </a:r>
            <a:br>
              <a:rPr lang="en-US" sz="1000" i="1" dirty="0">
                <a:solidFill>
                  <a:schemeClr val="bg1">
                    <a:lumMod val="50000"/>
                    <a:lumOff val="50000"/>
                  </a:schemeClr>
                </a:solidFill>
                <a:effectLst/>
              </a:rPr>
            </a:br>
            <a:r>
              <a:rPr lang="en-US" sz="1000" i="1" dirty="0">
                <a:solidFill>
                  <a:schemeClr val="bg1">
                    <a:lumMod val="50000"/>
                    <a:lumOff val="50000"/>
                  </a:schemeClr>
                </a:solidFill>
                <a:effectLst/>
              </a:rPr>
              <a:t>Measured with Fraps </a:t>
            </a:r>
            <a:r>
              <a:rPr lang="en-US" sz="1000" i="1" dirty="0" smtClean="0">
                <a:solidFill>
                  <a:schemeClr val="bg1">
                    <a:lumMod val="50000"/>
                    <a:lumOff val="50000"/>
                  </a:schemeClr>
                </a:solidFill>
                <a:effectLst/>
              </a:rPr>
              <a:t>3.4.7</a:t>
            </a:r>
            <a:endParaRPr lang="en-US" sz="1000" i="1" dirty="0">
              <a:solidFill>
                <a:schemeClr val="bg1">
                  <a:lumMod val="50000"/>
                  <a:lumOff val="50000"/>
                </a:schemeClr>
              </a:solidFill>
            </a:endParaRPr>
          </a:p>
        </p:txBody>
      </p:sp>
      <p:sp>
        <p:nvSpPr>
          <p:cNvPr id="1105" name="XTOP"/>
          <p:cNvSpPr txBox="1"/>
          <p:nvPr/>
        </p:nvSpPr>
        <p:spPr>
          <a:xfrm>
            <a:off x="443565" y="3007689"/>
            <a:ext cx="2685030" cy="369332"/>
          </a:xfrm>
          <a:prstGeom prst="rect">
            <a:avLst/>
          </a:prstGeom>
          <a:noFill/>
        </p:spPr>
        <p:txBody>
          <a:bodyPr wrap="none" lIns="0" tIns="0" rIns="0" bIns="0" rtlCol="0">
            <a:spAutoFit/>
          </a:bodyPr>
          <a:lstStyle/>
          <a:p>
            <a:pPr algn="ctr"/>
            <a:r>
              <a:rPr lang="en-US" sz="2400" b="1" dirty="0" smtClean="0">
                <a:solidFill>
                  <a:schemeClr val="bg1">
                    <a:lumMod val="85000"/>
                    <a:lumOff val="15000"/>
                  </a:schemeClr>
                </a:solidFill>
                <a:latin typeface="Verdana" pitchFamily="34" charset="0"/>
                <a:ea typeface="Verdana" pitchFamily="34" charset="0"/>
                <a:cs typeface="Verdana" pitchFamily="34" charset="0"/>
              </a:rPr>
              <a:t>XTOP Size: 2GB</a:t>
            </a:r>
          </a:p>
        </p:txBody>
      </p:sp>
      <p:sp>
        <p:nvSpPr>
          <p:cNvPr id="118" name="FPS"/>
          <p:cNvSpPr txBox="1"/>
          <p:nvPr/>
        </p:nvSpPr>
        <p:spPr>
          <a:xfrm>
            <a:off x="3326295" y="2350592"/>
            <a:ext cx="276999" cy="338233"/>
          </a:xfrm>
          <a:prstGeom prst="rect">
            <a:avLst/>
          </a:prstGeom>
          <a:noFill/>
        </p:spPr>
        <p:txBody>
          <a:bodyPr vert="vert270" wrap="none" lIns="0" tIns="0" rIns="0" bIns="0" rtlCol="0">
            <a:spAutoFit/>
          </a:bodyPr>
          <a:lstStyle/>
          <a:p>
            <a:pPr algn="ctr"/>
            <a:r>
              <a:rPr lang="en-US" b="1" smtClean="0">
                <a:solidFill>
                  <a:schemeClr val="bg1"/>
                </a:solidFill>
                <a:latin typeface="Calibri" pitchFamily="34" charset="0"/>
                <a:cs typeface="Calibri" pitchFamily="34" charset="0"/>
              </a:rPr>
              <a:t>FPS</a:t>
            </a:r>
          </a:p>
        </p:txBody>
      </p:sp>
      <p:grpSp>
        <p:nvGrpSpPr>
          <p:cNvPr id="1113" name="WF5 Label"/>
          <p:cNvGrpSpPr/>
          <p:nvPr/>
        </p:nvGrpSpPr>
        <p:grpSpPr>
          <a:xfrm>
            <a:off x="4927762" y="307054"/>
            <a:ext cx="2104851" cy="253916"/>
            <a:chOff x="3997877" y="286439"/>
            <a:chExt cx="2104851" cy="253916"/>
          </a:xfrm>
        </p:grpSpPr>
        <p:sp>
          <p:nvSpPr>
            <p:cNvPr id="1106" name="TextBox 1105"/>
            <p:cNvSpPr txBox="1"/>
            <p:nvPr/>
          </p:nvSpPr>
          <p:spPr>
            <a:xfrm>
              <a:off x="4164377" y="286439"/>
              <a:ext cx="1938351" cy="253916"/>
            </a:xfrm>
            <a:prstGeom prst="rect">
              <a:avLst/>
            </a:prstGeom>
            <a:noFill/>
          </p:spPr>
          <p:txBody>
            <a:bodyPr wrap="none" rtlCol="0">
              <a:spAutoFit/>
            </a:bodyPr>
            <a:lstStyle/>
            <a:p>
              <a:r>
                <a:rPr lang="en-US" sz="1050" b="1" smtClean="0">
                  <a:solidFill>
                    <a:schemeClr val="bg1"/>
                  </a:solidFill>
                </a:rPr>
                <a:t>Pro/E Wildfire 5.0 - Blended</a:t>
              </a:r>
            </a:p>
          </p:txBody>
        </p:sp>
        <p:pic>
          <p:nvPicPr>
            <p:cNvPr id="1110" name="Picture 14"/>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3997877" y="336364"/>
              <a:ext cx="167655" cy="16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14" name="CP2 Blended Label"/>
          <p:cNvGrpSpPr/>
          <p:nvPr/>
        </p:nvGrpSpPr>
        <p:grpSpPr>
          <a:xfrm>
            <a:off x="4927762" y="513518"/>
            <a:ext cx="2268358" cy="253916"/>
            <a:chOff x="3997877" y="549327"/>
            <a:chExt cx="2268358" cy="253916"/>
          </a:xfrm>
        </p:grpSpPr>
        <p:pic>
          <p:nvPicPr>
            <p:cNvPr id="1111" name="Picture 15"/>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3997877" y="599251"/>
              <a:ext cx="167655" cy="16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 name="TextBox 127"/>
            <p:cNvSpPr txBox="1"/>
            <p:nvPr/>
          </p:nvSpPr>
          <p:spPr>
            <a:xfrm>
              <a:off x="4164378" y="549327"/>
              <a:ext cx="2101857" cy="253916"/>
            </a:xfrm>
            <a:prstGeom prst="rect">
              <a:avLst/>
            </a:prstGeom>
            <a:noFill/>
          </p:spPr>
          <p:txBody>
            <a:bodyPr wrap="none" rtlCol="0">
              <a:spAutoFit/>
            </a:bodyPr>
            <a:lstStyle/>
            <a:p>
              <a:r>
                <a:rPr lang="en-US" sz="1050" b="1" smtClean="0">
                  <a:solidFill>
                    <a:schemeClr val="bg1"/>
                  </a:solidFill>
                </a:rPr>
                <a:t>Creo Parametric 2.0 - Blended</a:t>
              </a:r>
            </a:p>
          </p:txBody>
        </p:sp>
      </p:grpSp>
      <p:grpSp>
        <p:nvGrpSpPr>
          <p:cNvPr id="1115" name="CP2 OIT Label"/>
          <p:cNvGrpSpPr/>
          <p:nvPr/>
        </p:nvGrpSpPr>
        <p:grpSpPr>
          <a:xfrm>
            <a:off x="4927761" y="719983"/>
            <a:ext cx="1960583" cy="253916"/>
            <a:chOff x="3997876" y="826326"/>
            <a:chExt cx="1960583" cy="253916"/>
          </a:xfrm>
        </p:grpSpPr>
        <p:pic>
          <p:nvPicPr>
            <p:cNvPr id="1112" name="Picture 16"/>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3997876" y="876249"/>
              <a:ext cx="167655" cy="16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 name="TextBox 130"/>
            <p:cNvSpPr txBox="1"/>
            <p:nvPr/>
          </p:nvSpPr>
          <p:spPr>
            <a:xfrm>
              <a:off x="4164378" y="826326"/>
              <a:ext cx="1794081" cy="253916"/>
            </a:xfrm>
            <a:prstGeom prst="rect">
              <a:avLst/>
            </a:prstGeom>
            <a:noFill/>
          </p:spPr>
          <p:txBody>
            <a:bodyPr wrap="none" rtlCol="0">
              <a:spAutoFit/>
            </a:bodyPr>
            <a:lstStyle/>
            <a:p>
              <a:r>
                <a:rPr lang="en-US" sz="1050" b="1" smtClean="0">
                  <a:solidFill>
                    <a:schemeClr val="bg1"/>
                  </a:solidFill>
                </a:rPr>
                <a:t>Creo Parametric 2.0 - OIT</a:t>
              </a:r>
            </a:p>
          </p:txBody>
        </p:sp>
      </p:grpSp>
      <p:sp>
        <p:nvSpPr>
          <p:cNvPr id="73" name="Percentage"/>
          <p:cNvSpPr txBox="1"/>
          <p:nvPr/>
        </p:nvSpPr>
        <p:spPr>
          <a:xfrm>
            <a:off x="7205332" y="805474"/>
            <a:ext cx="1049967" cy="304699"/>
          </a:xfrm>
          <a:prstGeom prst="rect">
            <a:avLst/>
          </a:prstGeom>
          <a:noFill/>
        </p:spPr>
        <p:txBody>
          <a:bodyPr wrap="none" lIns="0" tIns="0" rIns="0" bIns="27432" rtlCol="0">
            <a:spAutoFit/>
          </a:bodyPr>
          <a:lstStyle/>
          <a:p>
            <a:pPr algn="ctr"/>
            <a:r>
              <a:rPr lang="en-US" b="1" dirty="0" smtClean="0">
                <a:ln/>
                <a:solidFill>
                  <a:schemeClr val="accent1"/>
                </a:solidFill>
                <a:effectLst>
                  <a:outerShdw blurRad="19685" dist="12700" dir="5400000" algn="tl" rotWithShape="0">
                    <a:schemeClr val="accent1">
                      <a:satMod val="130000"/>
                      <a:alpha val="60000"/>
                    </a:schemeClr>
                  </a:outerShdw>
                </a:effectLst>
                <a:latin typeface="Verdana" pitchFamily="34" charset="0"/>
                <a:ea typeface="Verdana" pitchFamily="34" charset="0"/>
                <a:cs typeface="Verdana" pitchFamily="34" charset="0"/>
              </a:rPr>
              <a:t>+800%</a:t>
            </a:r>
            <a:r>
              <a:rPr lang="en-US" sz="1200" baseline="100000" dirty="0" smtClean="0">
                <a:ln/>
                <a:solidFill>
                  <a:schemeClr val="accent1"/>
                </a:solidFill>
                <a:effectLst>
                  <a:outerShdw blurRad="19685" dist="12700" dir="5400000" algn="tl" rotWithShape="0">
                    <a:schemeClr val="accent1">
                      <a:satMod val="130000"/>
                      <a:alpha val="60000"/>
                    </a:schemeClr>
                  </a:outerShdw>
                </a:effectLst>
                <a:latin typeface="Verdana" pitchFamily="34" charset="0"/>
                <a:ea typeface="Verdana" pitchFamily="34" charset="0"/>
                <a:cs typeface="Verdana" pitchFamily="34" charset="0"/>
              </a:rPr>
              <a:t>1</a:t>
            </a:r>
            <a:endParaRPr lang="en-US" baseline="100000" dirty="0">
              <a:ln/>
              <a:solidFill>
                <a:schemeClr val="accent1"/>
              </a:solidFill>
              <a:effectLst>
                <a:outerShdw blurRad="19685" dist="12700" dir="5400000" algn="tl" rotWithShape="0">
                  <a:schemeClr val="accent1">
                    <a:satMod val="130000"/>
                    <a:alpha val="60000"/>
                  </a:scheme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9775567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wipe(down)">
                                          <p:cBhvr>
                                            <p:cTn id="7" dur="500"/>
                                            <p:tgtEl>
                                              <p:spTgt spid="109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93"/>
                                            </p:tgtEl>
                                            <p:attrNameLst>
                                              <p:attrName>style.visibility</p:attrName>
                                            </p:attrNameLst>
                                          </p:cBhvr>
                                          <p:to>
                                            <p:strVal val="visible"/>
                                          </p:to>
                                        </p:set>
                                        <p:animEffect transition="in" filter="wipe(left)">
                                          <p:cBhvr>
                                            <p:cTn id="11" dur="500"/>
                                            <p:tgtEl>
                                              <p:spTgt spid="109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500"/>
                                            <p:tgtEl>
                                              <p:spTgt spid="118"/>
                                            </p:tgtEl>
                                          </p:cBhvr>
                                        </p:animEffect>
                                      </p:childTnLst>
                                    </p:cTn>
                                  </p:par>
                                  <p:par>
                                    <p:cTn id="16" presetID="1" presetClass="entr" presetSubtype="0" fill="hold" nodeType="withEffect">
                                      <p:stCondLst>
                                        <p:cond delay="0"/>
                                      </p:stCondLst>
                                      <p:childTnLst>
                                        <p:set>
                                          <p:cBhvr>
                                            <p:cTn id="17" dur="1" fill="hold">
                                              <p:stCondLst>
                                                <p:cond delay="9"/>
                                              </p:stCondLst>
                                            </p:cTn>
                                            <p:tgtEl>
                                              <p:spTgt spid="2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3"/>
                                            </p:tgtEl>
                                            <p:attrNameLst>
                                              <p:attrName>style.visibility</p:attrName>
                                            </p:attrNameLst>
                                          </p:cBhvr>
                                          <p:to>
                                            <p:strVal val="visible"/>
                                          </p:to>
                                        </p:set>
                                        <p:animEffect transition="in" filter="fade">
                                          <p:cBhvr>
                                            <p:cTn id="22" dur="500"/>
                                            <p:tgtEl>
                                              <p:spTgt spid="1113"/>
                                            </p:tgtEl>
                                          </p:cBhvr>
                                        </p:animEffect>
                                      </p:childTnLst>
                                    </p:cTn>
                                  </p:par>
                                  <p:par>
                                    <p:cTn id="23" presetID="2" presetClass="entr" presetSubtype="4" accel="50000" fill="hold" nodeType="withEffect" p14:presetBounceEnd="20000">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14:bounceEnd="20000">
                                          <p:cBhvr additive="base">
                                            <p:cTn id="25" dur="1000" fill="hold"/>
                                            <p:tgtEl>
                                              <p:spTgt spid="25"/>
                                            </p:tgtEl>
                                            <p:attrNameLst>
                                              <p:attrName>ppt_x</p:attrName>
                                            </p:attrNameLst>
                                          </p:cBhvr>
                                          <p:tavLst>
                                            <p:tav tm="0">
                                              <p:val>
                                                <p:strVal val="#ppt_x"/>
                                              </p:val>
                                            </p:tav>
                                            <p:tav tm="100000">
                                              <p:val>
                                                <p:strVal val="#ppt_x"/>
                                              </p:val>
                                            </p:tav>
                                          </p:tavLst>
                                        </p:anim>
                                        <p:anim calcmode="lin" valueType="num" p14:bounceEnd="20000">
                                          <p:cBhvr additive="base">
                                            <p:cTn id="26" dur="1000" fill="hold"/>
                                            <p:tgtEl>
                                              <p:spTgt spid="25"/>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5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2" presetClass="entr" presetSubtype="4" accel="50000" fill="hold" nodeType="withEffect" p14:presetBounceEnd="20000">
                                      <p:stCondLst>
                                        <p:cond delay="200"/>
                                      </p:stCondLst>
                                      <p:childTnLst>
                                        <p:set>
                                          <p:cBhvr>
                                            <p:cTn id="31" dur="1" fill="hold">
                                              <p:stCondLst>
                                                <p:cond delay="0"/>
                                              </p:stCondLst>
                                            </p:cTn>
                                            <p:tgtEl>
                                              <p:spTgt spid="26"/>
                                            </p:tgtEl>
                                            <p:attrNameLst>
                                              <p:attrName>style.visibility</p:attrName>
                                            </p:attrNameLst>
                                          </p:cBhvr>
                                          <p:to>
                                            <p:strVal val="visible"/>
                                          </p:to>
                                        </p:set>
                                        <p:anim calcmode="lin" valueType="num" p14:bounceEnd="20000">
                                          <p:cBhvr additive="base">
                                            <p:cTn id="32" dur="1000" fill="hold"/>
                                            <p:tgtEl>
                                              <p:spTgt spid="26"/>
                                            </p:tgtEl>
                                            <p:attrNameLst>
                                              <p:attrName>ppt_x</p:attrName>
                                            </p:attrNameLst>
                                          </p:cBhvr>
                                          <p:tavLst>
                                            <p:tav tm="0">
                                              <p:val>
                                                <p:strVal val="#ppt_x"/>
                                              </p:val>
                                            </p:tav>
                                            <p:tav tm="100000">
                                              <p:val>
                                                <p:strVal val="#ppt_x"/>
                                              </p:val>
                                            </p:tav>
                                          </p:tavLst>
                                        </p:anim>
                                        <p:anim calcmode="lin" valueType="num" p14:bounceEnd="20000">
                                          <p:cBhvr additive="base">
                                            <p:cTn id="33" dur="1000" fill="hold"/>
                                            <p:tgtEl>
                                              <p:spTgt spid="26"/>
                                            </p:tgtEl>
                                            <p:attrNameLst>
                                              <p:attrName>ppt_y</p:attrName>
                                            </p:attrNameLst>
                                          </p:cBhvr>
                                          <p:tavLst>
                                            <p:tav tm="0">
                                              <p:val>
                                                <p:strVal val="1+#ppt_h/2"/>
                                              </p:val>
                                            </p:tav>
                                            <p:tav tm="100000">
                                              <p:val>
                                                <p:strVal val="#ppt_y"/>
                                              </p:val>
                                            </p:tav>
                                          </p:tavLst>
                                        </p:anim>
                                      </p:childTnLst>
                                    </p:cTn>
                                  </p:par>
                                  <p:par>
                                    <p:cTn id="34" presetID="10" presetClass="entr" presetSubtype="0" fill="hold" nodeType="withEffect">
                                      <p:stCondLst>
                                        <p:cond delay="7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2" presetClass="entr" presetSubtype="4" accel="50000" fill="hold" nodeType="withEffect" p14:presetBounceEnd="20000">
                                      <p:stCondLst>
                                        <p:cond delay="400"/>
                                      </p:stCondLst>
                                      <p:childTnLst>
                                        <p:set>
                                          <p:cBhvr>
                                            <p:cTn id="38" dur="1" fill="hold">
                                              <p:stCondLst>
                                                <p:cond delay="0"/>
                                              </p:stCondLst>
                                            </p:cTn>
                                            <p:tgtEl>
                                              <p:spTgt spid="27"/>
                                            </p:tgtEl>
                                            <p:attrNameLst>
                                              <p:attrName>style.visibility</p:attrName>
                                            </p:attrNameLst>
                                          </p:cBhvr>
                                          <p:to>
                                            <p:strVal val="visible"/>
                                          </p:to>
                                        </p:set>
                                        <p:anim calcmode="lin" valueType="num" p14:bounceEnd="20000">
                                          <p:cBhvr additive="base">
                                            <p:cTn id="39" dur="1000" fill="hold"/>
                                            <p:tgtEl>
                                              <p:spTgt spid="27"/>
                                            </p:tgtEl>
                                            <p:attrNameLst>
                                              <p:attrName>ppt_x</p:attrName>
                                            </p:attrNameLst>
                                          </p:cBhvr>
                                          <p:tavLst>
                                            <p:tav tm="0">
                                              <p:val>
                                                <p:strVal val="#ppt_x"/>
                                              </p:val>
                                            </p:tav>
                                            <p:tav tm="100000">
                                              <p:val>
                                                <p:strVal val="#ppt_x"/>
                                              </p:val>
                                            </p:tav>
                                          </p:tavLst>
                                        </p:anim>
                                        <p:anim calcmode="lin" valueType="num" p14:bounceEnd="20000">
                                          <p:cBhvr additive="base">
                                            <p:cTn id="40" dur="1000" fill="hold"/>
                                            <p:tgtEl>
                                              <p:spTgt spid="27"/>
                                            </p:tgtEl>
                                            <p:attrNameLst>
                                              <p:attrName>ppt_y</p:attrName>
                                            </p:attrNameLst>
                                          </p:cBhvr>
                                          <p:tavLst>
                                            <p:tav tm="0">
                                              <p:val>
                                                <p:strVal val="1+#ppt_h/2"/>
                                              </p:val>
                                            </p:tav>
                                            <p:tav tm="100000">
                                              <p:val>
                                                <p:strVal val="#ppt_y"/>
                                              </p:val>
                                            </p:tav>
                                          </p:tavLst>
                                        </p:anim>
                                      </p:childTnLst>
                                    </p:cTn>
                                  </p:par>
                                  <p:par>
                                    <p:cTn id="41" presetID="10" presetClass="entr" presetSubtype="0" fill="hold" nodeType="withEffect">
                                      <p:stCondLst>
                                        <p:cond delay="90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2" presetClass="entr" presetSubtype="4" accel="50000" fill="hold" nodeType="withEffect" p14:presetBounceEnd="20000">
                                      <p:stCondLst>
                                        <p:cond delay="600"/>
                                      </p:stCondLst>
                                      <p:childTnLst>
                                        <p:set>
                                          <p:cBhvr>
                                            <p:cTn id="45" dur="1" fill="hold">
                                              <p:stCondLst>
                                                <p:cond delay="0"/>
                                              </p:stCondLst>
                                            </p:cTn>
                                            <p:tgtEl>
                                              <p:spTgt spid="28"/>
                                            </p:tgtEl>
                                            <p:attrNameLst>
                                              <p:attrName>style.visibility</p:attrName>
                                            </p:attrNameLst>
                                          </p:cBhvr>
                                          <p:to>
                                            <p:strVal val="visible"/>
                                          </p:to>
                                        </p:set>
                                        <p:anim calcmode="lin" valueType="num" p14:bounceEnd="20000">
                                          <p:cBhvr additive="base">
                                            <p:cTn id="46" dur="1000" fill="hold"/>
                                            <p:tgtEl>
                                              <p:spTgt spid="28"/>
                                            </p:tgtEl>
                                            <p:attrNameLst>
                                              <p:attrName>ppt_x</p:attrName>
                                            </p:attrNameLst>
                                          </p:cBhvr>
                                          <p:tavLst>
                                            <p:tav tm="0">
                                              <p:val>
                                                <p:strVal val="#ppt_x"/>
                                              </p:val>
                                            </p:tav>
                                            <p:tav tm="100000">
                                              <p:val>
                                                <p:strVal val="#ppt_x"/>
                                              </p:val>
                                            </p:tav>
                                          </p:tavLst>
                                        </p:anim>
                                        <p:anim calcmode="lin" valueType="num" p14:bounceEnd="20000">
                                          <p:cBhvr additive="base">
                                            <p:cTn id="47" dur="1000" fill="hold"/>
                                            <p:tgtEl>
                                              <p:spTgt spid="28"/>
                                            </p:tgtEl>
                                            <p:attrNameLst>
                                              <p:attrName>ppt_y</p:attrName>
                                            </p:attrNameLst>
                                          </p:cBhvr>
                                          <p:tavLst>
                                            <p:tav tm="0">
                                              <p:val>
                                                <p:strVal val="1+#ppt_h/2"/>
                                              </p:val>
                                            </p:tav>
                                            <p:tav tm="100000">
                                              <p:val>
                                                <p:strVal val="#ppt_y"/>
                                              </p:val>
                                            </p:tav>
                                          </p:tavLst>
                                        </p:anim>
                                      </p:childTnLst>
                                    </p:cTn>
                                  </p:par>
                                  <p:par>
                                    <p:cTn id="48" presetID="10" presetClass="entr" presetSubtype="0" fill="hold" nodeType="withEffect">
                                      <p:stCondLst>
                                        <p:cond delay="110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14"/>
                                            </p:tgtEl>
                                            <p:attrNameLst>
                                              <p:attrName>style.visibility</p:attrName>
                                            </p:attrNameLst>
                                          </p:cBhvr>
                                          <p:to>
                                            <p:strVal val="visible"/>
                                          </p:to>
                                        </p:set>
                                        <p:animEffect transition="in" filter="fade">
                                          <p:cBhvr>
                                            <p:cTn id="55" dur="500"/>
                                            <p:tgtEl>
                                              <p:spTgt spid="1114"/>
                                            </p:tgtEl>
                                          </p:cBhvr>
                                        </p:animEffect>
                                      </p:childTnLst>
                                    </p:cTn>
                                  </p:par>
                                  <p:par>
                                    <p:cTn id="56" presetID="42" presetClass="path" presetSubtype="0" accel="50000" fill="hold" nodeType="withEffect" p14:presetBounceEnd="20000">
                                      <p:stCondLst>
                                        <p:cond delay="0"/>
                                      </p:stCondLst>
                                      <p:childTnLst>
                                        <p:animMotion origin="layout" path="M -4.16667E-6 -2.74776E-7 L -4.16667E-6 0.10713 " pathEditMode="relative" rAng="0" ptsTypes="AA" p14:bounceEnd="20000">
                                          <p:cBhvr>
                                            <p:cTn id="57" dur="500" fill="hold"/>
                                            <p:tgtEl>
                                              <p:spTgt spid="25"/>
                                            </p:tgtEl>
                                            <p:attrNameLst>
                                              <p:attrName>ppt_x</p:attrName>
                                              <p:attrName>ppt_y</p:attrName>
                                            </p:attrNameLst>
                                          </p:cBhvr>
                                          <p:rCtr x="0" y="5341"/>
                                        </p:animMotion>
                                      </p:childTnLst>
                                    </p:cTn>
                                  </p:par>
                                  <p:par>
                                    <p:cTn id="58" presetID="42" presetClass="path" presetSubtype="0" accel="50000" fill="hold" nodeType="withEffect" p14:presetBounceEnd="20000">
                                      <p:stCondLst>
                                        <p:cond delay="0"/>
                                      </p:stCondLst>
                                      <p:childTnLst>
                                        <p:animMotion origin="layout" path="M 4.44444E-6 -2.74776E-7 L 4.44444E-6 0.14449 " pathEditMode="relative" rAng="0" ptsTypes="AA" p14:bounceEnd="20000">
                                          <p:cBhvr>
                                            <p:cTn id="59" dur="500" fill="hold"/>
                                            <p:tgtEl>
                                              <p:spTgt spid="26"/>
                                            </p:tgtEl>
                                            <p:attrNameLst>
                                              <p:attrName>ppt_x</p:attrName>
                                              <p:attrName>ppt_y</p:attrName>
                                            </p:attrNameLst>
                                          </p:cBhvr>
                                          <p:rCtr x="0" y="7224"/>
                                        </p:animMotion>
                                      </p:childTnLst>
                                    </p:cTn>
                                  </p:par>
                                  <p:par>
                                    <p:cTn id="60" presetID="42" presetClass="path" presetSubtype="0" accel="50000" fill="hold" nodeType="withEffect" p14:presetBounceEnd="20000">
                                      <p:stCondLst>
                                        <p:cond delay="0"/>
                                      </p:stCondLst>
                                      <p:childTnLst>
                                        <p:animMotion origin="layout" path="M -4.16667E-6 0.00093 L -4.16667E-6 0.11084 " pathEditMode="relative" rAng="0" ptsTypes="AA" p14:bounceEnd="20000">
                                          <p:cBhvr>
                                            <p:cTn id="61" dur="500" fill="hold"/>
                                            <p:tgtEl>
                                              <p:spTgt spid="27"/>
                                            </p:tgtEl>
                                            <p:attrNameLst>
                                              <p:attrName>ppt_x</p:attrName>
                                              <p:attrName>ppt_y</p:attrName>
                                            </p:attrNameLst>
                                          </p:cBhvr>
                                          <p:rCtr x="0" y="5496"/>
                                        </p:animMotion>
                                      </p:childTnLst>
                                    </p:cTn>
                                  </p:par>
                                  <p:par>
                                    <p:cTn id="62" presetID="42" presetClass="path" presetSubtype="0" accel="50000" fill="hold" nodeType="withEffect" p14:presetBounceEnd="20000">
                                      <p:stCondLst>
                                        <p:cond delay="0"/>
                                      </p:stCondLst>
                                      <p:childTnLst>
                                        <p:animMotion origin="layout" path="M 2.77778E-6 -1.53751E-6 L 2.77778E-6 0.14573 " pathEditMode="relative" rAng="0" ptsTypes="AA" p14:bounceEnd="20000">
                                          <p:cBhvr>
                                            <p:cTn id="63" dur="500" fill="hold"/>
                                            <p:tgtEl>
                                              <p:spTgt spid="28"/>
                                            </p:tgtEl>
                                            <p:attrNameLst>
                                              <p:attrName>ppt_x</p:attrName>
                                              <p:attrName>ppt_y</p:attrName>
                                            </p:attrNameLst>
                                          </p:cBhvr>
                                          <p:rCtr x="0" y="7286"/>
                                        </p:animMotion>
                                      </p:childTnLst>
                                    </p:cTn>
                                  </p:par>
                                  <p:par>
                                    <p:cTn id="64" presetID="10" presetClass="exit" presetSubtype="0" fill="hold" nodeType="withEffect">
                                      <p:stCondLst>
                                        <p:cond delay="0"/>
                                      </p:stCondLst>
                                      <p:childTnLst>
                                        <p:animEffect transition="out" filter="fade">
                                          <p:cBhvr>
                                            <p:cTn id="65" dur="500"/>
                                            <p:tgtEl>
                                              <p:spTgt spid="1097"/>
                                            </p:tgtEl>
                                          </p:cBhvr>
                                        </p:animEffect>
                                        <p:set>
                                          <p:cBhvr>
                                            <p:cTn id="66" dur="1" fill="hold">
                                              <p:stCondLst>
                                                <p:cond delay="499"/>
                                              </p:stCondLst>
                                            </p:cTn>
                                            <p:tgtEl>
                                              <p:spTgt spid="109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100"/>
                                            </p:tgtEl>
                                            <p:attrNameLst>
                                              <p:attrName>style.visibility</p:attrName>
                                            </p:attrNameLst>
                                          </p:cBhvr>
                                          <p:to>
                                            <p:strVal val="visible"/>
                                          </p:to>
                                        </p:set>
                                        <p:animEffect transition="in" filter="fade">
                                          <p:cBhvr>
                                            <p:cTn id="69" dur="500"/>
                                            <p:tgtEl>
                                              <p:spTgt spid="1100"/>
                                            </p:tgtEl>
                                          </p:cBhvr>
                                        </p:animEffect>
                                      </p:childTnLst>
                                    </p:cTn>
                                  </p:par>
                                </p:childTnLst>
                              </p:cTn>
                            </p:par>
                            <p:par>
                              <p:cTn id="70" fill="hold">
                                <p:stCondLst>
                                  <p:cond delay="500"/>
                                </p:stCondLst>
                                <p:childTnLst>
                                  <p:par>
                                    <p:cTn id="71" presetID="10" presetClass="exit" presetSubtype="0" fill="hold" nodeType="afterEffect">
                                      <p:stCondLst>
                                        <p:cond delay="0"/>
                                      </p:stCondLst>
                                      <p:childTnLst>
                                        <p:animEffect transition="out" filter="fade">
                                          <p:cBhvr>
                                            <p:cTn id="72" dur="100"/>
                                            <p:tgtEl>
                                              <p:spTgt spid="25"/>
                                            </p:tgtEl>
                                          </p:cBhvr>
                                        </p:animEffect>
                                        <p:set>
                                          <p:cBhvr>
                                            <p:cTn id="73" dur="1" fill="hold">
                                              <p:stCondLst>
                                                <p:cond delay="99"/>
                                              </p:stCondLst>
                                            </p:cTn>
                                            <p:tgtEl>
                                              <p:spTgt spid="2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
                                            <p:tgtEl>
                                              <p:spTgt spid="26"/>
                                            </p:tgtEl>
                                          </p:cBhvr>
                                        </p:animEffect>
                                        <p:set>
                                          <p:cBhvr>
                                            <p:cTn id="76" dur="1" fill="hold">
                                              <p:stCondLst>
                                                <p:cond delay="99"/>
                                              </p:stCondLst>
                                            </p:cTn>
                                            <p:tgtEl>
                                              <p:spTgt spid="2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
                                            <p:tgtEl>
                                              <p:spTgt spid="27"/>
                                            </p:tgtEl>
                                          </p:cBhvr>
                                        </p:animEffect>
                                        <p:set>
                                          <p:cBhvr>
                                            <p:cTn id="79" dur="1" fill="hold">
                                              <p:stCondLst>
                                                <p:cond delay="99"/>
                                              </p:stCondLst>
                                            </p:cTn>
                                            <p:tgtEl>
                                              <p:spTgt spid="27"/>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
                                            <p:tgtEl>
                                              <p:spTgt spid="28"/>
                                            </p:tgtEl>
                                          </p:cBhvr>
                                        </p:animEffect>
                                        <p:set>
                                          <p:cBhvr>
                                            <p:cTn id="82" dur="1" fill="hold">
                                              <p:stCondLst>
                                                <p:cond delay="99"/>
                                              </p:stCondLst>
                                            </p:cTn>
                                            <p:tgtEl>
                                              <p:spTgt spid="28"/>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9"/>
                                              </p:stCondLst>
                                            </p:cTn>
                                            <p:tgtEl>
                                              <p:spTgt spid="105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9"/>
                                              </p:stCondLst>
                                            </p:cTn>
                                            <p:tgtEl>
                                              <p:spTgt spid="105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9"/>
                                              </p:stCondLst>
                                            </p:cTn>
                                            <p:tgtEl>
                                              <p:spTgt spid="105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9"/>
                                              </p:stCondLst>
                                            </p:cTn>
                                            <p:tgtEl>
                                              <p:spTgt spid="1056"/>
                                            </p:tgtEl>
                                            <p:attrNameLst>
                                              <p:attrName>style.visibility</p:attrName>
                                            </p:attrNameLst>
                                          </p:cBhvr>
                                          <p:to>
                                            <p:strVal val="visible"/>
                                          </p:to>
                                        </p:set>
                                      </p:childTnLst>
                                    </p:cTn>
                                  </p:par>
                                  <p:par>
                                    <p:cTn id="91" presetID="2" presetClass="entr" presetSubtype="4" accel="50000" fill="hold" nodeType="withEffect" p14:presetBounceEnd="20000">
                                      <p:stCondLst>
                                        <p:cond delay="0"/>
                                      </p:stCondLst>
                                      <p:childTnLst>
                                        <p:set>
                                          <p:cBhvr>
                                            <p:cTn id="92" dur="1" fill="hold">
                                              <p:stCondLst>
                                                <p:cond delay="0"/>
                                              </p:stCondLst>
                                            </p:cTn>
                                            <p:tgtEl>
                                              <p:spTgt spid="1061"/>
                                            </p:tgtEl>
                                            <p:attrNameLst>
                                              <p:attrName>style.visibility</p:attrName>
                                            </p:attrNameLst>
                                          </p:cBhvr>
                                          <p:to>
                                            <p:strVal val="visible"/>
                                          </p:to>
                                        </p:set>
                                        <p:anim calcmode="lin" valueType="num" p14:bounceEnd="20000">
                                          <p:cBhvr additive="base">
                                            <p:cTn id="93" dur="1000" fill="hold"/>
                                            <p:tgtEl>
                                              <p:spTgt spid="1061"/>
                                            </p:tgtEl>
                                            <p:attrNameLst>
                                              <p:attrName>ppt_x</p:attrName>
                                            </p:attrNameLst>
                                          </p:cBhvr>
                                          <p:tavLst>
                                            <p:tav tm="0">
                                              <p:val>
                                                <p:strVal val="#ppt_x"/>
                                              </p:val>
                                            </p:tav>
                                            <p:tav tm="100000">
                                              <p:val>
                                                <p:strVal val="#ppt_x"/>
                                              </p:val>
                                            </p:tav>
                                          </p:tavLst>
                                        </p:anim>
                                        <p:anim calcmode="lin" valueType="num" p14:bounceEnd="20000">
                                          <p:cBhvr additive="base">
                                            <p:cTn id="94" dur="1000" fill="hold"/>
                                            <p:tgtEl>
                                              <p:spTgt spid="1061"/>
                                            </p:tgtEl>
                                            <p:attrNameLst>
                                              <p:attrName>ppt_y</p:attrName>
                                            </p:attrNameLst>
                                          </p:cBhvr>
                                          <p:tavLst>
                                            <p:tav tm="0">
                                              <p:val>
                                                <p:strVal val="1+#ppt_h/2"/>
                                              </p:val>
                                            </p:tav>
                                            <p:tav tm="100000">
                                              <p:val>
                                                <p:strVal val="#ppt_y"/>
                                              </p:val>
                                            </p:tav>
                                          </p:tavLst>
                                        </p:anim>
                                      </p:childTnLst>
                                    </p:cTn>
                                  </p:par>
                                  <p:par>
                                    <p:cTn id="95" presetID="10" presetClass="entr" presetSubtype="0" fill="hold" nodeType="withEffect">
                                      <p:stCondLst>
                                        <p:cond delay="500"/>
                                      </p:stCondLst>
                                      <p:childTnLst>
                                        <p:set>
                                          <p:cBhvr>
                                            <p:cTn id="96" dur="1" fill="hold">
                                              <p:stCondLst>
                                                <p:cond delay="0"/>
                                              </p:stCondLst>
                                            </p:cTn>
                                            <p:tgtEl>
                                              <p:spTgt spid="1101"/>
                                            </p:tgtEl>
                                            <p:attrNameLst>
                                              <p:attrName>style.visibility</p:attrName>
                                            </p:attrNameLst>
                                          </p:cBhvr>
                                          <p:to>
                                            <p:strVal val="visible"/>
                                          </p:to>
                                        </p:set>
                                        <p:animEffect transition="in" filter="fade">
                                          <p:cBhvr>
                                            <p:cTn id="97" dur="500"/>
                                            <p:tgtEl>
                                              <p:spTgt spid="1101"/>
                                            </p:tgtEl>
                                          </p:cBhvr>
                                        </p:animEffect>
                                      </p:childTnLst>
                                    </p:cTn>
                                  </p:par>
                                  <p:par>
                                    <p:cTn id="98" presetID="10" presetClass="entr" presetSubtype="0" fill="hold" nodeType="withEffect">
                                      <p:stCondLst>
                                        <p:cond delay="500"/>
                                      </p:stCondLst>
                                      <p:childTnLst>
                                        <p:set>
                                          <p:cBhvr>
                                            <p:cTn id="99" dur="1" fill="hold">
                                              <p:stCondLst>
                                                <p:cond delay="0"/>
                                              </p:stCondLst>
                                            </p:cTn>
                                            <p:tgtEl>
                                              <p:spTgt spid="1057"/>
                                            </p:tgtEl>
                                            <p:attrNameLst>
                                              <p:attrName>style.visibility</p:attrName>
                                            </p:attrNameLst>
                                          </p:cBhvr>
                                          <p:to>
                                            <p:strVal val="visible"/>
                                          </p:to>
                                        </p:set>
                                        <p:animEffect transition="in" filter="fade">
                                          <p:cBhvr>
                                            <p:cTn id="100" dur="500"/>
                                            <p:tgtEl>
                                              <p:spTgt spid="1057"/>
                                            </p:tgtEl>
                                          </p:cBhvr>
                                        </p:animEffect>
                                      </p:childTnLst>
                                    </p:cTn>
                                  </p:par>
                                  <p:par>
                                    <p:cTn id="101" presetID="2" presetClass="entr" presetSubtype="4" accel="50000" fill="hold" nodeType="withEffect" p14:presetBounceEnd="20000">
                                      <p:stCondLst>
                                        <p:cond delay="200"/>
                                      </p:stCondLst>
                                      <p:childTnLst>
                                        <p:set>
                                          <p:cBhvr>
                                            <p:cTn id="102" dur="1" fill="hold">
                                              <p:stCondLst>
                                                <p:cond delay="0"/>
                                              </p:stCondLst>
                                            </p:cTn>
                                            <p:tgtEl>
                                              <p:spTgt spid="1062"/>
                                            </p:tgtEl>
                                            <p:attrNameLst>
                                              <p:attrName>style.visibility</p:attrName>
                                            </p:attrNameLst>
                                          </p:cBhvr>
                                          <p:to>
                                            <p:strVal val="visible"/>
                                          </p:to>
                                        </p:set>
                                        <p:anim calcmode="lin" valueType="num" p14:bounceEnd="20000">
                                          <p:cBhvr additive="base">
                                            <p:cTn id="103" dur="1000" fill="hold"/>
                                            <p:tgtEl>
                                              <p:spTgt spid="1062"/>
                                            </p:tgtEl>
                                            <p:attrNameLst>
                                              <p:attrName>ppt_x</p:attrName>
                                            </p:attrNameLst>
                                          </p:cBhvr>
                                          <p:tavLst>
                                            <p:tav tm="0">
                                              <p:val>
                                                <p:strVal val="#ppt_x"/>
                                              </p:val>
                                            </p:tav>
                                            <p:tav tm="100000">
                                              <p:val>
                                                <p:strVal val="#ppt_x"/>
                                              </p:val>
                                            </p:tav>
                                          </p:tavLst>
                                        </p:anim>
                                        <p:anim calcmode="lin" valueType="num" p14:bounceEnd="20000">
                                          <p:cBhvr additive="base">
                                            <p:cTn id="104" dur="1000" fill="hold"/>
                                            <p:tgtEl>
                                              <p:spTgt spid="1062"/>
                                            </p:tgtEl>
                                            <p:attrNameLst>
                                              <p:attrName>ppt_y</p:attrName>
                                            </p:attrNameLst>
                                          </p:cBhvr>
                                          <p:tavLst>
                                            <p:tav tm="0">
                                              <p:val>
                                                <p:strVal val="1+#ppt_h/2"/>
                                              </p:val>
                                            </p:tav>
                                            <p:tav tm="100000">
                                              <p:val>
                                                <p:strVal val="#ppt_y"/>
                                              </p:val>
                                            </p:tav>
                                          </p:tavLst>
                                        </p:anim>
                                      </p:childTnLst>
                                    </p:cTn>
                                  </p:par>
                                  <p:par>
                                    <p:cTn id="105" presetID="10" presetClass="entr" presetSubtype="0" fill="hold" nodeType="withEffect">
                                      <p:stCondLst>
                                        <p:cond delay="700"/>
                                      </p:stCondLst>
                                      <p:childTnLst>
                                        <p:set>
                                          <p:cBhvr>
                                            <p:cTn id="106" dur="1" fill="hold">
                                              <p:stCondLst>
                                                <p:cond delay="0"/>
                                              </p:stCondLst>
                                            </p:cTn>
                                            <p:tgtEl>
                                              <p:spTgt spid="1042"/>
                                            </p:tgtEl>
                                            <p:attrNameLst>
                                              <p:attrName>style.visibility</p:attrName>
                                            </p:attrNameLst>
                                          </p:cBhvr>
                                          <p:to>
                                            <p:strVal val="visible"/>
                                          </p:to>
                                        </p:set>
                                        <p:animEffect transition="in" filter="fade">
                                          <p:cBhvr>
                                            <p:cTn id="107" dur="500"/>
                                            <p:tgtEl>
                                              <p:spTgt spid="1042"/>
                                            </p:tgtEl>
                                          </p:cBhvr>
                                        </p:animEffect>
                                      </p:childTnLst>
                                    </p:cTn>
                                  </p:par>
                                  <p:par>
                                    <p:cTn id="108" presetID="10" presetClass="entr" presetSubtype="0" fill="hold" nodeType="withEffect">
                                      <p:stCondLst>
                                        <p:cond delay="700"/>
                                      </p:stCondLst>
                                      <p:childTnLst>
                                        <p:set>
                                          <p:cBhvr>
                                            <p:cTn id="109" dur="1" fill="hold">
                                              <p:stCondLst>
                                                <p:cond delay="0"/>
                                              </p:stCondLst>
                                            </p:cTn>
                                            <p:tgtEl>
                                              <p:spTgt spid="1058"/>
                                            </p:tgtEl>
                                            <p:attrNameLst>
                                              <p:attrName>style.visibility</p:attrName>
                                            </p:attrNameLst>
                                          </p:cBhvr>
                                          <p:to>
                                            <p:strVal val="visible"/>
                                          </p:to>
                                        </p:set>
                                        <p:animEffect transition="in" filter="fade">
                                          <p:cBhvr>
                                            <p:cTn id="110" dur="500"/>
                                            <p:tgtEl>
                                              <p:spTgt spid="1058"/>
                                            </p:tgtEl>
                                          </p:cBhvr>
                                        </p:animEffect>
                                      </p:childTnLst>
                                    </p:cTn>
                                  </p:par>
                                  <p:par>
                                    <p:cTn id="111" presetID="2" presetClass="entr" presetSubtype="4" accel="50000" fill="hold" nodeType="withEffect" p14:presetBounceEnd="20000">
                                      <p:stCondLst>
                                        <p:cond delay="400"/>
                                      </p:stCondLst>
                                      <p:childTnLst>
                                        <p:set>
                                          <p:cBhvr>
                                            <p:cTn id="112" dur="1" fill="hold">
                                              <p:stCondLst>
                                                <p:cond delay="0"/>
                                              </p:stCondLst>
                                            </p:cTn>
                                            <p:tgtEl>
                                              <p:spTgt spid="1063"/>
                                            </p:tgtEl>
                                            <p:attrNameLst>
                                              <p:attrName>style.visibility</p:attrName>
                                            </p:attrNameLst>
                                          </p:cBhvr>
                                          <p:to>
                                            <p:strVal val="visible"/>
                                          </p:to>
                                        </p:set>
                                        <p:anim calcmode="lin" valueType="num" p14:bounceEnd="20000">
                                          <p:cBhvr additive="base">
                                            <p:cTn id="113" dur="1000" fill="hold"/>
                                            <p:tgtEl>
                                              <p:spTgt spid="1063"/>
                                            </p:tgtEl>
                                            <p:attrNameLst>
                                              <p:attrName>ppt_x</p:attrName>
                                            </p:attrNameLst>
                                          </p:cBhvr>
                                          <p:tavLst>
                                            <p:tav tm="0">
                                              <p:val>
                                                <p:strVal val="#ppt_x"/>
                                              </p:val>
                                            </p:tav>
                                            <p:tav tm="100000">
                                              <p:val>
                                                <p:strVal val="#ppt_x"/>
                                              </p:val>
                                            </p:tav>
                                          </p:tavLst>
                                        </p:anim>
                                        <p:anim calcmode="lin" valueType="num" p14:bounceEnd="20000">
                                          <p:cBhvr additive="base">
                                            <p:cTn id="114" dur="1000" fill="hold"/>
                                            <p:tgtEl>
                                              <p:spTgt spid="1063"/>
                                            </p:tgtEl>
                                            <p:attrNameLst>
                                              <p:attrName>ppt_y</p:attrName>
                                            </p:attrNameLst>
                                          </p:cBhvr>
                                          <p:tavLst>
                                            <p:tav tm="0">
                                              <p:val>
                                                <p:strVal val="1+#ppt_h/2"/>
                                              </p:val>
                                            </p:tav>
                                            <p:tav tm="100000">
                                              <p:val>
                                                <p:strVal val="#ppt_y"/>
                                              </p:val>
                                            </p:tav>
                                          </p:tavLst>
                                        </p:anim>
                                      </p:childTnLst>
                                    </p:cTn>
                                  </p:par>
                                  <p:par>
                                    <p:cTn id="115" presetID="10" presetClass="entr" presetSubtype="0" fill="hold" nodeType="withEffect">
                                      <p:stCondLst>
                                        <p:cond delay="900"/>
                                      </p:stCondLst>
                                      <p:childTnLst>
                                        <p:set>
                                          <p:cBhvr>
                                            <p:cTn id="116" dur="1" fill="hold">
                                              <p:stCondLst>
                                                <p:cond delay="0"/>
                                              </p:stCondLst>
                                            </p:cTn>
                                            <p:tgtEl>
                                              <p:spTgt spid="1043"/>
                                            </p:tgtEl>
                                            <p:attrNameLst>
                                              <p:attrName>style.visibility</p:attrName>
                                            </p:attrNameLst>
                                          </p:cBhvr>
                                          <p:to>
                                            <p:strVal val="visible"/>
                                          </p:to>
                                        </p:set>
                                        <p:animEffect transition="in" filter="fade">
                                          <p:cBhvr>
                                            <p:cTn id="117" dur="500"/>
                                            <p:tgtEl>
                                              <p:spTgt spid="1043"/>
                                            </p:tgtEl>
                                          </p:cBhvr>
                                        </p:animEffect>
                                      </p:childTnLst>
                                    </p:cTn>
                                  </p:par>
                                  <p:par>
                                    <p:cTn id="118" presetID="10" presetClass="entr" presetSubtype="0" fill="hold" nodeType="withEffect">
                                      <p:stCondLst>
                                        <p:cond delay="900"/>
                                      </p:stCondLst>
                                      <p:childTnLst>
                                        <p:set>
                                          <p:cBhvr>
                                            <p:cTn id="119" dur="1" fill="hold">
                                              <p:stCondLst>
                                                <p:cond delay="0"/>
                                              </p:stCondLst>
                                            </p:cTn>
                                            <p:tgtEl>
                                              <p:spTgt spid="1059"/>
                                            </p:tgtEl>
                                            <p:attrNameLst>
                                              <p:attrName>style.visibility</p:attrName>
                                            </p:attrNameLst>
                                          </p:cBhvr>
                                          <p:to>
                                            <p:strVal val="visible"/>
                                          </p:to>
                                        </p:set>
                                        <p:animEffect transition="in" filter="fade">
                                          <p:cBhvr>
                                            <p:cTn id="120" dur="500"/>
                                            <p:tgtEl>
                                              <p:spTgt spid="1059"/>
                                            </p:tgtEl>
                                          </p:cBhvr>
                                        </p:animEffect>
                                      </p:childTnLst>
                                    </p:cTn>
                                  </p:par>
                                  <p:par>
                                    <p:cTn id="121" presetID="2" presetClass="entr" presetSubtype="4" accel="50000" fill="hold" nodeType="withEffect" p14:presetBounceEnd="20000">
                                      <p:stCondLst>
                                        <p:cond delay="600"/>
                                      </p:stCondLst>
                                      <p:childTnLst>
                                        <p:set>
                                          <p:cBhvr>
                                            <p:cTn id="122" dur="1" fill="hold">
                                              <p:stCondLst>
                                                <p:cond delay="0"/>
                                              </p:stCondLst>
                                            </p:cTn>
                                            <p:tgtEl>
                                              <p:spTgt spid="1064"/>
                                            </p:tgtEl>
                                            <p:attrNameLst>
                                              <p:attrName>style.visibility</p:attrName>
                                            </p:attrNameLst>
                                          </p:cBhvr>
                                          <p:to>
                                            <p:strVal val="visible"/>
                                          </p:to>
                                        </p:set>
                                        <p:anim calcmode="lin" valueType="num" p14:bounceEnd="20000">
                                          <p:cBhvr additive="base">
                                            <p:cTn id="123" dur="1000" fill="hold"/>
                                            <p:tgtEl>
                                              <p:spTgt spid="1064"/>
                                            </p:tgtEl>
                                            <p:attrNameLst>
                                              <p:attrName>ppt_x</p:attrName>
                                            </p:attrNameLst>
                                          </p:cBhvr>
                                          <p:tavLst>
                                            <p:tav tm="0">
                                              <p:val>
                                                <p:strVal val="#ppt_x"/>
                                              </p:val>
                                            </p:tav>
                                            <p:tav tm="100000">
                                              <p:val>
                                                <p:strVal val="#ppt_x"/>
                                              </p:val>
                                            </p:tav>
                                          </p:tavLst>
                                        </p:anim>
                                        <p:anim calcmode="lin" valueType="num" p14:bounceEnd="20000">
                                          <p:cBhvr additive="base">
                                            <p:cTn id="124" dur="1000" fill="hold"/>
                                            <p:tgtEl>
                                              <p:spTgt spid="1064"/>
                                            </p:tgtEl>
                                            <p:attrNameLst>
                                              <p:attrName>ppt_y</p:attrName>
                                            </p:attrNameLst>
                                          </p:cBhvr>
                                          <p:tavLst>
                                            <p:tav tm="0">
                                              <p:val>
                                                <p:strVal val="1+#ppt_h/2"/>
                                              </p:val>
                                            </p:tav>
                                            <p:tav tm="100000">
                                              <p:val>
                                                <p:strVal val="#ppt_y"/>
                                              </p:val>
                                            </p:tav>
                                          </p:tavLst>
                                        </p:anim>
                                      </p:childTnLst>
                                    </p:cTn>
                                  </p:par>
                                  <p:par>
                                    <p:cTn id="125" presetID="10" presetClass="entr" presetSubtype="0" fill="hold" nodeType="withEffect">
                                      <p:stCondLst>
                                        <p:cond delay="1100"/>
                                      </p:stCondLst>
                                      <p:childTnLst>
                                        <p:set>
                                          <p:cBhvr>
                                            <p:cTn id="126" dur="1" fill="hold">
                                              <p:stCondLst>
                                                <p:cond delay="0"/>
                                              </p:stCondLst>
                                            </p:cTn>
                                            <p:tgtEl>
                                              <p:spTgt spid="1044"/>
                                            </p:tgtEl>
                                            <p:attrNameLst>
                                              <p:attrName>style.visibility</p:attrName>
                                            </p:attrNameLst>
                                          </p:cBhvr>
                                          <p:to>
                                            <p:strVal val="visible"/>
                                          </p:to>
                                        </p:set>
                                        <p:animEffect transition="in" filter="fade">
                                          <p:cBhvr>
                                            <p:cTn id="127" dur="500"/>
                                            <p:tgtEl>
                                              <p:spTgt spid="1044"/>
                                            </p:tgtEl>
                                          </p:cBhvr>
                                        </p:animEffect>
                                      </p:childTnLst>
                                    </p:cTn>
                                  </p:par>
                                  <p:par>
                                    <p:cTn id="128" presetID="10" presetClass="entr" presetSubtype="0" fill="hold" nodeType="withEffect">
                                      <p:stCondLst>
                                        <p:cond delay="1100"/>
                                      </p:stCondLst>
                                      <p:childTnLst>
                                        <p:set>
                                          <p:cBhvr>
                                            <p:cTn id="129" dur="1" fill="hold">
                                              <p:stCondLst>
                                                <p:cond delay="0"/>
                                              </p:stCondLst>
                                            </p:cTn>
                                            <p:tgtEl>
                                              <p:spTgt spid="1060"/>
                                            </p:tgtEl>
                                            <p:attrNameLst>
                                              <p:attrName>style.visibility</p:attrName>
                                            </p:attrNameLst>
                                          </p:cBhvr>
                                          <p:to>
                                            <p:strVal val="visible"/>
                                          </p:to>
                                        </p:set>
                                        <p:animEffect transition="in" filter="fade">
                                          <p:cBhvr>
                                            <p:cTn id="130" dur="500"/>
                                            <p:tgtEl>
                                              <p:spTgt spid="1060"/>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1115"/>
                                            </p:tgtEl>
                                            <p:attrNameLst>
                                              <p:attrName>style.visibility</p:attrName>
                                            </p:attrNameLst>
                                          </p:cBhvr>
                                          <p:to>
                                            <p:strVal val="visible"/>
                                          </p:to>
                                        </p:set>
                                        <p:animEffect transition="in" filter="fade">
                                          <p:cBhvr>
                                            <p:cTn id="135" dur="500"/>
                                            <p:tgtEl>
                                              <p:spTgt spid="1115"/>
                                            </p:tgtEl>
                                          </p:cBhvr>
                                        </p:animEffect>
                                      </p:childTnLst>
                                    </p:cTn>
                                  </p:par>
                                  <p:par>
                                    <p:cTn id="136" presetID="42" presetClass="path" presetSubtype="0" accel="50000" fill="hold" nodeType="withEffect" p14:presetBounceEnd="20000">
                                      <p:stCondLst>
                                        <p:cond delay="0"/>
                                      </p:stCondLst>
                                      <p:childTnLst>
                                        <p:animMotion origin="layout" path="M 3.05556E-6 3.51126E-6 L 3.05556E-6 0.195 " pathEditMode="relative" rAng="0" ptsTypes="AA" p14:bounceEnd="20000">
                                          <p:cBhvr>
                                            <p:cTn id="137" dur="500" fill="hold"/>
                                            <p:tgtEl>
                                              <p:spTgt spid="1053"/>
                                            </p:tgtEl>
                                            <p:attrNameLst>
                                              <p:attrName>ppt_x</p:attrName>
                                              <p:attrName>ppt_y</p:attrName>
                                            </p:attrNameLst>
                                          </p:cBhvr>
                                          <p:rCtr x="0" y="9750"/>
                                        </p:animMotion>
                                      </p:childTnLst>
                                    </p:cTn>
                                  </p:par>
                                  <p:par>
                                    <p:cTn id="138" presetID="42" presetClass="path" presetSubtype="0" accel="50000" fill="hold" nodeType="withEffect" p14:presetBounceEnd="20000">
                                      <p:stCondLst>
                                        <p:cond delay="0"/>
                                      </p:stCondLst>
                                      <p:childTnLst>
                                        <p:animMotion origin="layout" path="M 4.44444E-6 2.05801E-6 L 4.44444E-6 0.2635 " pathEditMode="relative" rAng="0" ptsTypes="AA" p14:bounceEnd="20000">
                                          <p:cBhvr>
                                            <p:cTn id="139" dur="500" fill="hold"/>
                                            <p:tgtEl>
                                              <p:spTgt spid="1054"/>
                                            </p:tgtEl>
                                            <p:attrNameLst>
                                              <p:attrName>ppt_x</p:attrName>
                                              <p:attrName>ppt_y</p:attrName>
                                            </p:attrNameLst>
                                          </p:cBhvr>
                                          <p:rCtr x="0" y="13175"/>
                                        </p:animMotion>
                                      </p:childTnLst>
                                    </p:cTn>
                                  </p:par>
                                  <p:par>
                                    <p:cTn id="140" presetID="42" presetClass="path" presetSubtype="0" accel="50000" fill="hold" nodeType="withEffect" p14:presetBounceEnd="20000">
                                      <p:stCondLst>
                                        <p:cond delay="0"/>
                                      </p:stCondLst>
                                      <p:childTnLst>
                                        <p:animMotion origin="layout" path="M -4.16667E-6 2.05801E-6 L -4.16667E-6 0.20271 " pathEditMode="relative" rAng="0" ptsTypes="AA" p14:bounceEnd="20000">
                                          <p:cBhvr>
                                            <p:cTn id="141" dur="500" fill="hold"/>
                                            <p:tgtEl>
                                              <p:spTgt spid="1055"/>
                                            </p:tgtEl>
                                            <p:attrNameLst>
                                              <p:attrName>ppt_x</p:attrName>
                                              <p:attrName>ppt_y</p:attrName>
                                            </p:attrNameLst>
                                          </p:cBhvr>
                                          <p:rCtr x="0" y="10120"/>
                                        </p:animMotion>
                                      </p:childTnLst>
                                    </p:cTn>
                                  </p:par>
                                  <p:par>
                                    <p:cTn id="142" presetID="42" presetClass="path" presetSubtype="0" accel="50000" fill="hold" nodeType="withEffect" p14:presetBounceEnd="20000">
                                      <p:stCondLst>
                                        <p:cond delay="0"/>
                                      </p:stCondLst>
                                      <p:childTnLst>
                                        <p:animMotion origin="layout" path="M 2.77778E-6 2.05801E-6 L 2.77778E-6 0.26998 " pathEditMode="relative" rAng="0" ptsTypes="AA" p14:bounceEnd="20000">
                                          <p:cBhvr>
                                            <p:cTn id="143" dur="500" fill="hold"/>
                                            <p:tgtEl>
                                              <p:spTgt spid="1056"/>
                                            </p:tgtEl>
                                            <p:attrNameLst>
                                              <p:attrName>ppt_x</p:attrName>
                                              <p:attrName>ppt_y</p:attrName>
                                            </p:attrNameLst>
                                          </p:cBhvr>
                                          <p:rCtr x="0" y="13483"/>
                                        </p:animMotion>
                                      </p:childTnLst>
                                    </p:cTn>
                                  </p:par>
                                  <p:par>
                                    <p:cTn id="144" presetID="42" presetClass="path" presetSubtype="0" accel="50000" fill="hold" nodeType="withEffect" p14:presetBounceEnd="20000">
                                      <p:stCondLst>
                                        <p:cond delay="0"/>
                                      </p:stCondLst>
                                      <p:childTnLst>
                                        <p:animMotion origin="layout" path="M 3.05556E-6 3.51126E-6 L 3.05556E-6 0.19469 " pathEditMode="relative" rAng="0" ptsTypes="AA" p14:bounceEnd="20000">
                                          <p:cBhvr>
                                            <p:cTn id="145" dur="500" fill="hold"/>
                                            <p:tgtEl>
                                              <p:spTgt spid="1057"/>
                                            </p:tgtEl>
                                            <p:attrNameLst>
                                              <p:attrName>ppt_x</p:attrName>
                                              <p:attrName>ppt_y</p:attrName>
                                            </p:attrNameLst>
                                          </p:cBhvr>
                                          <p:rCtr x="0" y="9719"/>
                                        </p:animMotion>
                                      </p:childTnLst>
                                    </p:cTn>
                                  </p:par>
                                  <p:par>
                                    <p:cTn id="146" presetID="42" presetClass="path" presetSubtype="0" accel="50000" fill="hold" nodeType="withEffect" p14:presetBounceEnd="20000">
                                      <p:stCondLst>
                                        <p:cond delay="0"/>
                                      </p:stCondLst>
                                      <p:childTnLst>
                                        <p:animMotion origin="layout" path="M 8.33333E-7 3.51126E-6 L 8.33333E-7 0.26164 " pathEditMode="relative" rAng="0" ptsTypes="AA" p14:bounceEnd="20000">
                                          <p:cBhvr>
                                            <p:cTn id="147" dur="500" fill="hold"/>
                                            <p:tgtEl>
                                              <p:spTgt spid="1058"/>
                                            </p:tgtEl>
                                            <p:attrNameLst>
                                              <p:attrName>ppt_x</p:attrName>
                                              <p:attrName>ppt_y</p:attrName>
                                            </p:attrNameLst>
                                          </p:cBhvr>
                                          <p:rCtr x="0" y="13082"/>
                                        </p:animMotion>
                                      </p:childTnLst>
                                    </p:cTn>
                                  </p:par>
                                  <p:par>
                                    <p:cTn id="148" presetID="42" presetClass="path" presetSubtype="0" accel="50000" fill="hold" nodeType="withEffect" p14:presetBounceEnd="20000">
                                      <p:stCondLst>
                                        <p:cond delay="0"/>
                                      </p:stCondLst>
                                      <p:childTnLst>
                                        <p:animMotion origin="layout" path="M -4.16667E-6 3.51126E-6 L -4.16667E-6 0.20179 " pathEditMode="relative" rAng="0" ptsTypes="AA" p14:bounceEnd="20000">
                                          <p:cBhvr>
                                            <p:cTn id="149" dur="500" fill="hold"/>
                                            <p:tgtEl>
                                              <p:spTgt spid="1059"/>
                                            </p:tgtEl>
                                            <p:attrNameLst>
                                              <p:attrName>ppt_x</p:attrName>
                                              <p:attrName>ppt_y</p:attrName>
                                            </p:attrNameLst>
                                          </p:cBhvr>
                                          <p:rCtr x="0" y="10089"/>
                                        </p:animMotion>
                                      </p:childTnLst>
                                    </p:cTn>
                                  </p:par>
                                  <p:par>
                                    <p:cTn id="150" presetID="42" presetClass="path" presetSubtype="0" accel="50000" fill="hold" nodeType="withEffect" p14:presetBounceEnd="20000">
                                      <p:stCondLst>
                                        <p:cond delay="0"/>
                                      </p:stCondLst>
                                      <p:childTnLst>
                                        <p:animMotion origin="layout" path="M 2.77778E-6 3.51126E-6 L 2.77778E-6 0.27059 " pathEditMode="relative" rAng="0" ptsTypes="AA" p14:bounceEnd="20000">
                                          <p:cBhvr>
                                            <p:cTn id="151" dur="500" fill="hold"/>
                                            <p:tgtEl>
                                              <p:spTgt spid="1060"/>
                                            </p:tgtEl>
                                            <p:attrNameLst>
                                              <p:attrName>ppt_x</p:attrName>
                                              <p:attrName>ppt_y</p:attrName>
                                            </p:attrNameLst>
                                          </p:cBhvr>
                                          <p:rCtr x="0" y="13514"/>
                                        </p:animMotion>
                                      </p:childTnLst>
                                    </p:cTn>
                                  </p:par>
                                  <p:par>
                                    <p:cTn id="152" presetID="42" presetClass="path" presetSubtype="0" accel="50000" fill="hold" nodeType="withEffect" p14:presetBounceEnd="20000">
                                      <p:stCondLst>
                                        <p:cond delay="50"/>
                                      </p:stCondLst>
                                      <p:childTnLst>
                                        <p:animMotion origin="layout" path="M 3.05556E-6 3.51126E-6 L 3.05556E-6 0.444 " pathEditMode="relative" rAng="0" ptsTypes="AA" p14:bounceEnd="20000">
                                          <p:cBhvr>
                                            <p:cTn id="153" dur="500" fill="hold"/>
                                            <p:tgtEl>
                                              <p:spTgt spid="1061"/>
                                            </p:tgtEl>
                                            <p:attrNameLst>
                                              <p:attrName>ppt_x</p:attrName>
                                              <p:attrName>ppt_y</p:attrName>
                                            </p:attrNameLst>
                                          </p:cBhvr>
                                          <p:rCtr x="0" y="22185"/>
                                        </p:animMotion>
                                      </p:childTnLst>
                                    </p:cTn>
                                  </p:par>
                                  <p:par>
                                    <p:cTn id="154" presetID="42" presetClass="path" presetSubtype="0" accel="50000" fill="hold" nodeType="withEffect" p14:presetBounceEnd="20000">
                                      <p:stCondLst>
                                        <p:cond delay="50"/>
                                      </p:stCondLst>
                                      <p:childTnLst>
                                        <p:animMotion origin="layout" path="M 4.44444E-6 3.51126E-6 L 4.44444E-6 0.44492 " pathEditMode="relative" rAng="0" ptsTypes="AA" p14:bounceEnd="20000">
                                          <p:cBhvr>
                                            <p:cTn id="155" dur="500" fill="hold"/>
                                            <p:tgtEl>
                                              <p:spTgt spid="1062"/>
                                            </p:tgtEl>
                                            <p:attrNameLst>
                                              <p:attrName>ppt_x</p:attrName>
                                              <p:attrName>ppt_y</p:attrName>
                                            </p:attrNameLst>
                                          </p:cBhvr>
                                          <p:rCtr x="0" y="22246"/>
                                        </p:animMotion>
                                      </p:childTnLst>
                                    </p:cTn>
                                  </p:par>
                                  <p:par>
                                    <p:cTn id="156" presetID="42" presetClass="path" presetSubtype="0" accel="50000" fill="hold" nodeType="withEffect" p14:presetBounceEnd="20000">
                                      <p:stCondLst>
                                        <p:cond delay="50"/>
                                      </p:stCondLst>
                                      <p:childTnLst>
                                        <p:animMotion origin="layout" path="M -4.16667E-6 3.51126E-6 L -4.16667E-6 0.4298 " pathEditMode="relative" rAng="0" ptsTypes="AA" p14:bounceEnd="20000">
                                          <p:cBhvr>
                                            <p:cTn id="157" dur="500" fill="hold"/>
                                            <p:tgtEl>
                                              <p:spTgt spid="1063"/>
                                            </p:tgtEl>
                                            <p:attrNameLst>
                                              <p:attrName>ppt_x</p:attrName>
                                              <p:attrName>ppt_y</p:attrName>
                                            </p:attrNameLst>
                                          </p:cBhvr>
                                          <p:rCtr x="0" y="21475"/>
                                        </p:animMotion>
                                      </p:childTnLst>
                                    </p:cTn>
                                  </p:par>
                                  <p:par>
                                    <p:cTn id="158" presetID="42" presetClass="path" presetSubtype="0" accel="50000" fill="hold" nodeType="withEffect" p14:presetBounceEnd="20000">
                                      <p:stCondLst>
                                        <p:cond delay="50"/>
                                      </p:stCondLst>
                                      <p:childTnLst>
                                        <p:animMotion origin="layout" path="M 2.77778E-6 2.05801E-6 L 2.77778E-6 0.45757 " pathEditMode="relative" rAng="0" ptsTypes="AA" p14:bounceEnd="20000">
                                          <p:cBhvr>
                                            <p:cTn id="159" dur="500" fill="hold"/>
                                            <p:tgtEl>
                                              <p:spTgt spid="1064"/>
                                            </p:tgtEl>
                                            <p:attrNameLst>
                                              <p:attrName>ppt_x</p:attrName>
                                              <p:attrName>ppt_y</p:attrName>
                                            </p:attrNameLst>
                                          </p:cBhvr>
                                          <p:rCtr x="0" y="22863"/>
                                        </p:animMotion>
                                      </p:childTnLst>
                                    </p:cTn>
                                  </p:par>
                                  <p:par>
                                    <p:cTn id="160" presetID="10" presetClass="exit" presetSubtype="0" fill="hold" nodeType="withEffect">
                                      <p:stCondLst>
                                        <p:cond delay="50"/>
                                      </p:stCondLst>
                                      <p:childTnLst>
                                        <p:animEffect transition="out" filter="fade">
                                          <p:cBhvr>
                                            <p:cTn id="161" dur="500"/>
                                            <p:tgtEl>
                                              <p:spTgt spid="1100"/>
                                            </p:tgtEl>
                                          </p:cBhvr>
                                        </p:animEffect>
                                        <p:set>
                                          <p:cBhvr>
                                            <p:cTn id="162" dur="1" fill="hold">
                                              <p:stCondLst>
                                                <p:cond delay="499"/>
                                              </p:stCondLst>
                                            </p:cTn>
                                            <p:tgtEl>
                                              <p:spTgt spid="1100"/>
                                            </p:tgtEl>
                                            <p:attrNameLst>
                                              <p:attrName>style.visibility</p:attrName>
                                            </p:attrNameLst>
                                          </p:cBhvr>
                                          <p:to>
                                            <p:strVal val="hidden"/>
                                          </p:to>
                                        </p:set>
                                      </p:childTnLst>
                                    </p:cTn>
                                  </p:par>
                                  <p:par>
                                    <p:cTn id="163" presetID="10" presetClass="entr" presetSubtype="0" fill="hold" nodeType="withEffect">
                                      <p:stCondLst>
                                        <p:cond delay="50"/>
                                      </p:stCondLst>
                                      <p:childTnLst>
                                        <p:set>
                                          <p:cBhvr>
                                            <p:cTn id="164" dur="1" fill="hold">
                                              <p:stCondLst>
                                                <p:cond delay="0"/>
                                              </p:stCondLst>
                                            </p:cTn>
                                            <p:tgtEl>
                                              <p:spTgt spid="1096"/>
                                            </p:tgtEl>
                                            <p:attrNameLst>
                                              <p:attrName>style.visibility</p:attrName>
                                            </p:attrNameLst>
                                          </p:cBhvr>
                                          <p:to>
                                            <p:strVal val="visible"/>
                                          </p:to>
                                        </p:set>
                                        <p:animEffect transition="in" filter="fade">
                                          <p:cBhvr>
                                            <p:cTn id="165" dur="500"/>
                                            <p:tgtEl>
                                              <p:spTgt spid="1096"/>
                                            </p:tgtEl>
                                          </p:cBhvr>
                                        </p:animEffect>
                                      </p:childTnLst>
                                    </p:cTn>
                                  </p:par>
                                </p:childTnLst>
                              </p:cTn>
                            </p:par>
                            <p:par>
                              <p:cTn id="166" fill="hold">
                                <p:stCondLst>
                                  <p:cond delay="550"/>
                                </p:stCondLst>
                                <p:childTnLst>
                                  <p:par>
                                    <p:cTn id="167" presetID="10" presetClass="exit" presetSubtype="0" fill="hold" nodeType="afterEffect">
                                      <p:stCondLst>
                                        <p:cond delay="0"/>
                                      </p:stCondLst>
                                      <p:childTnLst>
                                        <p:animEffect transition="out" filter="fade">
                                          <p:cBhvr>
                                            <p:cTn id="168" dur="100"/>
                                            <p:tgtEl>
                                              <p:spTgt spid="1053"/>
                                            </p:tgtEl>
                                          </p:cBhvr>
                                        </p:animEffect>
                                        <p:set>
                                          <p:cBhvr>
                                            <p:cTn id="169" dur="1" fill="hold">
                                              <p:stCondLst>
                                                <p:cond delay="99"/>
                                              </p:stCondLst>
                                            </p:cTn>
                                            <p:tgtEl>
                                              <p:spTgt spid="1053"/>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100"/>
                                            <p:tgtEl>
                                              <p:spTgt spid="1054"/>
                                            </p:tgtEl>
                                          </p:cBhvr>
                                        </p:animEffect>
                                        <p:set>
                                          <p:cBhvr>
                                            <p:cTn id="172" dur="1" fill="hold">
                                              <p:stCondLst>
                                                <p:cond delay="99"/>
                                              </p:stCondLst>
                                            </p:cTn>
                                            <p:tgtEl>
                                              <p:spTgt spid="1054"/>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100"/>
                                            <p:tgtEl>
                                              <p:spTgt spid="1055"/>
                                            </p:tgtEl>
                                          </p:cBhvr>
                                        </p:animEffect>
                                        <p:set>
                                          <p:cBhvr>
                                            <p:cTn id="175" dur="1" fill="hold">
                                              <p:stCondLst>
                                                <p:cond delay="99"/>
                                              </p:stCondLst>
                                            </p:cTn>
                                            <p:tgtEl>
                                              <p:spTgt spid="1055"/>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100"/>
                                            <p:tgtEl>
                                              <p:spTgt spid="1056"/>
                                            </p:tgtEl>
                                          </p:cBhvr>
                                        </p:animEffect>
                                        <p:set>
                                          <p:cBhvr>
                                            <p:cTn id="178" dur="1" fill="hold">
                                              <p:stCondLst>
                                                <p:cond delay="99"/>
                                              </p:stCondLst>
                                            </p:cTn>
                                            <p:tgtEl>
                                              <p:spTgt spid="1056"/>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100"/>
                                            <p:tgtEl>
                                              <p:spTgt spid="1061"/>
                                            </p:tgtEl>
                                          </p:cBhvr>
                                        </p:animEffect>
                                        <p:set>
                                          <p:cBhvr>
                                            <p:cTn id="181" dur="1" fill="hold">
                                              <p:stCondLst>
                                                <p:cond delay="99"/>
                                              </p:stCondLst>
                                            </p:cTn>
                                            <p:tgtEl>
                                              <p:spTgt spid="1061"/>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100"/>
                                            <p:tgtEl>
                                              <p:spTgt spid="1062"/>
                                            </p:tgtEl>
                                          </p:cBhvr>
                                        </p:animEffect>
                                        <p:set>
                                          <p:cBhvr>
                                            <p:cTn id="184" dur="1" fill="hold">
                                              <p:stCondLst>
                                                <p:cond delay="99"/>
                                              </p:stCondLst>
                                            </p:cTn>
                                            <p:tgtEl>
                                              <p:spTgt spid="1062"/>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100"/>
                                            <p:tgtEl>
                                              <p:spTgt spid="1063"/>
                                            </p:tgtEl>
                                          </p:cBhvr>
                                        </p:animEffect>
                                        <p:set>
                                          <p:cBhvr>
                                            <p:cTn id="187" dur="1" fill="hold">
                                              <p:stCondLst>
                                                <p:cond delay="99"/>
                                              </p:stCondLst>
                                            </p:cTn>
                                            <p:tgtEl>
                                              <p:spTgt spid="1063"/>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100"/>
                                            <p:tgtEl>
                                              <p:spTgt spid="1064"/>
                                            </p:tgtEl>
                                          </p:cBhvr>
                                        </p:animEffect>
                                        <p:set>
                                          <p:cBhvr>
                                            <p:cTn id="190" dur="1" fill="hold">
                                              <p:stCondLst>
                                                <p:cond delay="99"/>
                                              </p:stCondLst>
                                            </p:cTn>
                                            <p:tgtEl>
                                              <p:spTgt spid="1064"/>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9"/>
                                              </p:stCondLst>
                                            </p:cTn>
                                            <p:tgtEl>
                                              <p:spTgt spid="1069"/>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9"/>
                                              </p:stCondLst>
                                            </p:cTn>
                                            <p:tgtEl>
                                              <p:spTgt spid="107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9"/>
                                              </p:stCondLst>
                                            </p:cTn>
                                            <p:tgtEl>
                                              <p:spTgt spid="1071"/>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9"/>
                                              </p:stCondLst>
                                            </p:cTn>
                                            <p:tgtEl>
                                              <p:spTgt spid="1072"/>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9"/>
                                              </p:stCondLst>
                                            </p:cTn>
                                            <p:tgtEl>
                                              <p:spTgt spid="1077"/>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9"/>
                                              </p:stCondLst>
                                            </p:cTn>
                                            <p:tgtEl>
                                              <p:spTgt spid="1078"/>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9"/>
                                              </p:stCondLst>
                                            </p:cTn>
                                            <p:tgtEl>
                                              <p:spTgt spid="1079"/>
                                            </p:tgtEl>
                                            <p:attrNameLst>
                                              <p:attrName>style.visibility</p:attrName>
                                            </p:attrNameLst>
                                          </p:cBhvr>
                                          <p:to>
                                            <p:strVal val="visible"/>
                                          </p:to>
                                        </p:set>
                                      </p:childTnLst>
                                    </p:cTn>
                                  </p:par>
                                  <p:par>
                                    <p:cTn id="205" presetID="1" presetClass="entr" presetSubtype="0" fill="hold" nodeType="withEffect">
                                      <p:stCondLst>
                                        <p:cond delay="0"/>
                                      </p:stCondLst>
                                      <p:childTnLst>
                                        <p:set>
                                          <p:cBhvr>
                                            <p:cTn id="206" dur="1" fill="hold">
                                              <p:stCondLst>
                                                <p:cond delay="9"/>
                                              </p:stCondLst>
                                            </p:cTn>
                                            <p:tgtEl>
                                              <p:spTgt spid="1080"/>
                                            </p:tgtEl>
                                            <p:attrNameLst>
                                              <p:attrName>style.visibility</p:attrName>
                                            </p:attrNameLst>
                                          </p:cBhvr>
                                          <p:to>
                                            <p:strVal val="visible"/>
                                          </p:to>
                                        </p:set>
                                      </p:childTnLst>
                                    </p:cTn>
                                  </p:par>
                                  <p:par>
                                    <p:cTn id="207" presetID="2" presetClass="entr" presetSubtype="4" accel="50000" fill="hold" nodeType="withEffect" p14:presetBounceEnd="20000">
                                      <p:stCondLst>
                                        <p:cond delay="0"/>
                                      </p:stCondLst>
                                      <p:childTnLst>
                                        <p:set>
                                          <p:cBhvr>
                                            <p:cTn id="208" dur="1" fill="hold">
                                              <p:stCondLst>
                                                <p:cond delay="0"/>
                                              </p:stCondLst>
                                            </p:cTn>
                                            <p:tgtEl>
                                              <p:spTgt spid="1085"/>
                                            </p:tgtEl>
                                            <p:attrNameLst>
                                              <p:attrName>style.visibility</p:attrName>
                                            </p:attrNameLst>
                                          </p:cBhvr>
                                          <p:to>
                                            <p:strVal val="visible"/>
                                          </p:to>
                                        </p:set>
                                        <p:anim calcmode="lin" valueType="num" p14:bounceEnd="20000">
                                          <p:cBhvr additive="base">
                                            <p:cTn id="209" dur="1500" fill="hold"/>
                                            <p:tgtEl>
                                              <p:spTgt spid="1085"/>
                                            </p:tgtEl>
                                            <p:attrNameLst>
                                              <p:attrName>ppt_x</p:attrName>
                                            </p:attrNameLst>
                                          </p:cBhvr>
                                          <p:tavLst>
                                            <p:tav tm="0">
                                              <p:val>
                                                <p:strVal val="#ppt_x"/>
                                              </p:val>
                                            </p:tav>
                                            <p:tav tm="100000">
                                              <p:val>
                                                <p:strVal val="#ppt_x"/>
                                              </p:val>
                                            </p:tav>
                                          </p:tavLst>
                                        </p:anim>
                                        <p:anim calcmode="lin" valueType="num" p14:bounceEnd="20000">
                                          <p:cBhvr additive="base">
                                            <p:cTn id="210" dur="1500" fill="hold"/>
                                            <p:tgtEl>
                                              <p:spTgt spid="1085"/>
                                            </p:tgtEl>
                                            <p:attrNameLst>
                                              <p:attrName>ppt_y</p:attrName>
                                            </p:attrNameLst>
                                          </p:cBhvr>
                                          <p:tavLst>
                                            <p:tav tm="0">
                                              <p:val>
                                                <p:strVal val="1+#ppt_h/2"/>
                                              </p:val>
                                            </p:tav>
                                            <p:tav tm="100000">
                                              <p:val>
                                                <p:strVal val="#ppt_y"/>
                                              </p:val>
                                            </p:tav>
                                          </p:tavLst>
                                        </p:anim>
                                      </p:childTnLst>
                                    </p:cTn>
                                  </p:par>
                                  <p:par>
                                    <p:cTn id="211" presetID="10" presetClass="entr" presetSubtype="0" fill="hold" nodeType="withEffect">
                                      <p:stCondLst>
                                        <p:cond delay="950"/>
                                      </p:stCondLst>
                                      <p:childTnLst>
                                        <p:set>
                                          <p:cBhvr>
                                            <p:cTn id="212" dur="1" fill="hold">
                                              <p:stCondLst>
                                                <p:cond delay="0"/>
                                              </p:stCondLst>
                                            </p:cTn>
                                            <p:tgtEl>
                                              <p:spTgt spid="1081"/>
                                            </p:tgtEl>
                                            <p:attrNameLst>
                                              <p:attrName>style.visibility</p:attrName>
                                            </p:attrNameLst>
                                          </p:cBhvr>
                                          <p:to>
                                            <p:strVal val="visible"/>
                                          </p:to>
                                        </p:set>
                                        <p:animEffect transition="in" filter="fade">
                                          <p:cBhvr>
                                            <p:cTn id="213" dur="500"/>
                                            <p:tgtEl>
                                              <p:spTgt spid="1081"/>
                                            </p:tgtEl>
                                          </p:cBhvr>
                                        </p:animEffect>
                                      </p:childTnLst>
                                    </p:cTn>
                                  </p:par>
                                  <p:par>
                                    <p:cTn id="214" presetID="10" presetClass="entr" presetSubtype="0" fill="hold" grpId="0" nodeType="withEffect">
                                      <p:stCondLst>
                                        <p:cond delay="1250"/>
                                      </p:stCondLst>
                                      <p:childTnLst>
                                        <p:set>
                                          <p:cBhvr>
                                            <p:cTn id="215" dur="1" fill="hold">
                                              <p:stCondLst>
                                                <p:cond delay="0"/>
                                              </p:stCondLst>
                                            </p:cTn>
                                            <p:tgtEl>
                                              <p:spTgt spid="8"/>
                                            </p:tgtEl>
                                            <p:attrNameLst>
                                              <p:attrName>style.visibility</p:attrName>
                                            </p:attrNameLst>
                                          </p:cBhvr>
                                          <p:to>
                                            <p:strVal val="visible"/>
                                          </p:to>
                                        </p:set>
                                        <p:animEffect transition="in" filter="fade">
                                          <p:cBhvr>
                                            <p:cTn id="216" dur="120"/>
                                            <p:tgtEl>
                                              <p:spTgt spid="8"/>
                                            </p:tgtEl>
                                          </p:cBhvr>
                                        </p:animEffect>
                                      </p:childTnLst>
                                    </p:cTn>
                                  </p:par>
                                  <p:par>
                                    <p:cTn id="217" presetID="22" presetClass="entr" presetSubtype="4" fill="hold" nodeType="withEffect">
                                      <p:stCondLst>
                                        <p:cond delay="950"/>
                                      </p:stCondLst>
                                      <p:childTnLst>
                                        <p:set>
                                          <p:cBhvr>
                                            <p:cTn id="218" dur="1" fill="hold">
                                              <p:stCondLst>
                                                <p:cond delay="0"/>
                                              </p:stCondLst>
                                            </p:cTn>
                                            <p:tgtEl>
                                              <p:spTgt spid="1073"/>
                                            </p:tgtEl>
                                            <p:attrNameLst>
                                              <p:attrName>style.visibility</p:attrName>
                                            </p:attrNameLst>
                                          </p:cBhvr>
                                          <p:to>
                                            <p:strVal val="visible"/>
                                          </p:to>
                                        </p:set>
                                        <p:animEffect transition="in" filter="wipe(down)">
                                          <p:cBhvr>
                                            <p:cTn id="219" dur="50"/>
                                            <p:tgtEl>
                                              <p:spTgt spid="1073"/>
                                            </p:tgtEl>
                                          </p:cBhvr>
                                        </p:animEffect>
                                      </p:childTnLst>
                                    </p:cTn>
                                  </p:par>
                                  <p:par>
                                    <p:cTn id="220" presetID="10" presetClass="exit" presetSubtype="0" fill="hold" nodeType="withEffect">
                                      <p:stCondLst>
                                        <p:cond delay="1000"/>
                                      </p:stCondLst>
                                      <p:childTnLst>
                                        <p:animEffect transition="out" filter="fade">
                                          <p:cBhvr>
                                            <p:cTn id="221" dur="100"/>
                                            <p:tgtEl>
                                              <p:spTgt spid="1077"/>
                                            </p:tgtEl>
                                          </p:cBhvr>
                                        </p:animEffect>
                                        <p:set>
                                          <p:cBhvr>
                                            <p:cTn id="222" dur="1" fill="hold">
                                              <p:stCondLst>
                                                <p:cond delay="99"/>
                                              </p:stCondLst>
                                            </p:cTn>
                                            <p:tgtEl>
                                              <p:spTgt spid="1077"/>
                                            </p:tgtEl>
                                            <p:attrNameLst>
                                              <p:attrName>style.visibility</p:attrName>
                                            </p:attrNameLst>
                                          </p:cBhvr>
                                          <p:to>
                                            <p:strVal val="hidden"/>
                                          </p:to>
                                        </p:set>
                                      </p:childTnLst>
                                    </p:cTn>
                                  </p:par>
                                  <p:par>
                                    <p:cTn id="223" presetID="10" presetClass="entr" presetSubtype="0" fill="hold" nodeType="withEffect">
                                      <p:stCondLst>
                                        <p:cond delay="800"/>
                                      </p:stCondLst>
                                      <p:childTnLst>
                                        <p:set>
                                          <p:cBhvr>
                                            <p:cTn id="224" dur="1" fill="hold">
                                              <p:stCondLst>
                                                <p:cond delay="0"/>
                                              </p:stCondLst>
                                            </p:cTn>
                                            <p:tgtEl>
                                              <p:spTgt spid="1102"/>
                                            </p:tgtEl>
                                            <p:attrNameLst>
                                              <p:attrName>style.visibility</p:attrName>
                                            </p:attrNameLst>
                                          </p:cBhvr>
                                          <p:to>
                                            <p:strVal val="visible"/>
                                          </p:to>
                                        </p:set>
                                        <p:animEffect transition="in" filter="fade">
                                          <p:cBhvr>
                                            <p:cTn id="225" dur="500"/>
                                            <p:tgtEl>
                                              <p:spTgt spid="1102"/>
                                            </p:tgtEl>
                                          </p:cBhvr>
                                        </p:animEffect>
                                      </p:childTnLst>
                                    </p:cTn>
                                  </p:par>
                                  <p:par>
                                    <p:cTn id="226" presetID="2" presetClass="entr" presetSubtype="4" accel="50000" fill="hold" nodeType="withEffect" p14:presetBounceEnd="20000">
                                      <p:stCondLst>
                                        <p:cond delay="450"/>
                                      </p:stCondLst>
                                      <p:childTnLst>
                                        <p:set>
                                          <p:cBhvr>
                                            <p:cTn id="227" dur="1" fill="hold">
                                              <p:stCondLst>
                                                <p:cond delay="0"/>
                                              </p:stCondLst>
                                            </p:cTn>
                                            <p:tgtEl>
                                              <p:spTgt spid="1086"/>
                                            </p:tgtEl>
                                            <p:attrNameLst>
                                              <p:attrName>style.visibility</p:attrName>
                                            </p:attrNameLst>
                                          </p:cBhvr>
                                          <p:to>
                                            <p:strVal val="visible"/>
                                          </p:to>
                                        </p:set>
                                        <p:anim calcmode="lin" valueType="num" p14:bounceEnd="20000">
                                          <p:cBhvr additive="base">
                                            <p:cTn id="228" dur="1500" fill="hold"/>
                                            <p:tgtEl>
                                              <p:spTgt spid="1086"/>
                                            </p:tgtEl>
                                            <p:attrNameLst>
                                              <p:attrName>ppt_x</p:attrName>
                                            </p:attrNameLst>
                                          </p:cBhvr>
                                          <p:tavLst>
                                            <p:tav tm="0">
                                              <p:val>
                                                <p:strVal val="#ppt_x"/>
                                              </p:val>
                                            </p:tav>
                                            <p:tav tm="100000">
                                              <p:val>
                                                <p:strVal val="#ppt_x"/>
                                              </p:val>
                                            </p:tav>
                                          </p:tavLst>
                                        </p:anim>
                                        <p:anim calcmode="lin" valueType="num" p14:bounceEnd="20000">
                                          <p:cBhvr additive="base">
                                            <p:cTn id="229" dur="1500" fill="hold"/>
                                            <p:tgtEl>
                                              <p:spTgt spid="1086"/>
                                            </p:tgtEl>
                                            <p:attrNameLst>
                                              <p:attrName>ppt_y</p:attrName>
                                            </p:attrNameLst>
                                          </p:cBhvr>
                                          <p:tavLst>
                                            <p:tav tm="0">
                                              <p:val>
                                                <p:strVal val="1+#ppt_h/2"/>
                                              </p:val>
                                            </p:tav>
                                            <p:tav tm="100000">
                                              <p:val>
                                                <p:strVal val="#ppt_y"/>
                                              </p:val>
                                            </p:tav>
                                          </p:tavLst>
                                        </p:anim>
                                      </p:childTnLst>
                                    </p:cTn>
                                  </p:par>
                                  <p:par>
                                    <p:cTn id="230" presetID="10" presetClass="entr" presetSubtype="0" fill="hold" nodeType="withEffect">
                                      <p:stCondLst>
                                        <p:cond delay="1400"/>
                                      </p:stCondLst>
                                      <p:childTnLst>
                                        <p:set>
                                          <p:cBhvr>
                                            <p:cTn id="231" dur="1" fill="hold">
                                              <p:stCondLst>
                                                <p:cond delay="0"/>
                                              </p:stCondLst>
                                            </p:cTn>
                                            <p:tgtEl>
                                              <p:spTgt spid="1082"/>
                                            </p:tgtEl>
                                            <p:attrNameLst>
                                              <p:attrName>style.visibility</p:attrName>
                                            </p:attrNameLst>
                                          </p:cBhvr>
                                          <p:to>
                                            <p:strVal val="visible"/>
                                          </p:to>
                                        </p:set>
                                        <p:animEffect transition="in" filter="fade">
                                          <p:cBhvr>
                                            <p:cTn id="232" dur="500"/>
                                            <p:tgtEl>
                                              <p:spTgt spid="1082"/>
                                            </p:tgtEl>
                                          </p:cBhvr>
                                        </p:animEffect>
                                      </p:childTnLst>
                                    </p:cTn>
                                  </p:par>
                                  <p:par>
                                    <p:cTn id="233" presetID="10" presetClass="entr" presetSubtype="0" fill="hold" grpId="0" nodeType="withEffect">
                                      <p:stCondLst>
                                        <p:cond delay="1600"/>
                                      </p:stCondLst>
                                      <p:childTnLst>
                                        <p:set>
                                          <p:cBhvr>
                                            <p:cTn id="234" dur="1" fill="hold">
                                              <p:stCondLst>
                                                <p:cond delay="0"/>
                                              </p:stCondLst>
                                            </p:cTn>
                                            <p:tgtEl>
                                              <p:spTgt spid="78"/>
                                            </p:tgtEl>
                                            <p:attrNameLst>
                                              <p:attrName>style.visibility</p:attrName>
                                            </p:attrNameLst>
                                          </p:cBhvr>
                                          <p:to>
                                            <p:strVal val="visible"/>
                                          </p:to>
                                        </p:set>
                                        <p:animEffect transition="in" filter="fade">
                                          <p:cBhvr>
                                            <p:cTn id="235" dur="100"/>
                                            <p:tgtEl>
                                              <p:spTgt spid="78"/>
                                            </p:tgtEl>
                                          </p:cBhvr>
                                        </p:animEffect>
                                      </p:childTnLst>
                                    </p:cTn>
                                  </p:par>
                                  <p:par>
                                    <p:cTn id="236" presetID="22" presetClass="entr" presetSubtype="4" fill="hold" nodeType="withEffect">
                                      <p:stCondLst>
                                        <p:cond delay="1400"/>
                                      </p:stCondLst>
                                      <p:childTnLst>
                                        <p:set>
                                          <p:cBhvr>
                                            <p:cTn id="237" dur="1" fill="hold">
                                              <p:stCondLst>
                                                <p:cond delay="0"/>
                                              </p:stCondLst>
                                            </p:cTn>
                                            <p:tgtEl>
                                              <p:spTgt spid="1074"/>
                                            </p:tgtEl>
                                            <p:attrNameLst>
                                              <p:attrName>style.visibility</p:attrName>
                                            </p:attrNameLst>
                                          </p:cBhvr>
                                          <p:to>
                                            <p:strVal val="visible"/>
                                          </p:to>
                                        </p:set>
                                        <p:animEffect transition="in" filter="wipe(down)">
                                          <p:cBhvr>
                                            <p:cTn id="238" dur="50"/>
                                            <p:tgtEl>
                                              <p:spTgt spid="1074"/>
                                            </p:tgtEl>
                                          </p:cBhvr>
                                        </p:animEffect>
                                      </p:childTnLst>
                                    </p:cTn>
                                  </p:par>
                                  <p:par>
                                    <p:cTn id="239" presetID="10" presetClass="exit" presetSubtype="0" fill="hold" nodeType="withEffect">
                                      <p:stCondLst>
                                        <p:cond delay="1450"/>
                                      </p:stCondLst>
                                      <p:childTnLst>
                                        <p:animEffect transition="out" filter="fade">
                                          <p:cBhvr>
                                            <p:cTn id="240" dur="100"/>
                                            <p:tgtEl>
                                              <p:spTgt spid="1078"/>
                                            </p:tgtEl>
                                          </p:cBhvr>
                                        </p:animEffect>
                                        <p:set>
                                          <p:cBhvr>
                                            <p:cTn id="241" dur="1" fill="hold">
                                              <p:stCondLst>
                                                <p:cond delay="99"/>
                                              </p:stCondLst>
                                            </p:cTn>
                                            <p:tgtEl>
                                              <p:spTgt spid="1078"/>
                                            </p:tgtEl>
                                            <p:attrNameLst>
                                              <p:attrName>style.visibility</p:attrName>
                                            </p:attrNameLst>
                                          </p:cBhvr>
                                          <p:to>
                                            <p:strVal val="hidden"/>
                                          </p:to>
                                        </p:set>
                                      </p:childTnLst>
                                    </p:cTn>
                                  </p:par>
                                  <p:par>
                                    <p:cTn id="242" presetID="10" presetClass="entr" presetSubtype="0" fill="hold" nodeType="withEffect">
                                      <p:stCondLst>
                                        <p:cond delay="1250"/>
                                      </p:stCondLst>
                                      <p:childTnLst>
                                        <p:set>
                                          <p:cBhvr>
                                            <p:cTn id="243" dur="1" fill="hold">
                                              <p:stCondLst>
                                                <p:cond delay="0"/>
                                              </p:stCondLst>
                                            </p:cTn>
                                            <p:tgtEl>
                                              <p:spTgt spid="1090"/>
                                            </p:tgtEl>
                                            <p:attrNameLst>
                                              <p:attrName>style.visibility</p:attrName>
                                            </p:attrNameLst>
                                          </p:cBhvr>
                                          <p:to>
                                            <p:strVal val="visible"/>
                                          </p:to>
                                        </p:set>
                                        <p:animEffect transition="in" filter="fade">
                                          <p:cBhvr>
                                            <p:cTn id="244" dur="500"/>
                                            <p:tgtEl>
                                              <p:spTgt spid="1090"/>
                                            </p:tgtEl>
                                          </p:cBhvr>
                                        </p:animEffect>
                                      </p:childTnLst>
                                    </p:cTn>
                                  </p:par>
                                  <p:par>
                                    <p:cTn id="245" presetID="2" presetClass="entr" presetSubtype="4" accel="50000" fill="hold" nodeType="withEffect" p14:presetBounceEnd="20000">
                                      <p:stCondLst>
                                        <p:cond delay="850"/>
                                      </p:stCondLst>
                                      <p:childTnLst>
                                        <p:set>
                                          <p:cBhvr>
                                            <p:cTn id="246" dur="1" fill="hold">
                                              <p:stCondLst>
                                                <p:cond delay="0"/>
                                              </p:stCondLst>
                                            </p:cTn>
                                            <p:tgtEl>
                                              <p:spTgt spid="1087"/>
                                            </p:tgtEl>
                                            <p:attrNameLst>
                                              <p:attrName>style.visibility</p:attrName>
                                            </p:attrNameLst>
                                          </p:cBhvr>
                                          <p:to>
                                            <p:strVal val="visible"/>
                                          </p:to>
                                        </p:set>
                                        <p:anim calcmode="lin" valueType="num" p14:bounceEnd="20000">
                                          <p:cBhvr additive="base">
                                            <p:cTn id="247" dur="1500" fill="hold"/>
                                            <p:tgtEl>
                                              <p:spTgt spid="1087"/>
                                            </p:tgtEl>
                                            <p:attrNameLst>
                                              <p:attrName>ppt_x</p:attrName>
                                            </p:attrNameLst>
                                          </p:cBhvr>
                                          <p:tavLst>
                                            <p:tav tm="0">
                                              <p:val>
                                                <p:strVal val="#ppt_x"/>
                                              </p:val>
                                            </p:tav>
                                            <p:tav tm="100000">
                                              <p:val>
                                                <p:strVal val="#ppt_x"/>
                                              </p:val>
                                            </p:tav>
                                          </p:tavLst>
                                        </p:anim>
                                        <p:anim calcmode="lin" valueType="num" p14:bounceEnd="20000">
                                          <p:cBhvr additive="base">
                                            <p:cTn id="248" dur="1500" fill="hold"/>
                                            <p:tgtEl>
                                              <p:spTgt spid="1087"/>
                                            </p:tgtEl>
                                            <p:attrNameLst>
                                              <p:attrName>ppt_y</p:attrName>
                                            </p:attrNameLst>
                                          </p:cBhvr>
                                          <p:tavLst>
                                            <p:tav tm="0">
                                              <p:val>
                                                <p:strVal val="1+#ppt_h/2"/>
                                              </p:val>
                                            </p:tav>
                                            <p:tav tm="100000">
                                              <p:val>
                                                <p:strVal val="#ppt_y"/>
                                              </p:val>
                                            </p:tav>
                                          </p:tavLst>
                                        </p:anim>
                                      </p:childTnLst>
                                    </p:cTn>
                                  </p:par>
                                  <p:par>
                                    <p:cTn id="249" presetID="10" presetClass="entr" presetSubtype="0" fill="hold" nodeType="withEffect">
                                      <p:stCondLst>
                                        <p:cond delay="1800"/>
                                      </p:stCondLst>
                                      <p:childTnLst>
                                        <p:set>
                                          <p:cBhvr>
                                            <p:cTn id="250" dur="1" fill="hold">
                                              <p:stCondLst>
                                                <p:cond delay="0"/>
                                              </p:stCondLst>
                                            </p:cTn>
                                            <p:tgtEl>
                                              <p:spTgt spid="1083"/>
                                            </p:tgtEl>
                                            <p:attrNameLst>
                                              <p:attrName>style.visibility</p:attrName>
                                            </p:attrNameLst>
                                          </p:cBhvr>
                                          <p:to>
                                            <p:strVal val="visible"/>
                                          </p:to>
                                        </p:set>
                                        <p:animEffect transition="in" filter="fade">
                                          <p:cBhvr>
                                            <p:cTn id="251" dur="500"/>
                                            <p:tgtEl>
                                              <p:spTgt spid="1083"/>
                                            </p:tgtEl>
                                          </p:cBhvr>
                                        </p:animEffect>
                                      </p:childTnLst>
                                    </p:cTn>
                                  </p:par>
                                  <p:par>
                                    <p:cTn id="252" presetID="10" presetClass="entr" presetSubtype="0" fill="hold" grpId="0" nodeType="withEffect">
                                      <p:stCondLst>
                                        <p:cond delay="2000"/>
                                      </p:stCondLst>
                                      <p:childTnLst>
                                        <p:set>
                                          <p:cBhvr>
                                            <p:cTn id="253" dur="1" fill="hold">
                                              <p:stCondLst>
                                                <p:cond delay="0"/>
                                              </p:stCondLst>
                                            </p:cTn>
                                            <p:tgtEl>
                                              <p:spTgt spid="79"/>
                                            </p:tgtEl>
                                            <p:attrNameLst>
                                              <p:attrName>style.visibility</p:attrName>
                                            </p:attrNameLst>
                                          </p:cBhvr>
                                          <p:to>
                                            <p:strVal val="visible"/>
                                          </p:to>
                                        </p:set>
                                        <p:animEffect transition="in" filter="fade">
                                          <p:cBhvr>
                                            <p:cTn id="254" dur="100"/>
                                            <p:tgtEl>
                                              <p:spTgt spid="79"/>
                                            </p:tgtEl>
                                          </p:cBhvr>
                                        </p:animEffect>
                                      </p:childTnLst>
                                    </p:cTn>
                                  </p:par>
                                  <p:par>
                                    <p:cTn id="255" presetID="22" presetClass="entr" presetSubtype="4" fill="hold" nodeType="withEffect">
                                      <p:stCondLst>
                                        <p:cond delay="1800"/>
                                      </p:stCondLst>
                                      <p:childTnLst>
                                        <p:set>
                                          <p:cBhvr>
                                            <p:cTn id="256" dur="1" fill="hold">
                                              <p:stCondLst>
                                                <p:cond delay="0"/>
                                              </p:stCondLst>
                                            </p:cTn>
                                            <p:tgtEl>
                                              <p:spTgt spid="1075"/>
                                            </p:tgtEl>
                                            <p:attrNameLst>
                                              <p:attrName>style.visibility</p:attrName>
                                            </p:attrNameLst>
                                          </p:cBhvr>
                                          <p:to>
                                            <p:strVal val="visible"/>
                                          </p:to>
                                        </p:set>
                                        <p:animEffect transition="in" filter="wipe(down)">
                                          <p:cBhvr>
                                            <p:cTn id="257" dur="50"/>
                                            <p:tgtEl>
                                              <p:spTgt spid="1075"/>
                                            </p:tgtEl>
                                          </p:cBhvr>
                                        </p:animEffect>
                                      </p:childTnLst>
                                    </p:cTn>
                                  </p:par>
                                  <p:par>
                                    <p:cTn id="258" presetID="10" presetClass="exit" presetSubtype="0" fill="hold" nodeType="withEffect">
                                      <p:stCondLst>
                                        <p:cond delay="1850"/>
                                      </p:stCondLst>
                                      <p:childTnLst>
                                        <p:animEffect transition="out" filter="fade">
                                          <p:cBhvr>
                                            <p:cTn id="259" dur="100"/>
                                            <p:tgtEl>
                                              <p:spTgt spid="1079"/>
                                            </p:tgtEl>
                                          </p:cBhvr>
                                        </p:animEffect>
                                        <p:set>
                                          <p:cBhvr>
                                            <p:cTn id="260" dur="1" fill="hold">
                                              <p:stCondLst>
                                                <p:cond delay="99"/>
                                              </p:stCondLst>
                                            </p:cTn>
                                            <p:tgtEl>
                                              <p:spTgt spid="1079"/>
                                            </p:tgtEl>
                                            <p:attrNameLst>
                                              <p:attrName>style.visibility</p:attrName>
                                            </p:attrNameLst>
                                          </p:cBhvr>
                                          <p:to>
                                            <p:strVal val="hidden"/>
                                          </p:to>
                                        </p:set>
                                      </p:childTnLst>
                                    </p:cTn>
                                  </p:par>
                                  <p:par>
                                    <p:cTn id="261" presetID="10" presetClass="entr" presetSubtype="0" fill="hold" nodeType="withEffect">
                                      <p:stCondLst>
                                        <p:cond delay="1650"/>
                                      </p:stCondLst>
                                      <p:childTnLst>
                                        <p:set>
                                          <p:cBhvr>
                                            <p:cTn id="262" dur="1" fill="hold">
                                              <p:stCondLst>
                                                <p:cond delay="0"/>
                                              </p:stCondLst>
                                            </p:cTn>
                                            <p:tgtEl>
                                              <p:spTgt spid="1091"/>
                                            </p:tgtEl>
                                            <p:attrNameLst>
                                              <p:attrName>style.visibility</p:attrName>
                                            </p:attrNameLst>
                                          </p:cBhvr>
                                          <p:to>
                                            <p:strVal val="visible"/>
                                          </p:to>
                                        </p:set>
                                        <p:animEffect transition="in" filter="fade">
                                          <p:cBhvr>
                                            <p:cTn id="263" dur="500"/>
                                            <p:tgtEl>
                                              <p:spTgt spid="1091"/>
                                            </p:tgtEl>
                                          </p:cBhvr>
                                        </p:animEffect>
                                      </p:childTnLst>
                                    </p:cTn>
                                  </p:par>
                                  <p:par>
                                    <p:cTn id="264" presetID="2" presetClass="entr" presetSubtype="4" accel="50000" fill="hold" nodeType="withEffect" p14:presetBounceEnd="20000">
                                      <p:stCondLst>
                                        <p:cond delay="1250"/>
                                      </p:stCondLst>
                                      <p:childTnLst>
                                        <p:set>
                                          <p:cBhvr>
                                            <p:cTn id="265" dur="1" fill="hold">
                                              <p:stCondLst>
                                                <p:cond delay="0"/>
                                              </p:stCondLst>
                                            </p:cTn>
                                            <p:tgtEl>
                                              <p:spTgt spid="1088"/>
                                            </p:tgtEl>
                                            <p:attrNameLst>
                                              <p:attrName>style.visibility</p:attrName>
                                            </p:attrNameLst>
                                          </p:cBhvr>
                                          <p:to>
                                            <p:strVal val="visible"/>
                                          </p:to>
                                        </p:set>
                                        <p:anim calcmode="lin" valueType="num" p14:bounceEnd="20000">
                                          <p:cBhvr additive="base">
                                            <p:cTn id="266" dur="1500" fill="hold"/>
                                            <p:tgtEl>
                                              <p:spTgt spid="1088"/>
                                            </p:tgtEl>
                                            <p:attrNameLst>
                                              <p:attrName>ppt_x</p:attrName>
                                            </p:attrNameLst>
                                          </p:cBhvr>
                                          <p:tavLst>
                                            <p:tav tm="0">
                                              <p:val>
                                                <p:strVal val="#ppt_x"/>
                                              </p:val>
                                            </p:tav>
                                            <p:tav tm="100000">
                                              <p:val>
                                                <p:strVal val="#ppt_x"/>
                                              </p:val>
                                            </p:tav>
                                          </p:tavLst>
                                        </p:anim>
                                        <p:anim calcmode="lin" valueType="num" p14:bounceEnd="20000">
                                          <p:cBhvr additive="base">
                                            <p:cTn id="267" dur="1500" fill="hold"/>
                                            <p:tgtEl>
                                              <p:spTgt spid="1088"/>
                                            </p:tgtEl>
                                            <p:attrNameLst>
                                              <p:attrName>ppt_y</p:attrName>
                                            </p:attrNameLst>
                                          </p:cBhvr>
                                          <p:tavLst>
                                            <p:tav tm="0">
                                              <p:val>
                                                <p:strVal val="1+#ppt_h/2"/>
                                              </p:val>
                                            </p:tav>
                                            <p:tav tm="100000">
                                              <p:val>
                                                <p:strVal val="#ppt_y"/>
                                              </p:val>
                                            </p:tav>
                                          </p:tavLst>
                                        </p:anim>
                                      </p:childTnLst>
                                    </p:cTn>
                                  </p:par>
                                  <p:par>
                                    <p:cTn id="268" presetID="10" presetClass="entr" presetSubtype="0" fill="hold" nodeType="withEffect">
                                      <p:stCondLst>
                                        <p:cond delay="2200"/>
                                      </p:stCondLst>
                                      <p:childTnLst>
                                        <p:set>
                                          <p:cBhvr>
                                            <p:cTn id="269" dur="1" fill="hold">
                                              <p:stCondLst>
                                                <p:cond delay="0"/>
                                              </p:stCondLst>
                                            </p:cTn>
                                            <p:tgtEl>
                                              <p:spTgt spid="1084"/>
                                            </p:tgtEl>
                                            <p:attrNameLst>
                                              <p:attrName>style.visibility</p:attrName>
                                            </p:attrNameLst>
                                          </p:cBhvr>
                                          <p:to>
                                            <p:strVal val="visible"/>
                                          </p:to>
                                        </p:set>
                                        <p:animEffect transition="in" filter="fade">
                                          <p:cBhvr>
                                            <p:cTn id="270" dur="500"/>
                                            <p:tgtEl>
                                              <p:spTgt spid="1084"/>
                                            </p:tgtEl>
                                          </p:cBhvr>
                                        </p:animEffect>
                                      </p:childTnLst>
                                    </p:cTn>
                                  </p:par>
                                  <p:par>
                                    <p:cTn id="271" presetID="10" presetClass="entr" presetSubtype="0" fill="hold" grpId="0" nodeType="withEffect">
                                      <p:stCondLst>
                                        <p:cond delay="2400"/>
                                      </p:stCondLst>
                                      <p:childTnLst>
                                        <p:set>
                                          <p:cBhvr>
                                            <p:cTn id="272" dur="1" fill="hold">
                                              <p:stCondLst>
                                                <p:cond delay="0"/>
                                              </p:stCondLst>
                                            </p:cTn>
                                            <p:tgtEl>
                                              <p:spTgt spid="80"/>
                                            </p:tgtEl>
                                            <p:attrNameLst>
                                              <p:attrName>style.visibility</p:attrName>
                                            </p:attrNameLst>
                                          </p:cBhvr>
                                          <p:to>
                                            <p:strVal val="visible"/>
                                          </p:to>
                                        </p:set>
                                        <p:animEffect transition="in" filter="fade">
                                          <p:cBhvr>
                                            <p:cTn id="273" dur="100"/>
                                            <p:tgtEl>
                                              <p:spTgt spid="80"/>
                                            </p:tgtEl>
                                          </p:cBhvr>
                                        </p:animEffect>
                                      </p:childTnLst>
                                    </p:cTn>
                                  </p:par>
                                  <p:par>
                                    <p:cTn id="274" presetID="22" presetClass="entr" presetSubtype="4" fill="hold" nodeType="withEffect">
                                      <p:stCondLst>
                                        <p:cond delay="2200"/>
                                      </p:stCondLst>
                                      <p:childTnLst>
                                        <p:set>
                                          <p:cBhvr>
                                            <p:cTn id="275" dur="1" fill="hold">
                                              <p:stCondLst>
                                                <p:cond delay="0"/>
                                              </p:stCondLst>
                                            </p:cTn>
                                            <p:tgtEl>
                                              <p:spTgt spid="1076"/>
                                            </p:tgtEl>
                                            <p:attrNameLst>
                                              <p:attrName>style.visibility</p:attrName>
                                            </p:attrNameLst>
                                          </p:cBhvr>
                                          <p:to>
                                            <p:strVal val="visible"/>
                                          </p:to>
                                        </p:set>
                                        <p:animEffect transition="in" filter="wipe(down)">
                                          <p:cBhvr>
                                            <p:cTn id="276" dur="50"/>
                                            <p:tgtEl>
                                              <p:spTgt spid="1076"/>
                                            </p:tgtEl>
                                          </p:cBhvr>
                                        </p:animEffect>
                                      </p:childTnLst>
                                    </p:cTn>
                                  </p:par>
                                  <p:par>
                                    <p:cTn id="277" presetID="10" presetClass="exit" presetSubtype="0" fill="hold" nodeType="withEffect">
                                      <p:stCondLst>
                                        <p:cond delay="2250"/>
                                      </p:stCondLst>
                                      <p:childTnLst>
                                        <p:animEffect transition="out" filter="fade">
                                          <p:cBhvr>
                                            <p:cTn id="278" dur="100"/>
                                            <p:tgtEl>
                                              <p:spTgt spid="1080"/>
                                            </p:tgtEl>
                                          </p:cBhvr>
                                        </p:animEffect>
                                        <p:set>
                                          <p:cBhvr>
                                            <p:cTn id="279" dur="1" fill="hold">
                                              <p:stCondLst>
                                                <p:cond delay="99"/>
                                              </p:stCondLst>
                                            </p:cTn>
                                            <p:tgtEl>
                                              <p:spTgt spid="1080"/>
                                            </p:tgtEl>
                                            <p:attrNameLst>
                                              <p:attrName>style.visibility</p:attrName>
                                            </p:attrNameLst>
                                          </p:cBhvr>
                                          <p:to>
                                            <p:strVal val="hidden"/>
                                          </p:to>
                                        </p:set>
                                      </p:childTnLst>
                                    </p:cTn>
                                  </p:par>
                                  <p:par>
                                    <p:cTn id="280" presetID="10" presetClass="entr" presetSubtype="0" fill="hold" nodeType="withEffect">
                                      <p:stCondLst>
                                        <p:cond delay="2050"/>
                                      </p:stCondLst>
                                      <p:childTnLst>
                                        <p:set>
                                          <p:cBhvr>
                                            <p:cTn id="281" dur="1" fill="hold">
                                              <p:stCondLst>
                                                <p:cond delay="0"/>
                                              </p:stCondLst>
                                            </p:cTn>
                                            <p:tgtEl>
                                              <p:spTgt spid="1092"/>
                                            </p:tgtEl>
                                            <p:attrNameLst>
                                              <p:attrName>style.visibility</p:attrName>
                                            </p:attrNameLst>
                                          </p:cBhvr>
                                          <p:to>
                                            <p:strVal val="visible"/>
                                          </p:to>
                                        </p:set>
                                        <p:animEffect transition="in" filter="fade">
                                          <p:cBhvr>
                                            <p:cTn id="282" dur="500"/>
                                            <p:tgtEl>
                                              <p:spTgt spid="1092"/>
                                            </p:tgtEl>
                                          </p:cBhvr>
                                        </p:animEffect>
                                      </p:childTnLst>
                                    </p:cTn>
                                  </p:par>
                                  <p:par>
                                    <p:cTn id="283" presetID="10" presetClass="entr" presetSubtype="0" fill="hold" grpId="0" nodeType="withEffect">
                                      <p:stCondLst>
                                        <p:cond delay="2700"/>
                                      </p:stCondLst>
                                      <p:childTnLst>
                                        <p:set>
                                          <p:cBhvr>
                                            <p:cTn id="284" dur="1" fill="hold">
                                              <p:stCondLst>
                                                <p:cond delay="0"/>
                                              </p:stCondLst>
                                            </p:cTn>
                                            <p:tgtEl>
                                              <p:spTgt spid="73"/>
                                            </p:tgtEl>
                                            <p:attrNameLst>
                                              <p:attrName>style.visibility</p:attrName>
                                            </p:attrNameLst>
                                          </p:cBhvr>
                                          <p:to>
                                            <p:strVal val="visible"/>
                                          </p:to>
                                        </p:set>
                                        <p:animEffect transition="in" filter="fade">
                                          <p:cBhvr>
                                            <p:cTn id="285" dur="250"/>
                                            <p:tgtEl>
                                              <p:spTgt spid="73"/>
                                            </p:tgtEl>
                                          </p:cBhvr>
                                        </p:animEffect>
                                      </p:childTnLst>
                                    </p:cTn>
                                  </p:par>
                                  <p:par>
                                    <p:cTn id="286" presetID="26" presetClass="emph" presetSubtype="0" fill="hold" grpId="1" nodeType="withEffect">
                                      <p:stCondLst>
                                        <p:cond delay="2700"/>
                                      </p:stCondLst>
                                      <p:childTnLst>
                                        <p:animEffect transition="out" filter="fade">
                                          <p:cBhvr>
                                            <p:cTn id="287" dur="250" tmFilter="0, 0; .2, .5; .8, .5; 1, 0"/>
                                            <p:tgtEl>
                                              <p:spTgt spid="73"/>
                                            </p:tgtEl>
                                          </p:cBhvr>
                                        </p:animEffect>
                                        <p:animScale>
                                          <p:cBhvr>
                                            <p:cTn id="288" dur="125" autoRev="1" fill="hold"/>
                                            <p:tgtEl>
                                              <p:spTgt spid="7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8" grpId="0"/>
          <p:bldP spid="79" grpId="0"/>
          <p:bldP spid="80" grpId="0"/>
          <p:bldP spid="118" grpId="0"/>
          <p:bldP spid="73" grpId="0"/>
          <p:bldP spid="7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wipe(down)">
                                          <p:cBhvr>
                                            <p:cTn id="7" dur="500"/>
                                            <p:tgtEl>
                                              <p:spTgt spid="109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93"/>
                                            </p:tgtEl>
                                            <p:attrNameLst>
                                              <p:attrName>style.visibility</p:attrName>
                                            </p:attrNameLst>
                                          </p:cBhvr>
                                          <p:to>
                                            <p:strVal val="visible"/>
                                          </p:to>
                                        </p:set>
                                        <p:animEffect transition="in" filter="wipe(left)">
                                          <p:cBhvr>
                                            <p:cTn id="11" dur="500"/>
                                            <p:tgtEl>
                                              <p:spTgt spid="109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500"/>
                                            <p:tgtEl>
                                              <p:spTgt spid="118"/>
                                            </p:tgtEl>
                                          </p:cBhvr>
                                        </p:animEffect>
                                      </p:childTnLst>
                                    </p:cTn>
                                  </p:par>
                                  <p:par>
                                    <p:cTn id="16" presetID="1" presetClass="entr" presetSubtype="0" fill="hold" nodeType="withEffect">
                                      <p:stCondLst>
                                        <p:cond delay="0"/>
                                      </p:stCondLst>
                                      <p:childTnLst>
                                        <p:set>
                                          <p:cBhvr>
                                            <p:cTn id="17" dur="1" fill="hold">
                                              <p:stCondLst>
                                                <p:cond delay="9"/>
                                              </p:stCondLst>
                                            </p:cTn>
                                            <p:tgtEl>
                                              <p:spTgt spid="2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3"/>
                                            </p:tgtEl>
                                            <p:attrNameLst>
                                              <p:attrName>style.visibility</p:attrName>
                                            </p:attrNameLst>
                                          </p:cBhvr>
                                          <p:to>
                                            <p:strVal val="visible"/>
                                          </p:to>
                                        </p:set>
                                        <p:animEffect transition="in" filter="fade">
                                          <p:cBhvr>
                                            <p:cTn id="22" dur="500"/>
                                            <p:tgtEl>
                                              <p:spTgt spid="1113"/>
                                            </p:tgtEl>
                                          </p:cBhvr>
                                        </p:animEffect>
                                      </p:childTnLst>
                                    </p:cTn>
                                  </p:par>
                                  <p:par>
                                    <p:cTn id="23" presetID="2" presetClass="entr" presetSubtype="4" accel="5000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1000" fill="hold"/>
                                            <p:tgtEl>
                                              <p:spTgt spid="25"/>
                                            </p:tgtEl>
                                            <p:attrNameLst>
                                              <p:attrName>ppt_x</p:attrName>
                                            </p:attrNameLst>
                                          </p:cBhvr>
                                          <p:tavLst>
                                            <p:tav tm="0">
                                              <p:val>
                                                <p:strVal val="#ppt_x"/>
                                              </p:val>
                                            </p:tav>
                                            <p:tav tm="100000">
                                              <p:val>
                                                <p:strVal val="#ppt_x"/>
                                              </p:val>
                                            </p:tav>
                                          </p:tavLst>
                                        </p:anim>
                                        <p:anim calcmode="lin" valueType="num">
                                          <p:cBhvr additive="base">
                                            <p:cTn id="26" dur="1000" fill="hold"/>
                                            <p:tgtEl>
                                              <p:spTgt spid="25"/>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5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2" presetClass="entr" presetSubtype="4" accel="50000" fill="hold" nodeType="withEffect">
                                      <p:stCondLst>
                                        <p:cond delay="20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1000" fill="hold"/>
                                            <p:tgtEl>
                                              <p:spTgt spid="26"/>
                                            </p:tgtEl>
                                            <p:attrNameLst>
                                              <p:attrName>ppt_x</p:attrName>
                                            </p:attrNameLst>
                                          </p:cBhvr>
                                          <p:tavLst>
                                            <p:tav tm="0">
                                              <p:val>
                                                <p:strVal val="#ppt_x"/>
                                              </p:val>
                                            </p:tav>
                                            <p:tav tm="100000">
                                              <p:val>
                                                <p:strVal val="#ppt_x"/>
                                              </p:val>
                                            </p:tav>
                                          </p:tavLst>
                                        </p:anim>
                                        <p:anim calcmode="lin" valueType="num">
                                          <p:cBhvr additive="base">
                                            <p:cTn id="33" dur="1000" fill="hold"/>
                                            <p:tgtEl>
                                              <p:spTgt spid="26"/>
                                            </p:tgtEl>
                                            <p:attrNameLst>
                                              <p:attrName>ppt_y</p:attrName>
                                            </p:attrNameLst>
                                          </p:cBhvr>
                                          <p:tavLst>
                                            <p:tav tm="0">
                                              <p:val>
                                                <p:strVal val="1+#ppt_h/2"/>
                                              </p:val>
                                            </p:tav>
                                            <p:tav tm="100000">
                                              <p:val>
                                                <p:strVal val="#ppt_y"/>
                                              </p:val>
                                            </p:tav>
                                          </p:tavLst>
                                        </p:anim>
                                      </p:childTnLst>
                                    </p:cTn>
                                  </p:par>
                                  <p:par>
                                    <p:cTn id="34" presetID="10" presetClass="entr" presetSubtype="0" fill="hold" nodeType="withEffect">
                                      <p:stCondLst>
                                        <p:cond delay="7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2" presetClass="entr" presetSubtype="4" accel="50000" fill="hold" nodeType="withEffect">
                                      <p:stCondLst>
                                        <p:cond delay="40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1000" fill="hold"/>
                                            <p:tgtEl>
                                              <p:spTgt spid="27"/>
                                            </p:tgtEl>
                                            <p:attrNameLst>
                                              <p:attrName>ppt_x</p:attrName>
                                            </p:attrNameLst>
                                          </p:cBhvr>
                                          <p:tavLst>
                                            <p:tav tm="0">
                                              <p:val>
                                                <p:strVal val="#ppt_x"/>
                                              </p:val>
                                            </p:tav>
                                            <p:tav tm="100000">
                                              <p:val>
                                                <p:strVal val="#ppt_x"/>
                                              </p:val>
                                            </p:tav>
                                          </p:tavLst>
                                        </p:anim>
                                        <p:anim calcmode="lin" valueType="num">
                                          <p:cBhvr additive="base">
                                            <p:cTn id="40" dur="1000" fill="hold"/>
                                            <p:tgtEl>
                                              <p:spTgt spid="27"/>
                                            </p:tgtEl>
                                            <p:attrNameLst>
                                              <p:attrName>ppt_y</p:attrName>
                                            </p:attrNameLst>
                                          </p:cBhvr>
                                          <p:tavLst>
                                            <p:tav tm="0">
                                              <p:val>
                                                <p:strVal val="1+#ppt_h/2"/>
                                              </p:val>
                                            </p:tav>
                                            <p:tav tm="100000">
                                              <p:val>
                                                <p:strVal val="#ppt_y"/>
                                              </p:val>
                                            </p:tav>
                                          </p:tavLst>
                                        </p:anim>
                                      </p:childTnLst>
                                    </p:cTn>
                                  </p:par>
                                  <p:par>
                                    <p:cTn id="41" presetID="10" presetClass="entr" presetSubtype="0" fill="hold" nodeType="withEffect">
                                      <p:stCondLst>
                                        <p:cond delay="90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2" presetClass="entr" presetSubtype="4" accel="50000" fill="hold" nodeType="withEffect">
                                      <p:stCondLst>
                                        <p:cond delay="60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1000" fill="hold"/>
                                            <p:tgtEl>
                                              <p:spTgt spid="28"/>
                                            </p:tgtEl>
                                            <p:attrNameLst>
                                              <p:attrName>ppt_x</p:attrName>
                                            </p:attrNameLst>
                                          </p:cBhvr>
                                          <p:tavLst>
                                            <p:tav tm="0">
                                              <p:val>
                                                <p:strVal val="#ppt_x"/>
                                              </p:val>
                                            </p:tav>
                                            <p:tav tm="100000">
                                              <p:val>
                                                <p:strVal val="#ppt_x"/>
                                              </p:val>
                                            </p:tav>
                                          </p:tavLst>
                                        </p:anim>
                                        <p:anim calcmode="lin" valueType="num">
                                          <p:cBhvr additive="base">
                                            <p:cTn id="47" dur="1000" fill="hold"/>
                                            <p:tgtEl>
                                              <p:spTgt spid="28"/>
                                            </p:tgtEl>
                                            <p:attrNameLst>
                                              <p:attrName>ppt_y</p:attrName>
                                            </p:attrNameLst>
                                          </p:cBhvr>
                                          <p:tavLst>
                                            <p:tav tm="0">
                                              <p:val>
                                                <p:strVal val="1+#ppt_h/2"/>
                                              </p:val>
                                            </p:tav>
                                            <p:tav tm="100000">
                                              <p:val>
                                                <p:strVal val="#ppt_y"/>
                                              </p:val>
                                            </p:tav>
                                          </p:tavLst>
                                        </p:anim>
                                      </p:childTnLst>
                                    </p:cTn>
                                  </p:par>
                                  <p:par>
                                    <p:cTn id="48" presetID="10" presetClass="entr" presetSubtype="0" fill="hold" nodeType="withEffect">
                                      <p:stCondLst>
                                        <p:cond delay="110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14"/>
                                            </p:tgtEl>
                                            <p:attrNameLst>
                                              <p:attrName>style.visibility</p:attrName>
                                            </p:attrNameLst>
                                          </p:cBhvr>
                                          <p:to>
                                            <p:strVal val="visible"/>
                                          </p:to>
                                        </p:set>
                                        <p:animEffect transition="in" filter="fade">
                                          <p:cBhvr>
                                            <p:cTn id="55" dur="500"/>
                                            <p:tgtEl>
                                              <p:spTgt spid="1114"/>
                                            </p:tgtEl>
                                          </p:cBhvr>
                                        </p:animEffect>
                                      </p:childTnLst>
                                    </p:cTn>
                                  </p:par>
                                  <p:par>
                                    <p:cTn id="56" presetID="42" presetClass="path" presetSubtype="0" accel="50000" fill="hold" nodeType="withEffect">
                                      <p:stCondLst>
                                        <p:cond delay="0"/>
                                      </p:stCondLst>
                                      <p:childTnLst>
                                        <p:animMotion origin="layout" path="M -4.16667E-6 -2.74776E-7 L -4.16667E-6 0.10713 " pathEditMode="relative" rAng="0" ptsTypes="AA">
                                          <p:cBhvr>
                                            <p:cTn id="57" dur="500" fill="hold"/>
                                            <p:tgtEl>
                                              <p:spTgt spid="25"/>
                                            </p:tgtEl>
                                            <p:attrNameLst>
                                              <p:attrName>ppt_x</p:attrName>
                                              <p:attrName>ppt_y</p:attrName>
                                            </p:attrNameLst>
                                          </p:cBhvr>
                                          <p:rCtr x="0" y="5341"/>
                                        </p:animMotion>
                                      </p:childTnLst>
                                    </p:cTn>
                                  </p:par>
                                  <p:par>
                                    <p:cTn id="58" presetID="42" presetClass="path" presetSubtype="0" accel="50000" fill="hold" nodeType="withEffect">
                                      <p:stCondLst>
                                        <p:cond delay="0"/>
                                      </p:stCondLst>
                                      <p:childTnLst>
                                        <p:animMotion origin="layout" path="M 4.44444E-6 -2.74776E-7 L 4.44444E-6 0.14449 " pathEditMode="relative" rAng="0" ptsTypes="AA">
                                          <p:cBhvr>
                                            <p:cTn id="59" dur="500" fill="hold"/>
                                            <p:tgtEl>
                                              <p:spTgt spid="26"/>
                                            </p:tgtEl>
                                            <p:attrNameLst>
                                              <p:attrName>ppt_x</p:attrName>
                                              <p:attrName>ppt_y</p:attrName>
                                            </p:attrNameLst>
                                          </p:cBhvr>
                                          <p:rCtr x="0" y="7224"/>
                                        </p:animMotion>
                                      </p:childTnLst>
                                    </p:cTn>
                                  </p:par>
                                  <p:par>
                                    <p:cTn id="60" presetID="42" presetClass="path" presetSubtype="0" accel="50000" fill="hold" nodeType="withEffect">
                                      <p:stCondLst>
                                        <p:cond delay="0"/>
                                      </p:stCondLst>
                                      <p:childTnLst>
                                        <p:animMotion origin="layout" path="M -4.16667E-6 0.00093 L -4.16667E-6 0.11084 " pathEditMode="relative" rAng="0" ptsTypes="AA">
                                          <p:cBhvr>
                                            <p:cTn id="61" dur="500" fill="hold"/>
                                            <p:tgtEl>
                                              <p:spTgt spid="27"/>
                                            </p:tgtEl>
                                            <p:attrNameLst>
                                              <p:attrName>ppt_x</p:attrName>
                                              <p:attrName>ppt_y</p:attrName>
                                            </p:attrNameLst>
                                          </p:cBhvr>
                                          <p:rCtr x="0" y="5496"/>
                                        </p:animMotion>
                                      </p:childTnLst>
                                    </p:cTn>
                                  </p:par>
                                  <p:par>
                                    <p:cTn id="62" presetID="42" presetClass="path" presetSubtype="0" accel="50000" fill="hold" nodeType="withEffect">
                                      <p:stCondLst>
                                        <p:cond delay="0"/>
                                      </p:stCondLst>
                                      <p:childTnLst>
                                        <p:animMotion origin="layout" path="M 2.77778E-6 -1.53751E-6 L 2.77778E-6 0.14573 " pathEditMode="relative" rAng="0" ptsTypes="AA">
                                          <p:cBhvr>
                                            <p:cTn id="63" dur="500" fill="hold"/>
                                            <p:tgtEl>
                                              <p:spTgt spid="28"/>
                                            </p:tgtEl>
                                            <p:attrNameLst>
                                              <p:attrName>ppt_x</p:attrName>
                                              <p:attrName>ppt_y</p:attrName>
                                            </p:attrNameLst>
                                          </p:cBhvr>
                                          <p:rCtr x="0" y="7286"/>
                                        </p:animMotion>
                                      </p:childTnLst>
                                    </p:cTn>
                                  </p:par>
                                  <p:par>
                                    <p:cTn id="64" presetID="10" presetClass="exit" presetSubtype="0" fill="hold" nodeType="withEffect">
                                      <p:stCondLst>
                                        <p:cond delay="0"/>
                                      </p:stCondLst>
                                      <p:childTnLst>
                                        <p:animEffect transition="out" filter="fade">
                                          <p:cBhvr>
                                            <p:cTn id="65" dur="500"/>
                                            <p:tgtEl>
                                              <p:spTgt spid="1097"/>
                                            </p:tgtEl>
                                          </p:cBhvr>
                                        </p:animEffect>
                                        <p:set>
                                          <p:cBhvr>
                                            <p:cTn id="66" dur="1" fill="hold">
                                              <p:stCondLst>
                                                <p:cond delay="499"/>
                                              </p:stCondLst>
                                            </p:cTn>
                                            <p:tgtEl>
                                              <p:spTgt spid="109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100"/>
                                            </p:tgtEl>
                                            <p:attrNameLst>
                                              <p:attrName>style.visibility</p:attrName>
                                            </p:attrNameLst>
                                          </p:cBhvr>
                                          <p:to>
                                            <p:strVal val="visible"/>
                                          </p:to>
                                        </p:set>
                                        <p:animEffect transition="in" filter="fade">
                                          <p:cBhvr>
                                            <p:cTn id="69" dur="500"/>
                                            <p:tgtEl>
                                              <p:spTgt spid="1100"/>
                                            </p:tgtEl>
                                          </p:cBhvr>
                                        </p:animEffect>
                                      </p:childTnLst>
                                    </p:cTn>
                                  </p:par>
                                </p:childTnLst>
                              </p:cTn>
                            </p:par>
                            <p:par>
                              <p:cTn id="70" fill="hold">
                                <p:stCondLst>
                                  <p:cond delay="500"/>
                                </p:stCondLst>
                                <p:childTnLst>
                                  <p:par>
                                    <p:cTn id="71" presetID="10" presetClass="exit" presetSubtype="0" fill="hold" nodeType="afterEffect">
                                      <p:stCondLst>
                                        <p:cond delay="0"/>
                                      </p:stCondLst>
                                      <p:childTnLst>
                                        <p:animEffect transition="out" filter="fade">
                                          <p:cBhvr>
                                            <p:cTn id="72" dur="100"/>
                                            <p:tgtEl>
                                              <p:spTgt spid="25"/>
                                            </p:tgtEl>
                                          </p:cBhvr>
                                        </p:animEffect>
                                        <p:set>
                                          <p:cBhvr>
                                            <p:cTn id="73" dur="1" fill="hold">
                                              <p:stCondLst>
                                                <p:cond delay="99"/>
                                              </p:stCondLst>
                                            </p:cTn>
                                            <p:tgtEl>
                                              <p:spTgt spid="2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
                                            <p:tgtEl>
                                              <p:spTgt spid="26"/>
                                            </p:tgtEl>
                                          </p:cBhvr>
                                        </p:animEffect>
                                        <p:set>
                                          <p:cBhvr>
                                            <p:cTn id="76" dur="1" fill="hold">
                                              <p:stCondLst>
                                                <p:cond delay="99"/>
                                              </p:stCondLst>
                                            </p:cTn>
                                            <p:tgtEl>
                                              <p:spTgt spid="2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
                                            <p:tgtEl>
                                              <p:spTgt spid="27"/>
                                            </p:tgtEl>
                                          </p:cBhvr>
                                        </p:animEffect>
                                        <p:set>
                                          <p:cBhvr>
                                            <p:cTn id="79" dur="1" fill="hold">
                                              <p:stCondLst>
                                                <p:cond delay="99"/>
                                              </p:stCondLst>
                                            </p:cTn>
                                            <p:tgtEl>
                                              <p:spTgt spid="27"/>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
                                            <p:tgtEl>
                                              <p:spTgt spid="28"/>
                                            </p:tgtEl>
                                          </p:cBhvr>
                                        </p:animEffect>
                                        <p:set>
                                          <p:cBhvr>
                                            <p:cTn id="82" dur="1" fill="hold">
                                              <p:stCondLst>
                                                <p:cond delay="99"/>
                                              </p:stCondLst>
                                            </p:cTn>
                                            <p:tgtEl>
                                              <p:spTgt spid="28"/>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9"/>
                                              </p:stCondLst>
                                            </p:cTn>
                                            <p:tgtEl>
                                              <p:spTgt spid="105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9"/>
                                              </p:stCondLst>
                                            </p:cTn>
                                            <p:tgtEl>
                                              <p:spTgt spid="105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9"/>
                                              </p:stCondLst>
                                            </p:cTn>
                                            <p:tgtEl>
                                              <p:spTgt spid="105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9"/>
                                              </p:stCondLst>
                                            </p:cTn>
                                            <p:tgtEl>
                                              <p:spTgt spid="1056"/>
                                            </p:tgtEl>
                                            <p:attrNameLst>
                                              <p:attrName>style.visibility</p:attrName>
                                            </p:attrNameLst>
                                          </p:cBhvr>
                                          <p:to>
                                            <p:strVal val="visible"/>
                                          </p:to>
                                        </p:set>
                                      </p:childTnLst>
                                    </p:cTn>
                                  </p:par>
                                  <p:par>
                                    <p:cTn id="91" presetID="2" presetClass="entr" presetSubtype="4" accel="50000" fill="hold" nodeType="withEffect">
                                      <p:stCondLst>
                                        <p:cond delay="0"/>
                                      </p:stCondLst>
                                      <p:childTnLst>
                                        <p:set>
                                          <p:cBhvr>
                                            <p:cTn id="92" dur="1" fill="hold">
                                              <p:stCondLst>
                                                <p:cond delay="0"/>
                                              </p:stCondLst>
                                            </p:cTn>
                                            <p:tgtEl>
                                              <p:spTgt spid="1061"/>
                                            </p:tgtEl>
                                            <p:attrNameLst>
                                              <p:attrName>style.visibility</p:attrName>
                                            </p:attrNameLst>
                                          </p:cBhvr>
                                          <p:to>
                                            <p:strVal val="visible"/>
                                          </p:to>
                                        </p:set>
                                        <p:anim calcmode="lin" valueType="num">
                                          <p:cBhvr additive="base">
                                            <p:cTn id="93" dur="1000" fill="hold"/>
                                            <p:tgtEl>
                                              <p:spTgt spid="1061"/>
                                            </p:tgtEl>
                                            <p:attrNameLst>
                                              <p:attrName>ppt_x</p:attrName>
                                            </p:attrNameLst>
                                          </p:cBhvr>
                                          <p:tavLst>
                                            <p:tav tm="0">
                                              <p:val>
                                                <p:strVal val="#ppt_x"/>
                                              </p:val>
                                            </p:tav>
                                            <p:tav tm="100000">
                                              <p:val>
                                                <p:strVal val="#ppt_x"/>
                                              </p:val>
                                            </p:tav>
                                          </p:tavLst>
                                        </p:anim>
                                        <p:anim calcmode="lin" valueType="num">
                                          <p:cBhvr additive="base">
                                            <p:cTn id="94" dur="1000" fill="hold"/>
                                            <p:tgtEl>
                                              <p:spTgt spid="1061"/>
                                            </p:tgtEl>
                                            <p:attrNameLst>
                                              <p:attrName>ppt_y</p:attrName>
                                            </p:attrNameLst>
                                          </p:cBhvr>
                                          <p:tavLst>
                                            <p:tav tm="0">
                                              <p:val>
                                                <p:strVal val="1+#ppt_h/2"/>
                                              </p:val>
                                            </p:tav>
                                            <p:tav tm="100000">
                                              <p:val>
                                                <p:strVal val="#ppt_y"/>
                                              </p:val>
                                            </p:tav>
                                          </p:tavLst>
                                        </p:anim>
                                      </p:childTnLst>
                                    </p:cTn>
                                  </p:par>
                                  <p:par>
                                    <p:cTn id="95" presetID="10" presetClass="entr" presetSubtype="0" fill="hold" nodeType="withEffect">
                                      <p:stCondLst>
                                        <p:cond delay="500"/>
                                      </p:stCondLst>
                                      <p:childTnLst>
                                        <p:set>
                                          <p:cBhvr>
                                            <p:cTn id="96" dur="1" fill="hold">
                                              <p:stCondLst>
                                                <p:cond delay="0"/>
                                              </p:stCondLst>
                                            </p:cTn>
                                            <p:tgtEl>
                                              <p:spTgt spid="1101"/>
                                            </p:tgtEl>
                                            <p:attrNameLst>
                                              <p:attrName>style.visibility</p:attrName>
                                            </p:attrNameLst>
                                          </p:cBhvr>
                                          <p:to>
                                            <p:strVal val="visible"/>
                                          </p:to>
                                        </p:set>
                                        <p:animEffect transition="in" filter="fade">
                                          <p:cBhvr>
                                            <p:cTn id="97" dur="500"/>
                                            <p:tgtEl>
                                              <p:spTgt spid="1101"/>
                                            </p:tgtEl>
                                          </p:cBhvr>
                                        </p:animEffect>
                                      </p:childTnLst>
                                    </p:cTn>
                                  </p:par>
                                  <p:par>
                                    <p:cTn id="98" presetID="10" presetClass="entr" presetSubtype="0" fill="hold" nodeType="withEffect">
                                      <p:stCondLst>
                                        <p:cond delay="500"/>
                                      </p:stCondLst>
                                      <p:childTnLst>
                                        <p:set>
                                          <p:cBhvr>
                                            <p:cTn id="99" dur="1" fill="hold">
                                              <p:stCondLst>
                                                <p:cond delay="0"/>
                                              </p:stCondLst>
                                            </p:cTn>
                                            <p:tgtEl>
                                              <p:spTgt spid="1057"/>
                                            </p:tgtEl>
                                            <p:attrNameLst>
                                              <p:attrName>style.visibility</p:attrName>
                                            </p:attrNameLst>
                                          </p:cBhvr>
                                          <p:to>
                                            <p:strVal val="visible"/>
                                          </p:to>
                                        </p:set>
                                        <p:animEffect transition="in" filter="fade">
                                          <p:cBhvr>
                                            <p:cTn id="100" dur="500"/>
                                            <p:tgtEl>
                                              <p:spTgt spid="1057"/>
                                            </p:tgtEl>
                                          </p:cBhvr>
                                        </p:animEffect>
                                      </p:childTnLst>
                                    </p:cTn>
                                  </p:par>
                                  <p:par>
                                    <p:cTn id="101" presetID="2" presetClass="entr" presetSubtype="4" accel="50000" fill="hold" nodeType="withEffect">
                                      <p:stCondLst>
                                        <p:cond delay="200"/>
                                      </p:stCondLst>
                                      <p:childTnLst>
                                        <p:set>
                                          <p:cBhvr>
                                            <p:cTn id="102" dur="1" fill="hold">
                                              <p:stCondLst>
                                                <p:cond delay="0"/>
                                              </p:stCondLst>
                                            </p:cTn>
                                            <p:tgtEl>
                                              <p:spTgt spid="1062"/>
                                            </p:tgtEl>
                                            <p:attrNameLst>
                                              <p:attrName>style.visibility</p:attrName>
                                            </p:attrNameLst>
                                          </p:cBhvr>
                                          <p:to>
                                            <p:strVal val="visible"/>
                                          </p:to>
                                        </p:set>
                                        <p:anim calcmode="lin" valueType="num">
                                          <p:cBhvr additive="base">
                                            <p:cTn id="103" dur="1000" fill="hold"/>
                                            <p:tgtEl>
                                              <p:spTgt spid="1062"/>
                                            </p:tgtEl>
                                            <p:attrNameLst>
                                              <p:attrName>ppt_x</p:attrName>
                                            </p:attrNameLst>
                                          </p:cBhvr>
                                          <p:tavLst>
                                            <p:tav tm="0">
                                              <p:val>
                                                <p:strVal val="#ppt_x"/>
                                              </p:val>
                                            </p:tav>
                                            <p:tav tm="100000">
                                              <p:val>
                                                <p:strVal val="#ppt_x"/>
                                              </p:val>
                                            </p:tav>
                                          </p:tavLst>
                                        </p:anim>
                                        <p:anim calcmode="lin" valueType="num">
                                          <p:cBhvr additive="base">
                                            <p:cTn id="104" dur="1000" fill="hold"/>
                                            <p:tgtEl>
                                              <p:spTgt spid="1062"/>
                                            </p:tgtEl>
                                            <p:attrNameLst>
                                              <p:attrName>ppt_y</p:attrName>
                                            </p:attrNameLst>
                                          </p:cBhvr>
                                          <p:tavLst>
                                            <p:tav tm="0">
                                              <p:val>
                                                <p:strVal val="1+#ppt_h/2"/>
                                              </p:val>
                                            </p:tav>
                                            <p:tav tm="100000">
                                              <p:val>
                                                <p:strVal val="#ppt_y"/>
                                              </p:val>
                                            </p:tav>
                                          </p:tavLst>
                                        </p:anim>
                                      </p:childTnLst>
                                    </p:cTn>
                                  </p:par>
                                  <p:par>
                                    <p:cTn id="105" presetID="10" presetClass="entr" presetSubtype="0" fill="hold" nodeType="withEffect">
                                      <p:stCondLst>
                                        <p:cond delay="700"/>
                                      </p:stCondLst>
                                      <p:childTnLst>
                                        <p:set>
                                          <p:cBhvr>
                                            <p:cTn id="106" dur="1" fill="hold">
                                              <p:stCondLst>
                                                <p:cond delay="0"/>
                                              </p:stCondLst>
                                            </p:cTn>
                                            <p:tgtEl>
                                              <p:spTgt spid="1042"/>
                                            </p:tgtEl>
                                            <p:attrNameLst>
                                              <p:attrName>style.visibility</p:attrName>
                                            </p:attrNameLst>
                                          </p:cBhvr>
                                          <p:to>
                                            <p:strVal val="visible"/>
                                          </p:to>
                                        </p:set>
                                        <p:animEffect transition="in" filter="fade">
                                          <p:cBhvr>
                                            <p:cTn id="107" dur="500"/>
                                            <p:tgtEl>
                                              <p:spTgt spid="1042"/>
                                            </p:tgtEl>
                                          </p:cBhvr>
                                        </p:animEffect>
                                      </p:childTnLst>
                                    </p:cTn>
                                  </p:par>
                                  <p:par>
                                    <p:cTn id="108" presetID="10" presetClass="entr" presetSubtype="0" fill="hold" nodeType="withEffect">
                                      <p:stCondLst>
                                        <p:cond delay="700"/>
                                      </p:stCondLst>
                                      <p:childTnLst>
                                        <p:set>
                                          <p:cBhvr>
                                            <p:cTn id="109" dur="1" fill="hold">
                                              <p:stCondLst>
                                                <p:cond delay="0"/>
                                              </p:stCondLst>
                                            </p:cTn>
                                            <p:tgtEl>
                                              <p:spTgt spid="1058"/>
                                            </p:tgtEl>
                                            <p:attrNameLst>
                                              <p:attrName>style.visibility</p:attrName>
                                            </p:attrNameLst>
                                          </p:cBhvr>
                                          <p:to>
                                            <p:strVal val="visible"/>
                                          </p:to>
                                        </p:set>
                                        <p:animEffect transition="in" filter="fade">
                                          <p:cBhvr>
                                            <p:cTn id="110" dur="500"/>
                                            <p:tgtEl>
                                              <p:spTgt spid="1058"/>
                                            </p:tgtEl>
                                          </p:cBhvr>
                                        </p:animEffect>
                                      </p:childTnLst>
                                    </p:cTn>
                                  </p:par>
                                  <p:par>
                                    <p:cTn id="111" presetID="2" presetClass="entr" presetSubtype="4" accel="50000" fill="hold" nodeType="withEffect">
                                      <p:stCondLst>
                                        <p:cond delay="400"/>
                                      </p:stCondLst>
                                      <p:childTnLst>
                                        <p:set>
                                          <p:cBhvr>
                                            <p:cTn id="112" dur="1" fill="hold">
                                              <p:stCondLst>
                                                <p:cond delay="0"/>
                                              </p:stCondLst>
                                            </p:cTn>
                                            <p:tgtEl>
                                              <p:spTgt spid="1063"/>
                                            </p:tgtEl>
                                            <p:attrNameLst>
                                              <p:attrName>style.visibility</p:attrName>
                                            </p:attrNameLst>
                                          </p:cBhvr>
                                          <p:to>
                                            <p:strVal val="visible"/>
                                          </p:to>
                                        </p:set>
                                        <p:anim calcmode="lin" valueType="num">
                                          <p:cBhvr additive="base">
                                            <p:cTn id="113" dur="1000" fill="hold"/>
                                            <p:tgtEl>
                                              <p:spTgt spid="1063"/>
                                            </p:tgtEl>
                                            <p:attrNameLst>
                                              <p:attrName>ppt_x</p:attrName>
                                            </p:attrNameLst>
                                          </p:cBhvr>
                                          <p:tavLst>
                                            <p:tav tm="0">
                                              <p:val>
                                                <p:strVal val="#ppt_x"/>
                                              </p:val>
                                            </p:tav>
                                            <p:tav tm="100000">
                                              <p:val>
                                                <p:strVal val="#ppt_x"/>
                                              </p:val>
                                            </p:tav>
                                          </p:tavLst>
                                        </p:anim>
                                        <p:anim calcmode="lin" valueType="num">
                                          <p:cBhvr additive="base">
                                            <p:cTn id="114" dur="1000" fill="hold"/>
                                            <p:tgtEl>
                                              <p:spTgt spid="1063"/>
                                            </p:tgtEl>
                                            <p:attrNameLst>
                                              <p:attrName>ppt_y</p:attrName>
                                            </p:attrNameLst>
                                          </p:cBhvr>
                                          <p:tavLst>
                                            <p:tav tm="0">
                                              <p:val>
                                                <p:strVal val="1+#ppt_h/2"/>
                                              </p:val>
                                            </p:tav>
                                            <p:tav tm="100000">
                                              <p:val>
                                                <p:strVal val="#ppt_y"/>
                                              </p:val>
                                            </p:tav>
                                          </p:tavLst>
                                        </p:anim>
                                      </p:childTnLst>
                                    </p:cTn>
                                  </p:par>
                                  <p:par>
                                    <p:cTn id="115" presetID="10" presetClass="entr" presetSubtype="0" fill="hold" nodeType="withEffect">
                                      <p:stCondLst>
                                        <p:cond delay="900"/>
                                      </p:stCondLst>
                                      <p:childTnLst>
                                        <p:set>
                                          <p:cBhvr>
                                            <p:cTn id="116" dur="1" fill="hold">
                                              <p:stCondLst>
                                                <p:cond delay="0"/>
                                              </p:stCondLst>
                                            </p:cTn>
                                            <p:tgtEl>
                                              <p:spTgt spid="1043"/>
                                            </p:tgtEl>
                                            <p:attrNameLst>
                                              <p:attrName>style.visibility</p:attrName>
                                            </p:attrNameLst>
                                          </p:cBhvr>
                                          <p:to>
                                            <p:strVal val="visible"/>
                                          </p:to>
                                        </p:set>
                                        <p:animEffect transition="in" filter="fade">
                                          <p:cBhvr>
                                            <p:cTn id="117" dur="500"/>
                                            <p:tgtEl>
                                              <p:spTgt spid="1043"/>
                                            </p:tgtEl>
                                          </p:cBhvr>
                                        </p:animEffect>
                                      </p:childTnLst>
                                    </p:cTn>
                                  </p:par>
                                  <p:par>
                                    <p:cTn id="118" presetID="10" presetClass="entr" presetSubtype="0" fill="hold" nodeType="withEffect">
                                      <p:stCondLst>
                                        <p:cond delay="900"/>
                                      </p:stCondLst>
                                      <p:childTnLst>
                                        <p:set>
                                          <p:cBhvr>
                                            <p:cTn id="119" dur="1" fill="hold">
                                              <p:stCondLst>
                                                <p:cond delay="0"/>
                                              </p:stCondLst>
                                            </p:cTn>
                                            <p:tgtEl>
                                              <p:spTgt spid="1059"/>
                                            </p:tgtEl>
                                            <p:attrNameLst>
                                              <p:attrName>style.visibility</p:attrName>
                                            </p:attrNameLst>
                                          </p:cBhvr>
                                          <p:to>
                                            <p:strVal val="visible"/>
                                          </p:to>
                                        </p:set>
                                        <p:animEffect transition="in" filter="fade">
                                          <p:cBhvr>
                                            <p:cTn id="120" dur="500"/>
                                            <p:tgtEl>
                                              <p:spTgt spid="1059"/>
                                            </p:tgtEl>
                                          </p:cBhvr>
                                        </p:animEffect>
                                      </p:childTnLst>
                                    </p:cTn>
                                  </p:par>
                                  <p:par>
                                    <p:cTn id="121" presetID="2" presetClass="entr" presetSubtype="4" accel="50000" fill="hold" nodeType="withEffect">
                                      <p:stCondLst>
                                        <p:cond delay="600"/>
                                      </p:stCondLst>
                                      <p:childTnLst>
                                        <p:set>
                                          <p:cBhvr>
                                            <p:cTn id="122" dur="1" fill="hold">
                                              <p:stCondLst>
                                                <p:cond delay="0"/>
                                              </p:stCondLst>
                                            </p:cTn>
                                            <p:tgtEl>
                                              <p:spTgt spid="1064"/>
                                            </p:tgtEl>
                                            <p:attrNameLst>
                                              <p:attrName>style.visibility</p:attrName>
                                            </p:attrNameLst>
                                          </p:cBhvr>
                                          <p:to>
                                            <p:strVal val="visible"/>
                                          </p:to>
                                        </p:set>
                                        <p:anim calcmode="lin" valueType="num">
                                          <p:cBhvr additive="base">
                                            <p:cTn id="123" dur="1000" fill="hold"/>
                                            <p:tgtEl>
                                              <p:spTgt spid="1064"/>
                                            </p:tgtEl>
                                            <p:attrNameLst>
                                              <p:attrName>ppt_x</p:attrName>
                                            </p:attrNameLst>
                                          </p:cBhvr>
                                          <p:tavLst>
                                            <p:tav tm="0">
                                              <p:val>
                                                <p:strVal val="#ppt_x"/>
                                              </p:val>
                                            </p:tav>
                                            <p:tav tm="100000">
                                              <p:val>
                                                <p:strVal val="#ppt_x"/>
                                              </p:val>
                                            </p:tav>
                                          </p:tavLst>
                                        </p:anim>
                                        <p:anim calcmode="lin" valueType="num">
                                          <p:cBhvr additive="base">
                                            <p:cTn id="124" dur="1000" fill="hold"/>
                                            <p:tgtEl>
                                              <p:spTgt spid="1064"/>
                                            </p:tgtEl>
                                            <p:attrNameLst>
                                              <p:attrName>ppt_y</p:attrName>
                                            </p:attrNameLst>
                                          </p:cBhvr>
                                          <p:tavLst>
                                            <p:tav tm="0">
                                              <p:val>
                                                <p:strVal val="1+#ppt_h/2"/>
                                              </p:val>
                                            </p:tav>
                                            <p:tav tm="100000">
                                              <p:val>
                                                <p:strVal val="#ppt_y"/>
                                              </p:val>
                                            </p:tav>
                                          </p:tavLst>
                                        </p:anim>
                                      </p:childTnLst>
                                    </p:cTn>
                                  </p:par>
                                  <p:par>
                                    <p:cTn id="125" presetID="10" presetClass="entr" presetSubtype="0" fill="hold" nodeType="withEffect">
                                      <p:stCondLst>
                                        <p:cond delay="1100"/>
                                      </p:stCondLst>
                                      <p:childTnLst>
                                        <p:set>
                                          <p:cBhvr>
                                            <p:cTn id="126" dur="1" fill="hold">
                                              <p:stCondLst>
                                                <p:cond delay="0"/>
                                              </p:stCondLst>
                                            </p:cTn>
                                            <p:tgtEl>
                                              <p:spTgt spid="1044"/>
                                            </p:tgtEl>
                                            <p:attrNameLst>
                                              <p:attrName>style.visibility</p:attrName>
                                            </p:attrNameLst>
                                          </p:cBhvr>
                                          <p:to>
                                            <p:strVal val="visible"/>
                                          </p:to>
                                        </p:set>
                                        <p:animEffect transition="in" filter="fade">
                                          <p:cBhvr>
                                            <p:cTn id="127" dur="500"/>
                                            <p:tgtEl>
                                              <p:spTgt spid="1044"/>
                                            </p:tgtEl>
                                          </p:cBhvr>
                                        </p:animEffect>
                                      </p:childTnLst>
                                    </p:cTn>
                                  </p:par>
                                  <p:par>
                                    <p:cTn id="128" presetID="10" presetClass="entr" presetSubtype="0" fill="hold" nodeType="withEffect">
                                      <p:stCondLst>
                                        <p:cond delay="1100"/>
                                      </p:stCondLst>
                                      <p:childTnLst>
                                        <p:set>
                                          <p:cBhvr>
                                            <p:cTn id="129" dur="1" fill="hold">
                                              <p:stCondLst>
                                                <p:cond delay="0"/>
                                              </p:stCondLst>
                                            </p:cTn>
                                            <p:tgtEl>
                                              <p:spTgt spid="1060"/>
                                            </p:tgtEl>
                                            <p:attrNameLst>
                                              <p:attrName>style.visibility</p:attrName>
                                            </p:attrNameLst>
                                          </p:cBhvr>
                                          <p:to>
                                            <p:strVal val="visible"/>
                                          </p:to>
                                        </p:set>
                                        <p:animEffect transition="in" filter="fade">
                                          <p:cBhvr>
                                            <p:cTn id="130" dur="500"/>
                                            <p:tgtEl>
                                              <p:spTgt spid="1060"/>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1115"/>
                                            </p:tgtEl>
                                            <p:attrNameLst>
                                              <p:attrName>style.visibility</p:attrName>
                                            </p:attrNameLst>
                                          </p:cBhvr>
                                          <p:to>
                                            <p:strVal val="visible"/>
                                          </p:to>
                                        </p:set>
                                        <p:animEffect transition="in" filter="fade">
                                          <p:cBhvr>
                                            <p:cTn id="135" dur="500"/>
                                            <p:tgtEl>
                                              <p:spTgt spid="1115"/>
                                            </p:tgtEl>
                                          </p:cBhvr>
                                        </p:animEffect>
                                      </p:childTnLst>
                                    </p:cTn>
                                  </p:par>
                                  <p:par>
                                    <p:cTn id="136" presetID="42" presetClass="path" presetSubtype="0" accel="50000" fill="hold" nodeType="withEffect">
                                      <p:stCondLst>
                                        <p:cond delay="0"/>
                                      </p:stCondLst>
                                      <p:childTnLst>
                                        <p:animMotion origin="layout" path="M 3.05556E-6 3.51126E-6 L 3.05556E-6 0.195 " pathEditMode="relative" rAng="0" ptsTypes="AA">
                                          <p:cBhvr>
                                            <p:cTn id="137" dur="500" fill="hold"/>
                                            <p:tgtEl>
                                              <p:spTgt spid="1053"/>
                                            </p:tgtEl>
                                            <p:attrNameLst>
                                              <p:attrName>ppt_x</p:attrName>
                                              <p:attrName>ppt_y</p:attrName>
                                            </p:attrNameLst>
                                          </p:cBhvr>
                                          <p:rCtr x="0" y="9750"/>
                                        </p:animMotion>
                                      </p:childTnLst>
                                    </p:cTn>
                                  </p:par>
                                  <p:par>
                                    <p:cTn id="138" presetID="42" presetClass="path" presetSubtype="0" accel="50000" fill="hold" nodeType="withEffect">
                                      <p:stCondLst>
                                        <p:cond delay="0"/>
                                      </p:stCondLst>
                                      <p:childTnLst>
                                        <p:animMotion origin="layout" path="M 4.44444E-6 2.05801E-6 L 4.44444E-6 0.2635 " pathEditMode="relative" rAng="0" ptsTypes="AA">
                                          <p:cBhvr>
                                            <p:cTn id="139" dur="500" fill="hold"/>
                                            <p:tgtEl>
                                              <p:spTgt spid="1054"/>
                                            </p:tgtEl>
                                            <p:attrNameLst>
                                              <p:attrName>ppt_x</p:attrName>
                                              <p:attrName>ppt_y</p:attrName>
                                            </p:attrNameLst>
                                          </p:cBhvr>
                                          <p:rCtr x="0" y="13175"/>
                                        </p:animMotion>
                                      </p:childTnLst>
                                    </p:cTn>
                                  </p:par>
                                  <p:par>
                                    <p:cTn id="140" presetID="42" presetClass="path" presetSubtype="0" accel="50000" fill="hold" nodeType="withEffect">
                                      <p:stCondLst>
                                        <p:cond delay="0"/>
                                      </p:stCondLst>
                                      <p:childTnLst>
                                        <p:animMotion origin="layout" path="M -4.16667E-6 2.05801E-6 L -4.16667E-6 0.20271 " pathEditMode="relative" rAng="0" ptsTypes="AA">
                                          <p:cBhvr>
                                            <p:cTn id="141" dur="500" fill="hold"/>
                                            <p:tgtEl>
                                              <p:spTgt spid="1055"/>
                                            </p:tgtEl>
                                            <p:attrNameLst>
                                              <p:attrName>ppt_x</p:attrName>
                                              <p:attrName>ppt_y</p:attrName>
                                            </p:attrNameLst>
                                          </p:cBhvr>
                                          <p:rCtr x="0" y="10120"/>
                                        </p:animMotion>
                                      </p:childTnLst>
                                    </p:cTn>
                                  </p:par>
                                  <p:par>
                                    <p:cTn id="142" presetID="42" presetClass="path" presetSubtype="0" accel="50000" fill="hold" nodeType="withEffect">
                                      <p:stCondLst>
                                        <p:cond delay="0"/>
                                      </p:stCondLst>
                                      <p:childTnLst>
                                        <p:animMotion origin="layout" path="M 2.77778E-6 2.05801E-6 L 2.77778E-6 0.26998 " pathEditMode="relative" rAng="0" ptsTypes="AA">
                                          <p:cBhvr>
                                            <p:cTn id="143" dur="500" fill="hold"/>
                                            <p:tgtEl>
                                              <p:spTgt spid="1056"/>
                                            </p:tgtEl>
                                            <p:attrNameLst>
                                              <p:attrName>ppt_x</p:attrName>
                                              <p:attrName>ppt_y</p:attrName>
                                            </p:attrNameLst>
                                          </p:cBhvr>
                                          <p:rCtr x="0" y="13483"/>
                                        </p:animMotion>
                                      </p:childTnLst>
                                    </p:cTn>
                                  </p:par>
                                  <p:par>
                                    <p:cTn id="144" presetID="42" presetClass="path" presetSubtype="0" accel="50000" fill="hold" nodeType="withEffect">
                                      <p:stCondLst>
                                        <p:cond delay="0"/>
                                      </p:stCondLst>
                                      <p:childTnLst>
                                        <p:animMotion origin="layout" path="M 3.05556E-6 3.51126E-6 L 3.05556E-6 0.19469 " pathEditMode="relative" rAng="0" ptsTypes="AA">
                                          <p:cBhvr>
                                            <p:cTn id="145" dur="500" fill="hold"/>
                                            <p:tgtEl>
                                              <p:spTgt spid="1057"/>
                                            </p:tgtEl>
                                            <p:attrNameLst>
                                              <p:attrName>ppt_x</p:attrName>
                                              <p:attrName>ppt_y</p:attrName>
                                            </p:attrNameLst>
                                          </p:cBhvr>
                                          <p:rCtr x="0" y="9719"/>
                                        </p:animMotion>
                                      </p:childTnLst>
                                    </p:cTn>
                                  </p:par>
                                  <p:par>
                                    <p:cTn id="146" presetID="42" presetClass="path" presetSubtype="0" accel="50000" fill="hold" nodeType="withEffect">
                                      <p:stCondLst>
                                        <p:cond delay="0"/>
                                      </p:stCondLst>
                                      <p:childTnLst>
                                        <p:animMotion origin="layout" path="M 8.33333E-7 3.51126E-6 L 8.33333E-7 0.26164 " pathEditMode="relative" rAng="0" ptsTypes="AA">
                                          <p:cBhvr>
                                            <p:cTn id="147" dur="500" fill="hold"/>
                                            <p:tgtEl>
                                              <p:spTgt spid="1058"/>
                                            </p:tgtEl>
                                            <p:attrNameLst>
                                              <p:attrName>ppt_x</p:attrName>
                                              <p:attrName>ppt_y</p:attrName>
                                            </p:attrNameLst>
                                          </p:cBhvr>
                                          <p:rCtr x="0" y="13082"/>
                                        </p:animMotion>
                                      </p:childTnLst>
                                    </p:cTn>
                                  </p:par>
                                  <p:par>
                                    <p:cTn id="148" presetID="42" presetClass="path" presetSubtype="0" accel="50000" fill="hold" nodeType="withEffect">
                                      <p:stCondLst>
                                        <p:cond delay="0"/>
                                      </p:stCondLst>
                                      <p:childTnLst>
                                        <p:animMotion origin="layout" path="M -4.16667E-6 3.51126E-6 L -4.16667E-6 0.20179 " pathEditMode="relative" rAng="0" ptsTypes="AA">
                                          <p:cBhvr>
                                            <p:cTn id="149" dur="500" fill="hold"/>
                                            <p:tgtEl>
                                              <p:spTgt spid="1059"/>
                                            </p:tgtEl>
                                            <p:attrNameLst>
                                              <p:attrName>ppt_x</p:attrName>
                                              <p:attrName>ppt_y</p:attrName>
                                            </p:attrNameLst>
                                          </p:cBhvr>
                                          <p:rCtr x="0" y="10089"/>
                                        </p:animMotion>
                                      </p:childTnLst>
                                    </p:cTn>
                                  </p:par>
                                  <p:par>
                                    <p:cTn id="150" presetID="42" presetClass="path" presetSubtype="0" accel="50000" fill="hold" nodeType="withEffect">
                                      <p:stCondLst>
                                        <p:cond delay="0"/>
                                      </p:stCondLst>
                                      <p:childTnLst>
                                        <p:animMotion origin="layout" path="M 2.77778E-6 3.51126E-6 L 2.77778E-6 0.27059 " pathEditMode="relative" rAng="0" ptsTypes="AA">
                                          <p:cBhvr>
                                            <p:cTn id="151" dur="500" fill="hold"/>
                                            <p:tgtEl>
                                              <p:spTgt spid="1060"/>
                                            </p:tgtEl>
                                            <p:attrNameLst>
                                              <p:attrName>ppt_x</p:attrName>
                                              <p:attrName>ppt_y</p:attrName>
                                            </p:attrNameLst>
                                          </p:cBhvr>
                                          <p:rCtr x="0" y="13514"/>
                                        </p:animMotion>
                                      </p:childTnLst>
                                    </p:cTn>
                                  </p:par>
                                  <p:par>
                                    <p:cTn id="152" presetID="42" presetClass="path" presetSubtype="0" accel="50000" fill="hold" nodeType="withEffect">
                                      <p:stCondLst>
                                        <p:cond delay="50"/>
                                      </p:stCondLst>
                                      <p:childTnLst>
                                        <p:animMotion origin="layout" path="M 3.05556E-6 3.51126E-6 L 3.05556E-6 0.444 " pathEditMode="relative" rAng="0" ptsTypes="AA">
                                          <p:cBhvr>
                                            <p:cTn id="153" dur="500" fill="hold"/>
                                            <p:tgtEl>
                                              <p:spTgt spid="1061"/>
                                            </p:tgtEl>
                                            <p:attrNameLst>
                                              <p:attrName>ppt_x</p:attrName>
                                              <p:attrName>ppt_y</p:attrName>
                                            </p:attrNameLst>
                                          </p:cBhvr>
                                          <p:rCtr x="0" y="22185"/>
                                        </p:animMotion>
                                      </p:childTnLst>
                                    </p:cTn>
                                  </p:par>
                                  <p:par>
                                    <p:cTn id="154" presetID="42" presetClass="path" presetSubtype="0" accel="50000" fill="hold" nodeType="withEffect">
                                      <p:stCondLst>
                                        <p:cond delay="50"/>
                                      </p:stCondLst>
                                      <p:childTnLst>
                                        <p:animMotion origin="layout" path="M 4.44444E-6 3.51126E-6 L 4.44444E-6 0.44492 " pathEditMode="relative" rAng="0" ptsTypes="AA">
                                          <p:cBhvr>
                                            <p:cTn id="155" dur="500" fill="hold"/>
                                            <p:tgtEl>
                                              <p:spTgt spid="1062"/>
                                            </p:tgtEl>
                                            <p:attrNameLst>
                                              <p:attrName>ppt_x</p:attrName>
                                              <p:attrName>ppt_y</p:attrName>
                                            </p:attrNameLst>
                                          </p:cBhvr>
                                          <p:rCtr x="0" y="22246"/>
                                        </p:animMotion>
                                      </p:childTnLst>
                                    </p:cTn>
                                  </p:par>
                                  <p:par>
                                    <p:cTn id="156" presetID="42" presetClass="path" presetSubtype="0" accel="50000" fill="hold" nodeType="withEffect">
                                      <p:stCondLst>
                                        <p:cond delay="50"/>
                                      </p:stCondLst>
                                      <p:childTnLst>
                                        <p:animMotion origin="layout" path="M -4.16667E-6 3.51126E-6 L -4.16667E-6 0.4298 " pathEditMode="relative" rAng="0" ptsTypes="AA">
                                          <p:cBhvr>
                                            <p:cTn id="157" dur="500" fill="hold"/>
                                            <p:tgtEl>
                                              <p:spTgt spid="1063"/>
                                            </p:tgtEl>
                                            <p:attrNameLst>
                                              <p:attrName>ppt_x</p:attrName>
                                              <p:attrName>ppt_y</p:attrName>
                                            </p:attrNameLst>
                                          </p:cBhvr>
                                          <p:rCtr x="0" y="21475"/>
                                        </p:animMotion>
                                      </p:childTnLst>
                                    </p:cTn>
                                  </p:par>
                                  <p:par>
                                    <p:cTn id="158" presetID="42" presetClass="path" presetSubtype="0" accel="50000" fill="hold" nodeType="withEffect">
                                      <p:stCondLst>
                                        <p:cond delay="50"/>
                                      </p:stCondLst>
                                      <p:childTnLst>
                                        <p:animMotion origin="layout" path="M 2.77778E-6 2.05801E-6 L 2.77778E-6 0.45757 " pathEditMode="relative" rAng="0" ptsTypes="AA">
                                          <p:cBhvr>
                                            <p:cTn id="159" dur="500" fill="hold"/>
                                            <p:tgtEl>
                                              <p:spTgt spid="1064"/>
                                            </p:tgtEl>
                                            <p:attrNameLst>
                                              <p:attrName>ppt_x</p:attrName>
                                              <p:attrName>ppt_y</p:attrName>
                                            </p:attrNameLst>
                                          </p:cBhvr>
                                          <p:rCtr x="0" y="22863"/>
                                        </p:animMotion>
                                      </p:childTnLst>
                                    </p:cTn>
                                  </p:par>
                                  <p:par>
                                    <p:cTn id="160" presetID="10" presetClass="exit" presetSubtype="0" fill="hold" nodeType="withEffect">
                                      <p:stCondLst>
                                        <p:cond delay="50"/>
                                      </p:stCondLst>
                                      <p:childTnLst>
                                        <p:animEffect transition="out" filter="fade">
                                          <p:cBhvr>
                                            <p:cTn id="161" dur="500"/>
                                            <p:tgtEl>
                                              <p:spTgt spid="1100"/>
                                            </p:tgtEl>
                                          </p:cBhvr>
                                        </p:animEffect>
                                        <p:set>
                                          <p:cBhvr>
                                            <p:cTn id="162" dur="1" fill="hold">
                                              <p:stCondLst>
                                                <p:cond delay="499"/>
                                              </p:stCondLst>
                                            </p:cTn>
                                            <p:tgtEl>
                                              <p:spTgt spid="1100"/>
                                            </p:tgtEl>
                                            <p:attrNameLst>
                                              <p:attrName>style.visibility</p:attrName>
                                            </p:attrNameLst>
                                          </p:cBhvr>
                                          <p:to>
                                            <p:strVal val="hidden"/>
                                          </p:to>
                                        </p:set>
                                      </p:childTnLst>
                                    </p:cTn>
                                  </p:par>
                                  <p:par>
                                    <p:cTn id="163" presetID="10" presetClass="entr" presetSubtype="0" fill="hold" nodeType="withEffect">
                                      <p:stCondLst>
                                        <p:cond delay="50"/>
                                      </p:stCondLst>
                                      <p:childTnLst>
                                        <p:set>
                                          <p:cBhvr>
                                            <p:cTn id="164" dur="1" fill="hold">
                                              <p:stCondLst>
                                                <p:cond delay="0"/>
                                              </p:stCondLst>
                                            </p:cTn>
                                            <p:tgtEl>
                                              <p:spTgt spid="1096"/>
                                            </p:tgtEl>
                                            <p:attrNameLst>
                                              <p:attrName>style.visibility</p:attrName>
                                            </p:attrNameLst>
                                          </p:cBhvr>
                                          <p:to>
                                            <p:strVal val="visible"/>
                                          </p:to>
                                        </p:set>
                                        <p:animEffect transition="in" filter="fade">
                                          <p:cBhvr>
                                            <p:cTn id="165" dur="500"/>
                                            <p:tgtEl>
                                              <p:spTgt spid="1096"/>
                                            </p:tgtEl>
                                          </p:cBhvr>
                                        </p:animEffect>
                                      </p:childTnLst>
                                    </p:cTn>
                                  </p:par>
                                </p:childTnLst>
                              </p:cTn>
                            </p:par>
                            <p:par>
                              <p:cTn id="166" fill="hold">
                                <p:stCondLst>
                                  <p:cond delay="550"/>
                                </p:stCondLst>
                                <p:childTnLst>
                                  <p:par>
                                    <p:cTn id="167" presetID="10" presetClass="exit" presetSubtype="0" fill="hold" nodeType="afterEffect">
                                      <p:stCondLst>
                                        <p:cond delay="0"/>
                                      </p:stCondLst>
                                      <p:childTnLst>
                                        <p:animEffect transition="out" filter="fade">
                                          <p:cBhvr>
                                            <p:cTn id="168" dur="100"/>
                                            <p:tgtEl>
                                              <p:spTgt spid="1053"/>
                                            </p:tgtEl>
                                          </p:cBhvr>
                                        </p:animEffect>
                                        <p:set>
                                          <p:cBhvr>
                                            <p:cTn id="169" dur="1" fill="hold">
                                              <p:stCondLst>
                                                <p:cond delay="99"/>
                                              </p:stCondLst>
                                            </p:cTn>
                                            <p:tgtEl>
                                              <p:spTgt spid="1053"/>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100"/>
                                            <p:tgtEl>
                                              <p:spTgt spid="1054"/>
                                            </p:tgtEl>
                                          </p:cBhvr>
                                        </p:animEffect>
                                        <p:set>
                                          <p:cBhvr>
                                            <p:cTn id="172" dur="1" fill="hold">
                                              <p:stCondLst>
                                                <p:cond delay="99"/>
                                              </p:stCondLst>
                                            </p:cTn>
                                            <p:tgtEl>
                                              <p:spTgt spid="1054"/>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100"/>
                                            <p:tgtEl>
                                              <p:spTgt spid="1055"/>
                                            </p:tgtEl>
                                          </p:cBhvr>
                                        </p:animEffect>
                                        <p:set>
                                          <p:cBhvr>
                                            <p:cTn id="175" dur="1" fill="hold">
                                              <p:stCondLst>
                                                <p:cond delay="99"/>
                                              </p:stCondLst>
                                            </p:cTn>
                                            <p:tgtEl>
                                              <p:spTgt spid="1055"/>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100"/>
                                            <p:tgtEl>
                                              <p:spTgt spid="1056"/>
                                            </p:tgtEl>
                                          </p:cBhvr>
                                        </p:animEffect>
                                        <p:set>
                                          <p:cBhvr>
                                            <p:cTn id="178" dur="1" fill="hold">
                                              <p:stCondLst>
                                                <p:cond delay="99"/>
                                              </p:stCondLst>
                                            </p:cTn>
                                            <p:tgtEl>
                                              <p:spTgt spid="1056"/>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100"/>
                                            <p:tgtEl>
                                              <p:spTgt spid="1061"/>
                                            </p:tgtEl>
                                          </p:cBhvr>
                                        </p:animEffect>
                                        <p:set>
                                          <p:cBhvr>
                                            <p:cTn id="181" dur="1" fill="hold">
                                              <p:stCondLst>
                                                <p:cond delay="99"/>
                                              </p:stCondLst>
                                            </p:cTn>
                                            <p:tgtEl>
                                              <p:spTgt spid="1061"/>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100"/>
                                            <p:tgtEl>
                                              <p:spTgt spid="1062"/>
                                            </p:tgtEl>
                                          </p:cBhvr>
                                        </p:animEffect>
                                        <p:set>
                                          <p:cBhvr>
                                            <p:cTn id="184" dur="1" fill="hold">
                                              <p:stCondLst>
                                                <p:cond delay="99"/>
                                              </p:stCondLst>
                                            </p:cTn>
                                            <p:tgtEl>
                                              <p:spTgt spid="1062"/>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100"/>
                                            <p:tgtEl>
                                              <p:spTgt spid="1063"/>
                                            </p:tgtEl>
                                          </p:cBhvr>
                                        </p:animEffect>
                                        <p:set>
                                          <p:cBhvr>
                                            <p:cTn id="187" dur="1" fill="hold">
                                              <p:stCondLst>
                                                <p:cond delay="99"/>
                                              </p:stCondLst>
                                            </p:cTn>
                                            <p:tgtEl>
                                              <p:spTgt spid="1063"/>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100"/>
                                            <p:tgtEl>
                                              <p:spTgt spid="1064"/>
                                            </p:tgtEl>
                                          </p:cBhvr>
                                        </p:animEffect>
                                        <p:set>
                                          <p:cBhvr>
                                            <p:cTn id="190" dur="1" fill="hold">
                                              <p:stCondLst>
                                                <p:cond delay="99"/>
                                              </p:stCondLst>
                                            </p:cTn>
                                            <p:tgtEl>
                                              <p:spTgt spid="1064"/>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9"/>
                                              </p:stCondLst>
                                            </p:cTn>
                                            <p:tgtEl>
                                              <p:spTgt spid="1069"/>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9"/>
                                              </p:stCondLst>
                                            </p:cTn>
                                            <p:tgtEl>
                                              <p:spTgt spid="107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9"/>
                                              </p:stCondLst>
                                            </p:cTn>
                                            <p:tgtEl>
                                              <p:spTgt spid="1071"/>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9"/>
                                              </p:stCondLst>
                                            </p:cTn>
                                            <p:tgtEl>
                                              <p:spTgt spid="1072"/>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9"/>
                                              </p:stCondLst>
                                            </p:cTn>
                                            <p:tgtEl>
                                              <p:spTgt spid="1077"/>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9"/>
                                              </p:stCondLst>
                                            </p:cTn>
                                            <p:tgtEl>
                                              <p:spTgt spid="1078"/>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9"/>
                                              </p:stCondLst>
                                            </p:cTn>
                                            <p:tgtEl>
                                              <p:spTgt spid="1079"/>
                                            </p:tgtEl>
                                            <p:attrNameLst>
                                              <p:attrName>style.visibility</p:attrName>
                                            </p:attrNameLst>
                                          </p:cBhvr>
                                          <p:to>
                                            <p:strVal val="visible"/>
                                          </p:to>
                                        </p:set>
                                      </p:childTnLst>
                                    </p:cTn>
                                  </p:par>
                                  <p:par>
                                    <p:cTn id="205" presetID="1" presetClass="entr" presetSubtype="0" fill="hold" nodeType="withEffect">
                                      <p:stCondLst>
                                        <p:cond delay="0"/>
                                      </p:stCondLst>
                                      <p:childTnLst>
                                        <p:set>
                                          <p:cBhvr>
                                            <p:cTn id="206" dur="1" fill="hold">
                                              <p:stCondLst>
                                                <p:cond delay="9"/>
                                              </p:stCondLst>
                                            </p:cTn>
                                            <p:tgtEl>
                                              <p:spTgt spid="1080"/>
                                            </p:tgtEl>
                                            <p:attrNameLst>
                                              <p:attrName>style.visibility</p:attrName>
                                            </p:attrNameLst>
                                          </p:cBhvr>
                                          <p:to>
                                            <p:strVal val="visible"/>
                                          </p:to>
                                        </p:set>
                                      </p:childTnLst>
                                    </p:cTn>
                                  </p:par>
                                  <p:par>
                                    <p:cTn id="207" presetID="2" presetClass="entr" presetSubtype="4" accel="50000" fill="hold" nodeType="withEffect">
                                      <p:stCondLst>
                                        <p:cond delay="0"/>
                                      </p:stCondLst>
                                      <p:childTnLst>
                                        <p:set>
                                          <p:cBhvr>
                                            <p:cTn id="208" dur="1" fill="hold">
                                              <p:stCondLst>
                                                <p:cond delay="0"/>
                                              </p:stCondLst>
                                            </p:cTn>
                                            <p:tgtEl>
                                              <p:spTgt spid="1085"/>
                                            </p:tgtEl>
                                            <p:attrNameLst>
                                              <p:attrName>style.visibility</p:attrName>
                                            </p:attrNameLst>
                                          </p:cBhvr>
                                          <p:to>
                                            <p:strVal val="visible"/>
                                          </p:to>
                                        </p:set>
                                        <p:anim calcmode="lin" valueType="num">
                                          <p:cBhvr additive="base">
                                            <p:cTn id="209" dur="1500" fill="hold"/>
                                            <p:tgtEl>
                                              <p:spTgt spid="1085"/>
                                            </p:tgtEl>
                                            <p:attrNameLst>
                                              <p:attrName>ppt_x</p:attrName>
                                            </p:attrNameLst>
                                          </p:cBhvr>
                                          <p:tavLst>
                                            <p:tav tm="0">
                                              <p:val>
                                                <p:strVal val="#ppt_x"/>
                                              </p:val>
                                            </p:tav>
                                            <p:tav tm="100000">
                                              <p:val>
                                                <p:strVal val="#ppt_x"/>
                                              </p:val>
                                            </p:tav>
                                          </p:tavLst>
                                        </p:anim>
                                        <p:anim calcmode="lin" valueType="num">
                                          <p:cBhvr additive="base">
                                            <p:cTn id="210" dur="1500" fill="hold"/>
                                            <p:tgtEl>
                                              <p:spTgt spid="1085"/>
                                            </p:tgtEl>
                                            <p:attrNameLst>
                                              <p:attrName>ppt_y</p:attrName>
                                            </p:attrNameLst>
                                          </p:cBhvr>
                                          <p:tavLst>
                                            <p:tav tm="0">
                                              <p:val>
                                                <p:strVal val="1+#ppt_h/2"/>
                                              </p:val>
                                            </p:tav>
                                            <p:tav tm="100000">
                                              <p:val>
                                                <p:strVal val="#ppt_y"/>
                                              </p:val>
                                            </p:tav>
                                          </p:tavLst>
                                        </p:anim>
                                      </p:childTnLst>
                                    </p:cTn>
                                  </p:par>
                                  <p:par>
                                    <p:cTn id="211" presetID="10" presetClass="entr" presetSubtype="0" fill="hold" nodeType="withEffect">
                                      <p:stCondLst>
                                        <p:cond delay="950"/>
                                      </p:stCondLst>
                                      <p:childTnLst>
                                        <p:set>
                                          <p:cBhvr>
                                            <p:cTn id="212" dur="1" fill="hold">
                                              <p:stCondLst>
                                                <p:cond delay="0"/>
                                              </p:stCondLst>
                                            </p:cTn>
                                            <p:tgtEl>
                                              <p:spTgt spid="1081"/>
                                            </p:tgtEl>
                                            <p:attrNameLst>
                                              <p:attrName>style.visibility</p:attrName>
                                            </p:attrNameLst>
                                          </p:cBhvr>
                                          <p:to>
                                            <p:strVal val="visible"/>
                                          </p:to>
                                        </p:set>
                                        <p:animEffect transition="in" filter="fade">
                                          <p:cBhvr>
                                            <p:cTn id="213" dur="500"/>
                                            <p:tgtEl>
                                              <p:spTgt spid="1081"/>
                                            </p:tgtEl>
                                          </p:cBhvr>
                                        </p:animEffect>
                                      </p:childTnLst>
                                    </p:cTn>
                                  </p:par>
                                  <p:par>
                                    <p:cTn id="214" presetID="10" presetClass="entr" presetSubtype="0" fill="hold" grpId="0" nodeType="withEffect">
                                      <p:stCondLst>
                                        <p:cond delay="1250"/>
                                      </p:stCondLst>
                                      <p:childTnLst>
                                        <p:set>
                                          <p:cBhvr>
                                            <p:cTn id="215" dur="1" fill="hold">
                                              <p:stCondLst>
                                                <p:cond delay="0"/>
                                              </p:stCondLst>
                                            </p:cTn>
                                            <p:tgtEl>
                                              <p:spTgt spid="8"/>
                                            </p:tgtEl>
                                            <p:attrNameLst>
                                              <p:attrName>style.visibility</p:attrName>
                                            </p:attrNameLst>
                                          </p:cBhvr>
                                          <p:to>
                                            <p:strVal val="visible"/>
                                          </p:to>
                                        </p:set>
                                        <p:animEffect transition="in" filter="fade">
                                          <p:cBhvr>
                                            <p:cTn id="216" dur="120"/>
                                            <p:tgtEl>
                                              <p:spTgt spid="8"/>
                                            </p:tgtEl>
                                          </p:cBhvr>
                                        </p:animEffect>
                                      </p:childTnLst>
                                    </p:cTn>
                                  </p:par>
                                  <p:par>
                                    <p:cTn id="217" presetID="22" presetClass="entr" presetSubtype="4" fill="hold" nodeType="withEffect">
                                      <p:stCondLst>
                                        <p:cond delay="950"/>
                                      </p:stCondLst>
                                      <p:childTnLst>
                                        <p:set>
                                          <p:cBhvr>
                                            <p:cTn id="218" dur="1" fill="hold">
                                              <p:stCondLst>
                                                <p:cond delay="0"/>
                                              </p:stCondLst>
                                            </p:cTn>
                                            <p:tgtEl>
                                              <p:spTgt spid="1073"/>
                                            </p:tgtEl>
                                            <p:attrNameLst>
                                              <p:attrName>style.visibility</p:attrName>
                                            </p:attrNameLst>
                                          </p:cBhvr>
                                          <p:to>
                                            <p:strVal val="visible"/>
                                          </p:to>
                                        </p:set>
                                        <p:animEffect transition="in" filter="wipe(down)">
                                          <p:cBhvr>
                                            <p:cTn id="219" dur="50"/>
                                            <p:tgtEl>
                                              <p:spTgt spid="1073"/>
                                            </p:tgtEl>
                                          </p:cBhvr>
                                        </p:animEffect>
                                      </p:childTnLst>
                                    </p:cTn>
                                  </p:par>
                                  <p:par>
                                    <p:cTn id="220" presetID="10" presetClass="exit" presetSubtype="0" fill="hold" nodeType="withEffect">
                                      <p:stCondLst>
                                        <p:cond delay="1000"/>
                                      </p:stCondLst>
                                      <p:childTnLst>
                                        <p:animEffect transition="out" filter="fade">
                                          <p:cBhvr>
                                            <p:cTn id="221" dur="100"/>
                                            <p:tgtEl>
                                              <p:spTgt spid="1077"/>
                                            </p:tgtEl>
                                          </p:cBhvr>
                                        </p:animEffect>
                                        <p:set>
                                          <p:cBhvr>
                                            <p:cTn id="222" dur="1" fill="hold">
                                              <p:stCondLst>
                                                <p:cond delay="99"/>
                                              </p:stCondLst>
                                            </p:cTn>
                                            <p:tgtEl>
                                              <p:spTgt spid="1077"/>
                                            </p:tgtEl>
                                            <p:attrNameLst>
                                              <p:attrName>style.visibility</p:attrName>
                                            </p:attrNameLst>
                                          </p:cBhvr>
                                          <p:to>
                                            <p:strVal val="hidden"/>
                                          </p:to>
                                        </p:set>
                                      </p:childTnLst>
                                    </p:cTn>
                                  </p:par>
                                  <p:par>
                                    <p:cTn id="223" presetID="10" presetClass="entr" presetSubtype="0" fill="hold" nodeType="withEffect">
                                      <p:stCondLst>
                                        <p:cond delay="800"/>
                                      </p:stCondLst>
                                      <p:childTnLst>
                                        <p:set>
                                          <p:cBhvr>
                                            <p:cTn id="224" dur="1" fill="hold">
                                              <p:stCondLst>
                                                <p:cond delay="0"/>
                                              </p:stCondLst>
                                            </p:cTn>
                                            <p:tgtEl>
                                              <p:spTgt spid="1102"/>
                                            </p:tgtEl>
                                            <p:attrNameLst>
                                              <p:attrName>style.visibility</p:attrName>
                                            </p:attrNameLst>
                                          </p:cBhvr>
                                          <p:to>
                                            <p:strVal val="visible"/>
                                          </p:to>
                                        </p:set>
                                        <p:animEffect transition="in" filter="fade">
                                          <p:cBhvr>
                                            <p:cTn id="225" dur="500"/>
                                            <p:tgtEl>
                                              <p:spTgt spid="1102"/>
                                            </p:tgtEl>
                                          </p:cBhvr>
                                        </p:animEffect>
                                      </p:childTnLst>
                                    </p:cTn>
                                  </p:par>
                                  <p:par>
                                    <p:cTn id="226" presetID="2" presetClass="entr" presetSubtype="4" accel="50000" fill="hold" nodeType="withEffect">
                                      <p:stCondLst>
                                        <p:cond delay="450"/>
                                      </p:stCondLst>
                                      <p:childTnLst>
                                        <p:set>
                                          <p:cBhvr>
                                            <p:cTn id="227" dur="1" fill="hold">
                                              <p:stCondLst>
                                                <p:cond delay="0"/>
                                              </p:stCondLst>
                                            </p:cTn>
                                            <p:tgtEl>
                                              <p:spTgt spid="1086"/>
                                            </p:tgtEl>
                                            <p:attrNameLst>
                                              <p:attrName>style.visibility</p:attrName>
                                            </p:attrNameLst>
                                          </p:cBhvr>
                                          <p:to>
                                            <p:strVal val="visible"/>
                                          </p:to>
                                        </p:set>
                                        <p:anim calcmode="lin" valueType="num">
                                          <p:cBhvr additive="base">
                                            <p:cTn id="228" dur="1500" fill="hold"/>
                                            <p:tgtEl>
                                              <p:spTgt spid="1086"/>
                                            </p:tgtEl>
                                            <p:attrNameLst>
                                              <p:attrName>ppt_x</p:attrName>
                                            </p:attrNameLst>
                                          </p:cBhvr>
                                          <p:tavLst>
                                            <p:tav tm="0">
                                              <p:val>
                                                <p:strVal val="#ppt_x"/>
                                              </p:val>
                                            </p:tav>
                                            <p:tav tm="100000">
                                              <p:val>
                                                <p:strVal val="#ppt_x"/>
                                              </p:val>
                                            </p:tav>
                                          </p:tavLst>
                                        </p:anim>
                                        <p:anim calcmode="lin" valueType="num">
                                          <p:cBhvr additive="base">
                                            <p:cTn id="229" dur="1500" fill="hold"/>
                                            <p:tgtEl>
                                              <p:spTgt spid="1086"/>
                                            </p:tgtEl>
                                            <p:attrNameLst>
                                              <p:attrName>ppt_y</p:attrName>
                                            </p:attrNameLst>
                                          </p:cBhvr>
                                          <p:tavLst>
                                            <p:tav tm="0">
                                              <p:val>
                                                <p:strVal val="1+#ppt_h/2"/>
                                              </p:val>
                                            </p:tav>
                                            <p:tav tm="100000">
                                              <p:val>
                                                <p:strVal val="#ppt_y"/>
                                              </p:val>
                                            </p:tav>
                                          </p:tavLst>
                                        </p:anim>
                                      </p:childTnLst>
                                    </p:cTn>
                                  </p:par>
                                  <p:par>
                                    <p:cTn id="230" presetID="10" presetClass="entr" presetSubtype="0" fill="hold" nodeType="withEffect">
                                      <p:stCondLst>
                                        <p:cond delay="1400"/>
                                      </p:stCondLst>
                                      <p:childTnLst>
                                        <p:set>
                                          <p:cBhvr>
                                            <p:cTn id="231" dur="1" fill="hold">
                                              <p:stCondLst>
                                                <p:cond delay="0"/>
                                              </p:stCondLst>
                                            </p:cTn>
                                            <p:tgtEl>
                                              <p:spTgt spid="1082"/>
                                            </p:tgtEl>
                                            <p:attrNameLst>
                                              <p:attrName>style.visibility</p:attrName>
                                            </p:attrNameLst>
                                          </p:cBhvr>
                                          <p:to>
                                            <p:strVal val="visible"/>
                                          </p:to>
                                        </p:set>
                                        <p:animEffect transition="in" filter="fade">
                                          <p:cBhvr>
                                            <p:cTn id="232" dur="500"/>
                                            <p:tgtEl>
                                              <p:spTgt spid="1082"/>
                                            </p:tgtEl>
                                          </p:cBhvr>
                                        </p:animEffect>
                                      </p:childTnLst>
                                    </p:cTn>
                                  </p:par>
                                  <p:par>
                                    <p:cTn id="233" presetID="10" presetClass="entr" presetSubtype="0" fill="hold" grpId="0" nodeType="withEffect">
                                      <p:stCondLst>
                                        <p:cond delay="1600"/>
                                      </p:stCondLst>
                                      <p:childTnLst>
                                        <p:set>
                                          <p:cBhvr>
                                            <p:cTn id="234" dur="1" fill="hold">
                                              <p:stCondLst>
                                                <p:cond delay="0"/>
                                              </p:stCondLst>
                                            </p:cTn>
                                            <p:tgtEl>
                                              <p:spTgt spid="78"/>
                                            </p:tgtEl>
                                            <p:attrNameLst>
                                              <p:attrName>style.visibility</p:attrName>
                                            </p:attrNameLst>
                                          </p:cBhvr>
                                          <p:to>
                                            <p:strVal val="visible"/>
                                          </p:to>
                                        </p:set>
                                        <p:animEffect transition="in" filter="fade">
                                          <p:cBhvr>
                                            <p:cTn id="235" dur="100"/>
                                            <p:tgtEl>
                                              <p:spTgt spid="78"/>
                                            </p:tgtEl>
                                          </p:cBhvr>
                                        </p:animEffect>
                                      </p:childTnLst>
                                    </p:cTn>
                                  </p:par>
                                  <p:par>
                                    <p:cTn id="236" presetID="22" presetClass="entr" presetSubtype="4" fill="hold" nodeType="withEffect">
                                      <p:stCondLst>
                                        <p:cond delay="1400"/>
                                      </p:stCondLst>
                                      <p:childTnLst>
                                        <p:set>
                                          <p:cBhvr>
                                            <p:cTn id="237" dur="1" fill="hold">
                                              <p:stCondLst>
                                                <p:cond delay="0"/>
                                              </p:stCondLst>
                                            </p:cTn>
                                            <p:tgtEl>
                                              <p:spTgt spid="1074"/>
                                            </p:tgtEl>
                                            <p:attrNameLst>
                                              <p:attrName>style.visibility</p:attrName>
                                            </p:attrNameLst>
                                          </p:cBhvr>
                                          <p:to>
                                            <p:strVal val="visible"/>
                                          </p:to>
                                        </p:set>
                                        <p:animEffect transition="in" filter="wipe(down)">
                                          <p:cBhvr>
                                            <p:cTn id="238" dur="50"/>
                                            <p:tgtEl>
                                              <p:spTgt spid="1074"/>
                                            </p:tgtEl>
                                          </p:cBhvr>
                                        </p:animEffect>
                                      </p:childTnLst>
                                    </p:cTn>
                                  </p:par>
                                  <p:par>
                                    <p:cTn id="239" presetID="10" presetClass="exit" presetSubtype="0" fill="hold" nodeType="withEffect">
                                      <p:stCondLst>
                                        <p:cond delay="1450"/>
                                      </p:stCondLst>
                                      <p:childTnLst>
                                        <p:animEffect transition="out" filter="fade">
                                          <p:cBhvr>
                                            <p:cTn id="240" dur="100"/>
                                            <p:tgtEl>
                                              <p:spTgt spid="1078"/>
                                            </p:tgtEl>
                                          </p:cBhvr>
                                        </p:animEffect>
                                        <p:set>
                                          <p:cBhvr>
                                            <p:cTn id="241" dur="1" fill="hold">
                                              <p:stCondLst>
                                                <p:cond delay="99"/>
                                              </p:stCondLst>
                                            </p:cTn>
                                            <p:tgtEl>
                                              <p:spTgt spid="1078"/>
                                            </p:tgtEl>
                                            <p:attrNameLst>
                                              <p:attrName>style.visibility</p:attrName>
                                            </p:attrNameLst>
                                          </p:cBhvr>
                                          <p:to>
                                            <p:strVal val="hidden"/>
                                          </p:to>
                                        </p:set>
                                      </p:childTnLst>
                                    </p:cTn>
                                  </p:par>
                                  <p:par>
                                    <p:cTn id="242" presetID="10" presetClass="entr" presetSubtype="0" fill="hold" nodeType="withEffect">
                                      <p:stCondLst>
                                        <p:cond delay="1250"/>
                                      </p:stCondLst>
                                      <p:childTnLst>
                                        <p:set>
                                          <p:cBhvr>
                                            <p:cTn id="243" dur="1" fill="hold">
                                              <p:stCondLst>
                                                <p:cond delay="0"/>
                                              </p:stCondLst>
                                            </p:cTn>
                                            <p:tgtEl>
                                              <p:spTgt spid="1090"/>
                                            </p:tgtEl>
                                            <p:attrNameLst>
                                              <p:attrName>style.visibility</p:attrName>
                                            </p:attrNameLst>
                                          </p:cBhvr>
                                          <p:to>
                                            <p:strVal val="visible"/>
                                          </p:to>
                                        </p:set>
                                        <p:animEffect transition="in" filter="fade">
                                          <p:cBhvr>
                                            <p:cTn id="244" dur="500"/>
                                            <p:tgtEl>
                                              <p:spTgt spid="1090"/>
                                            </p:tgtEl>
                                          </p:cBhvr>
                                        </p:animEffect>
                                      </p:childTnLst>
                                    </p:cTn>
                                  </p:par>
                                  <p:par>
                                    <p:cTn id="245" presetID="2" presetClass="entr" presetSubtype="4" accel="50000" fill="hold" nodeType="withEffect">
                                      <p:stCondLst>
                                        <p:cond delay="850"/>
                                      </p:stCondLst>
                                      <p:childTnLst>
                                        <p:set>
                                          <p:cBhvr>
                                            <p:cTn id="246" dur="1" fill="hold">
                                              <p:stCondLst>
                                                <p:cond delay="0"/>
                                              </p:stCondLst>
                                            </p:cTn>
                                            <p:tgtEl>
                                              <p:spTgt spid="1087"/>
                                            </p:tgtEl>
                                            <p:attrNameLst>
                                              <p:attrName>style.visibility</p:attrName>
                                            </p:attrNameLst>
                                          </p:cBhvr>
                                          <p:to>
                                            <p:strVal val="visible"/>
                                          </p:to>
                                        </p:set>
                                        <p:anim calcmode="lin" valueType="num">
                                          <p:cBhvr additive="base">
                                            <p:cTn id="247" dur="1500" fill="hold"/>
                                            <p:tgtEl>
                                              <p:spTgt spid="1087"/>
                                            </p:tgtEl>
                                            <p:attrNameLst>
                                              <p:attrName>ppt_x</p:attrName>
                                            </p:attrNameLst>
                                          </p:cBhvr>
                                          <p:tavLst>
                                            <p:tav tm="0">
                                              <p:val>
                                                <p:strVal val="#ppt_x"/>
                                              </p:val>
                                            </p:tav>
                                            <p:tav tm="100000">
                                              <p:val>
                                                <p:strVal val="#ppt_x"/>
                                              </p:val>
                                            </p:tav>
                                          </p:tavLst>
                                        </p:anim>
                                        <p:anim calcmode="lin" valueType="num">
                                          <p:cBhvr additive="base">
                                            <p:cTn id="248" dur="1500" fill="hold"/>
                                            <p:tgtEl>
                                              <p:spTgt spid="1087"/>
                                            </p:tgtEl>
                                            <p:attrNameLst>
                                              <p:attrName>ppt_y</p:attrName>
                                            </p:attrNameLst>
                                          </p:cBhvr>
                                          <p:tavLst>
                                            <p:tav tm="0">
                                              <p:val>
                                                <p:strVal val="1+#ppt_h/2"/>
                                              </p:val>
                                            </p:tav>
                                            <p:tav tm="100000">
                                              <p:val>
                                                <p:strVal val="#ppt_y"/>
                                              </p:val>
                                            </p:tav>
                                          </p:tavLst>
                                        </p:anim>
                                      </p:childTnLst>
                                    </p:cTn>
                                  </p:par>
                                  <p:par>
                                    <p:cTn id="249" presetID="10" presetClass="entr" presetSubtype="0" fill="hold" nodeType="withEffect">
                                      <p:stCondLst>
                                        <p:cond delay="1800"/>
                                      </p:stCondLst>
                                      <p:childTnLst>
                                        <p:set>
                                          <p:cBhvr>
                                            <p:cTn id="250" dur="1" fill="hold">
                                              <p:stCondLst>
                                                <p:cond delay="0"/>
                                              </p:stCondLst>
                                            </p:cTn>
                                            <p:tgtEl>
                                              <p:spTgt spid="1083"/>
                                            </p:tgtEl>
                                            <p:attrNameLst>
                                              <p:attrName>style.visibility</p:attrName>
                                            </p:attrNameLst>
                                          </p:cBhvr>
                                          <p:to>
                                            <p:strVal val="visible"/>
                                          </p:to>
                                        </p:set>
                                        <p:animEffect transition="in" filter="fade">
                                          <p:cBhvr>
                                            <p:cTn id="251" dur="500"/>
                                            <p:tgtEl>
                                              <p:spTgt spid="1083"/>
                                            </p:tgtEl>
                                          </p:cBhvr>
                                        </p:animEffect>
                                      </p:childTnLst>
                                    </p:cTn>
                                  </p:par>
                                  <p:par>
                                    <p:cTn id="252" presetID="10" presetClass="entr" presetSubtype="0" fill="hold" grpId="0" nodeType="withEffect">
                                      <p:stCondLst>
                                        <p:cond delay="2000"/>
                                      </p:stCondLst>
                                      <p:childTnLst>
                                        <p:set>
                                          <p:cBhvr>
                                            <p:cTn id="253" dur="1" fill="hold">
                                              <p:stCondLst>
                                                <p:cond delay="0"/>
                                              </p:stCondLst>
                                            </p:cTn>
                                            <p:tgtEl>
                                              <p:spTgt spid="79"/>
                                            </p:tgtEl>
                                            <p:attrNameLst>
                                              <p:attrName>style.visibility</p:attrName>
                                            </p:attrNameLst>
                                          </p:cBhvr>
                                          <p:to>
                                            <p:strVal val="visible"/>
                                          </p:to>
                                        </p:set>
                                        <p:animEffect transition="in" filter="fade">
                                          <p:cBhvr>
                                            <p:cTn id="254" dur="100"/>
                                            <p:tgtEl>
                                              <p:spTgt spid="79"/>
                                            </p:tgtEl>
                                          </p:cBhvr>
                                        </p:animEffect>
                                      </p:childTnLst>
                                    </p:cTn>
                                  </p:par>
                                  <p:par>
                                    <p:cTn id="255" presetID="22" presetClass="entr" presetSubtype="4" fill="hold" nodeType="withEffect">
                                      <p:stCondLst>
                                        <p:cond delay="1800"/>
                                      </p:stCondLst>
                                      <p:childTnLst>
                                        <p:set>
                                          <p:cBhvr>
                                            <p:cTn id="256" dur="1" fill="hold">
                                              <p:stCondLst>
                                                <p:cond delay="0"/>
                                              </p:stCondLst>
                                            </p:cTn>
                                            <p:tgtEl>
                                              <p:spTgt spid="1075"/>
                                            </p:tgtEl>
                                            <p:attrNameLst>
                                              <p:attrName>style.visibility</p:attrName>
                                            </p:attrNameLst>
                                          </p:cBhvr>
                                          <p:to>
                                            <p:strVal val="visible"/>
                                          </p:to>
                                        </p:set>
                                        <p:animEffect transition="in" filter="wipe(down)">
                                          <p:cBhvr>
                                            <p:cTn id="257" dur="50"/>
                                            <p:tgtEl>
                                              <p:spTgt spid="1075"/>
                                            </p:tgtEl>
                                          </p:cBhvr>
                                        </p:animEffect>
                                      </p:childTnLst>
                                    </p:cTn>
                                  </p:par>
                                  <p:par>
                                    <p:cTn id="258" presetID="10" presetClass="exit" presetSubtype="0" fill="hold" nodeType="withEffect">
                                      <p:stCondLst>
                                        <p:cond delay="1850"/>
                                      </p:stCondLst>
                                      <p:childTnLst>
                                        <p:animEffect transition="out" filter="fade">
                                          <p:cBhvr>
                                            <p:cTn id="259" dur="100"/>
                                            <p:tgtEl>
                                              <p:spTgt spid="1079"/>
                                            </p:tgtEl>
                                          </p:cBhvr>
                                        </p:animEffect>
                                        <p:set>
                                          <p:cBhvr>
                                            <p:cTn id="260" dur="1" fill="hold">
                                              <p:stCondLst>
                                                <p:cond delay="99"/>
                                              </p:stCondLst>
                                            </p:cTn>
                                            <p:tgtEl>
                                              <p:spTgt spid="1079"/>
                                            </p:tgtEl>
                                            <p:attrNameLst>
                                              <p:attrName>style.visibility</p:attrName>
                                            </p:attrNameLst>
                                          </p:cBhvr>
                                          <p:to>
                                            <p:strVal val="hidden"/>
                                          </p:to>
                                        </p:set>
                                      </p:childTnLst>
                                    </p:cTn>
                                  </p:par>
                                  <p:par>
                                    <p:cTn id="261" presetID="10" presetClass="entr" presetSubtype="0" fill="hold" nodeType="withEffect">
                                      <p:stCondLst>
                                        <p:cond delay="1650"/>
                                      </p:stCondLst>
                                      <p:childTnLst>
                                        <p:set>
                                          <p:cBhvr>
                                            <p:cTn id="262" dur="1" fill="hold">
                                              <p:stCondLst>
                                                <p:cond delay="0"/>
                                              </p:stCondLst>
                                            </p:cTn>
                                            <p:tgtEl>
                                              <p:spTgt spid="1091"/>
                                            </p:tgtEl>
                                            <p:attrNameLst>
                                              <p:attrName>style.visibility</p:attrName>
                                            </p:attrNameLst>
                                          </p:cBhvr>
                                          <p:to>
                                            <p:strVal val="visible"/>
                                          </p:to>
                                        </p:set>
                                        <p:animEffect transition="in" filter="fade">
                                          <p:cBhvr>
                                            <p:cTn id="263" dur="500"/>
                                            <p:tgtEl>
                                              <p:spTgt spid="1091"/>
                                            </p:tgtEl>
                                          </p:cBhvr>
                                        </p:animEffect>
                                      </p:childTnLst>
                                    </p:cTn>
                                  </p:par>
                                  <p:par>
                                    <p:cTn id="264" presetID="2" presetClass="entr" presetSubtype="4" accel="50000" fill="hold" nodeType="withEffect">
                                      <p:stCondLst>
                                        <p:cond delay="1250"/>
                                      </p:stCondLst>
                                      <p:childTnLst>
                                        <p:set>
                                          <p:cBhvr>
                                            <p:cTn id="265" dur="1" fill="hold">
                                              <p:stCondLst>
                                                <p:cond delay="0"/>
                                              </p:stCondLst>
                                            </p:cTn>
                                            <p:tgtEl>
                                              <p:spTgt spid="1088"/>
                                            </p:tgtEl>
                                            <p:attrNameLst>
                                              <p:attrName>style.visibility</p:attrName>
                                            </p:attrNameLst>
                                          </p:cBhvr>
                                          <p:to>
                                            <p:strVal val="visible"/>
                                          </p:to>
                                        </p:set>
                                        <p:anim calcmode="lin" valueType="num">
                                          <p:cBhvr additive="base">
                                            <p:cTn id="266" dur="1500" fill="hold"/>
                                            <p:tgtEl>
                                              <p:spTgt spid="1088"/>
                                            </p:tgtEl>
                                            <p:attrNameLst>
                                              <p:attrName>ppt_x</p:attrName>
                                            </p:attrNameLst>
                                          </p:cBhvr>
                                          <p:tavLst>
                                            <p:tav tm="0">
                                              <p:val>
                                                <p:strVal val="#ppt_x"/>
                                              </p:val>
                                            </p:tav>
                                            <p:tav tm="100000">
                                              <p:val>
                                                <p:strVal val="#ppt_x"/>
                                              </p:val>
                                            </p:tav>
                                          </p:tavLst>
                                        </p:anim>
                                        <p:anim calcmode="lin" valueType="num">
                                          <p:cBhvr additive="base">
                                            <p:cTn id="267" dur="1500" fill="hold"/>
                                            <p:tgtEl>
                                              <p:spTgt spid="1088"/>
                                            </p:tgtEl>
                                            <p:attrNameLst>
                                              <p:attrName>ppt_y</p:attrName>
                                            </p:attrNameLst>
                                          </p:cBhvr>
                                          <p:tavLst>
                                            <p:tav tm="0">
                                              <p:val>
                                                <p:strVal val="1+#ppt_h/2"/>
                                              </p:val>
                                            </p:tav>
                                            <p:tav tm="100000">
                                              <p:val>
                                                <p:strVal val="#ppt_y"/>
                                              </p:val>
                                            </p:tav>
                                          </p:tavLst>
                                        </p:anim>
                                      </p:childTnLst>
                                    </p:cTn>
                                  </p:par>
                                  <p:par>
                                    <p:cTn id="268" presetID="10" presetClass="entr" presetSubtype="0" fill="hold" nodeType="withEffect">
                                      <p:stCondLst>
                                        <p:cond delay="2200"/>
                                      </p:stCondLst>
                                      <p:childTnLst>
                                        <p:set>
                                          <p:cBhvr>
                                            <p:cTn id="269" dur="1" fill="hold">
                                              <p:stCondLst>
                                                <p:cond delay="0"/>
                                              </p:stCondLst>
                                            </p:cTn>
                                            <p:tgtEl>
                                              <p:spTgt spid="1084"/>
                                            </p:tgtEl>
                                            <p:attrNameLst>
                                              <p:attrName>style.visibility</p:attrName>
                                            </p:attrNameLst>
                                          </p:cBhvr>
                                          <p:to>
                                            <p:strVal val="visible"/>
                                          </p:to>
                                        </p:set>
                                        <p:animEffect transition="in" filter="fade">
                                          <p:cBhvr>
                                            <p:cTn id="270" dur="500"/>
                                            <p:tgtEl>
                                              <p:spTgt spid="1084"/>
                                            </p:tgtEl>
                                          </p:cBhvr>
                                        </p:animEffect>
                                      </p:childTnLst>
                                    </p:cTn>
                                  </p:par>
                                  <p:par>
                                    <p:cTn id="271" presetID="10" presetClass="entr" presetSubtype="0" fill="hold" grpId="0" nodeType="withEffect">
                                      <p:stCondLst>
                                        <p:cond delay="2400"/>
                                      </p:stCondLst>
                                      <p:childTnLst>
                                        <p:set>
                                          <p:cBhvr>
                                            <p:cTn id="272" dur="1" fill="hold">
                                              <p:stCondLst>
                                                <p:cond delay="0"/>
                                              </p:stCondLst>
                                            </p:cTn>
                                            <p:tgtEl>
                                              <p:spTgt spid="80"/>
                                            </p:tgtEl>
                                            <p:attrNameLst>
                                              <p:attrName>style.visibility</p:attrName>
                                            </p:attrNameLst>
                                          </p:cBhvr>
                                          <p:to>
                                            <p:strVal val="visible"/>
                                          </p:to>
                                        </p:set>
                                        <p:animEffect transition="in" filter="fade">
                                          <p:cBhvr>
                                            <p:cTn id="273" dur="100"/>
                                            <p:tgtEl>
                                              <p:spTgt spid="80"/>
                                            </p:tgtEl>
                                          </p:cBhvr>
                                        </p:animEffect>
                                      </p:childTnLst>
                                    </p:cTn>
                                  </p:par>
                                  <p:par>
                                    <p:cTn id="274" presetID="22" presetClass="entr" presetSubtype="4" fill="hold" nodeType="withEffect">
                                      <p:stCondLst>
                                        <p:cond delay="2200"/>
                                      </p:stCondLst>
                                      <p:childTnLst>
                                        <p:set>
                                          <p:cBhvr>
                                            <p:cTn id="275" dur="1" fill="hold">
                                              <p:stCondLst>
                                                <p:cond delay="0"/>
                                              </p:stCondLst>
                                            </p:cTn>
                                            <p:tgtEl>
                                              <p:spTgt spid="1076"/>
                                            </p:tgtEl>
                                            <p:attrNameLst>
                                              <p:attrName>style.visibility</p:attrName>
                                            </p:attrNameLst>
                                          </p:cBhvr>
                                          <p:to>
                                            <p:strVal val="visible"/>
                                          </p:to>
                                        </p:set>
                                        <p:animEffect transition="in" filter="wipe(down)">
                                          <p:cBhvr>
                                            <p:cTn id="276" dur="50"/>
                                            <p:tgtEl>
                                              <p:spTgt spid="1076"/>
                                            </p:tgtEl>
                                          </p:cBhvr>
                                        </p:animEffect>
                                      </p:childTnLst>
                                    </p:cTn>
                                  </p:par>
                                  <p:par>
                                    <p:cTn id="277" presetID="10" presetClass="exit" presetSubtype="0" fill="hold" nodeType="withEffect">
                                      <p:stCondLst>
                                        <p:cond delay="2250"/>
                                      </p:stCondLst>
                                      <p:childTnLst>
                                        <p:animEffect transition="out" filter="fade">
                                          <p:cBhvr>
                                            <p:cTn id="278" dur="100"/>
                                            <p:tgtEl>
                                              <p:spTgt spid="1080"/>
                                            </p:tgtEl>
                                          </p:cBhvr>
                                        </p:animEffect>
                                        <p:set>
                                          <p:cBhvr>
                                            <p:cTn id="279" dur="1" fill="hold">
                                              <p:stCondLst>
                                                <p:cond delay="99"/>
                                              </p:stCondLst>
                                            </p:cTn>
                                            <p:tgtEl>
                                              <p:spTgt spid="1080"/>
                                            </p:tgtEl>
                                            <p:attrNameLst>
                                              <p:attrName>style.visibility</p:attrName>
                                            </p:attrNameLst>
                                          </p:cBhvr>
                                          <p:to>
                                            <p:strVal val="hidden"/>
                                          </p:to>
                                        </p:set>
                                      </p:childTnLst>
                                    </p:cTn>
                                  </p:par>
                                  <p:par>
                                    <p:cTn id="280" presetID="10" presetClass="entr" presetSubtype="0" fill="hold" nodeType="withEffect">
                                      <p:stCondLst>
                                        <p:cond delay="2050"/>
                                      </p:stCondLst>
                                      <p:childTnLst>
                                        <p:set>
                                          <p:cBhvr>
                                            <p:cTn id="281" dur="1" fill="hold">
                                              <p:stCondLst>
                                                <p:cond delay="0"/>
                                              </p:stCondLst>
                                            </p:cTn>
                                            <p:tgtEl>
                                              <p:spTgt spid="1092"/>
                                            </p:tgtEl>
                                            <p:attrNameLst>
                                              <p:attrName>style.visibility</p:attrName>
                                            </p:attrNameLst>
                                          </p:cBhvr>
                                          <p:to>
                                            <p:strVal val="visible"/>
                                          </p:to>
                                        </p:set>
                                        <p:animEffect transition="in" filter="fade">
                                          <p:cBhvr>
                                            <p:cTn id="282" dur="500"/>
                                            <p:tgtEl>
                                              <p:spTgt spid="1092"/>
                                            </p:tgtEl>
                                          </p:cBhvr>
                                        </p:animEffect>
                                      </p:childTnLst>
                                    </p:cTn>
                                  </p:par>
                                  <p:par>
                                    <p:cTn id="283" presetID="10" presetClass="entr" presetSubtype="0" fill="hold" grpId="0" nodeType="withEffect">
                                      <p:stCondLst>
                                        <p:cond delay="2700"/>
                                      </p:stCondLst>
                                      <p:childTnLst>
                                        <p:set>
                                          <p:cBhvr>
                                            <p:cTn id="284" dur="1" fill="hold">
                                              <p:stCondLst>
                                                <p:cond delay="0"/>
                                              </p:stCondLst>
                                            </p:cTn>
                                            <p:tgtEl>
                                              <p:spTgt spid="73"/>
                                            </p:tgtEl>
                                            <p:attrNameLst>
                                              <p:attrName>style.visibility</p:attrName>
                                            </p:attrNameLst>
                                          </p:cBhvr>
                                          <p:to>
                                            <p:strVal val="visible"/>
                                          </p:to>
                                        </p:set>
                                        <p:animEffect transition="in" filter="fade">
                                          <p:cBhvr>
                                            <p:cTn id="285" dur="250"/>
                                            <p:tgtEl>
                                              <p:spTgt spid="73"/>
                                            </p:tgtEl>
                                          </p:cBhvr>
                                        </p:animEffect>
                                      </p:childTnLst>
                                    </p:cTn>
                                  </p:par>
                                  <p:par>
                                    <p:cTn id="286" presetID="26" presetClass="emph" presetSubtype="0" fill="hold" grpId="1" nodeType="withEffect">
                                      <p:stCondLst>
                                        <p:cond delay="2700"/>
                                      </p:stCondLst>
                                      <p:childTnLst>
                                        <p:animEffect transition="out" filter="fade">
                                          <p:cBhvr>
                                            <p:cTn id="287" dur="250" tmFilter="0, 0; .2, .5; .8, .5; 1, 0"/>
                                            <p:tgtEl>
                                              <p:spTgt spid="73"/>
                                            </p:tgtEl>
                                          </p:cBhvr>
                                        </p:animEffect>
                                        <p:animScale>
                                          <p:cBhvr>
                                            <p:cTn id="288" dur="125" autoRev="1" fill="hold"/>
                                            <p:tgtEl>
                                              <p:spTgt spid="7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8" grpId="0"/>
          <p:bldP spid="79" grpId="0"/>
          <p:bldP spid="80" grpId="0"/>
          <p:bldP spid="118" grpId="0"/>
          <p:bldP spid="73" grpId="0"/>
          <p:bldP spid="73" grpId="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OIT Transparency Benchmarks</a:t>
            </a:r>
            <a:endParaRPr lang="en-US" dirty="0"/>
          </a:p>
        </p:txBody>
      </p:sp>
      <p:sp>
        <p:nvSpPr>
          <p:cNvPr id="3" name="Text Placeholder 2"/>
          <p:cNvSpPr>
            <a:spLocks noGrp="1"/>
          </p:cNvSpPr>
          <p:nvPr>
            <p:ph type="body" sz="quarter" idx="10"/>
          </p:nvPr>
        </p:nvSpPr>
        <p:spPr/>
        <p:txBody>
          <a:bodyPr/>
          <a:lstStyle/>
          <a:p>
            <a:r>
              <a:rPr lang="en-US" dirty="0"/>
              <a:t>Challenger 660 Combine</a:t>
            </a:r>
          </a:p>
          <a:p>
            <a:endParaRPr lang="en-US" dirty="0"/>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880" y="797016"/>
            <a:ext cx="8346567" cy="3829431"/>
          </a:xfrm>
          <a:prstGeom prst="rect">
            <a:avLst/>
          </a:prstGeom>
        </p:spPr>
      </p:pic>
      <p:sp>
        <p:nvSpPr>
          <p:cNvPr id="5" name="XTOP"/>
          <p:cNvSpPr txBox="1"/>
          <p:nvPr/>
        </p:nvSpPr>
        <p:spPr>
          <a:xfrm>
            <a:off x="7189303" y="805474"/>
            <a:ext cx="1082027" cy="304699"/>
          </a:xfrm>
          <a:prstGeom prst="rect">
            <a:avLst/>
          </a:prstGeom>
          <a:noFill/>
        </p:spPr>
        <p:txBody>
          <a:bodyPr wrap="none" lIns="0" tIns="0" rIns="0" bIns="27432" rtlCol="0">
            <a:spAutoFit/>
          </a:bodyPr>
          <a:lstStyle/>
          <a:p>
            <a:pPr algn="ctr"/>
            <a:r>
              <a:rPr lang="en-US" b="1" dirty="0" smtClean="0">
                <a:ln/>
                <a:solidFill>
                  <a:schemeClr val="accent1"/>
                </a:solidFill>
                <a:effectLst>
                  <a:outerShdw blurRad="19685" dist="12700" dir="5400000" algn="tl" rotWithShape="0">
                    <a:schemeClr val="accent1">
                      <a:satMod val="130000"/>
                      <a:alpha val="60000"/>
                    </a:schemeClr>
                  </a:outerShdw>
                </a:effectLst>
                <a:latin typeface="Verdana" pitchFamily="34" charset="0"/>
                <a:ea typeface="Verdana" pitchFamily="34" charset="0"/>
                <a:cs typeface="Verdana" pitchFamily="34" charset="0"/>
              </a:rPr>
              <a:t>+800%</a:t>
            </a:r>
            <a:r>
              <a:rPr lang="en-US" sz="1200" baseline="100000" dirty="0">
                <a:ln/>
                <a:solidFill>
                  <a:schemeClr val="accent1"/>
                </a:solidFill>
                <a:effectLst>
                  <a:outerShdw blurRad="19685" dist="12700" dir="5400000" algn="tl" rotWithShape="0">
                    <a:schemeClr val="accent1">
                      <a:satMod val="130000"/>
                      <a:alpha val="60000"/>
                    </a:schemeClr>
                  </a:outerShdw>
                </a:effectLst>
                <a:latin typeface="Verdana" pitchFamily="34" charset="0"/>
                <a:ea typeface="Verdana" pitchFamily="34" charset="0"/>
                <a:cs typeface="Verdana" pitchFamily="34" charset="0"/>
              </a:rPr>
              <a:t>1</a:t>
            </a:r>
            <a:endParaRPr lang="en-US" baseline="100000" dirty="0">
              <a:ln/>
              <a:solidFill>
                <a:schemeClr val="accent1"/>
              </a:solidFill>
              <a:effectLst>
                <a:outerShdw blurRad="19685" dist="12700" dir="5400000" algn="tl" rotWithShape="0">
                  <a:schemeClr val="accent1">
                    <a:satMod val="130000"/>
                    <a:alpha val="60000"/>
                  </a:schemeClr>
                </a:outerShdw>
              </a:effectLst>
              <a:latin typeface="Verdana" pitchFamily="34" charset="0"/>
              <a:ea typeface="Verdana" pitchFamily="34" charset="0"/>
              <a:cs typeface="Verdana" pitchFamily="34" charset="0"/>
            </a:endParaRPr>
          </a:p>
        </p:txBody>
      </p:sp>
      <p:grpSp>
        <p:nvGrpSpPr>
          <p:cNvPr id="18" name="Group 17"/>
          <p:cNvGrpSpPr/>
          <p:nvPr/>
        </p:nvGrpSpPr>
        <p:grpSpPr>
          <a:xfrm>
            <a:off x="3849121" y="822960"/>
            <a:ext cx="2324078" cy="666845"/>
            <a:chOff x="3452446" y="1406632"/>
            <a:chExt cx="2324078" cy="666845"/>
          </a:xfrm>
        </p:grpSpPr>
        <p:sp>
          <p:nvSpPr>
            <p:cNvPr id="17" name="Rectangle 16"/>
            <p:cNvSpPr/>
            <p:nvPr/>
          </p:nvSpPr>
          <p:spPr bwMode="auto">
            <a:xfrm>
              <a:off x="3452446" y="1406632"/>
              <a:ext cx="2324077" cy="666845"/>
            </a:xfrm>
            <a:prstGeom prst="rect">
              <a:avLst/>
            </a:prstGeom>
            <a:solidFill>
              <a:schemeClr val="tx1"/>
            </a:solidFill>
            <a:ln w="25400" algn="ctr">
              <a:noFill/>
              <a:round/>
              <a:headEnd/>
              <a:tailEnd/>
            </a:ln>
            <a:effectLst/>
          </p:spPr>
          <p:txBody>
            <a:bodyPr lIns="228600" tIns="45714" rIns="228600" bIns="45714" rtlCol="0" anchor="ctr"/>
            <a:lstStyle/>
            <a:p>
              <a:pPr marL="1588" indent="-1588" algn="ctr" defTabSz="913183"/>
              <a:endParaRPr lang="en-US" b="1" smtClean="0">
                <a:solidFill>
                  <a:prstClr val="white"/>
                </a:solidFill>
                <a:cs typeface="Arial" charset="0"/>
              </a:endParaRPr>
            </a:p>
          </p:txBody>
        </p:sp>
        <p:grpSp>
          <p:nvGrpSpPr>
            <p:cNvPr id="16" name="Group 15"/>
            <p:cNvGrpSpPr/>
            <p:nvPr/>
          </p:nvGrpSpPr>
          <p:grpSpPr>
            <a:xfrm>
              <a:off x="3508165" y="1406632"/>
              <a:ext cx="2268359" cy="666845"/>
              <a:chOff x="3181023" y="1276206"/>
              <a:chExt cx="2268359" cy="666845"/>
            </a:xfrm>
          </p:grpSpPr>
          <p:grpSp>
            <p:nvGrpSpPr>
              <p:cNvPr id="6" name="WF5 Label"/>
              <p:cNvGrpSpPr/>
              <p:nvPr/>
            </p:nvGrpSpPr>
            <p:grpSpPr>
              <a:xfrm>
                <a:off x="3181024" y="1276206"/>
                <a:ext cx="2104851" cy="253916"/>
                <a:chOff x="3997877" y="286439"/>
                <a:chExt cx="2104851" cy="253916"/>
              </a:xfrm>
            </p:grpSpPr>
            <p:sp>
              <p:nvSpPr>
                <p:cNvPr id="7" name="TextBox 6"/>
                <p:cNvSpPr txBox="1"/>
                <p:nvPr/>
              </p:nvSpPr>
              <p:spPr>
                <a:xfrm>
                  <a:off x="4164377" y="286439"/>
                  <a:ext cx="1938351" cy="253916"/>
                </a:xfrm>
                <a:prstGeom prst="rect">
                  <a:avLst/>
                </a:prstGeom>
                <a:solidFill>
                  <a:schemeClr val="tx1"/>
                </a:solidFill>
              </p:spPr>
              <p:txBody>
                <a:bodyPr wrap="none" rtlCol="0">
                  <a:spAutoFit/>
                </a:bodyPr>
                <a:lstStyle/>
                <a:p>
                  <a:r>
                    <a:rPr lang="en-US" sz="1050" b="1" smtClean="0">
                      <a:solidFill>
                        <a:schemeClr val="bg1"/>
                      </a:solidFill>
                    </a:rPr>
                    <a:t>Pro/E Wildfire 5.0 - Blended</a:t>
                  </a:r>
                </a:p>
              </p:txBody>
            </p:sp>
            <p:pic>
              <p:nvPicPr>
                <p:cNvPr id="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7877" y="336364"/>
                  <a:ext cx="167655" cy="16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CP2 Blended Label"/>
              <p:cNvGrpSpPr/>
              <p:nvPr/>
            </p:nvGrpSpPr>
            <p:grpSpPr>
              <a:xfrm>
                <a:off x="3181024" y="1482670"/>
                <a:ext cx="2268358" cy="253916"/>
                <a:chOff x="3997877" y="549327"/>
                <a:chExt cx="2268358" cy="253916"/>
              </a:xfrm>
            </p:grpSpPr>
            <p:pic>
              <p:nvPicPr>
                <p:cNvPr id="10"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7877" y="599251"/>
                  <a:ext cx="167655" cy="16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164378" y="549327"/>
                  <a:ext cx="2101857" cy="253916"/>
                </a:xfrm>
                <a:prstGeom prst="rect">
                  <a:avLst/>
                </a:prstGeom>
                <a:solidFill>
                  <a:schemeClr val="tx1"/>
                </a:solidFill>
              </p:spPr>
              <p:txBody>
                <a:bodyPr wrap="none" rtlCol="0">
                  <a:spAutoFit/>
                </a:bodyPr>
                <a:lstStyle/>
                <a:p>
                  <a:r>
                    <a:rPr lang="en-US" sz="1050" b="1" dirty="0" smtClean="0">
                      <a:solidFill>
                        <a:schemeClr val="bg1"/>
                      </a:solidFill>
                    </a:rPr>
                    <a:t>Creo Parametric 2.0 - Blended</a:t>
                  </a:r>
                </a:p>
              </p:txBody>
            </p:sp>
          </p:grpSp>
          <p:grpSp>
            <p:nvGrpSpPr>
              <p:cNvPr id="12" name="CP2 OIT Label"/>
              <p:cNvGrpSpPr/>
              <p:nvPr/>
            </p:nvGrpSpPr>
            <p:grpSpPr>
              <a:xfrm>
                <a:off x="3181023" y="1689135"/>
                <a:ext cx="1960583" cy="253916"/>
                <a:chOff x="3997876" y="826326"/>
                <a:chExt cx="1960583" cy="253916"/>
              </a:xfrm>
            </p:grpSpPr>
            <p:pic>
              <p:nvPicPr>
                <p:cNvPr id="13"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7876" y="876249"/>
                  <a:ext cx="167655" cy="16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164378" y="826326"/>
                  <a:ext cx="1794081" cy="253916"/>
                </a:xfrm>
                <a:prstGeom prst="rect">
                  <a:avLst/>
                </a:prstGeom>
                <a:solidFill>
                  <a:schemeClr val="tx1"/>
                </a:solidFill>
              </p:spPr>
              <p:txBody>
                <a:bodyPr wrap="none" rtlCol="0">
                  <a:spAutoFit/>
                </a:bodyPr>
                <a:lstStyle/>
                <a:p>
                  <a:r>
                    <a:rPr lang="en-US" sz="1050" b="1" smtClean="0">
                      <a:solidFill>
                        <a:schemeClr val="bg1"/>
                      </a:solidFill>
                    </a:rPr>
                    <a:t>Creo Parametric 2.0 - OIT</a:t>
                  </a:r>
                </a:p>
              </p:txBody>
            </p:sp>
          </p:grpSp>
        </p:grpSp>
      </p:grpSp>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t="-1" b="848"/>
          <a:stretch/>
        </p:blipFill>
        <p:spPr>
          <a:xfrm>
            <a:off x="1155898" y="885070"/>
            <a:ext cx="2342301" cy="1993355"/>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833326044"/>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OIT </a:t>
            </a:r>
            <a:r>
              <a:rPr lang="en-US" dirty="0"/>
              <a:t>Transparency Benchmarks</a:t>
            </a:r>
          </a:p>
        </p:txBody>
      </p:sp>
      <p:sp>
        <p:nvSpPr>
          <p:cNvPr id="3" name="Text Placeholder 2"/>
          <p:cNvSpPr>
            <a:spLocks noGrp="1"/>
          </p:cNvSpPr>
          <p:nvPr>
            <p:ph type="body" sz="quarter" idx="10"/>
          </p:nvPr>
        </p:nvSpPr>
        <p:spPr/>
        <p:txBody>
          <a:bodyPr/>
          <a:lstStyle/>
          <a:p>
            <a:r>
              <a:rPr lang="en-US" dirty="0" smtClean="0"/>
              <a:t>PTC Motorcycle</a:t>
            </a:r>
            <a:endParaRPr lang="en-US" dirty="0"/>
          </a:p>
          <a:p>
            <a:endParaRPr lang="en-US" dirty="0"/>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880" y="797016"/>
            <a:ext cx="8346566" cy="3829431"/>
          </a:xfrm>
          <a:prstGeom prst="rect">
            <a:avLst/>
          </a:prstGeom>
        </p:spPr>
      </p:pic>
      <p:sp>
        <p:nvSpPr>
          <p:cNvPr id="5" name="XTOP"/>
          <p:cNvSpPr txBox="1"/>
          <p:nvPr/>
        </p:nvSpPr>
        <p:spPr>
          <a:xfrm>
            <a:off x="7189303" y="805474"/>
            <a:ext cx="1082027" cy="581698"/>
          </a:xfrm>
          <a:prstGeom prst="rect">
            <a:avLst/>
          </a:prstGeom>
          <a:noFill/>
        </p:spPr>
        <p:txBody>
          <a:bodyPr wrap="none" lIns="0" tIns="0" rIns="0" bIns="27432" rtlCol="0">
            <a:spAutoFit/>
          </a:bodyPr>
          <a:lstStyle/>
          <a:p>
            <a:pPr algn="ctr"/>
            <a:r>
              <a:rPr lang="en-US" b="1" dirty="0" smtClean="0">
                <a:ln/>
                <a:solidFill>
                  <a:schemeClr val="accent1"/>
                </a:solidFill>
                <a:effectLst>
                  <a:outerShdw blurRad="19685" dist="12700" dir="5400000" algn="tl" rotWithShape="0">
                    <a:schemeClr val="accent1">
                      <a:satMod val="130000"/>
                      <a:alpha val="60000"/>
                    </a:schemeClr>
                  </a:outerShdw>
                </a:effectLst>
                <a:latin typeface="Verdana" pitchFamily="34" charset="0"/>
                <a:ea typeface="Verdana" pitchFamily="34" charset="0"/>
                <a:cs typeface="Verdana" pitchFamily="34" charset="0"/>
              </a:rPr>
              <a:t>+900%</a:t>
            </a:r>
            <a:r>
              <a:rPr lang="en-US" sz="1200" baseline="100000" dirty="0" smtClean="0">
                <a:ln/>
                <a:solidFill>
                  <a:schemeClr val="accent1"/>
                </a:solidFill>
                <a:effectLst>
                  <a:outerShdw blurRad="19685" dist="12700" dir="5400000" algn="tl" rotWithShape="0">
                    <a:schemeClr val="accent1">
                      <a:satMod val="130000"/>
                      <a:alpha val="60000"/>
                    </a:schemeClr>
                  </a:outerShdw>
                </a:effectLst>
                <a:latin typeface="Verdana" pitchFamily="34" charset="0"/>
                <a:ea typeface="Verdana" pitchFamily="34" charset="0"/>
                <a:cs typeface="Verdana" pitchFamily="34" charset="0"/>
              </a:rPr>
              <a:t>2</a:t>
            </a:r>
            <a:endParaRPr lang="en-US" sz="1200" baseline="100000" dirty="0">
              <a:ln/>
              <a:solidFill>
                <a:schemeClr val="accent1"/>
              </a:solidFill>
              <a:effectLst>
                <a:outerShdw blurRad="19685" dist="12700" dir="5400000" algn="tl" rotWithShape="0">
                  <a:schemeClr val="accent1">
                    <a:satMod val="130000"/>
                    <a:alpha val="60000"/>
                  </a:schemeClr>
                </a:outerShdw>
              </a:effectLst>
              <a:latin typeface="Verdana" pitchFamily="34" charset="0"/>
              <a:ea typeface="Verdana" pitchFamily="34" charset="0"/>
              <a:cs typeface="Verdana" pitchFamily="34" charset="0"/>
            </a:endParaRPr>
          </a:p>
          <a:p>
            <a:pPr algn="ctr"/>
            <a:endParaRPr lang="en-US" b="1" dirty="0">
              <a:ln/>
              <a:solidFill>
                <a:schemeClr val="accent1"/>
              </a:solidFill>
              <a:effectLst>
                <a:outerShdw blurRad="19685" dist="12700" dir="5400000" algn="tl" rotWithShape="0">
                  <a:schemeClr val="accent1">
                    <a:satMod val="130000"/>
                    <a:alpha val="60000"/>
                  </a:schemeClr>
                </a:outerShdw>
              </a:effectLst>
              <a:latin typeface="Verdana" pitchFamily="34" charset="0"/>
              <a:ea typeface="Verdana" pitchFamily="34" charset="0"/>
              <a:cs typeface="Verdana" pitchFamily="34" charset="0"/>
            </a:endParaRPr>
          </a:p>
        </p:txBody>
      </p:sp>
      <p:grpSp>
        <p:nvGrpSpPr>
          <p:cNvPr id="32" name="Group 31"/>
          <p:cNvGrpSpPr/>
          <p:nvPr/>
        </p:nvGrpSpPr>
        <p:grpSpPr>
          <a:xfrm>
            <a:off x="3849121" y="822960"/>
            <a:ext cx="2324078" cy="666845"/>
            <a:chOff x="3452446" y="1406632"/>
            <a:chExt cx="2324078" cy="666845"/>
          </a:xfrm>
        </p:grpSpPr>
        <p:sp>
          <p:nvSpPr>
            <p:cNvPr id="33" name="Rectangle 32"/>
            <p:cNvSpPr/>
            <p:nvPr/>
          </p:nvSpPr>
          <p:spPr bwMode="auto">
            <a:xfrm>
              <a:off x="3452446" y="1406632"/>
              <a:ext cx="2324077" cy="666845"/>
            </a:xfrm>
            <a:prstGeom prst="rect">
              <a:avLst/>
            </a:prstGeom>
            <a:solidFill>
              <a:schemeClr val="tx1"/>
            </a:solidFill>
            <a:ln w="25400" algn="ctr">
              <a:noFill/>
              <a:round/>
              <a:headEnd/>
              <a:tailEnd/>
            </a:ln>
            <a:effectLst/>
          </p:spPr>
          <p:txBody>
            <a:bodyPr lIns="228600" tIns="45714" rIns="228600" bIns="45714" rtlCol="0" anchor="ctr"/>
            <a:lstStyle/>
            <a:p>
              <a:pPr marL="1588" indent="-1588" algn="ctr" defTabSz="913183"/>
              <a:endParaRPr lang="en-US" b="1" smtClean="0">
                <a:solidFill>
                  <a:prstClr val="white"/>
                </a:solidFill>
                <a:cs typeface="Arial" charset="0"/>
              </a:endParaRPr>
            </a:p>
          </p:txBody>
        </p:sp>
        <p:grpSp>
          <p:nvGrpSpPr>
            <p:cNvPr id="34" name="Group 33"/>
            <p:cNvGrpSpPr/>
            <p:nvPr/>
          </p:nvGrpSpPr>
          <p:grpSpPr>
            <a:xfrm>
              <a:off x="3508165" y="1406632"/>
              <a:ext cx="2268359" cy="666845"/>
              <a:chOff x="3181023" y="1276206"/>
              <a:chExt cx="2268359" cy="666845"/>
            </a:xfrm>
          </p:grpSpPr>
          <p:grpSp>
            <p:nvGrpSpPr>
              <p:cNvPr id="35" name="WF5 Label"/>
              <p:cNvGrpSpPr/>
              <p:nvPr/>
            </p:nvGrpSpPr>
            <p:grpSpPr>
              <a:xfrm>
                <a:off x="3181024" y="1276206"/>
                <a:ext cx="2104851" cy="253916"/>
                <a:chOff x="3997877" y="286439"/>
                <a:chExt cx="2104851" cy="253916"/>
              </a:xfrm>
            </p:grpSpPr>
            <p:sp>
              <p:nvSpPr>
                <p:cNvPr id="42" name="TextBox 41"/>
                <p:cNvSpPr txBox="1"/>
                <p:nvPr/>
              </p:nvSpPr>
              <p:spPr>
                <a:xfrm>
                  <a:off x="4164377" y="286439"/>
                  <a:ext cx="1938351" cy="253916"/>
                </a:xfrm>
                <a:prstGeom prst="rect">
                  <a:avLst/>
                </a:prstGeom>
                <a:solidFill>
                  <a:schemeClr val="tx1"/>
                </a:solidFill>
              </p:spPr>
              <p:txBody>
                <a:bodyPr wrap="none" rtlCol="0">
                  <a:spAutoFit/>
                </a:bodyPr>
                <a:lstStyle/>
                <a:p>
                  <a:r>
                    <a:rPr lang="en-US" sz="1050" b="1" smtClean="0">
                      <a:solidFill>
                        <a:schemeClr val="bg1"/>
                      </a:solidFill>
                    </a:rPr>
                    <a:t>Pro/E Wildfire 5.0 - Blended</a:t>
                  </a:r>
                </a:p>
              </p:txBody>
            </p:sp>
            <p:pic>
              <p:nvPicPr>
                <p:cNvPr id="43"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7877" y="336364"/>
                  <a:ext cx="167655" cy="16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6" name="CP2 Blended Label"/>
              <p:cNvGrpSpPr/>
              <p:nvPr/>
            </p:nvGrpSpPr>
            <p:grpSpPr>
              <a:xfrm>
                <a:off x="3181024" y="1482670"/>
                <a:ext cx="2268358" cy="253916"/>
                <a:chOff x="3997877" y="549327"/>
                <a:chExt cx="2268358" cy="253916"/>
              </a:xfrm>
            </p:grpSpPr>
            <p:pic>
              <p:nvPicPr>
                <p:cNvPr id="40"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7877" y="599251"/>
                  <a:ext cx="167655" cy="16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4164378" y="549327"/>
                  <a:ext cx="2101857" cy="253916"/>
                </a:xfrm>
                <a:prstGeom prst="rect">
                  <a:avLst/>
                </a:prstGeom>
                <a:solidFill>
                  <a:schemeClr val="tx1"/>
                </a:solidFill>
              </p:spPr>
              <p:txBody>
                <a:bodyPr wrap="none" rtlCol="0">
                  <a:spAutoFit/>
                </a:bodyPr>
                <a:lstStyle/>
                <a:p>
                  <a:r>
                    <a:rPr lang="en-US" sz="1050" b="1" smtClean="0">
                      <a:solidFill>
                        <a:schemeClr val="bg1"/>
                      </a:solidFill>
                    </a:rPr>
                    <a:t>Creo Parametric 2.0 - Blended</a:t>
                  </a:r>
                </a:p>
              </p:txBody>
            </p:sp>
          </p:grpSp>
          <p:grpSp>
            <p:nvGrpSpPr>
              <p:cNvPr id="37" name="CP2 OIT Label"/>
              <p:cNvGrpSpPr/>
              <p:nvPr/>
            </p:nvGrpSpPr>
            <p:grpSpPr>
              <a:xfrm>
                <a:off x="3181023" y="1689135"/>
                <a:ext cx="1960583" cy="253916"/>
                <a:chOff x="3997876" y="826326"/>
                <a:chExt cx="1960583" cy="253916"/>
              </a:xfrm>
            </p:grpSpPr>
            <p:pic>
              <p:nvPicPr>
                <p:cNvPr id="38"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7876" y="876249"/>
                  <a:ext cx="167655" cy="16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4164378" y="826326"/>
                  <a:ext cx="1794081" cy="253916"/>
                </a:xfrm>
                <a:prstGeom prst="rect">
                  <a:avLst/>
                </a:prstGeom>
                <a:solidFill>
                  <a:schemeClr val="tx1"/>
                </a:solidFill>
              </p:spPr>
              <p:txBody>
                <a:bodyPr wrap="none" rtlCol="0">
                  <a:spAutoFit/>
                </a:bodyPr>
                <a:lstStyle/>
                <a:p>
                  <a:r>
                    <a:rPr lang="en-US" sz="1050" b="1" smtClean="0">
                      <a:solidFill>
                        <a:schemeClr val="bg1"/>
                      </a:solidFill>
                    </a:rPr>
                    <a:t>Creo Parametric 2.0 - OIT</a:t>
                  </a:r>
                </a:p>
              </p:txBody>
            </p:sp>
          </p:grpSp>
        </p:grpSp>
      </p:grpSp>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6923" y="1292445"/>
            <a:ext cx="2684431" cy="1789621"/>
          </a:xfrm>
          <a:prstGeom prst="rect">
            <a:avLst/>
          </a:prstGeom>
        </p:spPr>
      </p:pic>
    </p:spTree>
    <p:extLst>
      <p:ext uri="{BB962C8B-B14F-4D97-AF65-F5344CB8AC3E}">
        <p14:creationId xmlns:p14="http://schemas.microsoft.com/office/powerpoint/2010/main" val="1219733271"/>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itle 8"/>
          <p:cNvSpPr>
            <a:spLocks noGrp="1"/>
          </p:cNvSpPr>
          <p:nvPr>
            <p:ph type="title"/>
          </p:nvPr>
        </p:nvSpPr>
        <p:spPr>
          <a:xfrm>
            <a:off x="891117" y="2091690"/>
            <a:ext cx="3492460" cy="1126626"/>
          </a:xfrm>
        </p:spPr>
        <p:txBody>
          <a:bodyPr/>
          <a:lstStyle/>
          <a:p>
            <a:r>
              <a:rPr lang="en-US" sz="2400" cap="none" dirty="0"/>
              <a:t>AMD </a:t>
            </a:r>
            <a:r>
              <a:rPr lang="en-US" sz="2400" cap="none" dirty="0" smtClean="0"/>
              <a:t>FirePro</a:t>
            </a:r>
            <a:r>
              <a:rPr lang="en-US" sz="2400" cap="none" baseline="30000" dirty="0" smtClean="0"/>
              <a:t>™</a:t>
            </a:r>
            <a:br>
              <a:rPr lang="en-US" sz="2400" cap="none" baseline="30000" dirty="0" smtClean="0"/>
            </a:br>
            <a:r>
              <a:rPr lang="en-US" cap="none" dirty="0" smtClean="0">
                <a:solidFill>
                  <a:srgbClr val="FFC000"/>
                </a:solidFill>
              </a:rPr>
              <a:t>Workstation Portfolio</a:t>
            </a:r>
            <a:endParaRPr lang="en-US" sz="1600" cap="none" dirty="0">
              <a:solidFill>
                <a:srgbClr val="FFC000"/>
              </a:solidFill>
            </a:endParaRPr>
          </a:p>
        </p:txBody>
      </p:sp>
      <p:pic>
        <p:nvPicPr>
          <p:cNvPr id="3" name="390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1126" y="159119"/>
            <a:ext cx="2195513" cy="1281113"/>
          </a:xfrm>
          <a:prstGeom prst="rect">
            <a:avLst/>
          </a:prstGeom>
        </p:spPr>
      </p:pic>
      <p:pic>
        <p:nvPicPr>
          <p:cNvPr id="4" name="490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5301" y="983958"/>
            <a:ext cx="2162175" cy="1700213"/>
          </a:xfrm>
          <a:prstGeom prst="rect">
            <a:avLst/>
          </a:prstGeom>
        </p:spPr>
      </p:pic>
      <p:pic>
        <p:nvPicPr>
          <p:cNvPr id="5" name="590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9476" y="2177795"/>
            <a:ext cx="2738438" cy="1700213"/>
          </a:xfrm>
          <a:prstGeom prst="rect">
            <a:avLst/>
          </a:prstGeom>
        </p:spPr>
      </p:pic>
      <p:pic>
        <p:nvPicPr>
          <p:cNvPr id="6" name="790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176" y="3381774"/>
            <a:ext cx="3190875" cy="1719263"/>
          </a:xfrm>
          <a:prstGeom prst="rect">
            <a:avLst/>
          </a:prstGeom>
        </p:spPr>
      </p:pic>
    </p:spTree>
    <p:extLst>
      <p:ext uri="{BB962C8B-B14F-4D97-AF65-F5344CB8AC3E}">
        <p14:creationId xmlns:p14="http://schemas.microsoft.com/office/powerpoint/2010/main" val="2898911307"/>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withEffect" p14:presetBounceEnd="2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20000">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par>
                                    <p:cTn id="12" presetID="42" presetClass="path" presetSubtype="0" accel="50000" fill="hold" nodeType="withEffect" p14:presetBounceEnd="20000">
                                      <p:stCondLst>
                                        <p:cond delay="250"/>
                                      </p:stCondLst>
                                      <p:childTnLst>
                                        <p:animMotion origin="layout" path="M 0 0 L 0 0.25 E" pathEditMode="relative" ptsTypes="" p14:bounceEnd="20000">
                                          <p:cBhvr>
                                            <p:cTn id="13" dur="500" spd="-100000" fill="hold"/>
                                            <p:tgtEl>
                                              <p:spTgt spid="5"/>
                                            </p:tgtEl>
                                            <p:attrNameLst>
                                              <p:attrName>ppt_x</p:attrName>
                                              <p:attrName>ppt_y</p:attrName>
                                            </p:attrNameLst>
                                          </p:cBhvr>
                                        </p:animMotion>
                                      </p:childTnLst>
                                    </p:cTn>
                                  </p:par>
                                  <p:par>
                                    <p:cTn id="14" presetID="10" presetClass="entr" presetSubtype="0" fill="hold"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42" presetClass="path" presetSubtype="0" accel="50000" fill="hold" nodeType="withEffect" p14:presetBounceEnd="20000">
                                      <p:stCondLst>
                                        <p:cond delay="500"/>
                                      </p:stCondLst>
                                      <p:childTnLst>
                                        <p:animMotion origin="layout" path="M 5E-6 -1.5406E-6 L 5E-6 0.23155 " pathEditMode="relative" rAng="0" ptsTypes="AA" p14:bounceEnd="20000">
                                          <p:cBhvr>
                                            <p:cTn id="18" dur="500" spd="-100000" fill="hold"/>
                                            <p:tgtEl>
                                              <p:spTgt spid="4"/>
                                            </p:tgtEl>
                                            <p:attrNameLst>
                                              <p:attrName>ppt_x</p:attrName>
                                              <p:attrName>ppt_y</p:attrName>
                                            </p:attrNameLst>
                                          </p:cBhvr>
                                          <p:rCtr x="0" y="11578"/>
                                        </p:animMotion>
                                      </p:childTnLst>
                                    </p:cTn>
                                  </p:par>
                                  <p:par>
                                    <p:cTn id="19" presetID="10" presetClass="entr" presetSubtype="0" fill="hold" nodeType="withEffect">
                                      <p:stCondLst>
                                        <p:cond delay="75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par>
                                    <p:cTn id="22" presetID="42" presetClass="path" presetSubtype="0" accel="50000" fill="hold" nodeType="withEffect" p14:presetBounceEnd="20000">
                                      <p:stCondLst>
                                        <p:cond delay="750"/>
                                      </p:stCondLst>
                                      <p:childTnLst>
                                        <p:animMotion origin="layout" path="M -0.00122 -0.00186 L -0.00122 0.20129 " pathEditMode="relative" rAng="0" ptsTypes="AA" p14:bounceEnd="20000">
                                          <p:cBhvr>
                                            <p:cTn id="23" dur="500" spd="-100000" fill="hold"/>
                                            <p:tgtEl>
                                              <p:spTgt spid="3"/>
                                            </p:tgtEl>
                                            <p:attrNameLst>
                                              <p:attrName>ppt_x</p:attrName>
                                              <p:attrName>ppt_y</p:attrName>
                                            </p:attrNameLst>
                                          </p:cBhvr>
                                          <p:rCtr x="0" y="10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par>
                                    <p:cTn id="12" presetID="42" presetClass="path" presetSubtype="0" accel="50000" fill="hold" nodeType="withEffect">
                                      <p:stCondLst>
                                        <p:cond delay="250"/>
                                      </p:stCondLst>
                                      <p:childTnLst>
                                        <p:animMotion origin="layout" path="M 0 0 L 0 0.25 E" pathEditMode="relative" ptsTypes="">
                                          <p:cBhvr>
                                            <p:cTn id="13" dur="500" spd="-100000" fill="hold"/>
                                            <p:tgtEl>
                                              <p:spTgt spid="5"/>
                                            </p:tgtEl>
                                            <p:attrNameLst>
                                              <p:attrName>ppt_x</p:attrName>
                                              <p:attrName>ppt_y</p:attrName>
                                            </p:attrNameLst>
                                          </p:cBhvr>
                                        </p:animMotion>
                                      </p:childTnLst>
                                    </p:cTn>
                                  </p:par>
                                  <p:par>
                                    <p:cTn id="14" presetID="10" presetClass="entr" presetSubtype="0" fill="hold"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42" presetClass="path" presetSubtype="0" accel="50000" fill="hold" nodeType="withEffect">
                                      <p:stCondLst>
                                        <p:cond delay="500"/>
                                      </p:stCondLst>
                                      <p:childTnLst>
                                        <p:animMotion origin="layout" path="M 5E-6 -1.5406E-6 L 5E-6 0.23155 " pathEditMode="relative" rAng="0" ptsTypes="AA">
                                          <p:cBhvr>
                                            <p:cTn id="18" dur="500" spd="-100000" fill="hold"/>
                                            <p:tgtEl>
                                              <p:spTgt spid="4"/>
                                            </p:tgtEl>
                                            <p:attrNameLst>
                                              <p:attrName>ppt_x</p:attrName>
                                              <p:attrName>ppt_y</p:attrName>
                                            </p:attrNameLst>
                                          </p:cBhvr>
                                          <p:rCtr x="0" y="11578"/>
                                        </p:animMotion>
                                      </p:childTnLst>
                                    </p:cTn>
                                  </p:par>
                                  <p:par>
                                    <p:cTn id="19" presetID="10" presetClass="entr" presetSubtype="0" fill="hold" nodeType="withEffect">
                                      <p:stCondLst>
                                        <p:cond delay="75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par>
                                    <p:cTn id="22" presetID="42" presetClass="path" presetSubtype="0" accel="50000" fill="hold" nodeType="withEffect">
                                      <p:stCondLst>
                                        <p:cond delay="750"/>
                                      </p:stCondLst>
                                      <p:childTnLst>
                                        <p:animMotion origin="layout" path="M -0.00122 -0.00186 L -0.00122 0.20129 " pathEditMode="relative" rAng="0" ptsTypes="AA">
                                          <p:cBhvr>
                                            <p:cTn id="23" dur="500" spd="-100000" fill="hold"/>
                                            <p:tgtEl>
                                              <p:spTgt spid="3"/>
                                            </p:tgtEl>
                                            <p:attrNameLst>
                                              <p:attrName>ppt_x</p:attrName>
                                              <p:attrName>ppt_y</p:attrName>
                                            </p:attrNameLst>
                                          </p:cBhvr>
                                          <p:rCtr x="0" y="10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flection mas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2"/>
          <p:cNvSpPr>
            <a:spLocks noGrp="1"/>
          </p:cNvSpPr>
          <p:nvPr>
            <p:ph type="title"/>
          </p:nvPr>
        </p:nvSpPr>
        <p:spPr/>
        <p:txBody>
          <a:bodyPr/>
          <a:lstStyle/>
          <a:p>
            <a:r>
              <a:rPr lang="en-US" dirty="0"/>
              <a:t>AMD </a:t>
            </a:r>
            <a:r>
              <a:rPr lang="en-US" dirty="0" err="1"/>
              <a:t>FirePro</a:t>
            </a:r>
            <a:r>
              <a:rPr lang="en-US" baseline="30000" dirty="0"/>
              <a:t>™</a:t>
            </a:r>
            <a:r>
              <a:rPr lang="en-US" dirty="0"/>
              <a:t> </a:t>
            </a:r>
            <a:r>
              <a:rPr lang="en-US" dirty="0" smtClean="0"/>
              <a:t>Professional Workstation </a:t>
            </a:r>
            <a:r>
              <a:rPr lang="en-US" dirty="0" err="1" smtClean="0"/>
              <a:t>Grafik</a:t>
            </a:r>
            <a:endParaRPr lang="en-US" dirty="0"/>
          </a:p>
        </p:txBody>
      </p:sp>
      <p:sp>
        <p:nvSpPr>
          <p:cNvPr id="4" name="Text Placeholder 3"/>
          <p:cNvSpPr>
            <a:spLocks noGrp="1"/>
          </p:cNvSpPr>
          <p:nvPr>
            <p:ph type="body" sz="quarter" idx="10"/>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indent="0">
              <a:buNone/>
            </a:pPr>
            <a:r>
              <a:rPr lang="en-US" cap="all" dirty="0" smtClean="0">
                <a:ln/>
                <a:solidFill>
                  <a:schemeClr val="accent1"/>
                </a:solidFill>
                <a:effectLst>
                  <a:outerShdw blurRad="19685" dist="12700" dir="5400000" algn="tl" rotWithShape="0">
                    <a:schemeClr val="accent1">
                      <a:satMod val="130000"/>
                      <a:alpha val="60000"/>
                    </a:schemeClr>
                  </a:outerShdw>
                </a:effectLst>
              </a:rPr>
              <a:t>NEU 2011-2012</a:t>
            </a:r>
            <a:endParaRPr lang="en-US" cap="all" dirty="0">
              <a:ln/>
              <a:solidFill>
                <a:schemeClr val="accent1"/>
              </a:solidFill>
              <a:effectLst>
                <a:outerShdw blurRad="19685" dist="12700" dir="5400000" algn="tl" rotWithShape="0">
                  <a:schemeClr val="accent1">
                    <a:satMod val="130000"/>
                    <a:alpha val="60000"/>
                  </a:schemeClr>
                </a:outerShdw>
              </a:effectLst>
            </a:endParaRPr>
          </a:p>
        </p:txBody>
      </p:sp>
      <p:sp>
        <p:nvSpPr>
          <p:cNvPr id="14" name="Rounded Rectangle 13"/>
          <p:cNvSpPr/>
          <p:nvPr/>
        </p:nvSpPr>
        <p:spPr bwMode="auto">
          <a:xfrm>
            <a:off x="450850" y="974281"/>
            <a:ext cx="3017520" cy="2330894"/>
          </a:xfrm>
          <a:prstGeom prst="roundRect">
            <a:avLst>
              <a:gd name="adj" fmla="val 4940"/>
            </a:avLst>
          </a:prstGeom>
          <a:gradFill flip="none" rotWithShape="1">
            <a:gsLst>
              <a:gs pos="0">
                <a:schemeClr val="bg1"/>
              </a:gs>
              <a:gs pos="62080">
                <a:srgbClr val="000000">
                  <a:alpha val="67000"/>
                </a:srgbClr>
              </a:gs>
              <a:gs pos="21000">
                <a:schemeClr val="bg1">
                  <a:alpha val="65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CA" b="1" smtClean="0">
              <a:solidFill>
                <a:prstClr val="white"/>
              </a:solidFill>
              <a:cs typeface="Arial" charset="0"/>
            </a:endParaRPr>
          </a:p>
        </p:txBody>
      </p:sp>
      <p:sp>
        <p:nvSpPr>
          <p:cNvPr id="15" name="Rounded Rectangle 14"/>
          <p:cNvSpPr/>
          <p:nvPr/>
        </p:nvSpPr>
        <p:spPr bwMode="auto">
          <a:xfrm>
            <a:off x="505714" y="1034901"/>
            <a:ext cx="2907792" cy="1827988"/>
          </a:xfrm>
          <a:prstGeom prst="roundRect">
            <a:avLst>
              <a:gd name="adj" fmla="val 4996"/>
            </a:avLst>
          </a:prstGeom>
          <a:gradFill flip="none" rotWithShape="1">
            <a:gsLst>
              <a:gs pos="0">
                <a:schemeClr val="tx1">
                  <a:alpha val="65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p>
            <a:pPr marL="1588" indent="-1588" algn="ctr" defTabSz="913183"/>
            <a:endParaRPr lang="en-CA" b="1" smtClean="0">
              <a:solidFill>
                <a:prstClr val="white"/>
              </a:solidFill>
              <a:cs typeface="Arial" charset="0"/>
            </a:endParaRPr>
          </a:p>
        </p:txBody>
      </p:sp>
      <p:sp>
        <p:nvSpPr>
          <p:cNvPr id="27" name="Content Placeholder 24"/>
          <p:cNvSpPr txBox="1">
            <a:spLocks/>
          </p:cNvSpPr>
          <p:nvPr/>
        </p:nvSpPr>
        <p:spPr>
          <a:xfrm>
            <a:off x="450850" y="1633313"/>
            <a:ext cx="3017520" cy="1457693"/>
          </a:xfrm>
          <a:prstGeom prst="rect">
            <a:avLst/>
          </a:prstGeom>
        </p:spPr>
        <p:txBody>
          <a:bodyPr vert="horz" lIns="228600" tIns="45720" rIns="91440" bIns="45720" rtlCol="0">
            <a:noAutofit/>
          </a:bodyPr>
          <a:lst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tx1"/>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lang="en-US" sz="1400" kern="1200" dirty="0" smtClean="0">
                <a:solidFill>
                  <a:schemeClr val="tx1"/>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tx1"/>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tx1"/>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b="1" smtClean="0">
                <a:solidFill>
                  <a:schemeClr val="tx1">
                    <a:lumMod val="95000"/>
                  </a:schemeClr>
                </a:solidFill>
              </a:rPr>
              <a:t>High End Performance</a:t>
            </a:r>
          </a:p>
          <a:p>
            <a:pPr marL="171450" indent="-171450"/>
            <a:r>
              <a:rPr lang="en-US" b="1" smtClean="0">
                <a:solidFill>
                  <a:schemeClr val="tx1">
                    <a:lumMod val="95000"/>
                  </a:schemeClr>
                </a:solidFill>
              </a:rPr>
              <a:t>2GB GDDR5 – 160 GB/s</a:t>
            </a:r>
          </a:p>
          <a:p>
            <a:pPr marL="171450" indent="-171450"/>
            <a:r>
              <a:rPr lang="en-US" b="1" smtClean="0">
                <a:solidFill>
                  <a:schemeClr val="tx1">
                    <a:lumMod val="95000"/>
                  </a:schemeClr>
                </a:solidFill>
              </a:rPr>
              <a:t>4X DP @ 2560 x 1600</a:t>
            </a:r>
          </a:p>
          <a:p>
            <a:pPr marL="171450" indent="-171450"/>
            <a:r>
              <a:rPr lang="en-US" b="1" smtClean="0">
                <a:solidFill>
                  <a:schemeClr val="tx1">
                    <a:lumMod val="95000"/>
                  </a:schemeClr>
                </a:solidFill>
              </a:rPr>
              <a:t>150W</a:t>
            </a:r>
          </a:p>
          <a:p>
            <a:pPr marL="171450" indent="-171450"/>
            <a:r>
              <a:rPr lang="en-US" b="1" smtClean="0">
                <a:solidFill>
                  <a:schemeClr val="tx1">
                    <a:lumMod val="95000"/>
                  </a:schemeClr>
                </a:solidFill>
              </a:rPr>
              <a:t>$999 MSRP</a:t>
            </a:r>
            <a:endParaRPr lang="en-US" b="1">
              <a:solidFill>
                <a:schemeClr val="tx1">
                  <a:lumMod val="95000"/>
                </a:schemeClr>
              </a:solidFill>
            </a:endParaRPr>
          </a:p>
        </p:txBody>
      </p:sp>
      <p:pic>
        <p:nvPicPr>
          <p:cNvPr id="16" name="Picture 15" descr="E:\! Current WORK\! AMD\! GPU\Tabs\top tag red v2 b.png"/>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11500"/>
                    </a14:imgEffect>
                    <a14:imgEffect>
                      <a14:brightnessContrast bright="16000" contrast="36000"/>
                    </a14:imgEffect>
                  </a14:imgLayer>
                </a14:imgProps>
              </a:ext>
              <a:ext uri="{28A0092B-C50C-407E-A947-70E740481C1C}">
                <a14:useLocalDpi xmlns:a14="http://schemas.microsoft.com/office/drawing/2010/main" val="0"/>
              </a:ext>
            </a:extLst>
          </a:blip>
          <a:srcRect/>
          <a:stretch>
            <a:fillRect/>
          </a:stretch>
        </p:blipFill>
        <p:spPr bwMode="auto">
          <a:xfrm>
            <a:off x="539750" y="816911"/>
            <a:ext cx="2851450" cy="83545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08559" y="950976"/>
            <a:ext cx="2514600" cy="523220"/>
          </a:xfrm>
          <a:prstGeom prst="rect">
            <a:avLst/>
          </a:prstGeom>
          <a:noFill/>
        </p:spPr>
        <p:txBody>
          <a:bodyPr wrap="square" lIns="0" rIns="0" rtlCol="0">
            <a:spAutoFit/>
          </a:bodyPr>
          <a:lstStyle/>
          <a:p>
            <a:pPr algn="ctr"/>
            <a:r>
              <a:rPr lang="en-US" sz="2800" b="1">
                <a:ln w="6350">
                  <a:noFill/>
                </a:ln>
                <a:noFill/>
                <a:effectLst>
                  <a:outerShdw blurRad="38100" dist="38100" dir="2700000" algn="ctr" rotWithShape="0">
                    <a:srgbClr val="000000">
                      <a:alpha val="43000"/>
                    </a:srgbClr>
                  </a:outerShdw>
                </a:effectLst>
                <a:latin typeface="Paralucent DemiBold" pitchFamily="50" charset="0"/>
                <a:ea typeface="Verdana" pitchFamily="34" charset="0"/>
                <a:cs typeface="Verdana" pitchFamily="34" charset="0"/>
              </a:rPr>
              <a:t>FirePro </a:t>
            </a:r>
            <a:r>
              <a:rPr lang="en-US" sz="2800" b="1" smtClean="0">
                <a:ln w="6350">
                  <a:noFill/>
                </a:ln>
                <a:noFill/>
                <a:effectLst>
                  <a:outerShdw blurRad="38100" dist="38100" dir="2700000" algn="ctr" rotWithShape="0">
                    <a:srgbClr val="000000">
                      <a:alpha val="43000"/>
                    </a:srgbClr>
                  </a:outerShdw>
                </a:effectLst>
                <a:latin typeface="Paralucent DemiBold" pitchFamily="50" charset="0"/>
                <a:ea typeface="Verdana" pitchFamily="34" charset="0"/>
                <a:cs typeface="Verdana" pitchFamily="34" charset="0"/>
              </a:rPr>
              <a:t>V7900</a:t>
            </a:r>
            <a:endParaRPr lang="en-US" sz="2800" b="1">
              <a:ln w="6350">
                <a:noFill/>
              </a:ln>
              <a:noFill/>
              <a:effectLst>
                <a:outerShdw blurRad="38100" dist="38100" dir="2700000" algn="ctr" rotWithShape="0">
                  <a:srgbClr val="000000">
                    <a:alpha val="43000"/>
                  </a:srgbClr>
                </a:outerShdw>
              </a:effectLst>
              <a:latin typeface="Paralucent DemiBold" pitchFamily="50" charset="0"/>
              <a:ea typeface="Verdana" pitchFamily="34" charset="0"/>
              <a:cs typeface="Verdana" pitchFamily="34" charset="0"/>
            </a:endParaRPr>
          </a:p>
        </p:txBody>
      </p:sp>
      <p:sp>
        <p:nvSpPr>
          <p:cNvPr id="18" name="Card tag line"/>
          <p:cNvSpPr txBox="1">
            <a:spLocks/>
          </p:cNvSpPr>
          <p:nvPr/>
        </p:nvSpPr>
        <p:spPr>
          <a:xfrm>
            <a:off x="3668859" y="787873"/>
            <a:ext cx="3817520" cy="400110"/>
          </a:xfrm>
          <a:prstGeom prst="rect">
            <a:avLst/>
          </a:prstGeom>
          <a:effectLst/>
        </p:spPr>
        <p:txBody>
          <a:bodyPr wrap="none">
            <a:spAutoFit/>
          </a:bodyPr>
          <a:lst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bg1">
                    <a:lumMod val="95000"/>
                    <a:lumOff val="5000"/>
                  </a:schemeClr>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sz="1400" kern="1200">
                <a:solidFill>
                  <a:schemeClr val="bg1">
                    <a:lumMod val="95000"/>
                    <a:lumOff val="5000"/>
                  </a:schemeClr>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bg1">
                    <a:lumMod val="95000"/>
                    <a:lumOff val="5000"/>
                  </a:schemeClr>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bg1">
                    <a:lumMod val="95000"/>
                    <a:lumOff val="5000"/>
                  </a:schemeClr>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bg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None/>
            </a:pPr>
            <a:r>
              <a:rPr lang="en-US" sz="2000" dirty="0" err="1" smtClean="0">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effectLst>
                  <a:outerShdw blurRad="50800" dist="38100" dir="2700000" algn="tl" rotWithShape="0">
                    <a:prstClr val="black">
                      <a:alpha val="40000"/>
                    </a:prstClr>
                  </a:outerShdw>
                </a:effectLst>
                <a:latin typeface="Verdana" pitchFamily="34" charset="0"/>
                <a:ea typeface="Verdana" pitchFamily="34" charset="0"/>
                <a:cs typeface="Verdana" pitchFamily="34" charset="0"/>
              </a:rPr>
              <a:t>HighEnd</a:t>
            </a:r>
            <a:r>
              <a:rPr lang="en-US" sz="2000" dirty="0" smtClean="0">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effectLst>
                  <a:outerShdw blurRad="50800" dist="38100" dir="2700000" algn="tl" rotWithShape="0">
                    <a:prstClr val="black">
                      <a:alpha val="40000"/>
                    </a:prstClr>
                  </a:outerShdw>
                </a:effectLst>
                <a:latin typeface="Verdana" pitchFamily="34" charset="0"/>
                <a:ea typeface="Verdana" pitchFamily="34" charset="0"/>
                <a:cs typeface="Verdana" pitchFamily="34" charset="0"/>
              </a:rPr>
              <a:t> </a:t>
            </a:r>
            <a:r>
              <a:rPr lang="en-US" sz="2000" dirty="0" err="1" smtClean="0">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effectLst>
                  <a:outerShdw blurRad="50800" dist="38100" dir="2700000" algn="tl" rotWithShape="0">
                    <a:prstClr val="black">
                      <a:alpha val="40000"/>
                    </a:prstClr>
                  </a:outerShdw>
                </a:effectLst>
                <a:latin typeface="Verdana" pitchFamily="34" charset="0"/>
                <a:ea typeface="Verdana" pitchFamily="34" charset="0"/>
                <a:cs typeface="Verdana" pitchFamily="34" charset="0"/>
              </a:rPr>
              <a:t>Grafik</a:t>
            </a:r>
            <a:r>
              <a:rPr lang="en-US" sz="2000" dirty="0" smtClean="0">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effectLst>
                  <a:outerShdw blurRad="50800" dist="38100" dir="2700000" algn="tl" rotWithShape="0">
                    <a:prstClr val="black">
                      <a:alpha val="40000"/>
                    </a:prstClr>
                  </a:outerShdw>
                </a:effectLst>
                <a:latin typeface="Verdana" pitchFamily="34" charset="0"/>
                <a:ea typeface="Verdana" pitchFamily="34" charset="0"/>
                <a:cs typeface="Verdana" pitchFamily="34" charset="0"/>
              </a:rPr>
              <a:t> Performance</a:t>
            </a:r>
          </a:p>
        </p:txBody>
      </p:sp>
      <p:pic>
        <p:nvPicPr>
          <p:cNvPr id="2" name="Card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1842" y="1079126"/>
            <a:ext cx="5288280" cy="2259330"/>
          </a:xfrm>
          <a:prstGeom prst="rect">
            <a:avLst/>
          </a:prstGeom>
          <a:effectLst>
            <a:reflection blurRad="6350" stA="50000" endA="300" endPos="55500" dist="266700" dir="5400000" sy="-100000" algn="bl" rotWithShape="0"/>
          </a:effectLst>
        </p:spPr>
      </p:pic>
      <p:sp>
        <p:nvSpPr>
          <p:cNvPr id="12" name="Card name"/>
          <p:cNvSpPr txBox="1">
            <a:spLocks noChangeAspect="1"/>
          </p:cNvSpPr>
          <p:nvPr/>
        </p:nvSpPr>
        <p:spPr>
          <a:xfrm>
            <a:off x="-114299" y="816911"/>
            <a:ext cx="4116512" cy="707886"/>
          </a:xfrm>
          <a:prstGeom prst="rect">
            <a:avLst/>
          </a:prstGeom>
          <a:noFill/>
        </p:spPr>
        <p:txBody>
          <a:bodyPr wrap="none" lIns="0" tIns="45720" rIns="0" bIns="45720" rtlCol="0">
            <a:spAutoFit/>
          </a:bodyPr>
          <a:lstStyle/>
          <a:p>
            <a:pPr algn="ctr"/>
            <a:r>
              <a:rPr lang="en-US" sz="4000" b="1" dirty="0" err="1" smtClean="0">
                <a:ln w="6350">
                  <a:noFill/>
                </a:ln>
                <a:effectLst>
                  <a:outerShdw blurRad="38100" dist="38100" dir="2700000" algn="ctr" rotWithShape="0">
                    <a:srgbClr val="000000">
                      <a:alpha val="43000"/>
                    </a:srgbClr>
                  </a:outerShdw>
                </a:effectLst>
                <a:latin typeface="Verdana" pitchFamily="34" charset="0"/>
                <a:ea typeface="Verdana" pitchFamily="34" charset="0"/>
                <a:cs typeface="Verdana" pitchFamily="34" charset="0"/>
              </a:rPr>
              <a:t>FirePro</a:t>
            </a:r>
            <a:r>
              <a:rPr lang="en-US" sz="4000" b="1" dirty="0" smtClean="0">
                <a:ln w="6350">
                  <a:noFill/>
                </a:ln>
                <a:effectLst>
                  <a:outerShdw blurRad="38100" dist="38100" dir="2700000" algn="ctr" rotWithShape="0">
                    <a:srgbClr val="000000">
                      <a:alpha val="43000"/>
                    </a:srgbClr>
                  </a:outerShdw>
                </a:effectLst>
                <a:latin typeface="Verdana" pitchFamily="34" charset="0"/>
                <a:ea typeface="Verdana" pitchFamily="34" charset="0"/>
                <a:cs typeface="Verdana" pitchFamily="34" charset="0"/>
              </a:rPr>
              <a:t> </a:t>
            </a:r>
            <a:r>
              <a:rPr lang="en-US" sz="4000" b="1" dirty="0">
                <a:ln w="6350">
                  <a:noFill/>
                </a:ln>
                <a:effectLst>
                  <a:outerShdw blurRad="38100" dist="38100" dir="2700000" algn="ctr" rotWithShape="0">
                    <a:srgbClr val="000000">
                      <a:alpha val="43000"/>
                    </a:srgbClr>
                  </a:outerShdw>
                </a:effectLst>
                <a:latin typeface="Verdana" pitchFamily="34" charset="0"/>
                <a:ea typeface="Verdana" pitchFamily="34" charset="0"/>
                <a:cs typeface="Verdana" pitchFamily="34" charset="0"/>
              </a:rPr>
              <a:t>V7900</a:t>
            </a:r>
          </a:p>
        </p:txBody>
      </p:sp>
      <p:sp>
        <p:nvSpPr>
          <p:cNvPr id="6" name="slot label"/>
          <p:cNvSpPr txBox="1"/>
          <p:nvPr/>
        </p:nvSpPr>
        <p:spPr>
          <a:xfrm>
            <a:off x="5043909" y="3494191"/>
            <a:ext cx="897682" cy="276999"/>
          </a:xfrm>
          <a:prstGeom prst="rect">
            <a:avLst/>
          </a:prstGeom>
          <a:noFill/>
        </p:spPr>
        <p:txBody>
          <a:bodyPr wrap="none" lIns="0" tIns="0" rIns="0" bIns="0" rtlCol="0">
            <a:spAutoFit/>
          </a:bodyPr>
          <a:lstStyle/>
          <a:p>
            <a:pPr algn="ctr"/>
            <a:r>
              <a:rPr lang="en-US" b="1" dirty="0" smtClean="0">
                <a:solidFill>
                  <a:schemeClr val="bg1"/>
                </a:solidFill>
                <a:effectLst>
                  <a:outerShdw blurRad="50800" dist="38100" dir="2700000" algn="tl" rotWithShape="0">
                    <a:prstClr val="black">
                      <a:alpha val="40000"/>
                    </a:prstClr>
                  </a:outerShdw>
                </a:effectLst>
              </a:rPr>
              <a:t>PCIe 2.1</a:t>
            </a:r>
          </a:p>
        </p:txBody>
      </p:sp>
      <p:pic>
        <p:nvPicPr>
          <p:cNvPr id="17" name="Card 2"/>
          <p:cNvPicPr>
            <a:picLocks noChangeAspect="1"/>
          </p:cNvPicPr>
          <p:nvPr/>
        </p:nvPicPr>
        <p:blipFill rotWithShape="1">
          <a:blip r:embed="rId7" cstate="print">
            <a:extLst>
              <a:ext uri="{28A0092B-C50C-407E-A947-70E740481C1C}">
                <a14:useLocalDpi xmlns:a14="http://schemas.microsoft.com/office/drawing/2010/main" val="0"/>
              </a:ext>
            </a:extLst>
          </a:blip>
          <a:srcRect l="3202" t="7691" r="4951" b="11587"/>
          <a:stretch/>
        </p:blipFill>
        <p:spPr>
          <a:xfrm rot="614278">
            <a:off x="5993149" y="3092878"/>
            <a:ext cx="2886939" cy="1728826"/>
          </a:xfrm>
          <a:prstGeom prst="rect">
            <a:avLst/>
          </a:prstGeom>
        </p:spPr>
      </p:pic>
      <p:sp>
        <p:nvSpPr>
          <p:cNvPr id="13" name="Card Description"/>
          <p:cNvSpPr txBox="1">
            <a:spLocks/>
          </p:cNvSpPr>
          <p:nvPr/>
        </p:nvSpPr>
        <p:spPr>
          <a:xfrm>
            <a:off x="450849" y="3466149"/>
            <a:ext cx="3493829" cy="1335486"/>
          </a:xfrm>
          <a:prstGeom prst="rect">
            <a:avLst/>
          </a:prstGeom>
        </p:spPr>
        <p:txBody>
          <a:bodyPr vert="horz" lIns="228600" tIns="45720" rIns="91440" bIns="45720" rtlCol="0">
            <a:noAutofit/>
          </a:bodyPr>
          <a:lst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tx1"/>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lang="en-US" sz="1400" kern="1200" dirty="0" smtClean="0">
                <a:solidFill>
                  <a:schemeClr val="tx1"/>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tx1"/>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tx1"/>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spcAft>
                <a:spcPts val="0"/>
              </a:spcAft>
            </a:pPr>
            <a:r>
              <a:rPr lang="en-US" sz="1600" dirty="0" err="1" smtClean="0">
                <a:solidFill>
                  <a:schemeClr val="bg1">
                    <a:lumMod val="85000"/>
                    <a:lumOff val="15000"/>
                  </a:schemeClr>
                </a:solidFill>
              </a:rPr>
              <a:t>Sehr</a:t>
            </a:r>
            <a:r>
              <a:rPr lang="en-US" sz="1600" dirty="0" smtClean="0">
                <a:solidFill>
                  <a:schemeClr val="bg1">
                    <a:lumMod val="85000"/>
                    <a:lumOff val="15000"/>
                  </a:schemeClr>
                </a:solidFill>
              </a:rPr>
              <a:t> </a:t>
            </a:r>
            <a:r>
              <a:rPr lang="en-US" sz="1600" dirty="0" err="1" smtClean="0">
                <a:solidFill>
                  <a:schemeClr val="bg1">
                    <a:lumMod val="85000"/>
                    <a:lumOff val="15000"/>
                  </a:schemeClr>
                </a:solidFill>
              </a:rPr>
              <a:t>große</a:t>
            </a:r>
            <a:r>
              <a:rPr lang="en-US" sz="1600" dirty="0" smtClean="0">
                <a:solidFill>
                  <a:schemeClr val="bg1">
                    <a:lumMod val="85000"/>
                    <a:lumOff val="15000"/>
                  </a:schemeClr>
                </a:solidFill>
              </a:rPr>
              <a:t> </a:t>
            </a:r>
            <a:r>
              <a:rPr lang="en-US" sz="1600" dirty="0" err="1" smtClean="0">
                <a:solidFill>
                  <a:schemeClr val="bg1">
                    <a:lumMod val="85000"/>
                    <a:lumOff val="15000"/>
                  </a:schemeClr>
                </a:solidFill>
              </a:rPr>
              <a:t>Projekte</a:t>
            </a:r>
            <a:endParaRPr lang="en-US" sz="1600" dirty="0" smtClean="0">
              <a:solidFill>
                <a:schemeClr val="bg1">
                  <a:lumMod val="85000"/>
                  <a:lumOff val="15000"/>
                </a:schemeClr>
              </a:solidFill>
            </a:endParaRPr>
          </a:p>
          <a:p>
            <a:pPr marL="171450" indent="-171450">
              <a:spcAft>
                <a:spcPts val="0"/>
              </a:spcAft>
            </a:pPr>
            <a:r>
              <a:rPr lang="en-US" sz="1600" dirty="0" err="1" smtClean="0">
                <a:solidFill>
                  <a:schemeClr val="bg1">
                    <a:lumMod val="85000"/>
                    <a:lumOff val="15000"/>
                  </a:schemeClr>
                </a:solidFill>
              </a:rPr>
              <a:t>Sehr</a:t>
            </a:r>
            <a:r>
              <a:rPr lang="en-US" sz="1600" dirty="0" smtClean="0">
                <a:solidFill>
                  <a:schemeClr val="bg1">
                    <a:lumMod val="85000"/>
                    <a:lumOff val="15000"/>
                  </a:schemeClr>
                </a:solidFill>
              </a:rPr>
              <a:t> </a:t>
            </a:r>
            <a:r>
              <a:rPr lang="en-US" sz="1600" dirty="0" err="1" smtClean="0">
                <a:solidFill>
                  <a:schemeClr val="bg1">
                    <a:lumMod val="85000"/>
                    <a:lumOff val="15000"/>
                  </a:schemeClr>
                </a:solidFill>
              </a:rPr>
              <a:t>große</a:t>
            </a:r>
            <a:r>
              <a:rPr lang="en-US" sz="1600" dirty="0" smtClean="0">
                <a:solidFill>
                  <a:schemeClr val="bg1">
                    <a:lumMod val="85000"/>
                    <a:lumOff val="15000"/>
                  </a:schemeClr>
                </a:solidFill>
              </a:rPr>
              <a:t> “Parts”</a:t>
            </a:r>
          </a:p>
          <a:p>
            <a:pPr marL="458787" lvl="1" indent="-171450">
              <a:spcBef>
                <a:spcPts val="0"/>
              </a:spcBef>
              <a:spcAft>
                <a:spcPts val="0"/>
              </a:spcAft>
            </a:pPr>
            <a:r>
              <a:rPr lang="en-US" dirty="0" err="1">
                <a:solidFill>
                  <a:schemeClr val="bg1">
                    <a:lumMod val="85000"/>
                    <a:lumOff val="15000"/>
                  </a:schemeClr>
                </a:solidFill>
              </a:rPr>
              <a:t>k</a:t>
            </a:r>
            <a:r>
              <a:rPr lang="en-US" dirty="0" err="1" smtClean="0">
                <a:solidFill>
                  <a:schemeClr val="bg1">
                    <a:lumMod val="85000"/>
                    <a:lumOff val="15000"/>
                  </a:schemeClr>
                </a:solidFill>
              </a:rPr>
              <a:t>omplexe</a:t>
            </a:r>
            <a:r>
              <a:rPr lang="en-US" dirty="0" smtClean="0">
                <a:solidFill>
                  <a:schemeClr val="bg1">
                    <a:lumMod val="85000"/>
                    <a:lumOff val="15000"/>
                  </a:schemeClr>
                </a:solidFill>
              </a:rPr>
              <a:t> </a:t>
            </a:r>
            <a:r>
              <a:rPr lang="en-US" dirty="0" err="1" smtClean="0">
                <a:solidFill>
                  <a:schemeClr val="bg1">
                    <a:lumMod val="85000"/>
                    <a:lumOff val="15000"/>
                  </a:schemeClr>
                </a:solidFill>
              </a:rPr>
              <a:t>Oberflächen</a:t>
            </a:r>
            <a:r>
              <a:rPr lang="en-US" dirty="0" smtClean="0">
                <a:solidFill>
                  <a:schemeClr val="bg1">
                    <a:lumMod val="85000"/>
                    <a:lumOff val="15000"/>
                  </a:schemeClr>
                </a:solidFill>
              </a:rPr>
              <a:t>-Geometry</a:t>
            </a:r>
          </a:p>
          <a:p>
            <a:pPr marL="458787" lvl="1" indent="-171450">
              <a:spcBef>
                <a:spcPts val="0"/>
              </a:spcBef>
              <a:spcAft>
                <a:spcPts val="0"/>
              </a:spcAft>
            </a:pPr>
            <a:r>
              <a:rPr lang="en-US" dirty="0" err="1" smtClean="0">
                <a:solidFill>
                  <a:schemeClr val="bg1">
                    <a:lumMod val="85000"/>
                    <a:lumOff val="15000"/>
                  </a:schemeClr>
                </a:solidFill>
              </a:rPr>
              <a:t>Weitere</a:t>
            </a:r>
            <a:r>
              <a:rPr lang="en-US" dirty="0" smtClean="0">
                <a:solidFill>
                  <a:schemeClr val="bg1">
                    <a:lumMod val="85000"/>
                    <a:lumOff val="15000"/>
                  </a:schemeClr>
                </a:solidFill>
              </a:rPr>
              <a:t> </a:t>
            </a:r>
            <a:r>
              <a:rPr lang="en-US" dirty="0" err="1" smtClean="0">
                <a:solidFill>
                  <a:schemeClr val="bg1">
                    <a:lumMod val="85000"/>
                    <a:lumOff val="15000"/>
                  </a:schemeClr>
                </a:solidFill>
              </a:rPr>
              <a:t>HighEnd</a:t>
            </a:r>
            <a:r>
              <a:rPr lang="en-US" dirty="0" smtClean="0">
                <a:solidFill>
                  <a:schemeClr val="bg1">
                    <a:lumMod val="85000"/>
                    <a:lumOff val="15000"/>
                  </a:schemeClr>
                </a:solidFill>
              </a:rPr>
              <a:t> Features (Stereo, </a:t>
            </a:r>
            <a:r>
              <a:rPr lang="en-US" dirty="0" err="1" smtClean="0">
                <a:solidFill>
                  <a:schemeClr val="bg1">
                    <a:lumMod val="85000"/>
                    <a:lumOff val="15000"/>
                  </a:schemeClr>
                </a:solidFill>
              </a:rPr>
              <a:t>GenLock</a:t>
            </a:r>
            <a:r>
              <a:rPr lang="en-US" dirty="0" smtClean="0">
                <a:solidFill>
                  <a:schemeClr val="bg1">
                    <a:lumMod val="85000"/>
                    <a:lumOff val="15000"/>
                  </a:schemeClr>
                </a:solidFill>
              </a:rPr>
              <a:t>)</a:t>
            </a:r>
          </a:p>
        </p:txBody>
      </p:sp>
      <p:pic>
        <p:nvPicPr>
          <p:cNvPr id="20" name="slot botto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 y="152400"/>
            <a:ext cx="9144000" cy="514350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57476" y="4358022"/>
            <a:ext cx="737671" cy="622922"/>
          </a:xfrm>
          <a:prstGeom prst="rect">
            <a:avLst/>
          </a:prstGeom>
        </p:spPr>
      </p:pic>
    </p:spTree>
    <p:extLst>
      <p:ext uri="{BB962C8B-B14F-4D97-AF65-F5344CB8AC3E}">
        <p14:creationId xmlns:p14="http://schemas.microsoft.com/office/powerpoint/2010/main" val="1125928992"/>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42" presetClass="path" presetSubtype="0" accel="50000" decel="50000" fill="hold" nodeType="withEffect" p14:presetBounceEnd="20000">
                                      <p:stCondLst>
                                        <p:cond delay="0"/>
                                      </p:stCondLst>
                                      <p:childTnLst>
                                        <p:animMotion origin="layout" path="M 0.07517 0.00618 L -0.00121 0.00618 " pathEditMode="fixed" rAng="0" ptsTypes="AA" p14:bounceEnd="20000">
                                          <p:cBhvr>
                                            <p:cTn id="9" dur="1000" fill="hold"/>
                                            <p:tgtEl>
                                              <p:spTgt spid="2"/>
                                            </p:tgtEl>
                                            <p:attrNameLst>
                                              <p:attrName>ppt_x</p:attrName>
                                              <p:attrName>ppt_y</p:attrName>
                                            </p:attrNameLst>
                                          </p:cBhvr>
                                          <p:rCtr x="-3819" y="0"/>
                                        </p:animMotion>
                                      </p:childTnLst>
                                    </p:cTn>
                                  </p:par>
                                </p:childTnLst>
                              </p:cTn>
                            </p:par>
                            <p:par>
                              <p:cTn id="10" fill="hold">
                                <p:stCondLst>
                                  <p:cond delay="1000"/>
                                </p:stCondLst>
                                <p:childTnLst>
                                  <p:par>
                                    <p:cTn id="11" presetID="42" presetClass="path" presetSubtype="0" accel="100000" fill="hold" nodeType="afterEffect" p14:presetBounceEnd="20000">
                                      <p:stCondLst>
                                        <p:cond delay="0"/>
                                      </p:stCondLst>
                                      <p:childTnLst>
                                        <p:animMotion origin="layout" path="M -0.00121 0.00617 L -0.00121 0.04877 " pathEditMode="relative" rAng="0" ptsTypes="AA" p14:bounceEnd="20000">
                                          <p:cBhvr>
                                            <p:cTn id="12" dur="500" fill="hold"/>
                                            <p:tgtEl>
                                              <p:spTgt spid="2"/>
                                            </p:tgtEl>
                                            <p:attrNameLst>
                                              <p:attrName>ppt_x</p:attrName>
                                              <p:attrName>ppt_y</p:attrName>
                                            </p:attrNameLst>
                                          </p:cBhvr>
                                          <p:rCtr x="0" y="2130"/>
                                        </p:animMotion>
                                      </p:childTnLst>
                                    </p:cTn>
                                  </p:par>
                                </p:childTnLst>
                              </p:cTn>
                            </p:par>
                            <p:par>
                              <p:cTn id="13" fill="hold">
                                <p:stCondLst>
                                  <p:cond delay="1500"/>
                                </p:stCondLst>
                                <p:childTnLst>
                                  <p:par>
                                    <p:cTn id="14" presetID="10" presetClass="entr" presetSubtype="0" fill="hold" grpId="1"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6" presetClass="emph" presetSubtype="0" accel="100000" fill="hold" grpId="0" nodeType="withEffect" p14:presetBounceEnd="50000">
                                      <p:stCondLst>
                                        <p:cond delay="0"/>
                                      </p:stCondLst>
                                      <p:childTnLst>
                                        <p:animScale p14:bounceEnd="50000">
                                          <p:cBhvr>
                                            <p:cTn id="18" dur="500" fill="hold"/>
                                            <p:tgtEl>
                                              <p:spTgt spid="12"/>
                                            </p:tgtEl>
                                          </p:cBhvr>
                                          <p:by x="40000" y="40000"/>
                                        </p:animScale>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1000"/>
                                            <p:tgtEl>
                                              <p:spTgt spid="18"/>
                                            </p:tgtEl>
                                          </p:cBhvr>
                                        </p:animEffec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4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25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P spid="12" grpId="0"/>
          <p:bldP spid="12" grpId="1"/>
          <p:bldP spid="6"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42" presetClass="path" presetSubtype="0" accel="50000" decel="50000" fill="hold" nodeType="withEffect">
                                      <p:stCondLst>
                                        <p:cond delay="0"/>
                                      </p:stCondLst>
                                      <p:childTnLst>
                                        <p:animMotion origin="layout" path="M 0.07517 0.00618 L -0.00121 0.00618 " pathEditMode="fixed" rAng="0" ptsTypes="AA">
                                          <p:cBhvr>
                                            <p:cTn id="9" dur="1000" fill="hold"/>
                                            <p:tgtEl>
                                              <p:spTgt spid="2"/>
                                            </p:tgtEl>
                                            <p:attrNameLst>
                                              <p:attrName>ppt_x</p:attrName>
                                              <p:attrName>ppt_y</p:attrName>
                                            </p:attrNameLst>
                                          </p:cBhvr>
                                          <p:rCtr x="-3819" y="0"/>
                                        </p:animMotion>
                                      </p:childTnLst>
                                    </p:cTn>
                                  </p:par>
                                </p:childTnLst>
                              </p:cTn>
                            </p:par>
                            <p:par>
                              <p:cTn id="10" fill="hold">
                                <p:stCondLst>
                                  <p:cond delay="1000"/>
                                </p:stCondLst>
                                <p:childTnLst>
                                  <p:par>
                                    <p:cTn id="11" presetID="42" presetClass="path" presetSubtype="0" accel="100000" fill="hold" nodeType="afterEffect">
                                      <p:stCondLst>
                                        <p:cond delay="0"/>
                                      </p:stCondLst>
                                      <p:childTnLst>
                                        <p:animMotion origin="layout" path="M -0.00121 0.00617 L -0.00121 0.04877 " pathEditMode="relative" rAng="0" ptsTypes="AA">
                                          <p:cBhvr>
                                            <p:cTn id="12" dur="500" fill="hold"/>
                                            <p:tgtEl>
                                              <p:spTgt spid="2"/>
                                            </p:tgtEl>
                                            <p:attrNameLst>
                                              <p:attrName>ppt_x</p:attrName>
                                              <p:attrName>ppt_y</p:attrName>
                                            </p:attrNameLst>
                                          </p:cBhvr>
                                          <p:rCtr x="0" y="2130"/>
                                        </p:animMotion>
                                      </p:childTnLst>
                                    </p:cTn>
                                  </p:par>
                                </p:childTnLst>
                              </p:cTn>
                            </p:par>
                            <p:par>
                              <p:cTn id="13" fill="hold">
                                <p:stCondLst>
                                  <p:cond delay="1500"/>
                                </p:stCondLst>
                                <p:childTnLst>
                                  <p:par>
                                    <p:cTn id="14" presetID="10" presetClass="entr" presetSubtype="0" fill="hold" grpId="1"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6" presetClass="emph" presetSubtype="0" accel="100000" fill="hold" grpId="0" nodeType="withEffect">
                                      <p:stCondLst>
                                        <p:cond delay="0"/>
                                      </p:stCondLst>
                                      <p:childTnLst>
                                        <p:animScale>
                                          <p:cBhvr>
                                            <p:cTn id="18" dur="500" fill="hold"/>
                                            <p:tgtEl>
                                              <p:spTgt spid="12"/>
                                            </p:tgtEl>
                                          </p:cBhvr>
                                          <p:by x="40000" y="40000"/>
                                        </p:animScale>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1000"/>
                                            <p:tgtEl>
                                              <p:spTgt spid="18"/>
                                            </p:tgtEl>
                                          </p:cBhvr>
                                        </p:animEffec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4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25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P spid="12" grpId="0"/>
          <p:bldP spid="12" grpId="1"/>
          <p:bldP spid="6" grpId="0"/>
          <p:bldP spid="1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AMD </a:t>
            </a:r>
            <a:r>
              <a:rPr lang="en-US" dirty="0" err="1"/>
              <a:t>FirePro</a:t>
            </a:r>
            <a:r>
              <a:rPr lang="en-US" baseline="30000" dirty="0"/>
              <a:t>™</a:t>
            </a:r>
            <a:r>
              <a:rPr lang="en-US" dirty="0"/>
              <a:t> </a:t>
            </a:r>
            <a:r>
              <a:rPr lang="en-US" dirty="0" smtClean="0"/>
              <a:t>Professional Workstation </a:t>
            </a:r>
            <a:r>
              <a:rPr lang="en-US" dirty="0" err="1" smtClean="0"/>
              <a:t>Grafik</a:t>
            </a:r>
            <a:endParaRPr lang="en-US" dirty="0"/>
          </a:p>
        </p:txBody>
      </p:sp>
      <p:sp>
        <p:nvSpPr>
          <p:cNvPr id="4" name="Text Placeholder 3"/>
          <p:cNvSpPr>
            <a:spLocks noGrp="1"/>
          </p:cNvSpPr>
          <p:nvPr>
            <p:ph type="body" sz="quarter" idx="10"/>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indent="0">
              <a:buNone/>
            </a:pPr>
            <a:r>
              <a:rPr lang="en-US" cap="all" dirty="0" err="1" smtClean="0">
                <a:ln/>
                <a:solidFill>
                  <a:schemeClr val="accent1"/>
                </a:solidFill>
                <a:effectLst>
                  <a:outerShdw blurRad="19685" dist="12700" dir="5400000" algn="tl" rotWithShape="0">
                    <a:schemeClr val="accent1">
                      <a:satMod val="130000"/>
                      <a:alpha val="60000"/>
                    </a:schemeClr>
                  </a:outerShdw>
                </a:effectLst>
              </a:rPr>
              <a:t>NeU</a:t>
            </a:r>
            <a:r>
              <a:rPr lang="en-US" cap="all" dirty="0" smtClean="0">
                <a:ln/>
                <a:solidFill>
                  <a:schemeClr val="accent1"/>
                </a:solidFill>
                <a:effectLst>
                  <a:outerShdw blurRad="19685" dist="12700" dir="5400000" algn="tl" rotWithShape="0">
                    <a:schemeClr val="accent1">
                      <a:satMod val="130000"/>
                      <a:alpha val="60000"/>
                    </a:schemeClr>
                  </a:outerShdw>
                </a:effectLst>
              </a:rPr>
              <a:t> 2011-2012</a:t>
            </a:r>
            <a:endParaRPr lang="en-US" cap="all" dirty="0">
              <a:ln/>
              <a:solidFill>
                <a:schemeClr val="accent1"/>
              </a:solidFill>
              <a:effectLst>
                <a:outerShdw blurRad="19685" dist="12700" dir="5400000" algn="tl" rotWithShape="0">
                  <a:schemeClr val="accent1">
                    <a:satMod val="130000"/>
                    <a:alpha val="60000"/>
                  </a:schemeClr>
                </a:outerShdw>
              </a:effectLst>
            </a:endParaRPr>
          </a:p>
        </p:txBody>
      </p:sp>
      <p:sp>
        <p:nvSpPr>
          <p:cNvPr id="14" name="Rounded Rectangle 13"/>
          <p:cNvSpPr/>
          <p:nvPr/>
        </p:nvSpPr>
        <p:spPr bwMode="auto">
          <a:xfrm>
            <a:off x="450850" y="974281"/>
            <a:ext cx="3017520" cy="2330894"/>
          </a:xfrm>
          <a:prstGeom prst="roundRect">
            <a:avLst>
              <a:gd name="adj" fmla="val 4940"/>
            </a:avLst>
          </a:prstGeom>
          <a:gradFill flip="none" rotWithShape="1">
            <a:gsLst>
              <a:gs pos="0">
                <a:schemeClr val="bg1"/>
              </a:gs>
              <a:gs pos="62080">
                <a:srgbClr val="000000">
                  <a:alpha val="67000"/>
                </a:srgbClr>
              </a:gs>
              <a:gs pos="21000">
                <a:schemeClr val="bg1">
                  <a:alpha val="65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CA" b="1" smtClean="0">
              <a:solidFill>
                <a:prstClr val="white"/>
              </a:solidFill>
              <a:cs typeface="Arial" charset="0"/>
            </a:endParaRPr>
          </a:p>
        </p:txBody>
      </p:sp>
      <p:sp>
        <p:nvSpPr>
          <p:cNvPr id="15" name="Rounded Rectangle 14"/>
          <p:cNvSpPr/>
          <p:nvPr/>
        </p:nvSpPr>
        <p:spPr bwMode="auto">
          <a:xfrm>
            <a:off x="505714" y="1034901"/>
            <a:ext cx="2907792" cy="1827988"/>
          </a:xfrm>
          <a:prstGeom prst="roundRect">
            <a:avLst>
              <a:gd name="adj" fmla="val 4996"/>
            </a:avLst>
          </a:prstGeom>
          <a:gradFill flip="none" rotWithShape="1">
            <a:gsLst>
              <a:gs pos="0">
                <a:schemeClr val="tx1">
                  <a:alpha val="65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p>
            <a:pPr marL="1588" indent="-1588" algn="ctr" defTabSz="913183"/>
            <a:endParaRPr lang="en-CA" b="1" smtClean="0">
              <a:solidFill>
                <a:prstClr val="white"/>
              </a:solidFill>
              <a:cs typeface="Arial" charset="0"/>
            </a:endParaRPr>
          </a:p>
        </p:txBody>
      </p:sp>
      <p:sp>
        <p:nvSpPr>
          <p:cNvPr id="27" name="Content Placeholder 24"/>
          <p:cNvSpPr txBox="1">
            <a:spLocks/>
          </p:cNvSpPr>
          <p:nvPr/>
        </p:nvSpPr>
        <p:spPr>
          <a:xfrm>
            <a:off x="450850" y="1633313"/>
            <a:ext cx="3017520" cy="1457693"/>
          </a:xfrm>
          <a:prstGeom prst="rect">
            <a:avLst/>
          </a:prstGeom>
        </p:spPr>
        <p:txBody>
          <a:bodyPr vert="horz" lIns="228600" tIns="45720" rIns="91440" bIns="45720" rtlCol="0">
            <a:noAutofit/>
          </a:bodyPr>
          <a:lst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tx1"/>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lang="en-US" sz="1400" kern="1200" dirty="0" smtClean="0">
                <a:solidFill>
                  <a:schemeClr val="tx1"/>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tx1"/>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tx1"/>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b="1" dirty="0" smtClean="0">
                <a:solidFill>
                  <a:schemeClr val="tx1">
                    <a:lumMod val="95000"/>
                  </a:schemeClr>
                </a:solidFill>
              </a:rPr>
              <a:t>Mid-Range Performance</a:t>
            </a:r>
          </a:p>
          <a:p>
            <a:pPr marL="171450" indent="-171450"/>
            <a:r>
              <a:rPr lang="en-US" b="1" dirty="0" smtClean="0">
                <a:solidFill>
                  <a:schemeClr val="tx1">
                    <a:lumMod val="95000"/>
                  </a:schemeClr>
                </a:solidFill>
              </a:rPr>
              <a:t>2GB GDDR5 – 64 GB/s</a:t>
            </a:r>
          </a:p>
          <a:p>
            <a:pPr marL="171450" indent="-171450"/>
            <a:r>
              <a:rPr lang="en-US" b="1" dirty="0" smtClean="0">
                <a:solidFill>
                  <a:schemeClr val="tx1">
                    <a:lumMod val="95000"/>
                  </a:schemeClr>
                </a:solidFill>
              </a:rPr>
              <a:t>2X DP, 1X DVI @ 2560 x 1600</a:t>
            </a:r>
          </a:p>
          <a:p>
            <a:pPr marL="171450" indent="-171450"/>
            <a:r>
              <a:rPr lang="en-US" b="1" dirty="0" smtClean="0">
                <a:solidFill>
                  <a:schemeClr val="tx1">
                    <a:lumMod val="95000"/>
                  </a:schemeClr>
                </a:solidFill>
              </a:rPr>
              <a:t>75W</a:t>
            </a:r>
          </a:p>
          <a:p>
            <a:pPr marL="171450" indent="-171450"/>
            <a:r>
              <a:rPr lang="en-US" b="1" dirty="0" smtClean="0">
                <a:solidFill>
                  <a:schemeClr val="tx1">
                    <a:lumMod val="95000"/>
                  </a:schemeClr>
                </a:solidFill>
              </a:rPr>
              <a:t>$599 MSRP</a:t>
            </a:r>
            <a:endParaRPr lang="en-US" b="1" dirty="0">
              <a:solidFill>
                <a:schemeClr val="tx1">
                  <a:lumMod val="95000"/>
                </a:schemeClr>
              </a:solidFill>
            </a:endParaRPr>
          </a:p>
        </p:txBody>
      </p:sp>
      <p:pic>
        <p:nvPicPr>
          <p:cNvPr id="16" name="Picture 15" descr="E:\! Current WORK\! AMD\! GPU\Tabs\top tag red v2 b.pn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500"/>
                    </a14:imgEffect>
                    <a14:imgEffect>
                      <a14:brightnessContrast bright="16000" contrast="36000"/>
                    </a14:imgEffect>
                  </a14:imgLayer>
                </a14:imgProps>
              </a:ext>
              <a:ext uri="{28A0092B-C50C-407E-A947-70E740481C1C}">
                <a14:useLocalDpi xmlns:a14="http://schemas.microsoft.com/office/drawing/2010/main" val="0"/>
              </a:ext>
            </a:extLst>
          </a:blip>
          <a:srcRect/>
          <a:stretch>
            <a:fillRect/>
          </a:stretch>
        </p:blipFill>
        <p:spPr bwMode="auto">
          <a:xfrm>
            <a:off x="539750" y="816911"/>
            <a:ext cx="2851450" cy="83545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08559" y="950976"/>
            <a:ext cx="2514600" cy="523220"/>
          </a:xfrm>
          <a:prstGeom prst="rect">
            <a:avLst/>
          </a:prstGeom>
          <a:noFill/>
        </p:spPr>
        <p:txBody>
          <a:bodyPr wrap="square" lIns="0" rIns="0" rtlCol="0">
            <a:spAutoFit/>
          </a:bodyPr>
          <a:lstStyle/>
          <a:p>
            <a:pPr algn="ctr"/>
            <a:r>
              <a:rPr lang="en-US" sz="2800" b="1">
                <a:ln w="6350">
                  <a:noFill/>
                </a:ln>
                <a:noFill/>
                <a:effectLst>
                  <a:outerShdw blurRad="38100" dist="38100" dir="2700000" algn="ctr" rotWithShape="0">
                    <a:srgbClr val="000000">
                      <a:alpha val="43000"/>
                    </a:srgbClr>
                  </a:outerShdw>
                </a:effectLst>
                <a:latin typeface="Paralucent DemiBold" pitchFamily="50" charset="0"/>
                <a:ea typeface="Verdana" pitchFamily="34" charset="0"/>
                <a:cs typeface="Verdana" pitchFamily="34" charset="0"/>
              </a:rPr>
              <a:t>FirePro </a:t>
            </a:r>
            <a:r>
              <a:rPr lang="en-US" sz="2800" b="1" smtClean="0">
                <a:ln w="6350">
                  <a:noFill/>
                </a:ln>
                <a:noFill/>
                <a:effectLst>
                  <a:outerShdw blurRad="38100" dist="38100" dir="2700000" algn="ctr" rotWithShape="0">
                    <a:srgbClr val="000000">
                      <a:alpha val="43000"/>
                    </a:srgbClr>
                  </a:outerShdw>
                </a:effectLst>
                <a:latin typeface="Paralucent DemiBold" pitchFamily="50" charset="0"/>
                <a:ea typeface="Verdana" pitchFamily="34" charset="0"/>
                <a:cs typeface="Verdana" pitchFamily="34" charset="0"/>
              </a:rPr>
              <a:t>V7900</a:t>
            </a:r>
            <a:endParaRPr lang="en-US" sz="2800" b="1">
              <a:ln w="6350">
                <a:noFill/>
              </a:ln>
              <a:noFill/>
              <a:effectLst>
                <a:outerShdw blurRad="38100" dist="38100" dir="2700000" algn="ctr" rotWithShape="0">
                  <a:srgbClr val="000000">
                    <a:alpha val="43000"/>
                  </a:srgbClr>
                </a:outerShdw>
              </a:effectLst>
              <a:latin typeface="Paralucent DemiBold" pitchFamily="50" charset="0"/>
              <a:ea typeface="Verdana" pitchFamily="34" charset="0"/>
              <a:cs typeface="Verdana" pitchFamily="34" charset="0"/>
            </a:endParaRPr>
          </a:p>
        </p:txBody>
      </p:sp>
      <p:sp>
        <p:nvSpPr>
          <p:cNvPr id="18" name="Card tag line"/>
          <p:cNvSpPr txBox="1">
            <a:spLocks/>
          </p:cNvSpPr>
          <p:nvPr/>
        </p:nvSpPr>
        <p:spPr>
          <a:xfrm>
            <a:off x="3668063" y="777240"/>
            <a:ext cx="4531946" cy="400110"/>
          </a:xfrm>
          <a:prstGeom prst="rect">
            <a:avLst/>
          </a:prstGeom>
          <a:effectLst/>
        </p:spPr>
        <p:txBody>
          <a:bodyPr wrap="none">
            <a:spAutoFit/>
          </a:bodyPr>
          <a:lst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bg1">
                    <a:lumMod val="95000"/>
                    <a:lumOff val="5000"/>
                  </a:schemeClr>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sz="1400" kern="1200">
                <a:solidFill>
                  <a:schemeClr val="bg1">
                    <a:lumMod val="95000"/>
                    <a:lumOff val="5000"/>
                  </a:schemeClr>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bg1">
                    <a:lumMod val="95000"/>
                    <a:lumOff val="5000"/>
                  </a:schemeClr>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bg1">
                    <a:lumMod val="95000"/>
                    <a:lumOff val="5000"/>
                  </a:schemeClr>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bg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None/>
            </a:pPr>
            <a:r>
              <a:rPr lang="en-US" sz="2000" dirty="0" smtClean="0">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effectLst>
                  <a:outerShdw blurRad="50800" dist="38100" dir="2700000" algn="tl" rotWithShape="0">
                    <a:prstClr val="black">
                      <a:alpha val="40000"/>
                    </a:prstClr>
                  </a:outerShdw>
                </a:effectLst>
                <a:latin typeface="Verdana" pitchFamily="34" charset="0"/>
                <a:ea typeface="Verdana" pitchFamily="34" charset="0"/>
                <a:cs typeface="Verdana" pitchFamily="34" charset="0"/>
              </a:rPr>
              <a:t>Mid-Range </a:t>
            </a:r>
            <a:r>
              <a:rPr lang="en-US" sz="2000" dirty="0" err="1" smtClean="0">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effectLst>
                  <a:outerShdw blurRad="50800" dist="38100" dir="2700000" algn="tl" rotWithShape="0">
                    <a:prstClr val="black">
                      <a:alpha val="40000"/>
                    </a:prstClr>
                  </a:outerShdw>
                </a:effectLst>
                <a:latin typeface="Verdana" pitchFamily="34" charset="0"/>
                <a:ea typeface="Verdana" pitchFamily="34" charset="0"/>
                <a:cs typeface="Verdana" pitchFamily="34" charset="0"/>
              </a:rPr>
              <a:t>mit</a:t>
            </a:r>
            <a:r>
              <a:rPr lang="en-US" sz="2000" dirty="0" smtClean="0">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effectLst>
                  <a:outerShdw blurRad="50800" dist="38100" dir="2700000" algn="tl" rotWithShape="0">
                    <a:prstClr val="black">
                      <a:alpha val="40000"/>
                    </a:prstClr>
                  </a:outerShdw>
                </a:effectLst>
                <a:latin typeface="Verdana" pitchFamily="34" charset="0"/>
                <a:ea typeface="Verdana" pitchFamily="34" charset="0"/>
                <a:cs typeface="Verdana" pitchFamily="34" charset="0"/>
              </a:rPr>
              <a:t> High-End Features</a:t>
            </a:r>
          </a:p>
        </p:txBody>
      </p:sp>
      <p:pic>
        <p:nvPicPr>
          <p:cNvPr id="2" name="Card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1144" y="1098699"/>
            <a:ext cx="4370122" cy="2284730"/>
          </a:xfrm>
          <a:prstGeom prst="rect">
            <a:avLst/>
          </a:prstGeom>
          <a:effectLst>
            <a:reflection blurRad="6350" stA="50000" endA="300" endPos="55500" dist="266700" dir="5400000" sy="-100000" algn="bl" rotWithShape="0"/>
          </a:effectLst>
        </p:spPr>
      </p:pic>
      <p:pic>
        <p:nvPicPr>
          <p:cNvPr id="23" name="slot botto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845"/>
            <a:ext cx="9144000" cy="5143500"/>
          </a:xfrm>
          <a:prstGeom prst="rect">
            <a:avLst/>
          </a:prstGeom>
        </p:spPr>
      </p:pic>
      <p:sp>
        <p:nvSpPr>
          <p:cNvPr id="12" name="Card name"/>
          <p:cNvSpPr txBox="1">
            <a:spLocks noChangeAspect="1"/>
          </p:cNvSpPr>
          <p:nvPr/>
        </p:nvSpPr>
        <p:spPr>
          <a:xfrm>
            <a:off x="-114299" y="810080"/>
            <a:ext cx="4116512" cy="707886"/>
          </a:xfrm>
          <a:prstGeom prst="rect">
            <a:avLst/>
          </a:prstGeom>
          <a:noFill/>
        </p:spPr>
        <p:txBody>
          <a:bodyPr wrap="none" lIns="0" tIns="45720" rIns="0" bIns="45720" rtlCol="0">
            <a:spAutoFit/>
          </a:bodyPr>
          <a:lstStyle/>
          <a:p>
            <a:pPr algn="ctr"/>
            <a:r>
              <a:rPr lang="en-US" sz="4000" b="1" dirty="0" err="1" smtClean="0">
                <a:ln w="6350">
                  <a:noFill/>
                </a:ln>
                <a:effectLst>
                  <a:outerShdw blurRad="38100" dist="38100" dir="2700000" algn="ctr" rotWithShape="0">
                    <a:srgbClr val="000000">
                      <a:alpha val="43000"/>
                    </a:srgbClr>
                  </a:outerShdw>
                </a:effectLst>
                <a:latin typeface="Verdana" pitchFamily="34" charset="0"/>
                <a:ea typeface="Verdana" pitchFamily="34" charset="0"/>
                <a:cs typeface="Verdana" pitchFamily="34" charset="0"/>
              </a:rPr>
              <a:t>FirePro</a:t>
            </a:r>
            <a:r>
              <a:rPr lang="en-US" sz="4000" b="1" dirty="0" smtClean="0">
                <a:ln w="6350">
                  <a:noFill/>
                </a:ln>
                <a:effectLst>
                  <a:outerShdw blurRad="38100" dist="38100" dir="2700000" algn="ctr" rotWithShape="0">
                    <a:srgbClr val="000000">
                      <a:alpha val="43000"/>
                    </a:srgbClr>
                  </a:outerShdw>
                </a:effectLst>
                <a:latin typeface="Verdana" pitchFamily="34" charset="0"/>
                <a:ea typeface="Verdana" pitchFamily="34" charset="0"/>
                <a:cs typeface="Verdana" pitchFamily="34" charset="0"/>
              </a:rPr>
              <a:t> </a:t>
            </a:r>
            <a:r>
              <a:rPr lang="en-US" sz="4000" b="1" dirty="0">
                <a:ln w="6350">
                  <a:noFill/>
                </a:ln>
                <a:effectLst>
                  <a:outerShdw blurRad="38100" dist="38100" dir="2700000" algn="ctr" rotWithShape="0">
                    <a:srgbClr val="000000">
                      <a:alpha val="43000"/>
                    </a:srgbClr>
                  </a:outerShdw>
                </a:effectLst>
                <a:latin typeface="Verdana" pitchFamily="34" charset="0"/>
                <a:ea typeface="Verdana" pitchFamily="34" charset="0"/>
                <a:cs typeface="Verdana" pitchFamily="34" charset="0"/>
              </a:rPr>
              <a:t>V5900</a:t>
            </a:r>
          </a:p>
        </p:txBody>
      </p:sp>
      <p:sp>
        <p:nvSpPr>
          <p:cNvPr id="20" name="slot label"/>
          <p:cNvSpPr txBox="1"/>
          <p:nvPr/>
        </p:nvSpPr>
        <p:spPr>
          <a:xfrm>
            <a:off x="5043909" y="3345329"/>
            <a:ext cx="897682" cy="276999"/>
          </a:xfrm>
          <a:prstGeom prst="rect">
            <a:avLst/>
          </a:prstGeom>
          <a:noFill/>
        </p:spPr>
        <p:txBody>
          <a:bodyPr wrap="none" lIns="0" tIns="0" rIns="0" bIns="0" rtlCol="0">
            <a:spAutoFit/>
          </a:bodyPr>
          <a:lstStyle/>
          <a:p>
            <a:pPr algn="ctr"/>
            <a:r>
              <a:rPr lang="en-US" b="1" dirty="0" smtClean="0">
                <a:solidFill>
                  <a:schemeClr val="bg1"/>
                </a:solidFill>
                <a:effectLst>
                  <a:outerShdw blurRad="50800" dist="38100" dir="2700000" algn="tl" rotWithShape="0">
                    <a:prstClr val="black">
                      <a:alpha val="40000"/>
                    </a:prstClr>
                  </a:outerShdw>
                </a:effectLst>
              </a:rPr>
              <a:t>PCIe 2.1</a:t>
            </a:r>
          </a:p>
        </p:txBody>
      </p:sp>
      <p:pic>
        <p:nvPicPr>
          <p:cNvPr id="17" name="Card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4278">
            <a:off x="6138035" y="3126949"/>
            <a:ext cx="2474392" cy="1640359"/>
          </a:xfrm>
          <a:prstGeom prst="rect">
            <a:avLst/>
          </a:prstGeom>
        </p:spPr>
      </p:pic>
      <p:sp>
        <p:nvSpPr>
          <p:cNvPr id="13" name="Card Description"/>
          <p:cNvSpPr txBox="1">
            <a:spLocks/>
          </p:cNvSpPr>
          <p:nvPr/>
        </p:nvSpPr>
        <p:spPr>
          <a:xfrm>
            <a:off x="450850" y="3466149"/>
            <a:ext cx="3017520" cy="1335486"/>
          </a:xfrm>
          <a:prstGeom prst="rect">
            <a:avLst/>
          </a:prstGeom>
        </p:spPr>
        <p:txBody>
          <a:bodyPr vert="horz" lIns="228600" tIns="45720" rIns="91440" bIns="45720" rtlCol="0">
            <a:noAutofit/>
          </a:bodyPr>
          <a:lst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tx1"/>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lang="en-US" sz="1400" kern="1200" dirty="0" smtClean="0">
                <a:solidFill>
                  <a:schemeClr val="tx1"/>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tx1"/>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tx1"/>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spcAft>
                <a:spcPts val="0"/>
              </a:spcAft>
            </a:pPr>
            <a:r>
              <a:rPr lang="en-US" sz="1600" dirty="0" err="1" smtClean="0">
                <a:solidFill>
                  <a:schemeClr val="bg1">
                    <a:lumMod val="85000"/>
                    <a:lumOff val="15000"/>
                  </a:schemeClr>
                </a:solidFill>
              </a:rPr>
              <a:t>Große</a:t>
            </a:r>
            <a:r>
              <a:rPr lang="en-US" sz="1600" dirty="0" smtClean="0">
                <a:solidFill>
                  <a:schemeClr val="bg1">
                    <a:lumMod val="85000"/>
                    <a:lumOff val="15000"/>
                  </a:schemeClr>
                </a:solidFill>
              </a:rPr>
              <a:t> </a:t>
            </a:r>
            <a:r>
              <a:rPr lang="en-US" sz="1600" dirty="0" err="1" smtClean="0">
                <a:solidFill>
                  <a:schemeClr val="bg1">
                    <a:lumMod val="85000"/>
                    <a:lumOff val="15000"/>
                  </a:schemeClr>
                </a:solidFill>
              </a:rPr>
              <a:t>Projekte</a:t>
            </a:r>
            <a:endParaRPr lang="en-US" sz="1600" dirty="0" smtClean="0">
              <a:solidFill>
                <a:schemeClr val="bg1">
                  <a:lumMod val="85000"/>
                  <a:lumOff val="15000"/>
                </a:schemeClr>
              </a:solidFill>
            </a:endParaRPr>
          </a:p>
          <a:p>
            <a:pPr marL="171450" indent="-171450">
              <a:spcAft>
                <a:spcPts val="0"/>
              </a:spcAft>
            </a:pPr>
            <a:r>
              <a:rPr lang="en-US" sz="1600" dirty="0" err="1" smtClean="0">
                <a:solidFill>
                  <a:schemeClr val="bg1">
                    <a:lumMod val="85000"/>
                    <a:lumOff val="15000"/>
                  </a:schemeClr>
                </a:solidFill>
              </a:rPr>
              <a:t>Mittlere</a:t>
            </a:r>
            <a:r>
              <a:rPr lang="en-US" sz="1600" dirty="0" smtClean="0">
                <a:solidFill>
                  <a:schemeClr val="bg1">
                    <a:lumMod val="85000"/>
                    <a:lumOff val="15000"/>
                  </a:schemeClr>
                </a:solidFill>
              </a:rPr>
              <a:t> </a:t>
            </a:r>
            <a:r>
              <a:rPr lang="en-US" sz="1600" dirty="0" err="1" smtClean="0">
                <a:solidFill>
                  <a:schemeClr val="bg1">
                    <a:lumMod val="85000"/>
                    <a:lumOff val="15000"/>
                  </a:schemeClr>
                </a:solidFill>
              </a:rPr>
              <a:t>Teilegröße</a:t>
            </a:r>
            <a:endParaRPr lang="en-US" sz="1600" dirty="0" smtClean="0">
              <a:solidFill>
                <a:schemeClr val="bg1">
                  <a:lumMod val="85000"/>
                  <a:lumOff val="15000"/>
                </a:schemeClr>
              </a:solidFill>
            </a:endParaRP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57476" y="4347389"/>
            <a:ext cx="737671" cy="622922"/>
          </a:xfrm>
          <a:prstGeom prst="rect">
            <a:avLst/>
          </a:prstGeom>
        </p:spPr>
      </p:pic>
    </p:spTree>
    <p:extLst>
      <p:ext uri="{BB962C8B-B14F-4D97-AF65-F5344CB8AC3E}">
        <p14:creationId xmlns:p14="http://schemas.microsoft.com/office/powerpoint/2010/main" val="39316961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42" presetClass="path" presetSubtype="0" accel="50000" decel="50000" fill="hold" nodeType="withEffect">
                                      <p:stCondLst>
                                        <p:cond delay="0"/>
                                      </p:stCondLst>
                                      <p:childTnLst>
                                        <p:animMotion origin="layout" path="M 0.10764 0.00246 L -8.33333E-7 0.00246 " pathEditMode="fixed" rAng="0" ptsTypes="AA">
                                          <p:cBhvr>
                                            <p:cTn id="9" dur="1000" fill="hold"/>
                                            <p:tgtEl>
                                              <p:spTgt spid="2"/>
                                            </p:tgtEl>
                                            <p:attrNameLst>
                                              <p:attrName>ppt_x</p:attrName>
                                              <p:attrName>ppt_y</p:attrName>
                                            </p:attrNameLst>
                                          </p:cBhvr>
                                          <p:rCtr x="-5382" y="0"/>
                                        </p:animMotion>
                                      </p:childTnLst>
                                    </p:cTn>
                                  </p:par>
                                </p:childTnLst>
                              </p:cTn>
                            </p:par>
                            <p:par>
                              <p:cTn id="10" fill="hold">
                                <p:stCondLst>
                                  <p:cond delay="1000"/>
                                </p:stCondLst>
                                <p:childTnLst>
                                  <p:par>
                                    <p:cTn id="11" presetID="42" presetClass="path" presetSubtype="0" accel="50000" fill="hold" nodeType="afterEffect" p14:presetBounceEnd="10000">
                                      <p:stCondLst>
                                        <p:cond delay="0"/>
                                      </p:stCondLst>
                                      <p:childTnLst>
                                        <p:animMotion origin="layout" path="M 2.77778E-6 0.00247 L 2.77778E-6 0.04475 " pathEditMode="relative" rAng="0" ptsTypes="AA" p14:bounceEnd="10000">
                                          <p:cBhvr>
                                            <p:cTn id="12" dur="500" fill="hold"/>
                                            <p:tgtEl>
                                              <p:spTgt spid="2"/>
                                            </p:tgtEl>
                                            <p:attrNameLst>
                                              <p:attrName>ppt_x</p:attrName>
                                              <p:attrName>ppt_y</p:attrName>
                                            </p:attrNameLst>
                                          </p:cBhvr>
                                          <p:rCtr x="0" y="2099"/>
                                        </p:animMotion>
                                      </p:childTnLst>
                                    </p:cTn>
                                  </p:par>
                                </p:childTnLst>
                              </p:cTn>
                            </p:par>
                            <p:par>
                              <p:cTn id="13" fill="hold">
                                <p:stCondLst>
                                  <p:cond delay="1500"/>
                                </p:stCondLst>
                                <p:childTnLst>
                                  <p:par>
                                    <p:cTn id="14" presetID="10" presetClass="entr" presetSubtype="0" fill="hold" grpId="1"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6" presetClass="emph" presetSubtype="0" accel="100000" fill="hold" grpId="0" nodeType="withEffect" p14:presetBounceEnd="50000">
                                      <p:stCondLst>
                                        <p:cond delay="0"/>
                                      </p:stCondLst>
                                      <p:childTnLst>
                                        <p:animScale p14:bounceEnd="50000">
                                          <p:cBhvr>
                                            <p:cTn id="18" dur="500" fill="hold"/>
                                            <p:tgtEl>
                                              <p:spTgt spid="12"/>
                                            </p:tgtEl>
                                          </p:cBhvr>
                                          <p:by x="40000" y="40000"/>
                                        </p:animScale>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1000"/>
                                            <p:tgtEl>
                                              <p:spTgt spid="18"/>
                                            </p:tgtEl>
                                          </p:cBhvr>
                                        </p:animEffec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P spid="12" grpId="0"/>
          <p:bldP spid="12" grpId="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42" presetClass="path" presetSubtype="0" accel="50000" decel="50000" fill="hold" nodeType="withEffect">
                                      <p:stCondLst>
                                        <p:cond delay="0"/>
                                      </p:stCondLst>
                                      <p:childTnLst>
                                        <p:animMotion origin="layout" path="M 0.10764 0.00246 L -8.33333E-7 0.00246 " pathEditMode="fixed" rAng="0" ptsTypes="AA">
                                          <p:cBhvr>
                                            <p:cTn id="9" dur="1000" fill="hold"/>
                                            <p:tgtEl>
                                              <p:spTgt spid="2"/>
                                            </p:tgtEl>
                                            <p:attrNameLst>
                                              <p:attrName>ppt_x</p:attrName>
                                              <p:attrName>ppt_y</p:attrName>
                                            </p:attrNameLst>
                                          </p:cBhvr>
                                          <p:rCtr x="-5382" y="0"/>
                                        </p:animMotion>
                                      </p:childTnLst>
                                    </p:cTn>
                                  </p:par>
                                </p:childTnLst>
                              </p:cTn>
                            </p:par>
                            <p:par>
                              <p:cTn id="10" fill="hold">
                                <p:stCondLst>
                                  <p:cond delay="1000"/>
                                </p:stCondLst>
                                <p:childTnLst>
                                  <p:par>
                                    <p:cTn id="11" presetID="42" presetClass="path" presetSubtype="0" accel="50000" fill="hold" nodeType="afterEffect">
                                      <p:stCondLst>
                                        <p:cond delay="0"/>
                                      </p:stCondLst>
                                      <p:childTnLst>
                                        <p:animMotion origin="layout" path="M 2.77778E-6 0.00247 L 2.77778E-6 0.04475 " pathEditMode="relative" rAng="0" ptsTypes="AA">
                                          <p:cBhvr>
                                            <p:cTn id="12" dur="500" fill="hold"/>
                                            <p:tgtEl>
                                              <p:spTgt spid="2"/>
                                            </p:tgtEl>
                                            <p:attrNameLst>
                                              <p:attrName>ppt_x</p:attrName>
                                              <p:attrName>ppt_y</p:attrName>
                                            </p:attrNameLst>
                                          </p:cBhvr>
                                          <p:rCtr x="0" y="2099"/>
                                        </p:animMotion>
                                      </p:childTnLst>
                                    </p:cTn>
                                  </p:par>
                                </p:childTnLst>
                              </p:cTn>
                            </p:par>
                            <p:par>
                              <p:cTn id="13" fill="hold">
                                <p:stCondLst>
                                  <p:cond delay="1500"/>
                                </p:stCondLst>
                                <p:childTnLst>
                                  <p:par>
                                    <p:cTn id="14" presetID="10" presetClass="entr" presetSubtype="0" fill="hold" grpId="1"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6" presetClass="emph" presetSubtype="0" accel="100000" fill="hold" grpId="0" nodeType="withEffect">
                                      <p:stCondLst>
                                        <p:cond delay="0"/>
                                      </p:stCondLst>
                                      <p:childTnLst>
                                        <p:animScale>
                                          <p:cBhvr>
                                            <p:cTn id="18" dur="500" fill="hold"/>
                                            <p:tgtEl>
                                              <p:spTgt spid="12"/>
                                            </p:tgtEl>
                                          </p:cBhvr>
                                          <p:by x="40000" y="40000"/>
                                        </p:animScale>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1000"/>
                                            <p:tgtEl>
                                              <p:spTgt spid="18"/>
                                            </p:tgtEl>
                                          </p:cBhvr>
                                        </p:animEffec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P spid="12" grpId="0"/>
          <p:bldP spid="12" grpId="1"/>
          <p:bldP spid="1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drop"/>
          <p:cNvSpPr/>
          <p:nvPr/>
        </p:nvSpPr>
        <p:spPr bwMode="auto">
          <a:xfrm>
            <a:off x="791202" y="2611789"/>
            <a:ext cx="7561596" cy="1664537"/>
          </a:xfrm>
          <a:prstGeom prst="snip1Rect">
            <a:avLst>
              <a:gd name="adj" fmla="val 14716"/>
            </a:avLst>
          </a:prstGeom>
          <a:solidFill>
            <a:schemeClr val="bg1">
              <a:lumMod val="95000"/>
              <a:lumOff val="5000"/>
              <a:alpha val="50196"/>
            </a:schemeClr>
          </a:solidFill>
          <a:ln w="25400" algn="ctr">
            <a:noFill/>
            <a:round/>
            <a:headEnd/>
            <a:tailEnd/>
          </a:ln>
          <a:effectLst>
            <a:outerShdw blurRad="50800" dist="38100" dir="5400000" algn="t" rotWithShape="0">
              <a:prstClr val="black">
                <a:alpha val="40000"/>
              </a:prstClr>
            </a:outerShdw>
          </a:effectLst>
        </p:spPr>
        <p:txBody>
          <a:bodyPr lIns="228600" tIns="45714" rIns="228600" bIns="45714" anchor="ctr"/>
          <a:lstStyle/>
          <a:p>
            <a:pPr marL="1588" indent="-1588" algn="ctr" defTabSz="913183">
              <a:defRPr/>
            </a:pPr>
            <a:endParaRPr lang="en-US" b="1">
              <a:solidFill>
                <a:prstClr val="white"/>
              </a:solidFill>
            </a:endParaRPr>
          </a:p>
        </p:txBody>
      </p:sp>
      <p:sp>
        <p:nvSpPr>
          <p:cNvPr id="2" name="Title 1"/>
          <p:cNvSpPr>
            <a:spLocks noGrp="1"/>
          </p:cNvSpPr>
          <p:nvPr>
            <p:ph type="title"/>
          </p:nvPr>
        </p:nvSpPr>
        <p:spPr/>
        <p:txBody>
          <a:bodyPr/>
          <a:lstStyle/>
          <a:p>
            <a:r>
              <a:rPr lang="en-US" dirty="0" smtClean="0"/>
              <a:t>AMD </a:t>
            </a:r>
            <a:r>
              <a:rPr lang="en-US" dirty="0" err="1" smtClean="0"/>
              <a:t>Eyefinity</a:t>
            </a:r>
            <a:r>
              <a:rPr lang="en-US" dirty="0" smtClean="0"/>
              <a:t>: </a:t>
            </a:r>
            <a:r>
              <a:rPr lang="en-US" dirty="0" err="1" smtClean="0"/>
              <a:t>Mehrschirm</a:t>
            </a:r>
            <a:r>
              <a:rPr lang="en-US" dirty="0" smtClean="0"/>
              <a:t> - </a:t>
            </a:r>
            <a:r>
              <a:rPr lang="en-US" dirty="0" err="1" smtClean="0"/>
              <a:t>Technologie</a:t>
            </a:r>
            <a:endParaRPr lang="en-US" dirty="0"/>
          </a:p>
        </p:txBody>
      </p:sp>
      <p:sp>
        <p:nvSpPr>
          <p:cNvPr id="3" name="Text Placeholder 2"/>
          <p:cNvSpPr>
            <a:spLocks noGrp="1"/>
          </p:cNvSpPr>
          <p:nvPr>
            <p:ph type="body" sz="quarter" idx="10"/>
          </p:nvPr>
        </p:nvSpPr>
        <p:spPr/>
        <p:txBody>
          <a:bodyPr/>
          <a:lstStyle/>
          <a:p>
            <a:r>
              <a:rPr lang="en-US" dirty="0" smtClean="0"/>
              <a:t>“See More. Do More.”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183" y="788465"/>
            <a:ext cx="7768332" cy="3747710"/>
          </a:xfrm>
          <a:prstGeom prst="rect">
            <a:avLst/>
          </a:prstGeom>
        </p:spPr>
      </p:pic>
      <p:sp>
        <p:nvSpPr>
          <p:cNvPr id="8" name="Content Placeholder 2"/>
          <p:cNvSpPr txBox="1">
            <a:spLocks/>
          </p:cNvSpPr>
          <p:nvPr/>
        </p:nvSpPr>
        <p:spPr>
          <a:xfrm>
            <a:off x="1171162" y="2754850"/>
            <a:ext cx="5274201" cy="492443"/>
          </a:xfrm>
          <a:prstGeom prst="rect">
            <a:avLst/>
          </a:prstGeom>
          <a:effectLst/>
        </p:spPr>
        <p:txBody>
          <a:bodyPr wrap="none">
            <a:spAutoFit/>
          </a:bodyPr>
          <a:lst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bg1">
                    <a:lumMod val="95000"/>
                    <a:lumOff val="5000"/>
                  </a:schemeClr>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sz="1400" kern="1200">
                <a:solidFill>
                  <a:schemeClr val="bg1">
                    <a:lumMod val="95000"/>
                    <a:lumOff val="5000"/>
                  </a:schemeClr>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bg1">
                    <a:lumMod val="95000"/>
                    <a:lumOff val="5000"/>
                  </a:schemeClr>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bg1">
                    <a:lumMod val="95000"/>
                    <a:lumOff val="5000"/>
                  </a:schemeClr>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bg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Wingdings" pitchFamily="2" charset="2"/>
              <a:buNone/>
            </a:pPr>
            <a:r>
              <a:rPr lang="en-US" sz="2600" dirty="0" err="1" smtClean="0">
                <a:solidFill>
                  <a:schemeClr val="tx1"/>
                </a:solidFill>
                <a:effectLst>
                  <a:outerShdw blurRad="50800" dist="38100" dir="2700000" algn="tl" rotWithShape="0">
                    <a:prstClr val="black">
                      <a:alpha val="40000"/>
                    </a:prstClr>
                  </a:outerShdw>
                </a:effectLst>
                <a:latin typeface="Verdana" pitchFamily="34" charset="0"/>
                <a:ea typeface="Verdana" pitchFamily="34" charset="0"/>
                <a:cs typeface="Verdana" pitchFamily="34" charset="0"/>
              </a:rPr>
              <a:t>Erhöhen</a:t>
            </a:r>
            <a:r>
              <a:rPr lang="en-US" sz="2600" dirty="0" smtClean="0">
                <a:solidFill>
                  <a:schemeClr val="tx1"/>
                </a:solidFill>
                <a:effectLst>
                  <a:outerShdw blurRad="50800" dist="38100" dir="2700000" algn="tl" rotWithShape="0">
                    <a:prstClr val="black">
                      <a:alpha val="40000"/>
                    </a:prstClr>
                  </a:outerShdw>
                </a:effectLst>
                <a:latin typeface="Verdana" pitchFamily="34" charset="0"/>
                <a:ea typeface="Verdana" pitchFamily="34" charset="0"/>
                <a:cs typeface="Verdana" pitchFamily="34" charset="0"/>
              </a:rPr>
              <a:t> </a:t>
            </a:r>
            <a:r>
              <a:rPr lang="en-US" sz="2600" dirty="0" err="1" smtClean="0">
                <a:solidFill>
                  <a:schemeClr val="tx1"/>
                </a:solidFill>
                <a:effectLst>
                  <a:outerShdw blurRad="50800" dist="38100" dir="2700000" algn="tl" rotWithShape="0">
                    <a:prstClr val="black">
                      <a:alpha val="40000"/>
                    </a:prstClr>
                  </a:outerShdw>
                </a:effectLst>
                <a:latin typeface="Verdana" pitchFamily="34" charset="0"/>
                <a:ea typeface="Verdana" pitchFamily="34" charset="0"/>
                <a:cs typeface="Verdana" pitchFamily="34" charset="0"/>
              </a:rPr>
              <a:t>Sie</a:t>
            </a:r>
            <a:r>
              <a:rPr lang="en-US" sz="2600" dirty="0" smtClean="0">
                <a:solidFill>
                  <a:schemeClr val="tx1"/>
                </a:solidFill>
                <a:effectLst>
                  <a:outerShdw blurRad="50800" dist="38100" dir="2700000" algn="tl" rotWithShape="0">
                    <a:prstClr val="black">
                      <a:alpha val="40000"/>
                    </a:prstClr>
                  </a:outerShdw>
                </a:effectLst>
                <a:latin typeface="Verdana" pitchFamily="34" charset="0"/>
                <a:ea typeface="Verdana" pitchFamily="34" charset="0"/>
                <a:cs typeface="Verdana" pitchFamily="34" charset="0"/>
              </a:rPr>
              <a:t> </a:t>
            </a:r>
            <a:r>
              <a:rPr lang="en-US" sz="2600" dirty="0" err="1" smtClean="0">
                <a:solidFill>
                  <a:schemeClr val="tx1"/>
                </a:solidFill>
                <a:effectLst>
                  <a:outerShdw blurRad="50800" dist="38100" dir="2700000" algn="tl" rotWithShape="0">
                    <a:prstClr val="black">
                      <a:alpha val="40000"/>
                    </a:prstClr>
                  </a:outerShdw>
                </a:effectLst>
                <a:latin typeface="Verdana" pitchFamily="34" charset="0"/>
                <a:ea typeface="Verdana" pitchFamily="34" charset="0"/>
                <a:cs typeface="Verdana" pitchFamily="34" charset="0"/>
              </a:rPr>
              <a:t>Ihre</a:t>
            </a:r>
            <a:r>
              <a:rPr lang="en-US" sz="2600" dirty="0" smtClean="0">
                <a:solidFill>
                  <a:schemeClr val="tx1"/>
                </a:solidFill>
                <a:effectLst>
                  <a:outerShdw blurRad="50800" dist="38100" dir="2700000" algn="tl" rotWithShape="0">
                    <a:prstClr val="black">
                      <a:alpha val="40000"/>
                    </a:prstClr>
                  </a:outerShdw>
                </a:effectLst>
                <a:latin typeface="Verdana" pitchFamily="34" charset="0"/>
                <a:ea typeface="Verdana" pitchFamily="34" charset="0"/>
                <a:cs typeface="Verdana" pitchFamily="34" charset="0"/>
              </a:rPr>
              <a:t> </a:t>
            </a:r>
            <a:r>
              <a:rPr lang="en-US" sz="2600" dirty="0" err="1" smtClean="0">
                <a:solidFill>
                  <a:schemeClr val="tx1"/>
                </a:solidFill>
                <a:effectLst>
                  <a:outerShdw blurRad="50800" dist="38100" dir="2700000" algn="tl" rotWithShape="0">
                    <a:prstClr val="black">
                      <a:alpha val="40000"/>
                    </a:prstClr>
                  </a:outerShdw>
                </a:effectLst>
                <a:latin typeface="Verdana" pitchFamily="34" charset="0"/>
                <a:ea typeface="Verdana" pitchFamily="34" charset="0"/>
                <a:cs typeface="Verdana" pitchFamily="34" charset="0"/>
              </a:rPr>
              <a:t>Produktivität</a:t>
            </a:r>
            <a:endParaRPr lang="en-US" sz="2600" dirty="0" smtClean="0">
              <a:solidFill>
                <a:schemeClr val="tx1"/>
              </a:solidFill>
              <a:effectLst>
                <a:outerShdw blurRad="50800" dist="38100" dir="2700000" algn="tl" rotWithShape="0">
                  <a:prstClr val="black">
                    <a:alpha val="40000"/>
                  </a:prstClr>
                </a:outerShdw>
              </a:effectLst>
              <a:latin typeface="Verdana" pitchFamily="34" charset="0"/>
              <a:ea typeface="Verdana" pitchFamily="34" charset="0"/>
              <a:cs typeface="Verdana" pitchFamily="34" charset="0"/>
            </a:endParaRPr>
          </a:p>
        </p:txBody>
      </p:sp>
      <p:pic>
        <p:nvPicPr>
          <p:cNvPr id="11" name="Picture 10" descr="G:\Quardia - client folder\AMD\AMD0042 Desktop Launch - Darren McPhee\Resources from FTP ATI\AMD_Eyefinity\Logo\48836B_AMD_EyeFin_MDT_lockup_P_4C.png"/>
          <p:cNvPicPr/>
          <p:nvPr/>
        </p:nvPicPr>
        <p:blipFill>
          <a:blip r:embed="rId4" cstate="print"/>
          <a:stretch>
            <a:fillRect/>
          </a:stretch>
        </p:blipFill>
        <p:spPr bwMode="auto">
          <a:xfrm>
            <a:off x="6856094" y="2727475"/>
            <a:ext cx="1543248" cy="49237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Snip Single Corner Rectangle 11"/>
          <p:cNvSpPr/>
          <p:nvPr/>
        </p:nvSpPr>
        <p:spPr>
          <a:xfrm>
            <a:off x="498266" y="3323594"/>
            <a:ext cx="8147468" cy="1122467"/>
          </a:xfrm>
          <a:prstGeom prst="snip1Rect">
            <a:avLst/>
          </a:prstGeom>
          <a:solidFill>
            <a:srgbClr val="D31919"/>
          </a:solidFill>
          <a:ln w="25400" algn="ctr">
            <a:noFill/>
            <a:round/>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lIns="36576" tIns="45714" rIns="0" bIns="182880" anchor="ctr" anchorCtr="0"/>
          <a:lstStyle/>
          <a:p>
            <a:pPr marL="1588" lvl="1" indent="-1588" algn="ctr" defTabSz="913183" fontAlgn="base">
              <a:lnSpc>
                <a:spcPct val="80000"/>
              </a:lnSpc>
              <a:spcBef>
                <a:spcPct val="0"/>
              </a:spcBef>
              <a:spcAft>
                <a:spcPct val="0"/>
              </a:spcAft>
            </a:pPr>
            <a:endParaRPr lang="en-US" sz="2000">
              <a:solidFill>
                <a:prstClr val="white"/>
              </a:solidFill>
              <a:latin typeface="Paralucent Light" pitchFamily="50" charset="0"/>
              <a:cs typeface="Arial" charset="0"/>
            </a:endParaRPr>
          </a:p>
        </p:txBody>
      </p:sp>
      <p:sp>
        <p:nvSpPr>
          <p:cNvPr id="9" name="Content Placeholder 24"/>
          <p:cNvSpPr txBox="1">
            <a:spLocks/>
          </p:cNvSpPr>
          <p:nvPr/>
        </p:nvSpPr>
        <p:spPr>
          <a:xfrm>
            <a:off x="684243" y="3356477"/>
            <a:ext cx="3648499" cy="984885"/>
          </a:xfrm>
          <a:prstGeom prst="rect">
            <a:avLst/>
          </a:prstGeom>
        </p:spPr>
        <p:txBody>
          <a:bodyPr vert="horz" wrap="none" lIns="91440" tIns="45720" rIns="91440" bIns="45720" rtlCol="0">
            <a:spAutoFit/>
          </a:bodyPr>
          <a:lst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tx1"/>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lang="en-US" sz="1400" kern="1200" dirty="0" smtClean="0">
                <a:solidFill>
                  <a:schemeClr val="tx1"/>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tx1"/>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tx1"/>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ClrTx/>
            </a:pPr>
            <a:r>
              <a:rPr lang="en-US" sz="1600" dirty="0" err="1" smtClean="0">
                <a:latin typeface="Calibri" pitchFamily="34" charset="0"/>
                <a:cs typeface="Calibri" pitchFamily="34" charset="0"/>
              </a:rPr>
              <a:t>Volle</a:t>
            </a:r>
            <a:r>
              <a:rPr lang="en-US" sz="1600" dirty="0" smtClean="0">
                <a:latin typeface="Calibri" pitchFamily="34" charset="0"/>
                <a:cs typeface="Calibri" pitchFamily="34" charset="0"/>
              </a:rPr>
              <a:t> 3D Performance auf </a:t>
            </a:r>
            <a:r>
              <a:rPr lang="en-US" sz="1600" dirty="0" err="1" smtClean="0">
                <a:latin typeface="Calibri" pitchFamily="34" charset="0"/>
                <a:cs typeface="Calibri" pitchFamily="34" charset="0"/>
              </a:rPr>
              <a:t>allen</a:t>
            </a:r>
            <a:r>
              <a:rPr lang="en-US" sz="1600" dirty="0" smtClean="0">
                <a:latin typeface="Calibri" pitchFamily="34" charset="0"/>
                <a:cs typeface="Calibri" pitchFamily="34" charset="0"/>
              </a:rPr>
              <a:t> Displays</a:t>
            </a:r>
          </a:p>
          <a:p>
            <a:pPr marL="171450" indent="-171450">
              <a:buClrTx/>
            </a:pPr>
            <a:r>
              <a:rPr lang="en-US" sz="1600" dirty="0" err="1" smtClean="0">
                <a:latin typeface="Calibri" pitchFamily="34" charset="0"/>
                <a:cs typeface="Calibri" pitchFamily="34" charset="0"/>
              </a:rPr>
              <a:t>Gleichzeitges</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Arbeiten</a:t>
            </a:r>
            <a:r>
              <a:rPr lang="en-US" sz="1600" dirty="0" smtClean="0">
                <a:latin typeface="Calibri" pitchFamily="34" charset="0"/>
                <a:cs typeface="Calibri" pitchFamily="34" charset="0"/>
              </a:rPr>
              <a:t> in </a:t>
            </a:r>
            <a:r>
              <a:rPr lang="en-US" sz="1600" dirty="0" err="1" smtClean="0">
                <a:latin typeface="Calibri" pitchFamily="34" charset="0"/>
                <a:cs typeface="Calibri" pitchFamily="34" charset="0"/>
              </a:rPr>
              <a:t>versch</a:t>
            </a:r>
            <a:r>
              <a:rPr lang="en-US" sz="1600" dirty="0" smtClean="0">
                <a:latin typeface="Calibri" pitchFamily="34" charset="0"/>
                <a:cs typeface="Calibri" pitchFamily="34" charset="0"/>
              </a:rPr>
              <a:t>. Apps</a:t>
            </a:r>
          </a:p>
          <a:p>
            <a:pPr marL="171450" indent="-171450">
              <a:buClrTx/>
            </a:pPr>
            <a:r>
              <a:rPr lang="en-US" sz="1600" dirty="0" err="1" smtClean="0">
                <a:latin typeface="Calibri" pitchFamily="34" charset="0"/>
                <a:cs typeface="Calibri" pitchFamily="34" charset="0"/>
              </a:rPr>
              <a:t>Bessere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Effizienz</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schnelleres</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Arbeiten</a:t>
            </a:r>
            <a:endParaRPr lang="en-US" sz="1600" dirty="0" smtClean="0">
              <a:latin typeface="Calibri" pitchFamily="34" charset="0"/>
              <a:cs typeface="Calibri" pitchFamily="34" charset="0"/>
            </a:endParaRPr>
          </a:p>
        </p:txBody>
      </p:sp>
      <p:sp>
        <p:nvSpPr>
          <p:cNvPr id="13" name="Content Placeholder 24"/>
          <p:cNvSpPr txBox="1">
            <a:spLocks/>
          </p:cNvSpPr>
          <p:nvPr/>
        </p:nvSpPr>
        <p:spPr>
          <a:xfrm>
            <a:off x="4942784" y="3356476"/>
            <a:ext cx="3324821" cy="984885"/>
          </a:xfrm>
          <a:prstGeom prst="rect">
            <a:avLst/>
          </a:prstGeom>
        </p:spPr>
        <p:txBody>
          <a:bodyPr vert="horz" wrap="none" lIns="91440" tIns="45720" rIns="91440" bIns="45720" rtlCol="0">
            <a:spAutoFit/>
          </a:bodyPr>
          <a:lstStyle>
            <a:defPPr>
              <a:defRPr lang="en-US"/>
            </a:defPPr>
            <a:lvl1pPr marL="171450" indent="-171450">
              <a:spcBef>
                <a:spcPts val="336"/>
              </a:spcBef>
              <a:spcAft>
                <a:spcPts val="336"/>
              </a:spcAft>
              <a:buClrTx/>
              <a:buFont typeface="Wingdings" pitchFamily="2" charset="2"/>
              <a:buChar char="§"/>
              <a:defRPr sz="1600">
                <a:latin typeface="Calibri" pitchFamily="34" charset="0"/>
                <a:cs typeface="Calibri" pitchFamily="34" charset="0"/>
              </a:defRPr>
            </a:lvl1pPr>
            <a:lvl2pPr marL="400050" indent="-169863">
              <a:spcBef>
                <a:spcPts val="336"/>
              </a:spcBef>
              <a:spcAft>
                <a:spcPts val="336"/>
              </a:spcAft>
              <a:buClr>
                <a:schemeClr val="accent1"/>
              </a:buClr>
              <a:buFont typeface="Arial" pitchFamily="34" charset="0"/>
              <a:buChar char="–"/>
              <a:defRPr sz="1400"/>
            </a:lvl2pPr>
            <a:lvl3pPr marL="574675" indent="-109538">
              <a:spcBef>
                <a:spcPts val="336"/>
              </a:spcBef>
              <a:spcAft>
                <a:spcPts val="336"/>
              </a:spcAft>
              <a:buClr>
                <a:schemeClr val="accent1"/>
              </a:buClr>
              <a:buFont typeface="Wingdings" pitchFamily="2" charset="2"/>
              <a:buChar char="§"/>
              <a:defRPr sz="1200"/>
            </a:lvl3pPr>
            <a:lvl4pPr marL="854075" indent="-165100">
              <a:spcBef>
                <a:spcPts val="336"/>
              </a:spcBef>
              <a:spcAft>
                <a:spcPts val="336"/>
              </a:spcAft>
              <a:buClr>
                <a:schemeClr val="accent1"/>
              </a:buClr>
              <a:buFont typeface="Arial" pitchFamily="34" charset="0"/>
              <a:buChar char="–"/>
              <a:defRPr sz="1200"/>
            </a:lvl4pPr>
            <a:lvl5pPr marL="1027113" indent="-112713">
              <a:spcBef>
                <a:spcPts val="336"/>
              </a:spcBef>
              <a:spcAft>
                <a:spcPts val="336"/>
              </a:spcAft>
              <a:buClr>
                <a:schemeClr val="accent1"/>
              </a:buClr>
              <a:buFont typeface="Wingdings" pitchFamily="2" charset="2"/>
              <a:buChar char="§"/>
              <a:defRPr sz="1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err="1" smtClean="0"/>
              <a:t>Bis</a:t>
            </a:r>
            <a:r>
              <a:rPr lang="en-US" dirty="0" smtClean="0"/>
              <a:t> </a:t>
            </a:r>
            <a:r>
              <a:rPr lang="en-US" dirty="0" err="1" smtClean="0"/>
              <a:t>zu</a:t>
            </a:r>
            <a:r>
              <a:rPr lang="en-US" dirty="0" smtClean="0"/>
              <a:t> </a:t>
            </a:r>
            <a:r>
              <a:rPr lang="en-US" b="1" dirty="0">
                <a:solidFill>
                  <a:srgbClr val="FFFF00"/>
                </a:solidFill>
              </a:rPr>
              <a:t>6</a:t>
            </a:r>
            <a:r>
              <a:rPr lang="en-US" dirty="0" smtClean="0">
                <a:solidFill>
                  <a:srgbClr val="FFFF00"/>
                </a:solidFill>
              </a:rPr>
              <a:t> </a:t>
            </a:r>
            <a:r>
              <a:rPr lang="en-US" dirty="0" err="1" smtClean="0"/>
              <a:t>Bildschirme</a:t>
            </a:r>
            <a:r>
              <a:rPr lang="en-US" sz="1100" baseline="60000" dirty="0" err="1" smtClean="0"/>
              <a:t>3</a:t>
            </a:r>
            <a:r>
              <a:rPr lang="en-US" dirty="0" smtClean="0"/>
              <a:t> an </a:t>
            </a:r>
            <a:r>
              <a:rPr lang="en-US" dirty="0" err="1" smtClean="0"/>
              <a:t>einer</a:t>
            </a:r>
            <a:r>
              <a:rPr lang="en-US" dirty="0" smtClean="0"/>
              <a:t> </a:t>
            </a:r>
            <a:r>
              <a:rPr lang="en-US" dirty="0" err="1" smtClean="0"/>
              <a:t>Karte</a:t>
            </a:r>
            <a:endParaRPr lang="en-US" dirty="0"/>
          </a:p>
          <a:p>
            <a:r>
              <a:rPr lang="en-US" dirty="0"/>
              <a:t>Flexible </a:t>
            </a:r>
            <a:r>
              <a:rPr lang="en-US" dirty="0" err="1" smtClean="0"/>
              <a:t>Konfigurationen</a:t>
            </a:r>
            <a:r>
              <a:rPr lang="en-US" dirty="0" smtClean="0"/>
              <a:t> </a:t>
            </a:r>
            <a:r>
              <a:rPr lang="en-US" dirty="0" err="1" smtClean="0"/>
              <a:t>im</a:t>
            </a:r>
            <a:r>
              <a:rPr lang="en-US" dirty="0" smtClean="0"/>
              <a:t> </a:t>
            </a:r>
            <a:r>
              <a:rPr lang="en-US" dirty="0" err="1" smtClean="0"/>
              <a:t>Treiber</a:t>
            </a:r>
            <a:endParaRPr lang="en-US" dirty="0"/>
          </a:p>
          <a:p>
            <a:r>
              <a:rPr lang="en-US" dirty="0" err="1" smtClean="0"/>
              <a:t>Niedrige</a:t>
            </a:r>
            <a:r>
              <a:rPr lang="en-US" dirty="0" smtClean="0"/>
              <a:t> </a:t>
            </a:r>
            <a:r>
              <a:rPr lang="en-US" dirty="0" err="1" smtClean="0"/>
              <a:t>Beschaffung</a:t>
            </a:r>
            <a:r>
              <a:rPr lang="en-US" dirty="0" smtClean="0"/>
              <a:t>/</a:t>
            </a:r>
            <a:r>
              <a:rPr lang="en-US" dirty="0" err="1" smtClean="0"/>
              <a:t>Unterhaltung</a:t>
            </a:r>
            <a:endParaRPr lang="en-US" dirty="0"/>
          </a:p>
        </p:txBody>
      </p:sp>
    </p:spTree>
    <p:extLst>
      <p:ext uri="{BB962C8B-B14F-4D97-AF65-F5344CB8AC3E}">
        <p14:creationId xmlns:p14="http://schemas.microsoft.com/office/powerpoint/2010/main" val="37845052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55" presetClass="entr" presetSubtype="0"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childTnLst>
                          </p:cTn>
                        </p:par>
                        <p:par>
                          <p:cTn id="13" fill="hold">
                            <p:stCondLst>
                              <p:cond delay="125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75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1500"/>
                                        <p:tgtEl>
                                          <p:spTgt spid="8"/>
                                        </p:tgtEl>
                                      </p:cBhvr>
                                    </p:animEffect>
                                  </p:childTnLst>
                                </p:cTn>
                              </p:par>
                            </p:childTnLst>
                          </p:cTn>
                        </p:par>
                        <p:par>
                          <p:cTn id="21" fill="hold">
                            <p:stCondLst>
                              <p:cond delay="325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1"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600"/>
                            </p:stCondLst>
                            <p:childTnLst>
                              <p:par>
                                <p:cTn id="31" presetID="22" presetClass="entr" presetSubtype="1"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12" grpId="1" animBg="1"/>
      <p:bldP spid="9"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951756" y="1885805"/>
            <a:ext cx="2926430" cy="1311128"/>
          </a:xfrm>
        </p:spPr>
        <p:txBody>
          <a:bodyPr anchor="ctr"/>
          <a:lstStyle/>
          <a:p>
            <a:r>
              <a:rPr lang="en-US" sz="2800" dirty="0" err="1" smtClean="0"/>
              <a:t>Danke</a:t>
            </a:r>
            <a:r>
              <a:rPr lang="en-US" sz="2800" dirty="0" smtClean="0"/>
              <a:t> </a:t>
            </a:r>
            <a:r>
              <a:rPr lang="en-US" sz="2800" dirty="0" err="1" smtClean="0"/>
              <a:t>für</a:t>
            </a:r>
            <a:r>
              <a:rPr lang="en-US" sz="2800" dirty="0" smtClean="0"/>
              <a:t> </a:t>
            </a:r>
            <a:r>
              <a:rPr lang="en-US" sz="2800" dirty="0" err="1" smtClean="0"/>
              <a:t>Ihre</a:t>
            </a:r>
            <a:r>
              <a:rPr lang="en-US" sz="2800" dirty="0" smtClean="0"/>
              <a:t> </a:t>
            </a:r>
            <a:r>
              <a:rPr lang="en-US" sz="2800" dirty="0" err="1" smtClean="0"/>
              <a:t>Aufmerksamkeit</a:t>
            </a:r>
            <a:r>
              <a:rPr lang="en-US" sz="2800" dirty="0" smtClean="0"/>
              <a:t>!</a:t>
            </a:r>
            <a:endParaRPr lang="en-US" sz="2800" dirty="0"/>
          </a:p>
        </p:txBody>
      </p:sp>
      <p:pic>
        <p:nvPicPr>
          <p:cNvPr id="4" name="Picture 3" descr="Eyefinity_setup_3x2_iStock_000001108365_car_ARROW.png"/>
          <p:cNvPicPr>
            <a:picLocks noChangeAspect="1"/>
          </p:cNvPicPr>
          <p:nvPr/>
        </p:nvPicPr>
        <p:blipFill>
          <a:blip r:embed="rId3" cstate="print"/>
          <a:stretch>
            <a:fillRect/>
          </a:stretch>
        </p:blipFill>
        <p:spPr>
          <a:xfrm>
            <a:off x="91440" y="197727"/>
            <a:ext cx="5943600" cy="4919980"/>
          </a:xfrm>
          <a:prstGeom prst="rect">
            <a:avLst/>
          </a:prstGeom>
        </p:spPr>
      </p:pic>
    </p:spTree>
    <p:extLst>
      <p:ext uri="{BB962C8B-B14F-4D97-AF65-F5344CB8AC3E}">
        <p14:creationId xmlns:p14="http://schemas.microsoft.com/office/powerpoint/2010/main" val="1463853954"/>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039877"/>
            <a:ext cx="8458200" cy="2346796"/>
          </a:xfrm>
        </p:spPr>
        <p:txBody>
          <a:bodyPr wrap="square" lIns="45720" rIns="45720" anchor="t" anchorCtr="0">
            <a:spAutoFit/>
          </a:bodyPr>
          <a:lstStyle/>
          <a:p>
            <a:pPr marL="0" indent="0">
              <a:buNone/>
            </a:pPr>
            <a:r>
              <a:rPr lang="en-US" sz="900" b="1" dirty="0" smtClean="0"/>
              <a:t>FOOTNOTES</a:t>
            </a:r>
            <a:endParaRPr lang="en-US" sz="800" dirty="0"/>
          </a:p>
          <a:p>
            <a:pPr marL="58738" indent="-58738">
              <a:spcBef>
                <a:spcPts val="0"/>
              </a:spcBef>
              <a:spcAft>
                <a:spcPts val="0"/>
              </a:spcAft>
              <a:buNone/>
            </a:pPr>
            <a:r>
              <a:rPr lang="en-US" sz="900" baseline="30000" dirty="0"/>
              <a:t>1 </a:t>
            </a:r>
            <a:r>
              <a:rPr lang="en-US" sz="900" dirty="0"/>
              <a:t>Based on </a:t>
            </a:r>
            <a:r>
              <a:rPr lang="en-US" sz="900" dirty="0" smtClean="0"/>
              <a:t>a graphics </a:t>
            </a:r>
            <a:r>
              <a:rPr lang="en-US" sz="900" dirty="0"/>
              <a:t>performance benchmark of PTC’s Challenger 660 Combine assembly in Creo Parametric 2.0 (25.3 FPS) vs. Pro/ENGINEER Wildfire </a:t>
            </a:r>
            <a:r>
              <a:rPr lang="en-US" sz="900" dirty="0" smtClean="0"/>
              <a:t>5.0 (</a:t>
            </a:r>
            <a:r>
              <a:rPr lang="en-US" sz="900" dirty="0"/>
              <a:t>2.8 FPS), measured by AMD’s internal benchmark tool "AMD FRAPS_BENCH". Configuration: Dell T3500, Intel Xeon W3690 3.47Ghz 6-Core, 12GB, AMD FirePro V7900, Windows 7 x64, 1920x1200, AMD Catalyst Pro version </a:t>
            </a:r>
            <a:r>
              <a:rPr lang="en-US" sz="900" dirty="0" smtClean="0"/>
              <a:t>8.911.3.3. FP-28</a:t>
            </a:r>
          </a:p>
          <a:p>
            <a:pPr marL="58738" indent="0">
              <a:spcBef>
                <a:spcPts val="0"/>
              </a:spcBef>
              <a:spcAft>
                <a:spcPts val="0"/>
              </a:spcAft>
              <a:buNone/>
            </a:pPr>
            <a:endParaRPr lang="en-US" sz="900" dirty="0"/>
          </a:p>
          <a:p>
            <a:pPr marL="58738" indent="-58738">
              <a:spcBef>
                <a:spcPts val="0"/>
              </a:spcBef>
              <a:spcAft>
                <a:spcPts val="0"/>
              </a:spcAft>
              <a:buNone/>
            </a:pPr>
            <a:r>
              <a:rPr lang="en-US" sz="900" baseline="30000" dirty="0"/>
              <a:t>2 </a:t>
            </a:r>
            <a:r>
              <a:rPr lang="en-US" sz="900" dirty="0"/>
              <a:t>Based on </a:t>
            </a:r>
            <a:r>
              <a:rPr lang="en-US" sz="900" dirty="0" smtClean="0"/>
              <a:t>a graphics </a:t>
            </a:r>
            <a:r>
              <a:rPr lang="en-US" sz="900" dirty="0"/>
              <a:t>performance benchmark of PTC’s Motorcycle assembly in Creo Parametric 2.0 “OIT” transparency mode (30.9 FPS) vs. Pro/ENGINEER Wildfire 5.0 "Blended" transparency mode (3.0 FPS), measured by AMD’s internal benchmark tool "AMD FRAPS_BENCH". Configuration: Dell T3500, Intel Xeon W3690 3.47Ghz 6-Core, 12GB, AMD FirePro V7900, Windows 7 x64, 1920x1200, AMD Catalyst Pro version </a:t>
            </a:r>
            <a:r>
              <a:rPr lang="en-US" sz="900" dirty="0" smtClean="0"/>
              <a:t>8.911.3.3. FP-21</a:t>
            </a:r>
          </a:p>
          <a:p>
            <a:pPr marL="58738" indent="-58738">
              <a:spcBef>
                <a:spcPts val="0"/>
              </a:spcBef>
              <a:spcAft>
                <a:spcPts val="0"/>
              </a:spcAft>
              <a:buNone/>
            </a:pPr>
            <a:endParaRPr lang="en-US" sz="900" dirty="0"/>
          </a:p>
          <a:p>
            <a:pPr marL="58738" indent="-58738">
              <a:spcBef>
                <a:spcPts val="0"/>
              </a:spcBef>
              <a:spcAft>
                <a:spcPts val="0"/>
              </a:spcAft>
              <a:buNone/>
            </a:pPr>
            <a:r>
              <a:rPr lang="en-US" sz="900" baseline="30000" dirty="0"/>
              <a:t>3 </a:t>
            </a:r>
            <a:r>
              <a:rPr lang="en-US" sz="900" dirty="0"/>
              <a:t>AMD Eyefinity technology works with applications that support non-standard aspect ratios, which is required for panning across multiple displays. To enable more than two displays, additional panels with native DisplayPort connectors, and/or DisplayPort compliant active adapters to convert your monitor’s native input to your cards DisplayPort or Mini-DisplayPort connector(s), are required.  AMD Eyefinity technology can support up to 6 displays using a single enabled AMD FirePro™ graphics card with Windows Vista or Windows 7 operating systems – the number of displays may vary by board design and you should confirm exact specifications with the applicable manufacturer before purchase.  SLS (“Single Large Surface”) functionality requires an identical display resolution on all configured displays.  The AMD FirePro V3900 can support 5 HD displays using AMD Eyefinity and DisplayPort 1.2 multi-streaming technologies (4 x 1920x1080p DisplayPort displays + 1 x DVI) and requires DisplayPort 1.2 multi-streaming-enabled monitors and/or </a:t>
            </a:r>
            <a:r>
              <a:rPr lang="en-US" sz="900" dirty="0" smtClean="0"/>
              <a:t>hubs. FP-14</a:t>
            </a:r>
            <a:endParaRPr lang="en-US" sz="1100" dirty="0" smtClean="0"/>
          </a:p>
        </p:txBody>
      </p:sp>
    </p:spTree>
    <p:extLst>
      <p:ext uri="{BB962C8B-B14F-4D97-AF65-F5344CB8AC3E}">
        <p14:creationId xmlns:p14="http://schemas.microsoft.com/office/powerpoint/2010/main" val="272740119"/>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954813"/>
            <a:ext cx="8458200" cy="2300319"/>
          </a:xfrm>
        </p:spPr>
        <p:txBody>
          <a:bodyPr lIns="45720" rIns="45720" anchor="t" anchorCtr="0"/>
          <a:lstStyle/>
          <a:p>
            <a:pPr marL="0" indent="0">
              <a:buNone/>
            </a:pPr>
            <a:r>
              <a:rPr lang="en-US" sz="900" b="1" dirty="0"/>
              <a:t>DISCLAIMER</a:t>
            </a:r>
            <a:endParaRPr lang="en-US" sz="900" dirty="0"/>
          </a:p>
          <a:p>
            <a:pPr marL="0" indent="0">
              <a:buNone/>
            </a:pPr>
            <a:r>
              <a:rPr lang="en-US" sz="900" dirty="0"/>
              <a:t>The information presented in this document is for informational purposes only and may contain technical inaccuracies, omissions and typographical errors.</a:t>
            </a:r>
          </a:p>
          <a:p>
            <a:pPr marL="0" indent="0">
              <a:buNone/>
            </a:pPr>
            <a:r>
              <a:rPr lang="en-US" sz="900" dirty="0"/>
              <a:t>The information contained herein is subject to change and may be rendered inaccurate for many reasons, including but not limited to product and roadmap changes, component and motherboard version changes, new model and/or product releases, product differences between differing manufacturers, software changes, BIOS flashes, firmware upgrades, or the like.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r>
              <a:rPr lang="en-US" sz="900" dirty="0" smtClean="0"/>
              <a:t>.</a:t>
            </a:r>
            <a:br>
              <a:rPr lang="en-US" sz="900" dirty="0" smtClean="0"/>
            </a:br>
            <a:endParaRPr lang="en-US" sz="900" dirty="0" smtClean="0"/>
          </a:p>
          <a:p>
            <a:pPr marL="0" indent="0">
              <a:buNone/>
            </a:pPr>
            <a:r>
              <a:rPr lang="en-US" sz="900" dirty="0"/>
              <a:t>AMD MAKES NO REPRESENTATIONS OR WARRANTIES WITH RESPECT TO THE CONTENTS HEREOF AND ASSUMES NO RESPONSIBILITY FOR ANY INACCURACIES, ERRORS OR OMISSIONS THAT MAY APPEAR IN THIS INFORMATION.</a:t>
            </a:r>
          </a:p>
          <a:p>
            <a:pPr marL="0" indent="0">
              <a:buNone/>
            </a:pPr>
            <a:r>
              <a:rPr lang="en-US" sz="900" dirty="0"/>
              <a:t>AMD SPECIFICALLY DISCLAIMS ANY IMPLIED WARRANTIES OF MERCHANTABILITY OR FITNESS FOR ANY PARTICULAR PURPOSE. IN NO EVENT WILL AMD BE LIABLE TO ANY PERSON FOR ANY DIRECT, INDIRECT, SPECIAL OR OTHER CONSEQUENTIAL DAMAGES ARISING FROM THE USE OF ANY INFORMATION CONTAINED HEREIN, EVEN IF AMD IS EXPRESSLY ADVISED OF THE POSSIBILITY OF SUCH DAMAGES.</a:t>
            </a:r>
          </a:p>
          <a:p>
            <a:pPr marL="0" indent="0">
              <a:buNone/>
            </a:pPr>
            <a:endParaRPr lang="en-US" sz="800" dirty="0"/>
          </a:p>
          <a:p>
            <a:pPr marL="0" indent="0">
              <a:buNone/>
            </a:pPr>
            <a:endParaRPr lang="en-US" sz="900" dirty="0"/>
          </a:p>
          <a:p>
            <a:pPr marL="0" lvl="0" indent="0">
              <a:lnSpc>
                <a:spcPct val="100000"/>
              </a:lnSpc>
              <a:buNone/>
            </a:pPr>
            <a:endParaRPr lang="en-US" sz="1100" dirty="0" smtClean="0"/>
          </a:p>
        </p:txBody>
      </p:sp>
      <p:sp>
        <p:nvSpPr>
          <p:cNvPr id="5" name="Content Placeholder 2"/>
          <p:cNvSpPr txBox="1">
            <a:spLocks/>
          </p:cNvSpPr>
          <p:nvPr/>
        </p:nvSpPr>
        <p:spPr>
          <a:xfrm>
            <a:off x="342900" y="3779073"/>
            <a:ext cx="8458200" cy="1167204"/>
          </a:xfrm>
          <a:prstGeom prst="rect">
            <a:avLst/>
          </a:prstGeom>
        </p:spPr>
        <p:txBody>
          <a:bodyPr vert="horz" lIns="45720" tIns="45720" rIns="45720" bIns="45720" rtlCol="0" anchor="t" anchorCtr="0">
            <a:noAutofit/>
          </a:bodyPr>
          <a:lst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bg1">
                    <a:lumMod val="95000"/>
                    <a:lumOff val="5000"/>
                  </a:schemeClr>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lang="en-US" sz="1400" kern="1200" dirty="0" smtClean="0">
                <a:solidFill>
                  <a:schemeClr val="bg1">
                    <a:lumMod val="95000"/>
                    <a:lumOff val="5000"/>
                  </a:schemeClr>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bg1">
                    <a:lumMod val="95000"/>
                    <a:lumOff val="5000"/>
                  </a:schemeClr>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bg1">
                    <a:lumMod val="95000"/>
                    <a:lumOff val="5000"/>
                  </a:schemeClr>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bg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0"/>
              </a:spcAft>
              <a:buFont typeface="Wingdings" pitchFamily="2" charset="2"/>
              <a:buNone/>
            </a:pPr>
            <a:r>
              <a:rPr lang="en-US" sz="900" b="1" dirty="0" smtClean="0"/>
              <a:t>TRADEMARK ATTRIBUTION</a:t>
            </a:r>
          </a:p>
          <a:p>
            <a:pPr marL="0" indent="0">
              <a:buFont typeface="Wingdings" pitchFamily="2" charset="2"/>
              <a:buNone/>
            </a:pPr>
            <a:r>
              <a:rPr lang="en-US" sz="900" dirty="0" smtClean="0"/>
              <a:t>© Copyright 2012 Advanced Micro Devices, Inc. All rights reserved. AMD, the AMD Arrow logo, FirePro, Catalyst, and combinations thereof are trademarks of Advanced Micro Devices, Inc. Microsoft and Windows are registered trademarks of Microsoft Corporation in the United States and other jurisdictions. PTC and Creo are registered trademarks of Parametric Technology Corporation or its subsidiaries in the United States and other countries. Other names are for informational purposes only and may be trademarks of their respective owners. Benchmarking datasets and related images provided courtesy of PTC and AMD. 3D models used for additional graphics design elements provided courtesy of </a:t>
            </a:r>
            <a:r>
              <a:rPr lang="en-US" sz="900" dirty="0" err="1" smtClean="0"/>
              <a:t>TurboSquid</a:t>
            </a:r>
            <a:r>
              <a:rPr lang="en-US" sz="900" dirty="0" smtClean="0"/>
              <a:t> and its vendors.</a:t>
            </a:r>
          </a:p>
          <a:p>
            <a:pPr marL="0" indent="0">
              <a:buFont typeface="Wingdings" pitchFamily="2" charset="2"/>
              <a:buNone/>
            </a:pPr>
            <a:endParaRPr lang="en-US" sz="800" dirty="0" smtClean="0"/>
          </a:p>
          <a:p>
            <a:pPr marL="0" indent="0">
              <a:buFont typeface="Wingdings" pitchFamily="2" charset="2"/>
              <a:buNone/>
            </a:pPr>
            <a:endParaRPr lang="en-US" sz="1050" dirty="0" smtClean="0"/>
          </a:p>
        </p:txBody>
      </p:sp>
    </p:spTree>
    <p:extLst>
      <p:ext uri="{BB962C8B-B14F-4D97-AF65-F5344CB8AC3E}">
        <p14:creationId xmlns:p14="http://schemas.microsoft.com/office/powerpoint/2010/main" val="876815689"/>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itle 8"/>
          <p:cNvSpPr>
            <a:spLocks noGrp="1"/>
          </p:cNvSpPr>
          <p:nvPr>
            <p:ph type="title"/>
          </p:nvPr>
        </p:nvSpPr>
        <p:spPr>
          <a:xfrm>
            <a:off x="164835" y="2008437"/>
            <a:ext cx="4259179" cy="387798"/>
          </a:xfrm>
        </p:spPr>
        <p:txBody>
          <a:bodyPr wrap="none">
            <a:spAutoFit/>
          </a:bodyPr>
          <a:lstStyle/>
          <a:p>
            <a:r>
              <a:rPr lang="en-US" sz="2400" dirty="0" smtClean="0"/>
              <a:t>AMD &amp; PTC </a:t>
            </a:r>
            <a:r>
              <a:rPr lang="en-US" sz="2400" cap="none" dirty="0" err="1" smtClean="0"/>
              <a:t>Zusammenarbeit</a:t>
            </a:r>
            <a:endParaRPr lang="en-US" sz="2400" cap="none"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4282" y="136894"/>
            <a:ext cx="770861" cy="650949"/>
          </a:xfrm>
          <a:prstGeom prst="rect">
            <a:avLst/>
          </a:prstGeom>
        </p:spPr>
      </p:pic>
    </p:spTree>
    <p:extLst>
      <p:ext uri="{BB962C8B-B14F-4D97-AF65-F5344CB8AC3E}">
        <p14:creationId xmlns:p14="http://schemas.microsoft.com/office/powerpoint/2010/main" val="1084006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AMD &amp; </a:t>
            </a:r>
            <a:r>
              <a:rPr lang="en-US" dirty="0" err="1" smtClean="0"/>
              <a:t>PTC</a:t>
            </a:r>
            <a:r>
              <a:rPr lang="en-US" dirty="0" smtClean="0"/>
              <a:t> </a:t>
            </a:r>
            <a:r>
              <a:rPr lang="en-US" dirty="0" err="1" smtClean="0"/>
              <a:t>Zusammenarbeit</a:t>
            </a:r>
            <a:endParaRPr lang="en-US" dirty="0"/>
          </a:p>
        </p:txBody>
      </p:sp>
      <p:pic>
        <p:nvPicPr>
          <p:cNvPr id="10" name="Picture 2" descr="C:\Users\areymond.AMD\Documents\0_Asset DB Graphics\ProductsImages&amp;Videos\PTC\Creo Pictures Jun2 2011\Creo_screengrab\Creo_Simulation retouched.jpg"/>
          <p:cNvPicPr>
            <a:picLocks noChangeAspect="1" noChangeArrowheads="1"/>
          </p:cNvPicPr>
          <p:nvPr/>
        </p:nvPicPr>
        <p:blipFill>
          <a:blip r:embed="rId3" cstate="screen"/>
          <a:srcRect/>
          <a:stretch>
            <a:fillRect/>
          </a:stretch>
        </p:blipFill>
        <p:spPr bwMode="auto">
          <a:xfrm>
            <a:off x="6475139" y="929245"/>
            <a:ext cx="2088287" cy="1259713"/>
          </a:xfrm>
          <a:prstGeom prst="roundRect">
            <a:avLst>
              <a:gd name="adj" fmla="val 2950"/>
            </a:avLst>
          </a:prstGeom>
          <a:solidFill>
            <a:srgbClr val="FFFFFF">
              <a:shade val="85000"/>
            </a:srgbClr>
          </a:solidFill>
          <a:ln>
            <a:solidFill>
              <a:schemeClr val="bg1">
                <a:lumMod val="95000"/>
                <a:lumOff val="5000"/>
              </a:schemeClr>
            </a:solidFill>
          </a:ln>
          <a:effectLst>
            <a:reflection blurRad="12700" stA="38000" endPos="28000" dist="5000" dir="5400000" sy="-100000" algn="bl" rotWithShape="0"/>
          </a:effectLst>
        </p:spPr>
      </p:pic>
      <p:grpSp>
        <p:nvGrpSpPr>
          <p:cNvPr id="2" name="Group 1"/>
          <p:cNvGrpSpPr/>
          <p:nvPr/>
        </p:nvGrpSpPr>
        <p:grpSpPr>
          <a:xfrm>
            <a:off x="457200" y="502920"/>
            <a:ext cx="5623560" cy="3950329"/>
            <a:chOff x="457200" y="502920"/>
            <a:chExt cx="5623560" cy="3950329"/>
          </a:xfrm>
        </p:grpSpPr>
        <p:sp>
          <p:nvSpPr>
            <p:cNvPr id="11" name="Rounded Rectangle 10"/>
            <p:cNvSpPr/>
            <p:nvPr/>
          </p:nvSpPr>
          <p:spPr bwMode="auto">
            <a:xfrm>
              <a:off x="457200" y="502920"/>
              <a:ext cx="5623560" cy="3950329"/>
            </a:xfrm>
            <a:prstGeom prst="roundRect">
              <a:avLst>
                <a:gd name="adj" fmla="val 4940"/>
              </a:avLst>
            </a:prstGeom>
            <a:gradFill flip="none" rotWithShape="1">
              <a:gsLst>
                <a:gs pos="0">
                  <a:schemeClr val="bg1"/>
                </a:gs>
                <a:gs pos="62080">
                  <a:srgbClr val="000000">
                    <a:alpha val="67000"/>
                  </a:srgbClr>
                </a:gs>
                <a:gs pos="21000">
                  <a:schemeClr val="bg1">
                    <a:alpha val="65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CA" b="1" smtClean="0">
                <a:solidFill>
                  <a:prstClr val="white"/>
                </a:solidFill>
                <a:cs typeface="Arial" charset="0"/>
              </a:endParaRPr>
            </a:p>
          </p:txBody>
        </p:sp>
        <p:sp>
          <p:nvSpPr>
            <p:cNvPr id="12" name="Rounded Rectangle 11"/>
            <p:cNvSpPr/>
            <p:nvPr/>
          </p:nvSpPr>
          <p:spPr bwMode="auto">
            <a:xfrm>
              <a:off x="530352" y="568296"/>
              <a:ext cx="5486400" cy="1873285"/>
            </a:xfrm>
            <a:prstGeom prst="roundRect">
              <a:avLst>
                <a:gd name="adj" fmla="val 8234"/>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p>
              <a:pPr marL="1588" indent="-1588" algn="ctr" defTabSz="913183"/>
              <a:endParaRPr lang="en-CA" b="1" smtClean="0">
                <a:solidFill>
                  <a:prstClr val="white"/>
                </a:solidFill>
                <a:cs typeface="Arial" charset="0"/>
              </a:endParaRPr>
            </a:p>
          </p:txBody>
        </p:sp>
      </p:grpSp>
      <p:pic>
        <p:nvPicPr>
          <p:cNvPr id="14" name="Picture 3" descr="C:\Users\areymond.AMD\Documents\0_Asset DB Graphics\ProductsImages&amp;Videos\PTC\Creo Pictures Jun2 2011\Creo_screengrab\image 5 embedded_browser.jpg"/>
          <p:cNvPicPr>
            <a:picLocks noChangeAspect="1" noChangeArrowheads="1"/>
          </p:cNvPicPr>
          <p:nvPr/>
        </p:nvPicPr>
        <p:blipFill>
          <a:blip r:embed="rId4" cstate="screen"/>
          <a:srcRect/>
          <a:stretch>
            <a:fillRect/>
          </a:stretch>
        </p:blipFill>
        <p:spPr bwMode="auto">
          <a:xfrm>
            <a:off x="6488426" y="2730841"/>
            <a:ext cx="2075000" cy="1402156"/>
          </a:xfrm>
          <a:prstGeom prst="roundRect">
            <a:avLst>
              <a:gd name="adj" fmla="val 2950"/>
            </a:avLst>
          </a:prstGeom>
          <a:solidFill>
            <a:srgbClr val="FFFFFF">
              <a:shade val="85000"/>
            </a:srgbClr>
          </a:solidFill>
          <a:ln>
            <a:solidFill>
              <a:schemeClr val="bg1">
                <a:lumMod val="95000"/>
                <a:lumOff val="5000"/>
              </a:schemeClr>
            </a:solidFill>
          </a:ln>
          <a:effectLst>
            <a:reflection blurRad="12700" stA="38000" endPos="28000" dist="5000" dir="5400000" sy="-100000" algn="bl" rotWithShape="0"/>
          </a:effectLst>
        </p:spPr>
      </p:pic>
      <p:sp>
        <p:nvSpPr>
          <p:cNvPr id="9" name="Rectangle 8"/>
          <p:cNvSpPr/>
          <p:nvPr/>
        </p:nvSpPr>
        <p:spPr>
          <a:xfrm>
            <a:off x="530352" y="2877102"/>
            <a:ext cx="5525951" cy="1508105"/>
          </a:xfrm>
          <a:prstGeom prst="rect">
            <a:avLst/>
          </a:prstGeom>
        </p:spPr>
        <p:txBody>
          <a:bodyPr wrap="square" lIns="182880" rIns="182880">
            <a:spAutoFit/>
          </a:bodyPr>
          <a:lstStyle/>
          <a:p>
            <a:r>
              <a:rPr lang="en-US" sz="1200" smtClean="0">
                <a:latin typeface="Verdana" pitchFamily="34" charset="0"/>
                <a:ea typeface="Verdana" pitchFamily="34" charset="0"/>
                <a:cs typeface="Verdana" pitchFamily="34" charset="0"/>
              </a:rPr>
              <a:t>“</a:t>
            </a:r>
            <a:r>
              <a:rPr lang="en-US" sz="1200" i="1" smtClean="0">
                <a:solidFill>
                  <a:srgbClr val="FFC000"/>
                </a:solidFill>
                <a:latin typeface="Verdana" pitchFamily="34" charset="0"/>
                <a:ea typeface="Verdana" pitchFamily="34" charset="0"/>
                <a:cs typeface="Verdana" pitchFamily="34" charset="0"/>
              </a:rPr>
              <a:t>Creating innovative products requires innovative graphics design technologies.  PTC works closely with AMD to provide Creo</a:t>
            </a:r>
            <a:r>
              <a:rPr lang="en-US" sz="1200" i="1" baseline="30000" smtClean="0">
                <a:solidFill>
                  <a:srgbClr val="FFC000"/>
                </a:solidFill>
                <a:latin typeface="Verdana" pitchFamily="34" charset="0"/>
                <a:ea typeface="Verdana" pitchFamily="34" charset="0"/>
                <a:cs typeface="Verdana" pitchFamily="34" charset="0"/>
              </a:rPr>
              <a:t>®</a:t>
            </a:r>
            <a:r>
              <a:rPr lang="en-US" sz="1200" i="1" smtClean="0">
                <a:solidFill>
                  <a:srgbClr val="FFC000"/>
                </a:solidFill>
                <a:latin typeface="Verdana" pitchFamily="34" charset="0"/>
                <a:ea typeface="Verdana" pitchFamily="34" charset="0"/>
                <a:cs typeface="Verdana" pitchFamily="34" charset="0"/>
              </a:rPr>
              <a:t> users with the reliability, performance and workflow innovations they need. AMD FirePro</a:t>
            </a:r>
            <a:r>
              <a:rPr lang="en-US" sz="1200" i="1" baseline="30000" smtClean="0">
                <a:solidFill>
                  <a:srgbClr val="FFC000"/>
                </a:solidFill>
                <a:latin typeface="Verdana" pitchFamily="34" charset="0"/>
                <a:ea typeface="Verdana" pitchFamily="34" charset="0"/>
                <a:cs typeface="Verdana" pitchFamily="34" charset="0"/>
              </a:rPr>
              <a:t>™</a:t>
            </a:r>
            <a:r>
              <a:rPr lang="en-US" sz="1200" i="1" smtClean="0">
                <a:solidFill>
                  <a:srgbClr val="FFC000"/>
                </a:solidFill>
                <a:latin typeface="Verdana" pitchFamily="34" charset="0"/>
                <a:ea typeface="Verdana" pitchFamily="34" charset="0"/>
                <a:cs typeface="Verdana" pitchFamily="34" charset="0"/>
              </a:rPr>
              <a:t> professional graphics cards are a great choice for Creo users who value a superb workstation-class design experience at a compelling </a:t>
            </a:r>
            <a:r>
              <a:rPr lang="en-US" sz="1200" i="1">
                <a:solidFill>
                  <a:srgbClr val="FFC000"/>
                </a:solidFill>
                <a:latin typeface="Verdana" pitchFamily="34" charset="0"/>
                <a:ea typeface="Verdana" pitchFamily="34" charset="0"/>
                <a:cs typeface="Verdana" pitchFamily="34" charset="0"/>
              </a:rPr>
              <a:t>price.</a:t>
            </a:r>
            <a:r>
              <a:rPr lang="en-US" sz="1200" i="1">
                <a:latin typeface="Verdana" pitchFamily="34" charset="0"/>
                <a:ea typeface="Verdana" pitchFamily="34" charset="0"/>
                <a:cs typeface="Verdana" pitchFamily="34" charset="0"/>
              </a:rPr>
              <a:t>”</a:t>
            </a:r>
          </a:p>
          <a:p>
            <a:r>
              <a:rPr lang="en-US" sz="700" i="1" smtClean="0">
                <a:latin typeface="Verdana" pitchFamily="34" charset="0"/>
                <a:ea typeface="Verdana" pitchFamily="34" charset="0"/>
                <a:cs typeface="Verdana" pitchFamily="34" charset="0"/>
              </a:rPr>
              <a:t/>
            </a:r>
            <a:br>
              <a:rPr lang="en-US" sz="700" i="1" smtClean="0">
                <a:latin typeface="Verdana" pitchFamily="34" charset="0"/>
                <a:ea typeface="Verdana" pitchFamily="34" charset="0"/>
                <a:cs typeface="Verdana" pitchFamily="34" charset="0"/>
              </a:rPr>
            </a:br>
            <a:r>
              <a:rPr lang="en-US" sz="1200" i="1" smtClean="0">
                <a:latin typeface="Verdana" pitchFamily="34" charset="0"/>
                <a:ea typeface="Verdana" pitchFamily="34" charset="0"/>
                <a:cs typeface="Verdana" pitchFamily="34" charset="0"/>
              </a:rPr>
              <a:t>– Mike Campbell, Divisional VP of MCAD Product Management, PTC</a:t>
            </a:r>
            <a:endParaRPr lang="en-US" sz="1200" i="1">
              <a:latin typeface="Verdana" pitchFamily="34" charset="0"/>
              <a:ea typeface="Verdana" pitchFamily="34" charset="0"/>
              <a:cs typeface="Verdana" pitchFamily="34" charset="0"/>
            </a:endParaRPr>
          </a:p>
        </p:txBody>
      </p:sp>
      <p:sp>
        <p:nvSpPr>
          <p:cNvPr id="15" name="TextBox 14"/>
          <p:cNvSpPr txBox="1"/>
          <p:nvPr/>
        </p:nvSpPr>
        <p:spPr>
          <a:xfrm>
            <a:off x="457200" y="4651374"/>
            <a:ext cx="6411333" cy="215444"/>
          </a:xfrm>
          <a:prstGeom prst="rect">
            <a:avLst/>
          </a:prstGeom>
          <a:noFill/>
        </p:spPr>
        <p:txBody>
          <a:bodyPr wrap="square" rtlCol="0">
            <a:spAutoFit/>
          </a:bodyPr>
          <a:lstStyle/>
          <a:p>
            <a:r>
              <a:rPr lang="en-US" sz="800" baseline="30000" dirty="0">
                <a:solidFill>
                  <a:schemeClr val="bg1"/>
                </a:solidFill>
              </a:rPr>
              <a:t>†</a:t>
            </a:r>
            <a:r>
              <a:rPr lang="en-US" sz="800" dirty="0">
                <a:solidFill>
                  <a:schemeClr val="bg1"/>
                </a:solidFill>
              </a:rPr>
              <a:t> </a:t>
            </a:r>
            <a:r>
              <a:rPr lang="en-US" sz="800" dirty="0" err="1" smtClean="0">
                <a:solidFill>
                  <a:schemeClr val="bg1"/>
                </a:solidFill>
              </a:rPr>
              <a:t>Creo</a:t>
            </a:r>
            <a:r>
              <a:rPr lang="en-US" sz="800" baseline="30000" dirty="0">
                <a:solidFill>
                  <a:schemeClr val="bg1"/>
                </a:solidFill>
              </a:rPr>
              <a:t>®</a:t>
            </a:r>
            <a:r>
              <a:rPr lang="en-US" sz="800" dirty="0">
                <a:solidFill>
                  <a:schemeClr val="bg1"/>
                </a:solidFill>
              </a:rPr>
              <a:t> </a:t>
            </a:r>
            <a:r>
              <a:rPr lang="en-US" sz="800" dirty="0" smtClean="0">
                <a:solidFill>
                  <a:schemeClr val="bg1"/>
                </a:solidFill>
              </a:rPr>
              <a:t>certification is of a complete system configuration which includes </a:t>
            </a:r>
            <a:r>
              <a:rPr lang="en-US" sz="800" dirty="0">
                <a:solidFill>
                  <a:schemeClr val="bg1"/>
                </a:solidFill>
              </a:rPr>
              <a:t>AMD </a:t>
            </a:r>
            <a:r>
              <a:rPr lang="en-US" sz="800" dirty="0" err="1">
                <a:solidFill>
                  <a:schemeClr val="bg1"/>
                </a:solidFill>
              </a:rPr>
              <a:t>FirePro</a:t>
            </a:r>
            <a:r>
              <a:rPr lang="en-US" sz="800" baseline="30000" dirty="0">
                <a:solidFill>
                  <a:schemeClr val="bg1"/>
                </a:solidFill>
              </a:rPr>
              <a:t>™</a:t>
            </a:r>
            <a:r>
              <a:rPr lang="en-US" sz="800" dirty="0">
                <a:solidFill>
                  <a:schemeClr val="bg1"/>
                </a:solidFill>
              </a:rPr>
              <a:t> </a:t>
            </a:r>
            <a:r>
              <a:rPr lang="en-US" sz="800" dirty="0" smtClean="0">
                <a:solidFill>
                  <a:schemeClr val="bg1"/>
                </a:solidFill>
              </a:rPr>
              <a:t>Professional Graphics hardware.</a:t>
            </a:r>
            <a:endParaRPr lang="en-US" sz="800" dirty="0">
              <a:solidFill>
                <a:schemeClr val="bg1"/>
              </a:solidFill>
              <a:latin typeface="Arial" pitchFamily="34" charset="0"/>
              <a:cs typeface="Arial" pitchFamily="34" charset="0"/>
            </a:endParaRPr>
          </a:p>
        </p:txBody>
      </p:sp>
      <p:sp>
        <p:nvSpPr>
          <p:cNvPr id="8" name="Content Placeholder 5"/>
          <p:cNvSpPr>
            <a:spLocks noGrp="1"/>
          </p:cNvSpPr>
          <p:nvPr>
            <p:ph idx="4294967295"/>
          </p:nvPr>
        </p:nvSpPr>
        <p:spPr>
          <a:xfrm>
            <a:off x="530352" y="685800"/>
            <a:ext cx="5525951" cy="1752600"/>
          </a:xfrm>
        </p:spPr>
        <p:txBody>
          <a:bodyPr lIns="182880" rIns="182880"/>
          <a:lstStyle/>
          <a:p>
            <a:pPr marL="171450" indent="-171450">
              <a:spcBef>
                <a:spcPts val="1800"/>
              </a:spcBef>
            </a:pPr>
            <a:r>
              <a:rPr lang="en-US" sz="1600" b="1" dirty="0" smtClean="0">
                <a:solidFill>
                  <a:schemeClr val="tx1"/>
                </a:solidFill>
                <a:latin typeface="Verdana" pitchFamily="34" charset="0"/>
                <a:ea typeface="Verdana" pitchFamily="34" charset="0"/>
                <a:cs typeface="Verdana" pitchFamily="34" charset="0"/>
              </a:rPr>
              <a:t>AMD + PTC = </a:t>
            </a:r>
            <a:r>
              <a:rPr lang="en-US" sz="1600" b="1" u="sng" dirty="0" smtClean="0">
                <a:solidFill>
                  <a:schemeClr val="tx1"/>
                </a:solidFill>
                <a:latin typeface="Verdana" pitchFamily="34" charset="0"/>
                <a:ea typeface="Verdana" pitchFamily="34" charset="0"/>
                <a:cs typeface="Verdana" pitchFamily="34" charset="0"/>
              </a:rPr>
              <a:t>intensive </a:t>
            </a:r>
            <a:r>
              <a:rPr lang="en-US" sz="1600" b="1" u="sng" dirty="0" err="1" smtClean="0">
                <a:solidFill>
                  <a:schemeClr val="tx1"/>
                </a:solidFill>
                <a:latin typeface="Verdana" pitchFamily="34" charset="0"/>
                <a:ea typeface="Verdana" pitchFamily="34" charset="0"/>
                <a:cs typeface="Verdana" pitchFamily="34" charset="0"/>
              </a:rPr>
              <a:t>techn</a:t>
            </a:r>
            <a:r>
              <a:rPr lang="en-US" sz="1600" b="1" u="sng" dirty="0" smtClean="0">
                <a:solidFill>
                  <a:schemeClr val="tx1"/>
                </a:solidFill>
                <a:latin typeface="Verdana" pitchFamily="34" charset="0"/>
                <a:ea typeface="Verdana" pitchFamily="34" charset="0"/>
                <a:cs typeface="Verdana" pitchFamily="34" charset="0"/>
              </a:rPr>
              <a:t>. </a:t>
            </a:r>
            <a:r>
              <a:rPr lang="en-US" sz="1600" b="1" u="sng" dirty="0" err="1" smtClean="0">
                <a:solidFill>
                  <a:schemeClr val="tx1"/>
                </a:solidFill>
                <a:latin typeface="Verdana" pitchFamily="34" charset="0"/>
                <a:ea typeface="Verdana" pitchFamily="34" charset="0"/>
                <a:cs typeface="Verdana" pitchFamily="34" charset="0"/>
              </a:rPr>
              <a:t>Zusammenarbeit</a:t>
            </a:r>
            <a:endParaRPr lang="en-US" sz="1600" b="1" dirty="0">
              <a:solidFill>
                <a:schemeClr val="tx1"/>
              </a:solidFill>
              <a:latin typeface="Verdana" pitchFamily="34" charset="0"/>
              <a:ea typeface="Verdana" pitchFamily="34" charset="0"/>
              <a:cs typeface="Verdana" pitchFamily="34" charset="0"/>
            </a:endParaRPr>
          </a:p>
          <a:p>
            <a:pPr marL="458787" lvl="1" indent="-171450">
              <a:spcBef>
                <a:spcPts val="300"/>
              </a:spcBef>
              <a:spcAft>
                <a:spcPts val="0"/>
              </a:spcAft>
            </a:pPr>
            <a:r>
              <a:rPr lang="en-US" dirty="0" err="1" smtClean="0">
                <a:solidFill>
                  <a:schemeClr val="tx1"/>
                </a:solidFill>
                <a:latin typeface="Verdana" pitchFamily="34" charset="0"/>
                <a:ea typeface="Verdana" pitchFamily="34" charset="0"/>
                <a:cs typeface="Verdana" pitchFamily="34" charset="0"/>
              </a:rPr>
              <a:t>Impementierung</a:t>
            </a:r>
            <a:r>
              <a:rPr lang="en-US" dirty="0" smtClean="0">
                <a:solidFill>
                  <a:schemeClr val="tx1"/>
                </a:solidFill>
                <a:latin typeface="Verdana" pitchFamily="34" charset="0"/>
                <a:ea typeface="Verdana" pitchFamily="34" charset="0"/>
                <a:cs typeface="Verdana" pitchFamily="34" charset="0"/>
              </a:rPr>
              <a:t> von </a:t>
            </a:r>
            <a:r>
              <a:rPr lang="en-US" dirty="0" err="1" smtClean="0">
                <a:solidFill>
                  <a:schemeClr val="tx1"/>
                </a:solidFill>
                <a:latin typeface="Verdana" pitchFamily="34" charset="0"/>
                <a:ea typeface="Verdana" pitchFamily="34" charset="0"/>
                <a:cs typeface="Verdana" pitchFamily="34" charset="0"/>
              </a:rPr>
              <a:t>neuen</a:t>
            </a:r>
            <a:r>
              <a:rPr lang="en-US" dirty="0" smtClean="0">
                <a:solidFill>
                  <a:schemeClr val="tx1"/>
                </a:solidFill>
                <a:latin typeface="Verdana" pitchFamily="34" charset="0"/>
                <a:ea typeface="Verdana" pitchFamily="34" charset="0"/>
                <a:cs typeface="Verdana" pitchFamily="34" charset="0"/>
              </a:rPr>
              <a:t> </a:t>
            </a:r>
            <a:r>
              <a:rPr lang="en-US" dirty="0" err="1" smtClean="0">
                <a:solidFill>
                  <a:schemeClr val="tx1"/>
                </a:solidFill>
                <a:latin typeface="Verdana" pitchFamily="34" charset="0"/>
                <a:ea typeface="Verdana" pitchFamily="34" charset="0"/>
                <a:cs typeface="Verdana" pitchFamily="34" charset="0"/>
              </a:rPr>
              <a:t>Grafikfeatures</a:t>
            </a:r>
            <a:r>
              <a:rPr lang="en-US" dirty="0" smtClean="0">
                <a:solidFill>
                  <a:schemeClr val="tx1"/>
                </a:solidFill>
                <a:latin typeface="Verdana" pitchFamily="34" charset="0"/>
                <a:ea typeface="Verdana" pitchFamily="34" charset="0"/>
                <a:cs typeface="Verdana" pitchFamily="34" charset="0"/>
              </a:rPr>
              <a:t>(</a:t>
            </a:r>
            <a:r>
              <a:rPr lang="en-US" dirty="0" err="1" smtClean="0">
                <a:solidFill>
                  <a:schemeClr val="tx1"/>
                </a:solidFill>
                <a:latin typeface="Verdana" pitchFamily="34" charset="0"/>
                <a:ea typeface="Verdana" pitchFamily="34" charset="0"/>
                <a:cs typeface="Verdana" pitchFamily="34" charset="0"/>
              </a:rPr>
              <a:t>VBO</a:t>
            </a:r>
            <a:r>
              <a:rPr lang="en-US" dirty="0" smtClean="0">
                <a:solidFill>
                  <a:schemeClr val="tx1"/>
                </a:solidFill>
                <a:latin typeface="Verdana" pitchFamily="34" charset="0"/>
                <a:ea typeface="Verdana" pitchFamily="34" charset="0"/>
                <a:cs typeface="Verdana" pitchFamily="34" charset="0"/>
              </a:rPr>
              <a:t>)</a:t>
            </a:r>
            <a:endParaRPr lang="en-US" dirty="0">
              <a:solidFill>
                <a:schemeClr val="tx1"/>
              </a:solidFill>
              <a:latin typeface="Verdana" pitchFamily="34" charset="0"/>
              <a:ea typeface="Verdana" pitchFamily="34" charset="0"/>
              <a:cs typeface="Verdana" pitchFamily="34" charset="0"/>
            </a:endParaRPr>
          </a:p>
          <a:p>
            <a:pPr marL="458787" lvl="1" indent="-171450">
              <a:spcBef>
                <a:spcPts val="300"/>
              </a:spcBef>
              <a:spcAft>
                <a:spcPts val="0"/>
              </a:spcAft>
            </a:pPr>
            <a:r>
              <a:rPr lang="en-US" dirty="0" err="1" smtClean="0">
                <a:solidFill>
                  <a:schemeClr val="tx1"/>
                </a:solidFill>
                <a:latin typeface="Verdana" pitchFamily="34" charset="0"/>
                <a:ea typeface="Verdana" pitchFamily="34" charset="0"/>
                <a:cs typeface="Verdana" pitchFamily="34" charset="0"/>
              </a:rPr>
              <a:t>Neue</a:t>
            </a:r>
            <a:r>
              <a:rPr lang="en-US" dirty="0" smtClean="0">
                <a:solidFill>
                  <a:schemeClr val="tx1"/>
                </a:solidFill>
                <a:latin typeface="Verdana" pitchFamily="34" charset="0"/>
                <a:ea typeface="Verdana" pitchFamily="34" charset="0"/>
                <a:cs typeface="Verdana" pitchFamily="34" charset="0"/>
              </a:rPr>
              <a:t> </a:t>
            </a:r>
            <a:r>
              <a:rPr lang="en-US" dirty="0" err="1" smtClean="0">
                <a:solidFill>
                  <a:schemeClr val="tx1"/>
                </a:solidFill>
                <a:latin typeface="Verdana" pitchFamily="34" charset="0"/>
                <a:ea typeface="Verdana" pitchFamily="34" charset="0"/>
                <a:cs typeface="Verdana" pitchFamily="34" charset="0"/>
              </a:rPr>
              <a:t>Grafik</a:t>
            </a:r>
            <a:r>
              <a:rPr lang="en-US" dirty="0" smtClean="0">
                <a:solidFill>
                  <a:schemeClr val="tx1"/>
                </a:solidFill>
                <a:latin typeface="Verdana" pitchFamily="34" charset="0"/>
                <a:ea typeface="Verdana" pitchFamily="34" charset="0"/>
                <a:cs typeface="Verdana" pitchFamily="34" charset="0"/>
              </a:rPr>
              <a:t> </a:t>
            </a:r>
            <a:r>
              <a:rPr lang="en-US" dirty="0">
                <a:solidFill>
                  <a:schemeClr val="tx1"/>
                </a:solidFill>
                <a:latin typeface="Verdana" pitchFamily="34" charset="0"/>
                <a:ea typeface="Verdana" pitchFamily="34" charset="0"/>
                <a:cs typeface="Verdana" pitchFamily="34" charset="0"/>
              </a:rPr>
              <a:t>P</a:t>
            </a:r>
            <a:r>
              <a:rPr lang="en-US" dirty="0" smtClean="0">
                <a:solidFill>
                  <a:schemeClr val="tx1"/>
                </a:solidFill>
                <a:latin typeface="Verdana" pitchFamily="34" charset="0"/>
                <a:ea typeface="Verdana" pitchFamily="34" charset="0"/>
                <a:cs typeface="Verdana" pitchFamily="34" charset="0"/>
              </a:rPr>
              <a:t>erformance in CP2 vs. WF5</a:t>
            </a:r>
          </a:p>
          <a:p>
            <a:pPr marL="458787" lvl="1" indent="-171450">
              <a:spcBef>
                <a:spcPts val="300"/>
              </a:spcBef>
              <a:spcAft>
                <a:spcPts val="0"/>
              </a:spcAft>
            </a:pPr>
            <a:r>
              <a:rPr lang="en-US" dirty="0" err="1" smtClean="0">
                <a:solidFill>
                  <a:schemeClr val="tx1"/>
                </a:solidFill>
                <a:latin typeface="Verdana" pitchFamily="34" charset="0"/>
                <a:ea typeface="Verdana" pitchFamily="34" charset="0"/>
                <a:cs typeface="Verdana" pitchFamily="34" charset="0"/>
              </a:rPr>
              <a:t>Höhere</a:t>
            </a:r>
            <a:r>
              <a:rPr lang="en-US" dirty="0" smtClean="0">
                <a:solidFill>
                  <a:schemeClr val="tx1"/>
                </a:solidFill>
                <a:latin typeface="Verdana" pitchFamily="34" charset="0"/>
                <a:ea typeface="Verdana" pitchFamily="34" charset="0"/>
                <a:cs typeface="Verdana" pitchFamily="34" charset="0"/>
              </a:rPr>
              <a:t> </a:t>
            </a:r>
            <a:r>
              <a:rPr lang="en-US" dirty="0" err="1" smtClean="0">
                <a:solidFill>
                  <a:schemeClr val="tx1"/>
                </a:solidFill>
                <a:latin typeface="Verdana" pitchFamily="34" charset="0"/>
                <a:ea typeface="Verdana" pitchFamily="34" charset="0"/>
                <a:cs typeface="Verdana" pitchFamily="34" charset="0"/>
              </a:rPr>
              <a:t>Zuverlässigkeit</a:t>
            </a:r>
            <a:r>
              <a:rPr lang="en-US" dirty="0" smtClean="0">
                <a:solidFill>
                  <a:schemeClr val="tx1"/>
                </a:solidFill>
                <a:latin typeface="Verdana" pitchFamily="34" charset="0"/>
                <a:ea typeface="Verdana" pitchFamily="34" charset="0"/>
                <a:cs typeface="Verdana" pitchFamily="34" charset="0"/>
              </a:rPr>
              <a:t> </a:t>
            </a:r>
            <a:r>
              <a:rPr lang="en-US" dirty="0" err="1" smtClean="0">
                <a:solidFill>
                  <a:schemeClr val="tx1"/>
                </a:solidFill>
                <a:latin typeface="Verdana" pitchFamily="34" charset="0"/>
                <a:ea typeface="Verdana" pitchFamily="34" charset="0"/>
                <a:cs typeface="Verdana" pitchFamily="34" charset="0"/>
              </a:rPr>
              <a:t>für</a:t>
            </a:r>
            <a:r>
              <a:rPr lang="en-US" dirty="0" smtClean="0">
                <a:solidFill>
                  <a:schemeClr val="tx1"/>
                </a:solidFill>
                <a:latin typeface="Verdana" pitchFamily="34" charset="0"/>
                <a:ea typeface="Verdana" pitchFamily="34" charset="0"/>
                <a:cs typeface="Verdana" pitchFamily="34" charset="0"/>
              </a:rPr>
              <a:t> Designer </a:t>
            </a:r>
            <a:r>
              <a:rPr lang="en-US" dirty="0">
                <a:solidFill>
                  <a:schemeClr val="tx1"/>
                </a:solidFill>
                <a:latin typeface="Verdana" pitchFamily="34" charset="0"/>
                <a:ea typeface="Verdana" pitchFamily="34" charset="0"/>
                <a:cs typeface="Verdana" pitchFamily="34" charset="0"/>
              </a:rPr>
              <a:t>u</a:t>
            </a:r>
            <a:r>
              <a:rPr lang="en-US" dirty="0" smtClean="0">
                <a:solidFill>
                  <a:schemeClr val="tx1"/>
                </a:solidFill>
                <a:latin typeface="Verdana" pitchFamily="34" charset="0"/>
                <a:ea typeface="Verdana" pitchFamily="34" charset="0"/>
                <a:cs typeface="Verdana" pitchFamily="34" charset="0"/>
              </a:rPr>
              <a:t>nd </a:t>
            </a:r>
            <a:r>
              <a:rPr lang="en-US" dirty="0" err="1" smtClean="0">
                <a:solidFill>
                  <a:schemeClr val="tx1"/>
                </a:solidFill>
                <a:latin typeface="Verdana" pitchFamily="34" charset="0"/>
                <a:ea typeface="Verdana" pitchFamily="34" charset="0"/>
                <a:cs typeface="Verdana" pitchFamily="34" charset="0"/>
              </a:rPr>
              <a:t>Ingenieure</a:t>
            </a:r>
            <a:endParaRPr lang="en-US" dirty="0" smtClean="0">
              <a:solidFill>
                <a:schemeClr val="tx1"/>
              </a:solidFill>
              <a:latin typeface="Verdana" pitchFamily="34" charset="0"/>
              <a:ea typeface="Verdana" pitchFamily="34" charset="0"/>
              <a:cs typeface="Verdana" pitchFamily="34" charset="0"/>
            </a:endParaRPr>
          </a:p>
          <a:p>
            <a:pPr marL="171450" indent="-171450">
              <a:spcBef>
                <a:spcPts val="1800"/>
              </a:spcBef>
            </a:pPr>
            <a:r>
              <a:rPr lang="en-US" sz="1600" b="1" dirty="0" err="1" smtClean="0">
                <a:solidFill>
                  <a:schemeClr val="tx1"/>
                </a:solidFill>
                <a:latin typeface="Verdana" pitchFamily="34" charset="0"/>
                <a:ea typeface="Verdana" pitchFamily="34" charset="0"/>
                <a:cs typeface="Verdana" pitchFamily="34" charset="0"/>
              </a:rPr>
              <a:t>Strategische</a:t>
            </a:r>
            <a:r>
              <a:rPr lang="en-US" sz="1600" b="1" dirty="0" smtClean="0">
                <a:solidFill>
                  <a:schemeClr val="tx1"/>
                </a:solidFill>
                <a:latin typeface="Verdana" pitchFamily="34" charset="0"/>
                <a:ea typeface="Verdana" pitchFamily="34" charset="0"/>
                <a:cs typeface="Verdana" pitchFamily="34" charset="0"/>
              </a:rPr>
              <a:t> </a:t>
            </a:r>
            <a:r>
              <a:rPr lang="en-US" sz="1600" b="1" dirty="0" err="1" smtClean="0">
                <a:solidFill>
                  <a:schemeClr val="tx1"/>
                </a:solidFill>
                <a:latin typeface="Verdana" pitchFamily="34" charset="0"/>
                <a:ea typeface="Verdana" pitchFamily="34" charset="0"/>
                <a:cs typeface="Verdana" pitchFamily="34" charset="0"/>
              </a:rPr>
              <a:t>Zusammenarbeit</a:t>
            </a:r>
            <a:endParaRPr lang="en-US" sz="1600" dirty="0" smtClean="0">
              <a:solidFill>
                <a:schemeClr val="tx1"/>
              </a:solidFill>
              <a:latin typeface="Verdana" pitchFamily="34" charset="0"/>
              <a:ea typeface="Verdana" pitchFamily="34" charset="0"/>
              <a:cs typeface="Verdana" pitchFamily="34" charset="0"/>
            </a:endParaRPr>
          </a:p>
          <a:p>
            <a:pPr>
              <a:spcBef>
                <a:spcPts val="600"/>
              </a:spcBef>
              <a:buNone/>
            </a:pPr>
            <a:endParaRPr lang="en-US" sz="300" dirty="0" smtClean="0">
              <a:solidFill>
                <a:schemeClr val="tx1"/>
              </a:solidFill>
              <a:latin typeface="Verdana" pitchFamily="34" charset="0"/>
              <a:ea typeface="Verdana" pitchFamily="34" charset="0"/>
              <a:cs typeface="Verdana" pitchFamily="34" charset="0"/>
            </a:endParaRPr>
          </a:p>
          <a:p>
            <a:pPr marL="171450" indent="-171450"/>
            <a:r>
              <a:rPr lang="en-US" sz="1600" b="1" dirty="0" smtClean="0">
                <a:solidFill>
                  <a:schemeClr val="tx1"/>
                </a:solidFill>
                <a:latin typeface="Verdana" pitchFamily="34" charset="0"/>
                <a:ea typeface="Verdana" pitchFamily="34" charset="0"/>
                <a:cs typeface="Verdana" pitchFamily="34" charset="0"/>
              </a:rPr>
              <a:t>PTC </a:t>
            </a:r>
            <a:r>
              <a:rPr lang="en-US" sz="1600" b="1" dirty="0" err="1" smtClean="0">
                <a:solidFill>
                  <a:schemeClr val="tx1"/>
                </a:solidFill>
                <a:latin typeface="Verdana" pitchFamily="34" charset="0"/>
                <a:ea typeface="Verdana" pitchFamily="34" charset="0"/>
                <a:cs typeface="Verdana" pitchFamily="34" charset="0"/>
              </a:rPr>
              <a:t>Creo</a:t>
            </a:r>
            <a:r>
              <a:rPr lang="en-US" b="1" baseline="30000" dirty="0" smtClean="0">
                <a:solidFill>
                  <a:schemeClr val="tx1"/>
                </a:solidFill>
                <a:latin typeface="Verdana" pitchFamily="34" charset="0"/>
                <a:ea typeface="Verdana" pitchFamily="34" charset="0"/>
                <a:cs typeface="Verdana" pitchFamily="34" charset="0"/>
              </a:rPr>
              <a:t>®</a:t>
            </a:r>
            <a:r>
              <a:rPr lang="en-US" sz="1600" b="1" dirty="0" smtClean="0">
                <a:solidFill>
                  <a:schemeClr val="tx1"/>
                </a:solidFill>
                <a:latin typeface="Verdana" pitchFamily="34" charset="0"/>
                <a:ea typeface="Verdana" pitchFamily="34" charset="0"/>
                <a:cs typeface="Verdana" pitchFamily="34" charset="0"/>
              </a:rPr>
              <a:t> </a:t>
            </a:r>
            <a:r>
              <a:rPr lang="en-US" sz="1600" b="1" dirty="0" err="1" smtClean="0">
                <a:solidFill>
                  <a:schemeClr val="tx1"/>
                </a:solidFill>
                <a:latin typeface="Verdana" pitchFamily="34" charset="0"/>
                <a:ea typeface="Verdana" pitchFamily="34" charset="0"/>
                <a:cs typeface="Verdana" pitchFamily="34" charset="0"/>
              </a:rPr>
              <a:t>Zertifizierung</a:t>
            </a:r>
            <a:r>
              <a:rPr lang="en-US" sz="1600" b="1" dirty="0" smtClean="0">
                <a:solidFill>
                  <a:schemeClr val="tx1"/>
                </a:solidFill>
                <a:latin typeface="Verdana" pitchFamily="34" charset="0"/>
                <a:ea typeface="Verdana" pitchFamily="34" charset="0"/>
                <a:cs typeface="Verdana" pitchFamily="34" charset="0"/>
              </a:rPr>
              <a:t> </a:t>
            </a:r>
            <a:r>
              <a:rPr lang="en-US" sz="1600" b="1" dirty="0" err="1" smtClean="0">
                <a:solidFill>
                  <a:schemeClr val="tx1"/>
                </a:solidFill>
                <a:latin typeface="Verdana" pitchFamily="34" charset="0"/>
                <a:ea typeface="Verdana" pitchFamily="34" charset="0"/>
                <a:cs typeface="Verdana" pitchFamily="34" charset="0"/>
              </a:rPr>
              <a:t>für</a:t>
            </a:r>
            <a:r>
              <a:rPr lang="en-US" sz="1600" b="1" dirty="0" smtClean="0">
                <a:solidFill>
                  <a:schemeClr val="tx1"/>
                </a:solidFill>
                <a:latin typeface="Verdana" pitchFamily="34" charset="0"/>
                <a:ea typeface="Verdana" pitchFamily="34" charset="0"/>
                <a:cs typeface="Verdana" pitchFamily="34" charset="0"/>
              </a:rPr>
              <a:t> AMD FirePro</a:t>
            </a:r>
            <a:r>
              <a:rPr lang="en-US" sz="1600" b="1" baseline="30000" dirty="0" smtClean="0">
                <a:solidFill>
                  <a:schemeClr val="tx1"/>
                </a:solidFill>
                <a:latin typeface="Verdana" pitchFamily="34" charset="0"/>
                <a:ea typeface="Verdana" pitchFamily="34" charset="0"/>
                <a:cs typeface="Verdana" pitchFamily="34" charset="0"/>
              </a:rPr>
              <a:t>™</a:t>
            </a:r>
            <a:r>
              <a:rPr lang="en-US" sz="1600" b="1" dirty="0" smtClean="0">
                <a:solidFill>
                  <a:schemeClr val="tx1"/>
                </a:solidFill>
                <a:latin typeface="Verdana" pitchFamily="34" charset="0"/>
                <a:ea typeface="Verdana" pitchFamily="34" charset="0"/>
                <a:cs typeface="Verdana" pitchFamily="34" charset="0"/>
              </a:rPr>
              <a:t> </a:t>
            </a:r>
            <a:r>
              <a:rPr lang="en-US" sz="1600" baseline="30000" dirty="0" smtClean="0">
                <a:solidFill>
                  <a:schemeClr val="tx1"/>
                </a:solidFill>
                <a:latin typeface="Verdana" pitchFamily="34" charset="0"/>
                <a:ea typeface="Verdana" pitchFamily="34" charset="0"/>
                <a:cs typeface="Verdana" pitchFamily="34" charset="0"/>
              </a:rPr>
              <a:t>†</a:t>
            </a:r>
          </a:p>
          <a:p>
            <a:pPr>
              <a:spcBef>
                <a:spcPts val="600"/>
              </a:spcBef>
              <a:buNone/>
            </a:pPr>
            <a:endParaRPr lang="en-US" sz="1100" dirty="0">
              <a:solidFill>
                <a:schemeClr val="tx1"/>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7476" y="4347389"/>
            <a:ext cx="737671" cy="622922"/>
          </a:xfrm>
          <a:prstGeom prst="rect">
            <a:avLst/>
          </a:prstGeom>
        </p:spPr>
      </p:pic>
    </p:spTree>
    <p:extLst>
      <p:ext uri="{BB962C8B-B14F-4D97-AF65-F5344CB8AC3E}">
        <p14:creationId xmlns:p14="http://schemas.microsoft.com/office/powerpoint/2010/main" val="2121978714"/>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 y="502920"/>
            <a:ext cx="5623560" cy="3950329"/>
            <a:chOff x="609600" y="655320"/>
            <a:chExt cx="5623560" cy="3950329"/>
          </a:xfrm>
        </p:grpSpPr>
        <p:sp>
          <p:nvSpPr>
            <p:cNvPr id="23" name="Rounded Rectangle 22"/>
            <p:cNvSpPr/>
            <p:nvPr/>
          </p:nvSpPr>
          <p:spPr bwMode="auto">
            <a:xfrm>
              <a:off x="609600" y="655320"/>
              <a:ext cx="5623560" cy="3950329"/>
            </a:xfrm>
            <a:prstGeom prst="roundRect">
              <a:avLst>
                <a:gd name="adj" fmla="val 4940"/>
              </a:avLst>
            </a:prstGeom>
            <a:gradFill flip="none" rotWithShape="1">
              <a:gsLst>
                <a:gs pos="0">
                  <a:schemeClr val="bg1"/>
                </a:gs>
                <a:gs pos="62080">
                  <a:srgbClr val="000000">
                    <a:alpha val="67000"/>
                  </a:srgbClr>
                </a:gs>
                <a:gs pos="21000">
                  <a:schemeClr val="bg1">
                    <a:alpha val="65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CA" b="1" smtClean="0">
                <a:solidFill>
                  <a:prstClr val="white"/>
                </a:solidFill>
                <a:cs typeface="Arial" charset="0"/>
              </a:endParaRPr>
            </a:p>
          </p:txBody>
        </p:sp>
        <p:sp>
          <p:nvSpPr>
            <p:cNvPr id="24" name="Rounded Rectangle 23"/>
            <p:cNvSpPr/>
            <p:nvPr/>
          </p:nvSpPr>
          <p:spPr bwMode="auto">
            <a:xfrm>
              <a:off x="682752" y="720696"/>
              <a:ext cx="5486400" cy="1873285"/>
            </a:xfrm>
            <a:prstGeom prst="roundRect">
              <a:avLst>
                <a:gd name="adj" fmla="val 8234"/>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p>
              <a:pPr marL="1588" indent="-1588" algn="ctr" defTabSz="913183"/>
              <a:endParaRPr lang="en-CA" b="1" smtClean="0">
                <a:solidFill>
                  <a:prstClr val="white"/>
                </a:solidFill>
                <a:cs typeface="Arial" charset="0"/>
              </a:endParaRPr>
            </a:p>
          </p:txBody>
        </p:sp>
      </p:grpSp>
      <p:sp>
        <p:nvSpPr>
          <p:cNvPr id="5" name="Title 4"/>
          <p:cNvSpPr>
            <a:spLocks noGrp="1"/>
          </p:cNvSpPr>
          <p:nvPr>
            <p:ph type="title"/>
          </p:nvPr>
        </p:nvSpPr>
        <p:spPr/>
        <p:txBody>
          <a:bodyPr/>
          <a:lstStyle/>
          <a:p>
            <a:r>
              <a:rPr lang="en-US" dirty="0" smtClean="0"/>
              <a:t>AMD &amp; </a:t>
            </a:r>
            <a:r>
              <a:rPr lang="en-US" dirty="0" err="1" smtClean="0"/>
              <a:t>PTC</a:t>
            </a:r>
            <a:r>
              <a:rPr lang="en-US" dirty="0" smtClean="0"/>
              <a:t> </a:t>
            </a:r>
            <a:r>
              <a:rPr lang="en-US" dirty="0" err="1" smtClean="0"/>
              <a:t>Zusammenarbeit</a:t>
            </a:r>
            <a:endParaRPr lang="en-US" dirty="0"/>
          </a:p>
        </p:txBody>
      </p:sp>
      <p:pic>
        <p:nvPicPr>
          <p:cNvPr id="10" name="Picture 2" descr="C:\Users\areymond.AMD\Documents\0_Asset DB Graphics\ProductsImages&amp;Videos\PTC\Creo Pictures Jun2 2011\Creo_screengrab\Creo_Simulation retouched.jpg"/>
          <p:cNvPicPr>
            <a:picLocks noChangeAspect="1" noChangeArrowheads="1"/>
          </p:cNvPicPr>
          <p:nvPr/>
        </p:nvPicPr>
        <p:blipFill>
          <a:blip r:embed="rId3" cstate="screen"/>
          <a:srcRect/>
          <a:stretch>
            <a:fillRect/>
          </a:stretch>
        </p:blipFill>
        <p:spPr bwMode="auto">
          <a:xfrm>
            <a:off x="6475139" y="929245"/>
            <a:ext cx="2088287" cy="1259713"/>
          </a:xfrm>
          <a:prstGeom prst="roundRect">
            <a:avLst>
              <a:gd name="adj" fmla="val 2950"/>
            </a:avLst>
          </a:prstGeom>
          <a:solidFill>
            <a:srgbClr val="FFFFFF">
              <a:shade val="85000"/>
            </a:srgbClr>
          </a:solidFill>
          <a:ln>
            <a:solidFill>
              <a:schemeClr val="bg1">
                <a:lumMod val="95000"/>
                <a:lumOff val="5000"/>
              </a:schemeClr>
            </a:solidFill>
          </a:ln>
          <a:effectLst>
            <a:reflection blurRad="12700" stA="38000" endPos="28000" dist="5000" dir="5400000" sy="-100000" algn="bl" rotWithShape="0"/>
          </a:effectLst>
        </p:spPr>
      </p:pic>
      <p:pic>
        <p:nvPicPr>
          <p:cNvPr id="14" name="Picture 3" descr="C:\Users\areymond.AMD\Documents\0_Asset DB Graphics\ProductsImages&amp;Videos\PTC\Creo Pictures Jun2 2011\Creo_screengrab\image 5 embedded_browser.jpg"/>
          <p:cNvPicPr>
            <a:picLocks noChangeAspect="1" noChangeArrowheads="1"/>
          </p:cNvPicPr>
          <p:nvPr/>
        </p:nvPicPr>
        <p:blipFill>
          <a:blip r:embed="rId4" cstate="screen"/>
          <a:srcRect/>
          <a:stretch>
            <a:fillRect/>
          </a:stretch>
        </p:blipFill>
        <p:spPr bwMode="auto">
          <a:xfrm>
            <a:off x="6488426" y="2730841"/>
            <a:ext cx="2075000" cy="1402156"/>
          </a:xfrm>
          <a:prstGeom prst="roundRect">
            <a:avLst>
              <a:gd name="adj" fmla="val 2950"/>
            </a:avLst>
          </a:prstGeom>
          <a:solidFill>
            <a:srgbClr val="FFFFFF">
              <a:shade val="85000"/>
            </a:srgbClr>
          </a:solidFill>
          <a:ln>
            <a:solidFill>
              <a:schemeClr val="bg1">
                <a:lumMod val="95000"/>
                <a:lumOff val="5000"/>
              </a:schemeClr>
            </a:solidFill>
          </a:ln>
          <a:effectLst>
            <a:reflection blurRad="12700" stA="38000" endPos="28000" dist="5000" dir="5400000" sy="-100000" algn="bl" rotWithShape="0"/>
          </a:effectLst>
        </p:spPr>
      </p:pic>
      <p:sp>
        <p:nvSpPr>
          <p:cNvPr id="22" name="Content Placeholder 5"/>
          <p:cNvSpPr txBox="1">
            <a:spLocks/>
          </p:cNvSpPr>
          <p:nvPr/>
        </p:nvSpPr>
        <p:spPr>
          <a:xfrm>
            <a:off x="527050" y="685800"/>
            <a:ext cx="5486399" cy="1753078"/>
          </a:xfrm>
          <a:prstGeom prst="rect">
            <a:avLst/>
          </a:prstGeom>
        </p:spPr>
        <p:txBody>
          <a:bodyPr lIns="182880" rIns="182880"/>
          <a:lst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tx1"/>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sz="1400" kern="1200">
                <a:solidFill>
                  <a:schemeClr val="tx1"/>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tx1"/>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tx1"/>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spcBef>
                <a:spcPts val="1800"/>
              </a:spcBef>
              <a:spcAft>
                <a:spcPts val="0"/>
              </a:spcAft>
            </a:pPr>
            <a:r>
              <a:rPr lang="en-US" sz="1600" b="1" dirty="0">
                <a:latin typeface="Verdana" pitchFamily="34" charset="0"/>
                <a:ea typeface="Verdana" pitchFamily="34" charset="0"/>
                <a:cs typeface="Verdana" pitchFamily="34" charset="0"/>
              </a:rPr>
              <a:t>AMD </a:t>
            </a:r>
            <a:r>
              <a:rPr lang="en-US" sz="1600" b="1" dirty="0" err="1" smtClean="0">
                <a:latin typeface="Verdana" pitchFamily="34" charset="0"/>
                <a:ea typeface="Verdana" pitchFamily="34" charset="0"/>
                <a:cs typeface="Verdana" pitchFamily="34" charset="0"/>
              </a:rPr>
              <a:t>ist</a:t>
            </a:r>
            <a:r>
              <a:rPr lang="en-US" sz="1600" b="1" dirty="0" smtClean="0">
                <a:latin typeface="Verdana" pitchFamily="34" charset="0"/>
                <a:ea typeface="Verdana" pitchFamily="34" charset="0"/>
                <a:cs typeface="Verdana" pitchFamily="34" charset="0"/>
              </a:rPr>
              <a:t> </a:t>
            </a:r>
            <a:r>
              <a:rPr lang="en-US" sz="1600" b="1" dirty="0" err="1" smtClean="0">
                <a:latin typeface="Verdana" pitchFamily="34" charset="0"/>
                <a:ea typeface="Verdana" pitchFamily="34" charset="0"/>
                <a:cs typeface="Verdana" pitchFamily="34" charset="0"/>
              </a:rPr>
              <a:t>ein</a:t>
            </a:r>
            <a:r>
              <a:rPr lang="en-US" sz="1600" b="1" dirty="0" smtClean="0">
                <a:latin typeface="Verdana" pitchFamily="34" charset="0"/>
                <a:ea typeface="Verdana" pitchFamily="34" charset="0"/>
                <a:cs typeface="Verdana" pitchFamily="34" charset="0"/>
              </a:rPr>
              <a:t> </a:t>
            </a:r>
            <a:r>
              <a:rPr lang="en-US" sz="1600" b="1" dirty="0">
                <a:latin typeface="Verdana" pitchFamily="34" charset="0"/>
                <a:ea typeface="Verdana" pitchFamily="34" charset="0"/>
                <a:cs typeface="Verdana" pitchFamily="34" charset="0"/>
              </a:rPr>
              <a:t>PTC </a:t>
            </a:r>
            <a:r>
              <a:rPr lang="en-US" sz="1600" b="1" dirty="0" err="1" smtClean="0">
                <a:latin typeface="Verdana" pitchFamily="34" charset="0"/>
                <a:ea typeface="Verdana" pitchFamily="34" charset="0"/>
                <a:cs typeface="Verdana" pitchFamily="34" charset="0"/>
              </a:rPr>
              <a:t>Kunde</a:t>
            </a:r>
            <a:r>
              <a:rPr lang="en-US" sz="1600" b="1" dirty="0" smtClean="0">
                <a:latin typeface="Verdana" pitchFamily="34" charset="0"/>
                <a:ea typeface="Verdana" pitchFamily="34" charset="0"/>
                <a:cs typeface="Verdana" pitchFamily="34" charset="0"/>
              </a:rPr>
              <a:t>!</a:t>
            </a:r>
          </a:p>
          <a:p>
            <a:pPr marL="458787" lvl="1" indent="-171450">
              <a:spcBef>
                <a:spcPts val="600"/>
              </a:spcBef>
            </a:pPr>
            <a:r>
              <a:rPr lang="en-US" dirty="0" err="1" smtClean="0">
                <a:latin typeface="Verdana" pitchFamily="34" charset="0"/>
                <a:ea typeface="Verdana" pitchFamily="34" charset="0"/>
                <a:cs typeface="Verdana" pitchFamily="34" charset="0"/>
              </a:rPr>
              <a:t>Wir</a:t>
            </a:r>
            <a:r>
              <a:rPr lang="en-US" dirty="0" smtClean="0">
                <a:latin typeface="Verdana" pitchFamily="34" charset="0"/>
                <a:ea typeface="Verdana" pitchFamily="34" charset="0"/>
                <a:cs typeface="Verdana" pitchFamily="34" charset="0"/>
              </a:rPr>
              <a:t> </a:t>
            </a:r>
            <a:r>
              <a:rPr lang="en-US" dirty="0" err="1" smtClean="0">
                <a:latin typeface="Verdana" pitchFamily="34" charset="0"/>
                <a:ea typeface="Verdana" pitchFamily="34" charset="0"/>
                <a:cs typeface="Verdana" pitchFamily="34" charset="0"/>
              </a:rPr>
              <a:t>führen</a:t>
            </a:r>
            <a:r>
              <a:rPr lang="en-US" dirty="0" smtClean="0">
                <a:latin typeface="Verdana" pitchFamily="34" charset="0"/>
                <a:ea typeface="Verdana" pitchFamily="34" charset="0"/>
                <a:cs typeface="Verdana" pitchFamily="34" charset="0"/>
              </a:rPr>
              <a:t> </a:t>
            </a:r>
            <a:r>
              <a:rPr lang="en-US" dirty="0" err="1" smtClean="0">
                <a:latin typeface="Verdana" pitchFamily="34" charset="0"/>
                <a:ea typeface="Verdana" pitchFamily="34" charset="0"/>
                <a:cs typeface="Verdana" pitchFamily="34" charset="0"/>
              </a:rPr>
              <a:t>gerade</a:t>
            </a:r>
            <a:r>
              <a:rPr lang="en-US" dirty="0" smtClean="0">
                <a:latin typeface="Verdana" pitchFamily="34" charset="0"/>
                <a:ea typeface="Verdana" pitchFamily="34" charset="0"/>
                <a:cs typeface="Verdana" pitchFamily="34" charset="0"/>
              </a:rPr>
              <a:t> </a:t>
            </a:r>
            <a:r>
              <a:rPr lang="en-US" dirty="0" err="1" smtClean="0">
                <a:latin typeface="Verdana" pitchFamily="34" charset="0"/>
                <a:ea typeface="Verdana" pitchFamily="34" charset="0"/>
                <a:cs typeface="Verdana" pitchFamily="34" charset="0"/>
              </a:rPr>
              <a:t>ein</a:t>
            </a:r>
            <a:r>
              <a:rPr lang="en-US" dirty="0" smtClean="0">
                <a:latin typeface="Verdana" pitchFamily="34" charset="0"/>
                <a:ea typeface="Verdana" pitchFamily="34" charset="0"/>
                <a:cs typeface="Verdana" pitchFamily="34" charset="0"/>
              </a:rPr>
              <a:t> Upgrade auf </a:t>
            </a:r>
            <a:r>
              <a:rPr lang="en-US" dirty="0">
                <a:latin typeface="Verdana" pitchFamily="34" charset="0"/>
                <a:ea typeface="Verdana" pitchFamily="34" charset="0"/>
                <a:cs typeface="Verdana" pitchFamily="34" charset="0"/>
              </a:rPr>
              <a:t>CP2 </a:t>
            </a:r>
            <a:r>
              <a:rPr lang="en-US" dirty="0" smtClean="0">
                <a:latin typeface="Verdana" pitchFamily="34" charset="0"/>
                <a:ea typeface="Verdana" pitchFamily="34" charset="0"/>
                <a:cs typeface="Verdana" pitchFamily="34" charset="0"/>
              </a:rPr>
              <a:t>vonWF5 </a:t>
            </a:r>
            <a:r>
              <a:rPr lang="en-US" dirty="0" err="1" smtClean="0">
                <a:latin typeface="Verdana" pitchFamily="34" charset="0"/>
                <a:ea typeface="Verdana" pitchFamily="34" charset="0"/>
                <a:cs typeface="Verdana" pitchFamily="34" charset="0"/>
              </a:rPr>
              <a:t>durch</a:t>
            </a:r>
            <a:endParaRPr lang="en-US" dirty="0">
              <a:latin typeface="Verdana" pitchFamily="34" charset="0"/>
              <a:ea typeface="Verdana" pitchFamily="34" charset="0"/>
              <a:cs typeface="Verdana" pitchFamily="34" charset="0"/>
            </a:endParaRPr>
          </a:p>
          <a:p>
            <a:pPr marL="171450" indent="-171450">
              <a:spcBef>
                <a:spcPts val="1800"/>
              </a:spcBef>
              <a:spcAft>
                <a:spcPts val="0"/>
              </a:spcAft>
            </a:pPr>
            <a:r>
              <a:rPr lang="en-US" sz="1600" b="1" dirty="0">
                <a:latin typeface="Verdana" pitchFamily="34" charset="0"/>
                <a:ea typeface="Verdana" pitchFamily="34" charset="0"/>
                <a:cs typeface="Verdana" pitchFamily="34" charset="0"/>
              </a:rPr>
              <a:t>PTC </a:t>
            </a:r>
            <a:r>
              <a:rPr lang="en-US" sz="1600" b="1" dirty="0" err="1" smtClean="0">
                <a:latin typeface="Verdana" pitchFamily="34" charset="0"/>
                <a:ea typeface="Verdana" pitchFamily="34" charset="0"/>
                <a:cs typeface="Verdana" pitchFamily="34" charset="0"/>
              </a:rPr>
              <a:t>setzt</a:t>
            </a:r>
            <a:r>
              <a:rPr lang="en-US" sz="1600" b="1" dirty="0" smtClean="0">
                <a:latin typeface="Verdana" pitchFamily="34" charset="0"/>
                <a:ea typeface="Verdana" pitchFamily="34" charset="0"/>
                <a:cs typeface="Verdana" pitchFamily="34" charset="0"/>
              </a:rPr>
              <a:t> </a:t>
            </a:r>
            <a:r>
              <a:rPr lang="en-US" sz="1600" b="1" dirty="0">
                <a:latin typeface="Verdana" pitchFamily="34" charset="0"/>
                <a:ea typeface="Verdana" pitchFamily="34" charset="0"/>
                <a:cs typeface="Verdana" pitchFamily="34" charset="0"/>
              </a:rPr>
              <a:t>AMD </a:t>
            </a:r>
            <a:r>
              <a:rPr lang="en-US" sz="1600" b="1" dirty="0" smtClean="0">
                <a:latin typeface="Verdana" pitchFamily="34" charset="0"/>
                <a:ea typeface="Verdana" pitchFamily="34" charset="0"/>
                <a:cs typeface="Verdana" pitchFamily="34" charset="0"/>
              </a:rPr>
              <a:t>FirePro</a:t>
            </a:r>
            <a:r>
              <a:rPr lang="en-US" sz="1600" b="1" dirty="0">
                <a:latin typeface="Verdana" pitchFamily="34" charset="0"/>
                <a:ea typeface="Verdana" pitchFamily="34" charset="0"/>
                <a:cs typeface="Verdana" pitchFamily="34" charset="0"/>
              </a:rPr>
              <a:t>™ in </a:t>
            </a:r>
            <a:r>
              <a:rPr lang="en-US" sz="1600" b="1" dirty="0" err="1" smtClean="0">
                <a:latin typeface="Verdana" pitchFamily="34" charset="0"/>
                <a:ea typeface="Verdana" pitchFamily="34" charset="0"/>
                <a:cs typeface="Verdana" pitchFamily="34" charset="0"/>
              </a:rPr>
              <a:t>eigener</a:t>
            </a:r>
            <a:r>
              <a:rPr lang="en-US" sz="1600" b="1" smtClean="0">
                <a:latin typeface="Verdana" pitchFamily="34" charset="0"/>
                <a:ea typeface="Verdana" pitchFamily="34" charset="0"/>
                <a:cs typeface="Verdana" pitchFamily="34" charset="0"/>
              </a:rPr>
              <a:t> Entwicklung</a:t>
            </a:r>
            <a:r>
              <a:rPr lang="en-US" sz="1600" b="1" dirty="0" smtClean="0">
                <a:latin typeface="Verdana" pitchFamily="34" charset="0"/>
                <a:ea typeface="Verdana" pitchFamily="34" charset="0"/>
                <a:cs typeface="Verdana" pitchFamily="34" charset="0"/>
              </a:rPr>
              <a:t> </a:t>
            </a:r>
            <a:r>
              <a:rPr lang="en-US" sz="1600" b="1" dirty="0" err="1" smtClean="0">
                <a:latin typeface="Verdana" pitchFamily="34" charset="0"/>
                <a:ea typeface="Verdana" pitchFamily="34" charset="0"/>
                <a:cs typeface="Verdana" pitchFamily="34" charset="0"/>
              </a:rPr>
              <a:t>ein</a:t>
            </a:r>
            <a:r>
              <a:rPr lang="en-US" sz="1600" b="1" dirty="0" smtClean="0">
                <a:latin typeface="Verdana" pitchFamily="34" charset="0"/>
                <a:ea typeface="Verdana" pitchFamily="34" charset="0"/>
                <a:cs typeface="Verdana" pitchFamily="34" charset="0"/>
              </a:rPr>
              <a:t>.</a:t>
            </a:r>
            <a:endParaRPr lang="en-US" sz="300" dirty="0" smtClean="0">
              <a:latin typeface="Verdana" pitchFamily="34" charset="0"/>
              <a:ea typeface="Verdana" pitchFamily="34" charset="0"/>
              <a:cs typeface="Verdana" pitchFamily="34" charset="0"/>
            </a:endParaRPr>
          </a:p>
          <a:p>
            <a:pPr>
              <a:spcBef>
                <a:spcPts val="600"/>
              </a:spcBef>
              <a:buFont typeface="Wingdings" pitchFamily="2" charset="2"/>
              <a:buNone/>
            </a:pPr>
            <a:endParaRPr lang="en-US" sz="1100" dirty="0"/>
          </a:p>
        </p:txBody>
      </p:sp>
      <p:sp>
        <p:nvSpPr>
          <p:cNvPr id="25" name="Rectangle 24"/>
          <p:cNvSpPr/>
          <p:nvPr/>
        </p:nvSpPr>
        <p:spPr>
          <a:xfrm>
            <a:off x="530352" y="2324578"/>
            <a:ext cx="5483097" cy="1677382"/>
          </a:xfrm>
          <a:prstGeom prst="rect">
            <a:avLst/>
          </a:prstGeom>
        </p:spPr>
        <p:txBody>
          <a:bodyPr wrap="square" lIns="182880" rIns="182880">
            <a:spAutoFit/>
          </a:bodyPr>
          <a:lstStyle/>
          <a:p>
            <a:r>
              <a:rPr lang="en-US" sz="1200" smtClean="0">
                <a:latin typeface="Verdana" pitchFamily="34" charset="0"/>
                <a:ea typeface="Verdana" pitchFamily="34" charset="0"/>
                <a:cs typeface="Verdana" pitchFamily="34" charset="0"/>
              </a:rPr>
              <a:t>“</a:t>
            </a:r>
            <a:r>
              <a:rPr lang="en-US" sz="1200" i="1">
                <a:solidFill>
                  <a:srgbClr val="FFC000"/>
                </a:solidFill>
                <a:latin typeface="Verdana" pitchFamily="34" charset="0"/>
                <a:ea typeface="Verdana" pitchFamily="34" charset="0"/>
                <a:cs typeface="Verdana" pitchFamily="34" charset="0"/>
              </a:rPr>
              <a:t>As long-time PTC users, the AMD  FirePro™ development team have come to count on the power and flexibility that Creo Elements/Pro brings to bear on product design and visualization. </a:t>
            </a:r>
          </a:p>
          <a:p>
            <a:r>
              <a:rPr lang="en-US" sz="1200" i="1">
                <a:solidFill>
                  <a:srgbClr val="FFC000"/>
                </a:solidFill>
                <a:latin typeface="Verdana" pitchFamily="34" charset="0"/>
                <a:ea typeface="Verdana" pitchFamily="34" charset="0"/>
                <a:cs typeface="Verdana" pitchFamily="34" charset="0"/>
              </a:rPr>
              <a:t>This reflects not only on the commitment to the AMD-PTC relationship but also a deep understanding of both the practical and technical end user requirements shared across the PTC end-user community.</a:t>
            </a:r>
            <a:r>
              <a:rPr lang="en-US" sz="1200" i="1" smtClean="0">
                <a:latin typeface="Verdana" pitchFamily="34" charset="0"/>
                <a:ea typeface="Verdana" pitchFamily="34" charset="0"/>
                <a:cs typeface="Verdana" pitchFamily="34" charset="0"/>
              </a:rPr>
              <a:t>”</a:t>
            </a:r>
          </a:p>
          <a:p>
            <a:r>
              <a:rPr lang="en-US" sz="700" i="1" smtClean="0">
                <a:latin typeface="Verdana" pitchFamily="34" charset="0"/>
                <a:ea typeface="Verdana" pitchFamily="34" charset="0"/>
                <a:cs typeface="Verdana" pitchFamily="34" charset="0"/>
              </a:rPr>
              <a:t/>
            </a:r>
            <a:br>
              <a:rPr lang="en-US" sz="700" i="1" smtClean="0">
                <a:latin typeface="Verdana" pitchFamily="34" charset="0"/>
                <a:ea typeface="Verdana" pitchFamily="34" charset="0"/>
                <a:cs typeface="Verdana" pitchFamily="34" charset="0"/>
              </a:rPr>
            </a:br>
            <a:r>
              <a:rPr lang="en-US" sz="1200" i="1">
                <a:latin typeface="Verdana" pitchFamily="34" charset="0"/>
                <a:ea typeface="Verdana" pitchFamily="34" charset="0"/>
                <a:cs typeface="Verdana" pitchFamily="34" charset="0"/>
              </a:rPr>
              <a:t>– Khalid Sheltami, GPU Product Engineer, AMD </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7476" y="4347389"/>
            <a:ext cx="737671" cy="622922"/>
          </a:xfrm>
          <a:prstGeom prst="rect">
            <a:avLst/>
          </a:prstGeom>
        </p:spPr>
      </p:pic>
    </p:spTree>
    <p:extLst>
      <p:ext uri="{BB962C8B-B14F-4D97-AF65-F5344CB8AC3E}">
        <p14:creationId xmlns:p14="http://schemas.microsoft.com/office/powerpoint/2010/main" val="4183217330"/>
      </p:ext>
    </p:extLst>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0"/>
            <a:ext cx="9144000" cy="5143500"/>
          </a:xfrm>
          <a:prstGeom prst="rect">
            <a:avLst/>
          </a:prstGeom>
        </p:spPr>
      </p:pic>
      <p:sp>
        <p:nvSpPr>
          <p:cNvPr id="9" name="Title 8"/>
          <p:cNvSpPr>
            <a:spLocks noGrp="1"/>
          </p:cNvSpPr>
          <p:nvPr>
            <p:ph type="title"/>
          </p:nvPr>
        </p:nvSpPr>
        <p:spPr>
          <a:xfrm>
            <a:off x="88901" y="2095500"/>
            <a:ext cx="5632450" cy="882650"/>
          </a:xfrm>
        </p:spPr>
        <p:txBody>
          <a:bodyPr/>
          <a:lstStyle/>
          <a:p>
            <a:r>
              <a:rPr lang="es-ES" sz="2400" cap="none" dirty="0"/>
              <a:t>AMD </a:t>
            </a:r>
            <a:r>
              <a:rPr lang="en-US" sz="2400" cap="none" dirty="0" smtClean="0"/>
              <a:t>FirePro</a:t>
            </a:r>
            <a:r>
              <a:rPr lang="es-ES" sz="2400" cap="none" baseline="30000" dirty="0" smtClean="0"/>
              <a:t>™</a:t>
            </a:r>
            <a:r>
              <a:rPr lang="es-ES" sz="2400" cap="none" dirty="0" smtClean="0"/>
              <a:t> </a:t>
            </a:r>
            <a:r>
              <a:rPr lang="es-ES" sz="2400" cap="none" dirty="0"/>
              <a:t>&amp; </a:t>
            </a:r>
            <a:r>
              <a:rPr lang="es-ES" sz="2400" cap="none" dirty="0" smtClean="0"/>
              <a:t>PTC Creo </a:t>
            </a:r>
            <a:br>
              <a:rPr lang="es-ES" sz="2400" cap="none" dirty="0" smtClean="0"/>
            </a:br>
            <a:r>
              <a:rPr lang="en-US" cap="none" dirty="0" err="1" smtClean="0">
                <a:solidFill>
                  <a:srgbClr val="FFC000"/>
                </a:solidFill>
              </a:rPr>
              <a:t>Beschleunigen</a:t>
            </a:r>
            <a:r>
              <a:rPr lang="en-US" cap="none" dirty="0" smtClean="0">
                <a:solidFill>
                  <a:srgbClr val="FFC000"/>
                </a:solidFill>
              </a:rPr>
              <a:t> </a:t>
            </a:r>
            <a:r>
              <a:rPr lang="en-US" cap="none" dirty="0" err="1" smtClean="0">
                <a:solidFill>
                  <a:srgbClr val="FFC000"/>
                </a:solidFill>
              </a:rPr>
              <a:t>Sie</a:t>
            </a:r>
            <a:r>
              <a:rPr lang="en-US" cap="none" dirty="0" smtClean="0">
                <a:solidFill>
                  <a:srgbClr val="FFC000"/>
                </a:solidFill>
              </a:rPr>
              <a:t> </a:t>
            </a:r>
            <a:r>
              <a:rPr lang="en-US" cap="none" dirty="0" err="1" smtClean="0">
                <a:solidFill>
                  <a:srgbClr val="FFC000"/>
                </a:solidFill>
              </a:rPr>
              <a:t>Ihren</a:t>
            </a:r>
            <a:r>
              <a:rPr lang="en-US" cap="none" smtClean="0">
                <a:solidFill>
                  <a:srgbClr val="FFC000"/>
                </a:solidFill>
              </a:rPr>
              <a:t> Workflow</a:t>
            </a:r>
            <a:endParaRPr lang="en-US" cap="none" dirty="0">
              <a:solidFill>
                <a:srgbClr val="FFC000"/>
              </a:solidFill>
            </a:endParaRPr>
          </a:p>
        </p:txBody>
      </p:sp>
    </p:spTree>
    <p:extLst>
      <p:ext uri="{BB962C8B-B14F-4D97-AF65-F5344CB8AC3E}">
        <p14:creationId xmlns:p14="http://schemas.microsoft.com/office/powerpoint/2010/main" val="3049577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bg1"/>
                </a:solidFill>
                <a:effectLst>
                  <a:outerShdw blurRad="50800" dist="38100" dir="2700000" algn="tl" rotWithShape="0">
                    <a:prstClr val="black">
                      <a:alpha val="40000"/>
                    </a:prstClr>
                  </a:outerShdw>
                </a:effectLst>
              </a:rPr>
              <a:t>OIT</a:t>
            </a:r>
            <a:r>
              <a:rPr lang="en-US" dirty="0" smtClean="0">
                <a:solidFill>
                  <a:schemeClr val="bg1"/>
                </a:solidFill>
                <a:effectLst>
                  <a:outerShdw blurRad="50800" dist="38100" dir="2700000" algn="tl" rotWithShape="0">
                    <a:prstClr val="black">
                      <a:alpha val="40000"/>
                    </a:prstClr>
                  </a:outerShdw>
                </a:effectLst>
              </a:rPr>
              <a:t> – Order Independent Transparency</a:t>
            </a:r>
            <a:endParaRPr lang="en-US" dirty="0">
              <a:solidFill>
                <a:schemeClr val="bg1"/>
              </a:solidFill>
              <a:effectLst>
                <a:outerShdw blurRad="50800" dist="38100" dir="2700000" algn="tl" rotWithShape="0">
                  <a:prstClr val="black">
                    <a:alpha val="40000"/>
                  </a:prstClr>
                </a:outerShdw>
              </a:effectLst>
            </a:endParaRPr>
          </a:p>
        </p:txBody>
      </p:sp>
      <p:grpSp>
        <p:nvGrpSpPr>
          <p:cNvPr id="3" name="Group 2"/>
          <p:cNvGrpSpPr/>
          <p:nvPr/>
        </p:nvGrpSpPr>
        <p:grpSpPr>
          <a:xfrm>
            <a:off x="393193" y="1504952"/>
            <a:ext cx="8229600" cy="1887458"/>
            <a:chOff x="425301" y="1528340"/>
            <a:chExt cx="8229600" cy="1887458"/>
          </a:xfrm>
        </p:grpSpPr>
        <p:grpSp>
          <p:nvGrpSpPr>
            <p:cNvPr id="14" name="Group 13"/>
            <p:cNvGrpSpPr/>
            <p:nvPr/>
          </p:nvGrpSpPr>
          <p:grpSpPr>
            <a:xfrm>
              <a:off x="425301" y="1528340"/>
              <a:ext cx="8229600" cy="1887458"/>
              <a:chOff x="212650" y="1196129"/>
              <a:chExt cx="4285469" cy="2887310"/>
            </a:xfrm>
          </p:grpSpPr>
          <p:sp>
            <p:nvSpPr>
              <p:cNvPr id="15" name="Rounded Rectangle 14"/>
              <p:cNvSpPr/>
              <p:nvPr/>
            </p:nvSpPr>
            <p:spPr bwMode="auto">
              <a:xfrm>
                <a:off x="212650" y="1196129"/>
                <a:ext cx="4285469" cy="2887310"/>
              </a:xfrm>
              <a:prstGeom prst="roundRect">
                <a:avLst>
                  <a:gd name="adj" fmla="val 8737"/>
                </a:avLst>
              </a:prstGeom>
              <a:gradFill flip="none" rotWithShape="1">
                <a:gsLst>
                  <a:gs pos="0">
                    <a:schemeClr val="bg1"/>
                  </a:gs>
                  <a:gs pos="62080">
                    <a:srgbClr val="000000">
                      <a:alpha val="67000"/>
                    </a:srgbClr>
                  </a:gs>
                  <a:gs pos="21000">
                    <a:schemeClr val="bg1">
                      <a:alpha val="65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CA" b="1" smtClean="0">
                  <a:solidFill>
                    <a:prstClr val="white"/>
                  </a:solidFill>
                  <a:cs typeface="Arial" charset="0"/>
                </a:endParaRPr>
              </a:p>
            </p:txBody>
          </p:sp>
          <p:sp>
            <p:nvSpPr>
              <p:cNvPr id="16" name="Rounded Rectangle 15"/>
              <p:cNvSpPr/>
              <p:nvPr/>
            </p:nvSpPr>
            <p:spPr bwMode="auto">
              <a:xfrm>
                <a:off x="250743" y="1313857"/>
                <a:ext cx="4214045" cy="1827987"/>
              </a:xfrm>
              <a:prstGeom prst="roundRect">
                <a:avLst>
                  <a:gd name="adj" fmla="val 10950"/>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p>
                <a:pPr marL="1588" indent="-1588" algn="ctr" defTabSz="913183"/>
                <a:endParaRPr lang="en-CA" b="1" smtClean="0">
                  <a:solidFill>
                    <a:prstClr val="white"/>
                  </a:solidFill>
                  <a:cs typeface="Arial" charset="0"/>
                </a:endParaRPr>
              </a:p>
            </p:txBody>
          </p:sp>
        </p:grpSp>
        <p:sp>
          <p:nvSpPr>
            <p:cNvPr id="6" name="Content Placeholder 2"/>
            <p:cNvSpPr txBox="1">
              <a:spLocks/>
            </p:cNvSpPr>
            <p:nvPr/>
          </p:nvSpPr>
          <p:spPr>
            <a:xfrm>
              <a:off x="880245" y="1832228"/>
              <a:ext cx="7425556" cy="1279678"/>
            </a:xfrm>
            <a:prstGeom prst="rect">
              <a:avLst/>
            </a:prstGeom>
          </p:spPr>
          <p:txBody>
            <a:bodyPr vert="horz" lIns="0" tIns="0" rIns="0" bIns="0" rtlCol="0">
              <a:noAutofit/>
            </a:bodyPr>
            <a:lst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tx1"/>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lang="en-US" sz="1400" kern="1200" dirty="0" smtClean="0">
                  <a:solidFill>
                    <a:schemeClr val="tx1"/>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tx1"/>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tx1"/>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900"/>
                </a:lnSpc>
                <a:spcAft>
                  <a:spcPts val="2000"/>
                </a:spcAft>
                <a:buNone/>
              </a:pPr>
              <a:r>
                <a:rPr lang="en-US" sz="2400" b="1" i="1" dirty="0" smtClean="0">
                  <a:solidFill>
                    <a:schemeClr val="tx1">
                      <a:lumMod val="85000"/>
                    </a:schemeClr>
                  </a:solidFill>
                </a:rPr>
                <a:t>O</a:t>
              </a:r>
              <a:r>
                <a:rPr lang="en-US" sz="2000" i="1" dirty="0" smtClean="0">
                  <a:solidFill>
                    <a:schemeClr val="tx1">
                      <a:lumMod val="85000"/>
                    </a:schemeClr>
                  </a:solidFill>
                </a:rPr>
                <a:t>rder </a:t>
              </a:r>
              <a:r>
                <a:rPr lang="en-US" sz="2400" b="1" i="1" dirty="0" smtClean="0">
                  <a:solidFill>
                    <a:schemeClr val="tx1">
                      <a:lumMod val="85000"/>
                    </a:schemeClr>
                  </a:solidFill>
                </a:rPr>
                <a:t>I</a:t>
              </a:r>
              <a:r>
                <a:rPr lang="en-US" sz="2000" i="1" dirty="0" smtClean="0">
                  <a:solidFill>
                    <a:schemeClr val="tx1">
                      <a:lumMod val="85000"/>
                    </a:schemeClr>
                  </a:solidFill>
                </a:rPr>
                <a:t>ndependent </a:t>
              </a:r>
              <a:r>
                <a:rPr lang="en-US" sz="2400" b="1" i="1" dirty="0" smtClean="0">
                  <a:solidFill>
                    <a:schemeClr val="tx1">
                      <a:lumMod val="85000"/>
                    </a:schemeClr>
                  </a:solidFill>
                </a:rPr>
                <a:t>T</a:t>
              </a:r>
              <a:r>
                <a:rPr lang="en-US" sz="2000" i="1" dirty="0" smtClean="0">
                  <a:solidFill>
                    <a:schemeClr val="tx1">
                      <a:lumMod val="85000"/>
                    </a:schemeClr>
                  </a:solidFill>
                </a:rPr>
                <a:t>ransparency</a:t>
              </a:r>
              <a:r>
                <a:rPr lang="en-US" sz="2000" i="1" dirty="0">
                  <a:solidFill>
                    <a:schemeClr val="tx1">
                      <a:lumMod val="85000"/>
                    </a:schemeClr>
                  </a:solidFill>
                </a:rPr>
                <a:t> or “OIT” </a:t>
              </a:r>
              <a:r>
                <a:rPr lang="en-US" sz="2000" i="1" dirty="0" err="1" smtClean="0">
                  <a:solidFill>
                    <a:schemeClr val="tx1">
                      <a:lumMod val="85000"/>
                    </a:schemeClr>
                  </a:solidFill>
                </a:rPr>
                <a:t>ist</a:t>
              </a:r>
              <a:r>
                <a:rPr lang="en-US" sz="2000" i="1" dirty="0" smtClean="0">
                  <a:solidFill>
                    <a:schemeClr val="tx1">
                      <a:lumMod val="85000"/>
                    </a:schemeClr>
                  </a:solidFill>
                </a:rPr>
                <a:t> </a:t>
              </a:r>
              <a:r>
                <a:rPr lang="en-US" sz="2000" i="1" dirty="0" err="1" smtClean="0">
                  <a:solidFill>
                    <a:schemeClr val="tx1">
                      <a:lumMod val="85000"/>
                    </a:schemeClr>
                  </a:solidFill>
                </a:rPr>
                <a:t>eine</a:t>
              </a:r>
              <a:r>
                <a:rPr lang="en-US" sz="2000" i="1" dirty="0" smtClean="0">
                  <a:solidFill>
                    <a:schemeClr val="tx1">
                      <a:lumMod val="85000"/>
                    </a:schemeClr>
                  </a:solidFill>
                </a:rPr>
                <a:t>  </a:t>
              </a:r>
              <a:r>
                <a:rPr lang="en-US" sz="2000" b="1" i="1" dirty="0" smtClean="0">
                  <a:solidFill>
                    <a:srgbClr val="FFC000"/>
                  </a:solidFill>
                </a:rPr>
                <a:t>Technik, die </a:t>
              </a:r>
              <a:r>
                <a:rPr lang="en-US" sz="2000" b="1" i="1" dirty="0" err="1" smtClean="0">
                  <a:solidFill>
                    <a:srgbClr val="FFC000"/>
                  </a:solidFill>
                </a:rPr>
                <a:t>sich</a:t>
              </a:r>
              <a:r>
                <a:rPr lang="en-US" sz="2000" b="1" i="1" dirty="0" smtClean="0">
                  <a:solidFill>
                    <a:srgbClr val="FFC000"/>
                  </a:solidFill>
                </a:rPr>
                <a:t> </a:t>
              </a:r>
              <a:r>
                <a:rPr lang="en-US" sz="2000" b="1" i="1" dirty="0" err="1" smtClean="0">
                  <a:solidFill>
                    <a:srgbClr val="FFC000"/>
                  </a:solidFill>
                </a:rPr>
                <a:t>überlappende</a:t>
              </a:r>
              <a:r>
                <a:rPr lang="en-US" sz="2000" b="1" i="1" dirty="0" smtClean="0">
                  <a:solidFill>
                    <a:srgbClr val="FFC000"/>
                  </a:solidFill>
                </a:rPr>
                <a:t> </a:t>
              </a:r>
              <a:r>
                <a:rPr lang="en-US" sz="2000" b="1" i="1" dirty="0" err="1" smtClean="0">
                  <a:solidFill>
                    <a:srgbClr val="FFC000"/>
                  </a:solidFill>
                </a:rPr>
                <a:t>Bereiche</a:t>
              </a:r>
              <a:r>
                <a:rPr lang="en-US" sz="2000" b="1" i="1" dirty="0" smtClean="0">
                  <a:solidFill>
                    <a:srgbClr val="FFC000"/>
                  </a:solidFill>
                </a:rPr>
                <a:t> </a:t>
              </a:r>
              <a:r>
                <a:rPr lang="en-US" sz="2000" b="1" i="1" dirty="0" err="1" smtClean="0">
                  <a:solidFill>
                    <a:srgbClr val="FFC000"/>
                  </a:solidFill>
                </a:rPr>
                <a:t>im</a:t>
              </a:r>
              <a:r>
                <a:rPr lang="en-US" sz="2000" b="1" i="1" dirty="0" smtClean="0">
                  <a:solidFill>
                    <a:srgbClr val="FFC000"/>
                  </a:solidFill>
                </a:rPr>
                <a:t> Modell </a:t>
              </a:r>
              <a:r>
                <a:rPr lang="en-US" sz="2000" b="1" i="1" dirty="0" err="1" smtClean="0">
                  <a:solidFill>
                    <a:srgbClr val="FFC000"/>
                  </a:solidFill>
                </a:rPr>
                <a:t>schnell</a:t>
              </a:r>
              <a:r>
                <a:rPr lang="en-US" sz="2000" b="1" i="1" dirty="0" smtClean="0">
                  <a:solidFill>
                    <a:srgbClr val="FFC000"/>
                  </a:solidFill>
                </a:rPr>
                <a:t> und </a:t>
              </a:r>
              <a:r>
                <a:rPr lang="en-US" sz="2000" b="1" i="1" dirty="0" err="1" smtClean="0">
                  <a:solidFill>
                    <a:srgbClr val="FFC000"/>
                  </a:solidFill>
                </a:rPr>
                <a:t>akurat</a:t>
              </a:r>
              <a:r>
                <a:rPr lang="en-US" sz="2000" b="1" i="1" dirty="0" smtClean="0">
                  <a:solidFill>
                    <a:srgbClr val="FFC000"/>
                  </a:solidFill>
                </a:rPr>
                <a:t> </a:t>
              </a:r>
              <a:r>
                <a:rPr lang="en-US" sz="2000" b="1" i="1" dirty="0" err="1" smtClean="0">
                  <a:solidFill>
                    <a:srgbClr val="FFC000"/>
                  </a:solidFill>
                </a:rPr>
                <a:t>berechnet</a:t>
              </a:r>
              <a:r>
                <a:rPr lang="en-US" sz="2000" b="1" i="1" dirty="0" smtClean="0">
                  <a:solidFill>
                    <a:srgbClr val="FFC000"/>
                  </a:solidFill>
                </a:rPr>
                <a:t> und die </a:t>
              </a:r>
              <a:r>
                <a:rPr lang="en-US" sz="2000" b="1" i="1" dirty="0" err="1" smtClean="0">
                  <a:solidFill>
                    <a:srgbClr val="FFC000"/>
                  </a:solidFill>
                </a:rPr>
                <a:t>halb-transparenten</a:t>
              </a:r>
              <a:r>
                <a:rPr lang="en-US" sz="2000" b="1" i="1" dirty="0" smtClean="0">
                  <a:solidFill>
                    <a:srgbClr val="FFC000"/>
                  </a:solidFill>
                </a:rPr>
                <a:t> </a:t>
              </a:r>
              <a:r>
                <a:rPr lang="en-US" sz="2000" b="1" i="1" dirty="0" err="1" smtClean="0">
                  <a:solidFill>
                    <a:srgbClr val="FFC000"/>
                  </a:solidFill>
                </a:rPr>
                <a:t>Bereiche</a:t>
              </a:r>
              <a:r>
                <a:rPr lang="en-US" sz="2000" b="1" i="1" dirty="0" smtClean="0">
                  <a:solidFill>
                    <a:srgbClr val="FFC000"/>
                  </a:solidFill>
                </a:rPr>
                <a:t> </a:t>
              </a:r>
              <a:r>
                <a:rPr lang="en-US" sz="2000" b="1" i="1" dirty="0" err="1" smtClean="0">
                  <a:solidFill>
                    <a:srgbClr val="FFC000"/>
                  </a:solidFill>
                </a:rPr>
                <a:t>sofort</a:t>
              </a:r>
              <a:r>
                <a:rPr lang="en-US" sz="2000" b="1" i="1" dirty="0" smtClean="0">
                  <a:solidFill>
                    <a:srgbClr val="FFC000"/>
                  </a:solidFill>
                </a:rPr>
                <a:t> </a:t>
              </a:r>
              <a:r>
                <a:rPr lang="en-US" sz="2000" b="1" i="1" dirty="0" err="1" smtClean="0">
                  <a:solidFill>
                    <a:srgbClr val="FFC000"/>
                  </a:solidFill>
                </a:rPr>
                <a:t>darstellt</a:t>
              </a:r>
              <a:r>
                <a:rPr lang="en-US" sz="2000" b="1" i="1" dirty="0" smtClean="0">
                  <a:solidFill>
                    <a:srgbClr val="FFC000"/>
                  </a:solidFill>
                </a:rPr>
                <a:t>, </a:t>
              </a:r>
              <a:r>
                <a:rPr lang="en-US" sz="2000" b="1" i="1" dirty="0" err="1" smtClean="0">
                  <a:solidFill>
                    <a:srgbClr val="FFC000"/>
                  </a:solidFill>
                </a:rPr>
                <a:t>ohne</a:t>
              </a:r>
              <a:r>
                <a:rPr lang="en-US" sz="2000" b="1" i="1" dirty="0" smtClean="0">
                  <a:solidFill>
                    <a:srgbClr val="FFC000"/>
                  </a:solidFill>
                </a:rPr>
                <a:t> </a:t>
              </a:r>
              <a:r>
                <a:rPr lang="en-US" sz="2000" b="1" i="1" dirty="0" err="1" smtClean="0">
                  <a:solidFill>
                    <a:srgbClr val="FFC000"/>
                  </a:solidFill>
                </a:rPr>
                <a:t>Wartezeiten</a:t>
              </a:r>
              <a:r>
                <a:rPr lang="en-US" sz="2000" b="1" i="1" dirty="0" smtClean="0">
                  <a:solidFill>
                    <a:srgbClr val="FFC000"/>
                  </a:solidFill>
                </a:rPr>
                <a:t>.</a:t>
              </a:r>
              <a:endParaRPr lang="en-US" dirty="0" smtClean="0"/>
            </a:p>
            <a:p>
              <a:pPr marL="0" indent="0">
                <a:lnSpc>
                  <a:spcPts val="2900"/>
                </a:lnSpc>
                <a:spcAft>
                  <a:spcPts val="2000"/>
                </a:spcAft>
                <a:buNone/>
              </a:pPr>
              <a:endParaRPr lang="en-US" dirty="0"/>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7476" y="4347389"/>
            <a:ext cx="737671" cy="622922"/>
          </a:xfrm>
          <a:prstGeom prst="rect">
            <a:avLst/>
          </a:prstGeom>
        </p:spPr>
      </p:pic>
    </p:spTree>
    <p:extLst>
      <p:ext uri="{BB962C8B-B14F-4D97-AF65-F5344CB8AC3E}">
        <p14:creationId xmlns:p14="http://schemas.microsoft.com/office/powerpoint/2010/main" val="2785411439"/>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clrChange>
              <a:clrFrom>
                <a:srgbClr val="FBFBFC"/>
              </a:clrFrom>
              <a:clrTo>
                <a:srgbClr val="FBFBFC">
                  <a:alpha val="0"/>
                </a:srgbClr>
              </a:clrTo>
            </a:clrChange>
            <a:extLst>
              <a:ext uri="{28A0092B-C50C-407E-A947-70E740481C1C}">
                <a14:useLocalDpi xmlns:a14="http://schemas.microsoft.com/office/drawing/2010/main" val="0"/>
              </a:ext>
            </a:extLst>
          </a:blip>
          <a:srcRect l="14368" r="9143"/>
          <a:stretch/>
        </p:blipFill>
        <p:spPr>
          <a:xfrm>
            <a:off x="3910013" y="757443"/>
            <a:ext cx="5214937" cy="3847830"/>
          </a:xfrm>
          <a:prstGeom prst="rect">
            <a:avLst/>
          </a:prstGeom>
        </p:spPr>
      </p:pic>
      <p:sp>
        <p:nvSpPr>
          <p:cNvPr id="2" name="Title 1"/>
          <p:cNvSpPr>
            <a:spLocks noGrp="1"/>
          </p:cNvSpPr>
          <p:nvPr>
            <p:ph type="title"/>
          </p:nvPr>
        </p:nvSpPr>
        <p:spPr/>
        <p:txBody>
          <a:bodyPr/>
          <a:lstStyle/>
          <a:p>
            <a:r>
              <a:rPr lang="en-US" smtClean="0"/>
              <a:t>OIT – Order independent Transparency</a:t>
            </a:r>
            <a:endParaRPr lang="en-US"/>
          </a:p>
        </p:txBody>
      </p:sp>
      <p:sp>
        <p:nvSpPr>
          <p:cNvPr id="5" name="Text Placeholder 4"/>
          <p:cNvSpPr>
            <a:spLocks noGrp="1"/>
          </p:cNvSpPr>
          <p:nvPr>
            <p:ph type="body" sz="quarter" idx="10"/>
          </p:nvPr>
        </p:nvSpPr>
        <p:spPr/>
        <p:txBody>
          <a:bodyPr/>
          <a:lstStyle/>
          <a:p>
            <a:pPr marL="0" indent="0">
              <a:buNone/>
            </a:pPr>
            <a:r>
              <a:rPr lang="en-US" dirty="0" err="1" smtClean="0"/>
              <a:t>GPU-Beschleunigter</a:t>
            </a:r>
            <a:r>
              <a:rPr lang="en-US" dirty="0" smtClean="0"/>
              <a:t> </a:t>
            </a:r>
            <a:r>
              <a:rPr lang="en-US" dirty="0" err="1" smtClean="0"/>
              <a:t>Transparenz</a:t>
            </a:r>
            <a:r>
              <a:rPr lang="en-US" dirty="0" smtClean="0"/>
              <a:t> Modus</a:t>
            </a:r>
            <a:endParaRPr lang="en-US" dirty="0"/>
          </a:p>
        </p:txBody>
      </p:sp>
      <p:sp>
        <p:nvSpPr>
          <p:cNvPr id="6" name="TextBox 5"/>
          <p:cNvSpPr txBox="1"/>
          <p:nvPr/>
        </p:nvSpPr>
        <p:spPr>
          <a:xfrm>
            <a:off x="656220" y="3925183"/>
            <a:ext cx="4098662" cy="861774"/>
          </a:xfrm>
          <a:prstGeom prst="rect">
            <a:avLst/>
          </a:prstGeom>
          <a:noFill/>
        </p:spPr>
        <p:txBody>
          <a:bodyPr wrap="square" rIns="45720" rtlCol="0">
            <a:spAutoFit/>
          </a:bodyPr>
          <a:lstStyle/>
          <a:p>
            <a:pPr marL="55563" indent="-55563"/>
            <a:r>
              <a:rPr lang="en-US" sz="700" baseline="30000" dirty="0">
                <a:solidFill>
                  <a:schemeClr val="tx1">
                    <a:lumMod val="50000"/>
                  </a:schemeClr>
                </a:solidFill>
              </a:rPr>
              <a:t>†</a:t>
            </a:r>
            <a:r>
              <a:rPr lang="en-US" sz="700" dirty="0">
                <a:solidFill>
                  <a:schemeClr val="tx1">
                    <a:lumMod val="50000"/>
                  </a:schemeClr>
                </a:solidFill>
              </a:rPr>
              <a:t> 900</a:t>
            </a:r>
            <a:r>
              <a:rPr lang="en-US" sz="700" dirty="0" smtClean="0">
                <a:solidFill>
                  <a:schemeClr val="tx1">
                    <a:lumMod val="50000"/>
                  </a:schemeClr>
                </a:solidFill>
              </a:rPr>
              <a:t>% faster transparency performance </a:t>
            </a:r>
            <a:r>
              <a:rPr lang="en-US" sz="700" dirty="0">
                <a:solidFill>
                  <a:schemeClr val="tx1">
                    <a:lumMod val="50000"/>
                  </a:schemeClr>
                </a:solidFill>
              </a:rPr>
              <a:t>of PTC’s Motorcycle in Creo Parametric 2.0 “OIT” transparency mode (30.9 FPS) vs. Pro/ENGINEER Wildfire 5.0 "Blended" transparency mode (3.0 FPS), measured by AMD’s internal benchmark tool "AMD FRAPS_BENCH</a:t>
            </a:r>
            <a:r>
              <a:rPr lang="en-US" sz="700" dirty="0" smtClean="0">
                <a:solidFill>
                  <a:schemeClr val="tx1">
                    <a:lumMod val="50000"/>
                  </a:schemeClr>
                </a:solidFill>
              </a:rPr>
              <a:t>".</a:t>
            </a:r>
            <a:br>
              <a:rPr lang="en-US" sz="700" dirty="0" smtClean="0">
                <a:solidFill>
                  <a:schemeClr val="tx1">
                    <a:lumMod val="50000"/>
                  </a:schemeClr>
                </a:solidFill>
              </a:rPr>
            </a:br>
            <a:endParaRPr lang="en-US" sz="700" dirty="0" smtClean="0">
              <a:solidFill>
                <a:schemeClr val="tx1">
                  <a:lumMod val="50000"/>
                </a:schemeClr>
              </a:solidFill>
            </a:endParaRPr>
          </a:p>
          <a:p>
            <a:pPr marL="55563"/>
            <a:r>
              <a:rPr lang="en-US" sz="700" b="1" dirty="0" smtClean="0">
                <a:solidFill>
                  <a:schemeClr val="tx1">
                    <a:lumMod val="50000"/>
                  </a:schemeClr>
                </a:solidFill>
              </a:rPr>
              <a:t>Configuration</a:t>
            </a:r>
            <a:r>
              <a:rPr lang="en-US" sz="700" dirty="0">
                <a:solidFill>
                  <a:schemeClr val="tx1">
                    <a:lumMod val="50000"/>
                  </a:schemeClr>
                </a:solidFill>
              </a:rPr>
              <a:t>: </a:t>
            </a:r>
            <a:r>
              <a:rPr lang="en-US" sz="700" dirty="0" smtClean="0">
                <a:solidFill>
                  <a:schemeClr val="tx1">
                    <a:lumMod val="50000"/>
                  </a:schemeClr>
                </a:solidFill>
              </a:rPr>
              <a:t>Intel </a:t>
            </a:r>
            <a:r>
              <a:rPr lang="en-US" sz="700" dirty="0">
                <a:solidFill>
                  <a:schemeClr val="tx1">
                    <a:lumMod val="50000"/>
                  </a:schemeClr>
                </a:solidFill>
              </a:rPr>
              <a:t>Xeon W3690 3.47Ghz 6-Core, 12GB, AMD FirePro </a:t>
            </a:r>
            <a:r>
              <a:rPr lang="en-US" sz="700" dirty="0" smtClean="0">
                <a:solidFill>
                  <a:schemeClr val="tx1">
                    <a:lumMod val="50000"/>
                  </a:schemeClr>
                </a:solidFill>
              </a:rPr>
              <a:t>V7900, Windows </a:t>
            </a:r>
            <a:r>
              <a:rPr lang="en-US" sz="700" dirty="0">
                <a:solidFill>
                  <a:schemeClr val="tx1">
                    <a:lumMod val="50000"/>
                  </a:schemeClr>
                </a:solidFill>
              </a:rPr>
              <a:t>7 </a:t>
            </a:r>
            <a:r>
              <a:rPr lang="en-US" sz="700" dirty="0" smtClean="0">
                <a:solidFill>
                  <a:schemeClr val="tx1">
                    <a:lumMod val="50000"/>
                  </a:schemeClr>
                </a:solidFill>
              </a:rPr>
              <a:t>x64, 1920x1200, AMD Catalyst </a:t>
            </a:r>
            <a:r>
              <a:rPr lang="en-US" sz="700" dirty="0">
                <a:solidFill>
                  <a:schemeClr val="tx1">
                    <a:lumMod val="50000"/>
                  </a:schemeClr>
                </a:solidFill>
              </a:rPr>
              <a:t>Pro version </a:t>
            </a:r>
            <a:r>
              <a:rPr lang="en-US" sz="700" dirty="0" smtClean="0">
                <a:solidFill>
                  <a:schemeClr val="tx1">
                    <a:lumMod val="50000"/>
                  </a:schemeClr>
                </a:solidFill>
              </a:rPr>
              <a:t>8.911.3.3.</a:t>
            </a:r>
            <a:endParaRPr lang="en-US" sz="700" dirty="0">
              <a:solidFill>
                <a:schemeClr val="tx1">
                  <a:lumMod val="50000"/>
                </a:schemeClr>
              </a:solidFill>
              <a:latin typeface="Arial" pitchFamily="34" charset="0"/>
              <a:cs typeface="Arial" pitchFamily="34" charset="0"/>
            </a:endParaRPr>
          </a:p>
          <a:p>
            <a:r>
              <a:rPr lang="en-US" sz="800" dirty="0" smtClean="0">
                <a:solidFill>
                  <a:srgbClr val="969597"/>
                </a:solidFill>
                <a:latin typeface="Arial" pitchFamily="34" charset="0"/>
                <a:cs typeface="Arial" pitchFamily="34" charset="0"/>
              </a:rPr>
              <a:t>.   </a:t>
            </a:r>
            <a:endParaRPr lang="en-US" sz="800" dirty="0">
              <a:solidFill>
                <a:srgbClr val="969597"/>
              </a:solidFill>
              <a:latin typeface="Arial" pitchFamily="34" charset="0"/>
              <a:cs typeface="Arial" pitchFamily="34" charset="0"/>
            </a:endParaRPr>
          </a:p>
        </p:txBody>
      </p:sp>
      <p:grpSp>
        <p:nvGrpSpPr>
          <p:cNvPr id="3" name="Group 2"/>
          <p:cNvGrpSpPr/>
          <p:nvPr/>
        </p:nvGrpSpPr>
        <p:grpSpPr>
          <a:xfrm>
            <a:off x="457199" y="822960"/>
            <a:ext cx="4526280" cy="3037840"/>
            <a:chOff x="457199" y="822960"/>
            <a:chExt cx="4526280" cy="3037840"/>
          </a:xfrm>
        </p:grpSpPr>
        <p:sp>
          <p:nvSpPr>
            <p:cNvPr id="14" name="Rounded Rectangle 13"/>
            <p:cNvSpPr/>
            <p:nvPr/>
          </p:nvSpPr>
          <p:spPr bwMode="auto">
            <a:xfrm>
              <a:off x="457199" y="822960"/>
              <a:ext cx="4526280" cy="3037840"/>
            </a:xfrm>
            <a:prstGeom prst="roundRect">
              <a:avLst>
                <a:gd name="adj" fmla="val 4940"/>
              </a:avLst>
            </a:prstGeom>
            <a:gradFill flip="none" rotWithShape="1">
              <a:gsLst>
                <a:gs pos="0">
                  <a:schemeClr val="bg1"/>
                </a:gs>
                <a:gs pos="62080">
                  <a:srgbClr val="000000">
                    <a:alpha val="67000"/>
                  </a:srgbClr>
                </a:gs>
                <a:gs pos="21000">
                  <a:schemeClr val="bg1">
                    <a:alpha val="65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CA" b="1" smtClean="0">
                <a:solidFill>
                  <a:prstClr val="white"/>
                </a:solidFill>
                <a:cs typeface="Arial" charset="0"/>
              </a:endParaRPr>
            </a:p>
          </p:txBody>
        </p:sp>
        <p:sp>
          <p:nvSpPr>
            <p:cNvPr id="16" name="Rounded Rectangle 15"/>
            <p:cNvSpPr/>
            <p:nvPr/>
          </p:nvSpPr>
          <p:spPr bwMode="auto">
            <a:xfrm>
              <a:off x="524299" y="896112"/>
              <a:ext cx="4389120" cy="1827988"/>
            </a:xfrm>
            <a:prstGeom prst="roundRect">
              <a:avLst>
                <a:gd name="adj" fmla="val 7471"/>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p>
              <a:pPr marL="1588" indent="-1588" algn="ctr" defTabSz="913183"/>
              <a:endParaRPr lang="en-CA" b="1" smtClean="0">
                <a:solidFill>
                  <a:prstClr val="white"/>
                </a:solidFill>
                <a:cs typeface="Arial" charset="0"/>
              </a:endParaRPr>
            </a:p>
          </p:txBody>
        </p:sp>
        <p:sp>
          <p:nvSpPr>
            <p:cNvPr id="17" name="Content Placeholder 3"/>
            <p:cNvSpPr txBox="1">
              <a:spLocks/>
            </p:cNvSpPr>
            <p:nvPr/>
          </p:nvSpPr>
          <p:spPr>
            <a:xfrm>
              <a:off x="548640" y="1005839"/>
              <a:ext cx="4389120" cy="2808923"/>
            </a:xfrm>
            <a:prstGeom prst="rect">
              <a:avLst/>
            </a:prstGeom>
          </p:spPr>
          <p:txBody>
            <a:bodyPr rIns="45720"/>
            <a:lstStyle>
              <a:lvl1pPr marL="112713" indent="-112713" algn="l" defTabSz="914400" rtl="0" eaLnBrk="1" latinLnBrk="0" hangingPunct="1">
                <a:spcBef>
                  <a:spcPts val="336"/>
                </a:spcBef>
                <a:spcAft>
                  <a:spcPts val="336"/>
                </a:spcAft>
                <a:buClr>
                  <a:schemeClr val="tx1"/>
                </a:buClr>
                <a:buFont typeface="Wingdings" pitchFamily="2" charset="2"/>
                <a:buChar char="§"/>
                <a:defRPr sz="1400" kern="1200">
                  <a:solidFill>
                    <a:srgbClr val="FFFFFF"/>
                  </a:solidFill>
                  <a:latin typeface="+mn-lt"/>
                  <a:ea typeface="+mn-ea"/>
                  <a:cs typeface="+mn-cs"/>
                </a:defRPr>
              </a:lvl1pPr>
              <a:lvl2pPr marL="400050" indent="-169863" algn="l" defTabSz="914400" rtl="0" eaLnBrk="1" latinLnBrk="0" hangingPunct="1">
                <a:spcBef>
                  <a:spcPts val="336"/>
                </a:spcBef>
                <a:spcAft>
                  <a:spcPts val="336"/>
                </a:spcAft>
                <a:buClr>
                  <a:schemeClr val="tx1"/>
                </a:buClr>
                <a:buFont typeface="Arial" pitchFamily="34" charset="0"/>
                <a:buChar char="–"/>
                <a:defRPr sz="1400" kern="1200">
                  <a:solidFill>
                    <a:srgbClr val="FFFFFF"/>
                  </a:solidFill>
                  <a:latin typeface="+mn-lt"/>
                  <a:ea typeface="+mn-ea"/>
                  <a:cs typeface="+mn-cs"/>
                </a:defRPr>
              </a:lvl2pPr>
              <a:lvl3pPr marL="574675" indent="-109538" algn="l" defTabSz="914400" rtl="0" eaLnBrk="1" latinLnBrk="0" hangingPunct="1">
                <a:spcBef>
                  <a:spcPts val="336"/>
                </a:spcBef>
                <a:spcAft>
                  <a:spcPts val="336"/>
                </a:spcAft>
                <a:buClr>
                  <a:schemeClr val="tx1"/>
                </a:buClr>
                <a:buFont typeface="Wingdings" pitchFamily="2" charset="2"/>
                <a:buChar char="§"/>
                <a:defRPr sz="1200" kern="1200">
                  <a:solidFill>
                    <a:srgbClr val="FFFFFF"/>
                  </a:solidFill>
                  <a:latin typeface="+mn-lt"/>
                  <a:ea typeface="+mn-ea"/>
                  <a:cs typeface="+mn-cs"/>
                </a:defRPr>
              </a:lvl3pPr>
              <a:lvl4pPr marL="854075" indent="-165100" algn="l" defTabSz="914400" rtl="0" eaLnBrk="1" latinLnBrk="0" hangingPunct="1">
                <a:spcBef>
                  <a:spcPts val="336"/>
                </a:spcBef>
                <a:spcAft>
                  <a:spcPts val="336"/>
                </a:spcAft>
                <a:buClr>
                  <a:schemeClr val="tx1"/>
                </a:buClr>
                <a:buFont typeface="Arial" pitchFamily="34" charset="0"/>
                <a:buChar char="–"/>
                <a:defRPr sz="1200" kern="1200">
                  <a:solidFill>
                    <a:srgbClr val="FFFFFF"/>
                  </a:solidFill>
                  <a:latin typeface="+mn-lt"/>
                  <a:ea typeface="+mn-ea"/>
                  <a:cs typeface="+mn-cs"/>
                </a:defRPr>
              </a:lvl4pPr>
              <a:lvl5pPr marL="1027113" indent="-112713" algn="l" defTabSz="914400" rtl="0" eaLnBrk="1" latinLnBrk="0" hangingPunct="1">
                <a:spcBef>
                  <a:spcPts val="336"/>
                </a:spcBef>
                <a:spcAft>
                  <a:spcPts val="336"/>
                </a:spcAft>
                <a:buClr>
                  <a:schemeClr val="tx1"/>
                </a:buClr>
                <a:buFont typeface="Wingdings" pitchFamily="2" charset="2"/>
                <a:buChar char="§"/>
                <a:defRPr sz="10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spcAft>
                  <a:spcPts val="600"/>
                </a:spcAft>
                <a:buNone/>
              </a:pPr>
              <a:r>
                <a:rPr lang="en-US" sz="1600" b="1" dirty="0" smtClean="0">
                  <a:solidFill>
                    <a:srgbClr val="FFC000"/>
                  </a:solidFill>
                  <a:latin typeface="Verdana" pitchFamily="34" charset="0"/>
                  <a:ea typeface="Verdana" pitchFamily="34" charset="0"/>
                  <a:cs typeface="Verdana" pitchFamily="34" charset="0"/>
                </a:rPr>
                <a:t>NEU in PTC</a:t>
              </a:r>
              <a:r>
                <a:rPr lang="en-US" sz="1600" b="1" baseline="15000" dirty="0">
                  <a:solidFill>
                    <a:srgbClr val="FFC000"/>
                  </a:solidFill>
                  <a:latin typeface="Verdana" pitchFamily="34" charset="0"/>
                  <a:ea typeface="Verdana" pitchFamily="34" charset="0"/>
                  <a:cs typeface="Verdana" pitchFamily="34" charset="0"/>
                </a:rPr>
                <a:t>®</a:t>
              </a:r>
              <a:r>
                <a:rPr lang="en-US" sz="1600" b="1" dirty="0">
                  <a:solidFill>
                    <a:srgbClr val="FFC000"/>
                  </a:solidFill>
                  <a:latin typeface="Verdana" pitchFamily="34" charset="0"/>
                  <a:ea typeface="Verdana" pitchFamily="34" charset="0"/>
                  <a:cs typeface="Verdana" pitchFamily="34" charset="0"/>
                </a:rPr>
                <a:t> </a:t>
              </a:r>
              <a:r>
                <a:rPr lang="en-US" sz="1600" b="1" dirty="0" smtClean="0">
                  <a:solidFill>
                    <a:srgbClr val="FFC000"/>
                  </a:solidFill>
                  <a:latin typeface="Verdana" pitchFamily="34" charset="0"/>
                  <a:ea typeface="Verdana" pitchFamily="34" charset="0"/>
                  <a:cs typeface="Verdana" pitchFamily="34" charset="0"/>
                </a:rPr>
                <a:t>Creo</a:t>
              </a:r>
              <a:r>
                <a:rPr lang="en-US" sz="1600" b="1" baseline="15000" dirty="0" smtClean="0">
                  <a:solidFill>
                    <a:srgbClr val="FFC000"/>
                  </a:solidFill>
                  <a:latin typeface="Verdana" pitchFamily="34" charset="0"/>
                  <a:ea typeface="Verdana" pitchFamily="34" charset="0"/>
                  <a:cs typeface="Verdana" pitchFamily="34" charset="0"/>
                </a:rPr>
                <a:t>®</a:t>
              </a:r>
              <a:r>
                <a:rPr lang="en-US" sz="1600" b="1" dirty="0" smtClean="0">
                  <a:solidFill>
                    <a:srgbClr val="FFC000"/>
                  </a:solidFill>
                  <a:latin typeface="Verdana" pitchFamily="34" charset="0"/>
                  <a:ea typeface="Verdana" pitchFamily="34" charset="0"/>
                  <a:cs typeface="Verdana" pitchFamily="34" charset="0"/>
                </a:rPr>
                <a:t> </a:t>
              </a:r>
            </a:p>
            <a:p>
              <a:pPr marL="171450" indent="-171450" fontAlgn="t">
                <a:spcBef>
                  <a:spcPts val="1200"/>
                </a:spcBef>
                <a:spcAft>
                  <a:spcPts val="0"/>
                </a:spcAft>
                <a:buClr>
                  <a:schemeClr val="accent1"/>
                </a:buClr>
              </a:pPr>
              <a:r>
                <a:rPr lang="en-US" sz="1600" b="1" dirty="0" err="1" smtClean="0">
                  <a:solidFill>
                    <a:schemeClr val="tx1"/>
                  </a:solidFill>
                  <a:ea typeface="Verdana" pitchFamily="34" charset="0"/>
                  <a:cs typeface="Verdana" pitchFamily="34" charset="0"/>
                </a:rPr>
                <a:t>Entwickelt</a:t>
              </a:r>
              <a:r>
                <a:rPr lang="en-US" sz="1600" b="1" dirty="0" smtClean="0">
                  <a:solidFill>
                    <a:schemeClr val="tx1"/>
                  </a:solidFill>
                  <a:ea typeface="Verdana" pitchFamily="34" charset="0"/>
                  <a:cs typeface="Verdana" pitchFamily="34" charset="0"/>
                </a:rPr>
                <a:t> </a:t>
              </a:r>
              <a:r>
                <a:rPr lang="en-US" sz="1600" b="1" dirty="0" err="1" smtClean="0">
                  <a:solidFill>
                    <a:schemeClr val="tx1"/>
                  </a:solidFill>
                  <a:ea typeface="Verdana" pitchFamily="34" charset="0"/>
                  <a:cs typeface="Verdana" pitchFamily="34" charset="0"/>
                </a:rPr>
                <a:t>für</a:t>
              </a:r>
              <a:r>
                <a:rPr lang="en-US" sz="1600" b="1" dirty="0" smtClean="0">
                  <a:solidFill>
                    <a:schemeClr val="tx1"/>
                  </a:solidFill>
                  <a:ea typeface="Verdana" pitchFamily="34" charset="0"/>
                  <a:cs typeface="Verdana" pitchFamily="34" charset="0"/>
                </a:rPr>
                <a:t> PTC </a:t>
              </a:r>
              <a:r>
                <a:rPr lang="en-US" sz="1600" b="1" dirty="0" err="1" smtClean="0">
                  <a:solidFill>
                    <a:schemeClr val="tx1"/>
                  </a:solidFill>
                  <a:ea typeface="Verdana" pitchFamily="34" charset="0"/>
                  <a:cs typeface="Verdana" pitchFamily="34" charset="0"/>
                </a:rPr>
                <a:t>Creo</a:t>
              </a:r>
              <a:r>
                <a:rPr lang="en-US" sz="1600" b="1" baseline="15000" dirty="0" smtClean="0">
                  <a:solidFill>
                    <a:schemeClr val="tx1"/>
                  </a:solidFill>
                  <a:ea typeface="Verdana" pitchFamily="34" charset="0"/>
                  <a:cs typeface="Verdana" pitchFamily="34" charset="0"/>
                </a:rPr>
                <a:t>®</a:t>
              </a:r>
              <a:r>
                <a:rPr lang="en-US" sz="1600" b="1" dirty="0" smtClean="0">
                  <a:solidFill>
                    <a:schemeClr val="tx1"/>
                  </a:solidFill>
                  <a:ea typeface="Verdana" pitchFamily="34" charset="0"/>
                  <a:cs typeface="Verdana" pitchFamily="34" charset="0"/>
                </a:rPr>
                <a:t> </a:t>
              </a:r>
            </a:p>
            <a:p>
              <a:pPr marL="171450" indent="-171450" fontAlgn="t">
                <a:spcBef>
                  <a:spcPts val="1200"/>
                </a:spcBef>
                <a:spcAft>
                  <a:spcPts val="0"/>
                </a:spcAft>
                <a:buClr>
                  <a:schemeClr val="accent1"/>
                </a:buClr>
              </a:pPr>
              <a:r>
                <a:rPr lang="en-US" sz="1600" b="1" dirty="0" err="1" smtClean="0">
                  <a:solidFill>
                    <a:schemeClr val="tx1"/>
                  </a:solidFill>
                </a:rPr>
                <a:t>Bis</a:t>
              </a:r>
              <a:r>
                <a:rPr lang="en-US" sz="1600" b="1" dirty="0" smtClean="0">
                  <a:solidFill>
                    <a:schemeClr val="tx1"/>
                  </a:solidFill>
                </a:rPr>
                <a:t> </a:t>
              </a:r>
              <a:r>
                <a:rPr lang="en-US" sz="1600" b="1" dirty="0" err="1" smtClean="0">
                  <a:solidFill>
                    <a:schemeClr val="tx1"/>
                  </a:solidFill>
                </a:rPr>
                <a:t>zu</a:t>
              </a:r>
              <a:r>
                <a:rPr lang="en-US" sz="1600" b="1" dirty="0" smtClean="0">
                  <a:solidFill>
                    <a:schemeClr val="tx1"/>
                  </a:solidFill>
                </a:rPr>
                <a:t> 900%</a:t>
              </a:r>
              <a:r>
                <a:rPr lang="en-US" sz="1200" baseline="30000" dirty="0">
                  <a:solidFill>
                    <a:schemeClr val="tx1"/>
                  </a:solidFill>
                  <a:latin typeface="Verdana" pitchFamily="34" charset="0"/>
                  <a:ea typeface="Verdana" pitchFamily="34" charset="0"/>
                  <a:cs typeface="Verdana" pitchFamily="34" charset="0"/>
                </a:rPr>
                <a:t>†</a:t>
              </a:r>
              <a:r>
                <a:rPr lang="en-US" sz="1600" b="1" dirty="0" smtClean="0">
                  <a:solidFill>
                    <a:schemeClr val="tx1"/>
                  </a:solidFill>
                </a:rPr>
                <a:t> </a:t>
              </a:r>
              <a:r>
                <a:rPr lang="en-US" sz="1600" b="1" dirty="0" err="1" smtClean="0">
                  <a:solidFill>
                    <a:schemeClr val="tx1"/>
                  </a:solidFill>
                </a:rPr>
                <a:t>höhere</a:t>
              </a:r>
              <a:r>
                <a:rPr lang="en-US" sz="1600" b="1" dirty="0" smtClean="0">
                  <a:solidFill>
                    <a:schemeClr val="tx1"/>
                  </a:solidFill>
                </a:rPr>
                <a:t> Performance</a:t>
              </a:r>
            </a:p>
            <a:p>
              <a:pPr marL="171450" indent="-171450" fontAlgn="t">
                <a:spcBef>
                  <a:spcPts val="1200"/>
                </a:spcBef>
                <a:spcAft>
                  <a:spcPts val="0"/>
                </a:spcAft>
                <a:buClr>
                  <a:schemeClr val="accent1"/>
                </a:buClr>
              </a:pPr>
              <a:r>
                <a:rPr lang="en-US" sz="1600" b="1" dirty="0">
                  <a:solidFill>
                    <a:schemeClr val="tx1"/>
                  </a:solidFill>
                </a:rPr>
                <a:t>Pixel-accurate transparency </a:t>
              </a:r>
              <a:r>
                <a:rPr lang="en-US" sz="1600" b="1" dirty="0" smtClean="0">
                  <a:solidFill>
                    <a:schemeClr val="tx1"/>
                  </a:solidFill>
                </a:rPr>
                <a:t>rendering</a:t>
              </a:r>
            </a:p>
            <a:p>
              <a:pPr marL="171450" indent="-171450" fontAlgn="t">
                <a:spcBef>
                  <a:spcPts val="1200"/>
                </a:spcBef>
                <a:spcAft>
                  <a:spcPts val="0"/>
                </a:spcAft>
                <a:buClr>
                  <a:schemeClr val="accent1"/>
                </a:buClr>
              </a:pPr>
              <a:r>
                <a:rPr lang="en-US" sz="1600" b="1" dirty="0" smtClean="0">
                  <a:solidFill>
                    <a:schemeClr val="tx1"/>
                  </a:solidFill>
                </a:rPr>
                <a:t>Die </a:t>
              </a:r>
              <a:r>
                <a:rPr lang="en-US" sz="1600" b="1" dirty="0" err="1" smtClean="0">
                  <a:solidFill>
                    <a:schemeClr val="tx1"/>
                  </a:solidFill>
                </a:rPr>
                <a:t>Artefaktbildung</a:t>
              </a:r>
              <a:r>
                <a:rPr lang="en-US" sz="1600" b="1" dirty="0" smtClean="0">
                  <a:solidFill>
                    <a:schemeClr val="tx1"/>
                  </a:solidFill>
                </a:rPr>
                <a:t> </a:t>
              </a:r>
              <a:r>
                <a:rPr lang="en-US" sz="1600" b="1" dirty="0" err="1" smtClean="0">
                  <a:solidFill>
                    <a:schemeClr val="tx1"/>
                  </a:solidFill>
                </a:rPr>
                <a:t>wird</a:t>
              </a:r>
              <a:r>
                <a:rPr lang="en-US" sz="1600" b="1" dirty="0" smtClean="0">
                  <a:solidFill>
                    <a:schemeClr val="tx1"/>
                  </a:solidFill>
                </a:rPr>
                <a:t> </a:t>
              </a:r>
              <a:r>
                <a:rPr lang="en-US" sz="1600" b="1" dirty="0" err="1" smtClean="0">
                  <a:solidFill>
                    <a:schemeClr val="tx1"/>
                  </a:solidFill>
                </a:rPr>
                <a:t>wirkungsvoll</a:t>
              </a:r>
              <a:r>
                <a:rPr lang="en-US" sz="1600" b="1" dirty="0" smtClean="0">
                  <a:solidFill>
                    <a:schemeClr val="tx1"/>
                  </a:solidFill>
                </a:rPr>
                <a:t> </a:t>
              </a:r>
              <a:r>
                <a:rPr lang="en-US" sz="1600" b="1" dirty="0" err="1" smtClean="0">
                  <a:solidFill>
                    <a:schemeClr val="tx1"/>
                  </a:solidFill>
                </a:rPr>
                <a:t>reduziert</a:t>
              </a:r>
              <a:endParaRPr lang="en-US" sz="1600" b="1" dirty="0" smtClean="0">
                <a:solidFill>
                  <a:schemeClr val="tx1"/>
                </a:solidFill>
              </a:endParaRPr>
            </a:p>
            <a:p>
              <a:pPr marL="171450" indent="-171450" fontAlgn="t">
                <a:spcBef>
                  <a:spcPts val="1200"/>
                </a:spcBef>
                <a:spcAft>
                  <a:spcPts val="0"/>
                </a:spcAft>
                <a:buClr>
                  <a:schemeClr val="accent1"/>
                </a:buClr>
              </a:pPr>
              <a:r>
                <a:rPr lang="en-US" sz="1600" b="1" dirty="0" smtClean="0">
                  <a:solidFill>
                    <a:schemeClr val="tx1"/>
                  </a:solidFill>
                </a:rPr>
                <a:t>Exclusives Feature </a:t>
              </a:r>
              <a:r>
                <a:rPr lang="en-US" sz="1600" b="1" dirty="0" err="1" smtClean="0">
                  <a:solidFill>
                    <a:schemeClr val="tx1"/>
                  </a:solidFill>
                </a:rPr>
                <a:t>nur</a:t>
              </a:r>
              <a:r>
                <a:rPr lang="en-US" sz="1600" b="1" dirty="0" smtClean="0">
                  <a:solidFill>
                    <a:schemeClr val="tx1"/>
                  </a:solidFill>
                </a:rPr>
                <a:t> </a:t>
              </a:r>
              <a:r>
                <a:rPr lang="en-US" sz="1600" b="1" dirty="0" err="1" smtClean="0">
                  <a:solidFill>
                    <a:schemeClr val="tx1"/>
                  </a:solidFill>
                </a:rPr>
                <a:t>mit</a:t>
              </a:r>
              <a:r>
                <a:rPr lang="en-US" sz="1600" b="1" dirty="0" smtClean="0">
                  <a:solidFill>
                    <a:schemeClr val="tx1"/>
                  </a:solidFill>
                </a:rPr>
                <a:t> AMD FirePro</a:t>
              </a:r>
              <a:r>
                <a:rPr lang="en-US" sz="1600" b="1" baseline="15000" dirty="0">
                  <a:solidFill>
                    <a:schemeClr val="tx1"/>
                  </a:solidFill>
                </a:rPr>
                <a:t>™</a:t>
              </a:r>
              <a:r>
                <a:rPr lang="en-US" sz="1600" b="1" dirty="0">
                  <a:solidFill>
                    <a:schemeClr val="tx1"/>
                  </a:solidFill>
                </a:rPr>
                <a:t> </a:t>
              </a:r>
              <a:r>
                <a:rPr lang="en-US" sz="1600" b="1" dirty="0" err="1" smtClean="0">
                  <a:solidFill>
                    <a:schemeClr val="tx1"/>
                  </a:solidFill>
                </a:rPr>
                <a:t>Karten</a:t>
              </a:r>
              <a:r>
                <a:rPr lang="en-US" sz="1600" b="1" dirty="0" smtClean="0">
                  <a:solidFill>
                    <a:schemeClr val="tx1"/>
                  </a:solidFill>
                </a:rPr>
                <a:t> </a:t>
              </a:r>
              <a:r>
                <a:rPr lang="en-US" sz="1600" b="1" dirty="0" err="1" smtClean="0">
                  <a:solidFill>
                    <a:schemeClr val="tx1"/>
                  </a:solidFill>
                </a:rPr>
                <a:t>möglich</a:t>
              </a:r>
              <a:endParaRPr lang="en-US" sz="1600" b="1" dirty="0">
                <a:solidFill>
                  <a:schemeClr val="tx1"/>
                </a:solidFill>
              </a:endParaRPr>
            </a:p>
            <a:p>
              <a:pPr marL="0" indent="0" fontAlgn="t">
                <a:spcBef>
                  <a:spcPts val="1200"/>
                </a:spcBef>
                <a:spcAft>
                  <a:spcPts val="600"/>
                </a:spcAft>
                <a:buNone/>
              </a:pPr>
              <a:endParaRPr lang="en-US" sz="1600" b="1" dirty="0" smtClean="0">
                <a:solidFill>
                  <a:srgbClr val="FFC000"/>
                </a:solidFill>
              </a:endParaRP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7476" y="4347389"/>
            <a:ext cx="737671" cy="622922"/>
          </a:xfrm>
          <a:prstGeom prst="rect">
            <a:avLst/>
          </a:prstGeom>
        </p:spPr>
      </p:pic>
    </p:spTree>
    <p:extLst>
      <p:ext uri="{BB962C8B-B14F-4D97-AF65-F5344CB8AC3E}">
        <p14:creationId xmlns:p14="http://schemas.microsoft.com/office/powerpoint/2010/main" val="4087900840"/>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OIT – Order independent Transparency</a:t>
            </a:r>
          </a:p>
        </p:txBody>
      </p:sp>
      <p:sp>
        <p:nvSpPr>
          <p:cNvPr id="9" name="Rounded Rectangle 8"/>
          <p:cNvSpPr/>
          <p:nvPr/>
        </p:nvSpPr>
        <p:spPr bwMode="auto">
          <a:xfrm>
            <a:off x="914400" y="550661"/>
            <a:ext cx="7315200" cy="3995928"/>
          </a:xfrm>
          <a:prstGeom prst="roundRect">
            <a:avLst>
              <a:gd name="adj" fmla="val 4940"/>
            </a:avLst>
          </a:prstGeom>
          <a:gradFill flip="none" rotWithShape="1">
            <a:gsLst>
              <a:gs pos="0">
                <a:schemeClr val="bg1"/>
              </a:gs>
              <a:gs pos="62080">
                <a:srgbClr val="000000">
                  <a:alpha val="67000"/>
                </a:srgbClr>
              </a:gs>
              <a:gs pos="21000">
                <a:schemeClr val="bg1">
                  <a:alpha val="65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CA" b="1" smtClean="0">
              <a:solidFill>
                <a:prstClr val="white"/>
              </a:solidFill>
              <a:cs typeface="Arial" charset="0"/>
            </a:endParaRPr>
          </a:p>
        </p:txBody>
      </p:sp>
      <p:sp>
        <p:nvSpPr>
          <p:cNvPr id="10" name="Rounded Rectangle 9"/>
          <p:cNvSpPr/>
          <p:nvPr/>
        </p:nvSpPr>
        <p:spPr bwMode="auto">
          <a:xfrm>
            <a:off x="969264" y="604163"/>
            <a:ext cx="7205472" cy="1739933"/>
          </a:xfrm>
          <a:prstGeom prst="roundRect">
            <a:avLst>
              <a:gd name="adj" fmla="val 8632"/>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p>
            <a:pPr marL="1588" indent="-1588" algn="ctr" defTabSz="913183"/>
            <a:endParaRPr lang="en-CA" b="1" smtClean="0">
              <a:solidFill>
                <a:prstClr val="white"/>
              </a:solidFill>
              <a:cs typeface="Arial" charset="0"/>
            </a:endParaRPr>
          </a:p>
        </p:txBody>
      </p:sp>
      <p:pic>
        <p:nvPicPr>
          <p:cNvPr id="5" name="Blend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775" y="969956"/>
            <a:ext cx="6410450" cy="3162002"/>
          </a:xfrm>
          <a:prstGeom prst="rect">
            <a:avLst/>
          </a:prstGeom>
        </p:spPr>
      </p:pic>
      <p:pic>
        <p:nvPicPr>
          <p:cNvPr id="6" name="OI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775" y="969956"/>
            <a:ext cx="6410450" cy="3162002"/>
          </a:xfrm>
          <a:prstGeom prst="rect">
            <a:avLst/>
          </a:prstGeom>
        </p:spPr>
      </p:pic>
      <p:sp>
        <p:nvSpPr>
          <p:cNvPr id="18" name="2-4"/>
          <p:cNvSpPr/>
          <p:nvPr/>
        </p:nvSpPr>
        <p:spPr bwMode="auto">
          <a:xfrm>
            <a:off x="6522886" y="2602058"/>
            <a:ext cx="1071011" cy="1232672"/>
          </a:xfrm>
          <a:prstGeom prst="roundRect">
            <a:avLst/>
          </a:prstGeom>
          <a:noFill/>
          <a:ln w="3175">
            <a:solidFill>
              <a:schemeClr val="tx1"/>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28600" tIns="45714" rIns="228600" bIns="45714" rtlCol="0" anchor="ctr"/>
          <a:lstStyle/>
          <a:p>
            <a:pPr marL="1588" indent="-1588" algn="ctr" defTabSz="913183"/>
            <a:endParaRPr lang="en-US" b="1" smtClean="0">
              <a:solidFill>
                <a:prstClr val="white"/>
              </a:solidFill>
              <a:cs typeface="Arial" charset="0"/>
            </a:endParaRPr>
          </a:p>
        </p:txBody>
      </p:sp>
      <p:sp>
        <p:nvSpPr>
          <p:cNvPr id="19" name="2-3"/>
          <p:cNvSpPr/>
          <p:nvPr/>
        </p:nvSpPr>
        <p:spPr bwMode="auto">
          <a:xfrm>
            <a:off x="3960714" y="2252633"/>
            <a:ext cx="1071011" cy="1232672"/>
          </a:xfrm>
          <a:prstGeom prst="roundRect">
            <a:avLst/>
          </a:prstGeom>
          <a:noFill/>
          <a:ln w="3175">
            <a:solidFill>
              <a:schemeClr val="tx1"/>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28600" tIns="45714" rIns="228600" bIns="45714" rtlCol="0" anchor="ctr"/>
          <a:lstStyle/>
          <a:p>
            <a:pPr marL="1588" indent="-1588" algn="ctr" defTabSz="913183"/>
            <a:endParaRPr lang="en-US" b="1" smtClean="0">
              <a:solidFill>
                <a:prstClr val="white"/>
              </a:solidFill>
              <a:cs typeface="Arial" charset="0"/>
            </a:endParaRPr>
          </a:p>
        </p:txBody>
      </p:sp>
      <p:sp>
        <p:nvSpPr>
          <p:cNvPr id="20" name="2-2"/>
          <p:cNvSpPr/>
          <p:nvPr/>
        </p:nvSpPr>
        <p:spPr bwMode="auto">
          <a:xfrm>
            <a:off x="2551226" y="3025579"/>
            <a:ext cx="1050802" cy="895875"/>
          </a:xfrm>
          <a:prstGeom prst="roundRect">
            <a:avLst/>
          </a:prstGeom>
          <a:noFill/>
          <a:ln w="3175">
            <a:solidFill>
              <a:schemeClr val="tx1"/>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28600" tIns="45714" rIns="228600" bIns="45714" rtlCol="0" anchor="ctr"/>
          <a:lstStyle/>
          <a:p>
            <a:pPr marL="1588" indent="-1588" algn="ctr" defTabSz="913183"/>
            <a:endParaRPr lang="en-US" b="1" smtClean="0">
              <a:solidFill>
                <a:prstClr val="white"/>
              </a:solidFill>
              <a:cs typeface="Arial" charset="0"/>
            </a:endParaRPr>
          </a:p>
        </p:txBody>
      </p:sp>
      <p:sp>
        <p:nvSpPr>
          <p:cNvPr id="21" name="2-1"/>
          <p:cNvSpPr/>
          <p:nvPr/>
        </p:nvSpPr>
        <p:spPr bwMode="auto">
          <a:xfrm>
            <a:off x="3157458" y="1110895"/>
            <a:ext cx="1606514" cy="969971"/>
          </a:xfrm>
          <a:prstGeom prst="roundRect">
            <a:avLst/>
          </a:prstGeom>
          <a:noFill/>
          <a:ln w="3175">
            <a:solidFill>
              <a:schemeClr val="tx1"/>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28600" tIns="45714" rIns="228600" bIns="45714" rtlCol="0" anchor="ctr"/>
          <a:lstStyle/>
          <a:p>
            <a:pPr marL="1588" indent="-1588" algn="ctr" defTabSz="913183"/>
            <a:endParaRPr lang="en-US" b="1" smtClean="0">
              <a:solidFill>
                <a:prstClr val="white"/>
              </a:solidFill>
              <a:cs typeface="Arial" charset="0"/>
            </a:endParaRPr>
          </a:p>
        </p:txBody>
      </p:sp>
      <p:sp>
        <p:nvSpPr>
          <p:cNvPr id="16" name="1-4"/>
          <p:cNvSpPr/>
          <p:nvPr/>
        </p:nvSpPr>
        <p:spPr bwMode="auto">
          <a:xfrm>
            <a:off x="6522887" y="2602058"/>
            <a:ext cx="1071011" cy="1232672"/>
          </a:xfrm>
          <a:prstGeom prst="roundRect">
            <a:avLst/>
          </a:prstGeom>
          <a:noFill/>
          <a:ln>
            <a:solidFill>
              <a:srgbClr val="0070C0"/>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28600" tIns="45714" rIns="228600" bIns="45714" rtlCol="0" anchor="ctr"/>
          <a:lstStyle/>
          <a:p>
            <a:pPr marL="1588" indent="-1588" algn="ctr" defTabSz="913183"/>
            <a:endParaRPr lang="en-US" b="1" smtClean="0">
              <a:solidFill>
                <a:prstClr val="white"/>
              </a:solidFill>
              <a:cs typeface="Arial" charset="0"/>
            </a:endParaRPr>
          </a:p>
        </p:txBody>
      </p:sp>
      <p:sp>
        <p:nvSpPr>
          <p:cNvPr id="15" name="1-3"/>
          <p:cNvSpPr/>
          <p:nvPr/>
        </p:nvSpPr>
        <p:spPr bwMode="auto">
          <a:xfrm>
            <a:off x="3960715" y="2252633"/>
            <a:ext cx="1071011" cy="1232672"/>
          </a:xfrm>
          <a:prstGeom prst="roundRect">
            <a:avLst/>
          </a:prstGeom>
          <a:noFill/>
          <a:ln>
            <a:solidFill>
              <a:srgbClr val="0070C0"/>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28600" tIns="45714" rIns="228600" bIns="45714" rtlCol="0" anchor="ctr"/>
          <a:lstStyle/>
          <a:p>
            <a:pPr marL="1588" indent="-1588" algn="ctr" defTabSz="913183"/>
            <a:endParaRPr lang="en-US" b="1" smtClean="0">
              <a:solidFill>
                <a:prstClr val="white"/>
              </a:solidFill>
              <a:cs typeface="Arial" charset="0"/>
            </a:endParaRPr>
          </a:p>
        </p:txBody>
      </p:sp>
      <p:sp>
        <p:nvSpPr>
          <p:cNvPr id="17" name="1-2"/>
          <p:cNvSpPr/>
          <p:nvPr/>
        </p:nvSpPr>
        <p:spPr bwMode="auto">
          <a:xfrm>
            <a:off x="2551227" y="3025579"/>
            <a:ext cx="1050802" cy="895875"/>
          </a:xfrm>
          <a:prstGeom prst="roundRect">
            <a:avLst/>
          </a:prstGeom>
          <a:noFill/>
          <a:ln>
            <a:solidFill>
              <a:srgbClr val="0070C0"/>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28600" tIns="45714" rIns="228600" bIns="45714" rtlCol="0" anchor="ctr"/>
          <a:lstStyle/>
          <a:p>
            <a:pPr marL="1588" indent="-1588" algn="ctr" defTabSz="913183"/>
            <a:endParaRPr lang="en-US" b="1" smtClean="0">
              <a:solidFill>
                <a:prstClr val="white"/>
              </a:solidFill>
              <a:cs typeface="Arial" charset="0"/>
            </a:endParaRPr>
          </a:p>
        </p:txBody>
      </p:sp>
      <p:sp>
        <p:nvSpPr>
          <p:cNvPr id="14" name="1-1"/>
          <p:cNvSpPr/>
          <p:nvPr/>
        </p:nvSpPr>
        <p:spPr bwMode="auto">
          <a:xfrm>
            <a:off x="3157459" y="1110895"/>
            <a:ext cx="1606514" cy="969971"/>
          </a:xfrm>
          <a:prstGeom prst="roundRect">
            <a:avLst/>
          </a:prstGeom>
          <a:noFill/>
          <a:ln>
            <a:solidFill>
              <a:srgbClr val="0070C0"/>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28600" tIns="45714" rIns="228600" bIns="45714" rtlCol="0" anchor="ctr"/>
          <a:lstStyle/>
          <a:p>
            <a:pPr marL="1588" indent="-1588" algn="ctr" defTabSz="913183"/>
            <a:endParaRPr lang="en-US" b="1" smtClean="0">
              <a:solidFill>
                <a:prstClr val="white"/>
              </a:solidFill>
              <a:cs typeface="Arial" charset="0"/>
            </a:endParaRPr>
          </a:p>
        </p:txBody>
      </p:sp>
      <p:sp>
        <p:nvSpPr>
          <p:cNvPr id="12" name="Blended Title"/>
          <p:cNvSpPr txBox="1">
            <a:spLocks/>
          </p:cNvSpPr>
          <p:nvPr/>
        </p:nvSpPr>
        <p:spPr>
          <a:xfrm>
            <a:off x="2504735" y="615780"/>
            <a:ext cx="4134530" cy="369332"/>
          </a:xfrm>
          <a:prstGeom prst="rect">
            <a:avLst/>
          </a:prstGeom>
        </p:spPr>
        <p:txBody>
          <a:bodyPr wrap="none">
            <a:spAutoFit/>
          </a:bodyPr>
          <a:lstStyle>
            <a:lvl1pPr marL="112713" indent="-112713" algn="l" defTabSz="914400" rtl="0" eaLnBrk="1" latinLnBrk="0" hangingPunct="1">
              <a:spcBef>
                <a:spcPts val="336"/>
              </a:spcBef>
              <a:spcAft>
                <a:spcPts val="336"/>
              </a:spcAft>
              <a:buClr>
                <a:schemeClr val="tx1"/>
              </a:buClr>
              <a:buFont typeface="Wingdings" pitchFamily="2" charset="2"/>
              <a:buChar char="§"/>
              <a:defRPr sz="1400" kern="1200">
                <a:solidFill>
                  <a:srgbClr val="FFFFFF"/>
                </a:solidFill>
                <a:latin typeface="+mn-lt"/>
                <a:ea typeface="+mn-ea"/>
                <a:cs typeface="+mn-cs"/>
              </a:defRPr>
            </a:lvl1pPr>
            <a:lvl2pPr marL="400050" indent="-169863" algn="l" defTabSz="914400" rtl="0" eaLnBrk="1" latinLnBrk="0" hangingPunct="1">
              <a:spcBef>
                <a:spcPts val="336"/>
              </a:spcBef>
              <a:spcAft>
                <a:spcPts val="336"/>
              </a:spcAft>
              <a:buClr>
                <a:schemeClr val="tx1"/>
              </a:buClr>
              <a:buFont typeface="Arial" pitchFamily="34" charset="0"/>
              <a:buChar char="–"/>
              <a:defRPr sz="1400" kern="1200">
                <a:solidFill>
                  <a:srgbClr val="FFFFFF"/>
                </a:solidFill>
                <a:latin typeface="+mn-lt"/>
                <a:ea typeface="+mn-ea"/>
                <a:cs typeface="+mn-cs"/>
              </a:defRPr>
            </a:lvl2pPr>
            <a:lvl3pPr marL="574675" indent="-109538" algn="l" defTabSz="914400" rtl="0" eaLnBrk="1" latinLnBrk="0" hangingPunct="1">
              <a:spcBef>
                <a:spcPts val="336"/>
              </a:spcBef>
              <a:spcAft>
                <a:spcPts val="336"/>
              </a:spcAft>
              <a:buClr>
                <a:schemeClr val="tx1"/>
              </a:buClr>
              <a:buFont typeface="Wingdings" pitchFamily="2" charset="2"/>
              <a:buChar char="§"/>
              <a:defRPr sz="1200" kern="1200">
                <a:solidFill>
                  <a:srgbClr val="FFFFFF"/>
                </a:solidFill>
                <a:latin typeface="+mn-lt"/>
                <a:ea typeface="+mn-ea"/>
                <a:cs typeface="+mn-cs"/>
              </a:defRPr>
            </a:lvl3pPr>
            <a:lvl4pPr marL="854075" indent="-165100" algn="l" defTabSz="914400" rtl="0" eaLnBrk="1" latinLnBrk="0" hangingPunct="1">
              <a:spcBef>
                <a:spcPts val="336"/>
              </a:spcBef>
              <a:spcAft>
                <a:spcPts val="336"/>
              </a:spcAft>
              <a:buClr>
                <a:schemeClr val="tx1"/>
              </a:buClr>
              <a:buFont typeface="Arial" pitchFamily="34" charset="0"/>
              <a:buChar char="–"/>
              <a:defRPr sz="1200" kern="1200">
                <a:solidFill>
                  <a:srgbClr val="FFFFFF"/>
                </a:solidFill>
                <a:latin typeface="+mn-lt"/>
                <a:ea typeface="+mn-ea"/>
                <a:cs typeface="+mn-cs"/>
              </a:defRPr>
            </a:lvl4pPr>
            <a:lvl5pPr marL="1027113" indent="-112713" algn="l" defTabSz="914400" rtl="0" eaLnBrk="1" latinLnBrk="0" hangingPunct="1">
              <a:spcBef>
                <a:spcPts val="336"/>
              </a:spcBef>
              <a:spcAft>
                <a:spcPts val="336"/>
              </a:spcAft>
              <a:buClr>
                <a:schemeClr val="tx1"/>
              </a:buClr>
              <a:buFont typeface="Wingdings" pitchFamily="2" charset="2"/>
              <a:buChar char="§"/>
              <a:defRPr sz="10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t">
              <a:spcAft>
                <a:spcPts val="600"/>
              </a:spcAft>
              <a:buNone/>
            </a:pPr>
            <a:r>
              <a:rPr lang="en-US" sz="1800">
                <a:effectLst>
                  <a:outerShdw blurRad="38100" dist="38100" dir="2700000" algn="tl">
                    <a:srgbClr val="000000">
                      <a:alpha val="43137"/>
                    </a:srgbClr>
                  </a:outerShdw>
                </a:effectLst>
              </a:rPr>
              <a:t>Standard Blended </a:t>
            </a:r>
            <a:r>
              <a:rPr lang="en-US" sz="1800" smtClean="0">
                <a:effectLst>
                  <a:outerShdw blurRad="38100" dist="38100" dir="2700000" algn="tl">
                    <a:srgbClr val="000000">
                      <a:alpha val="43137"/>
                    </a:srgbClr>
                  </a:outerShdw>
                </a:effectLst>
              </a:rPr>
              <a:t>Transparency Mode</a:t>
            </a:r>
            <a:endParaRPr lang="en-US" sz="1800">
              <a:effectLst>
                <a:outerShdw blurRad="38100" dist="38100" dir="2700000" algn="tl">
                  <a:srgbClr val="000000">
                    <a:alpha val="43137"/>
                  </a:srgbClr>
                </a:outerShdw>
              </a:effectLst>
            </a:endParaRPr>
          </a:p>
        </p:txBody>
      </p:sp>
      <p:sp>
        <p:nvSpPr>
          <p:cNvPr id="22" name="OIT Title"/>
          <p:cNvSpPr txBox="1">
            <a:spLocks/>
          </p:cNvSpPr>
          <p:nvPr/>
        </p:nvSpPr>
        <p:spPr>
          <a:xfrm>
            <a:off x="2222641" y="611720"/>
            <a:ext cx="4698722" cy="369332"/>
          </a:xfrm>
          <a:prstGeom prst="rect">
            <a:avLst/>
          </a:prstGeom>
        </p:spPr>
        <p:txBody>
          <a:bodyPr wrap="none">
            <a:spAutoFit/>
          </a:bodyPr>
          <a:lstStyle>
            <a:lvl1pPr marL="112713" indent="-112713" algn="l" defTabSz="914400" rtl="0" eaLnBrk="1" latinLnBrk="0" hangingPunct="1">
              <a:spcBef>
                <a:spcPts val="336"/>
              </a:spcBef>
              <a:spcAft>
                <a:spcPts val="336"/>
              </a:spcAft>
              <a:buClr>
                <a:schemeClr val="tx1"/>
              </a:buClr>
              <a:buFont typeface="Wingdings" pitchFamily="2" charset="2"/>
              <a:buChar char="§"/>
              <a:defRPr sz="1400" kern="1200">
                <a:solidFill>
                  <a:srgbClr val="FFFFFF"/>
                </a:solidFill>
                <a:latin typeface="+mn-lt"/>
                <a:ea typeface="+mn-ea"/>
                <a:cs typeface="+mn-cs"/>
              </a:defRPr>
            </a:lvl1pPr>
            <a:lvl2pPr marL="400050" indent="-169863" algn="l" defTabSz="914400" rtl="0" eaLnBrk="1" latinLnBrk="0" hangingPunct="1">
              <a:spcBef>
                <a:spcPts val="336"/>
              </a:spcBef>
              <a:spcAft>
                <a:spcPts val="336"/>
              </a:spcAft>
              <a:buClr>
                <a:schemeClr val="tx1"/>
              </a:buClr>
              <a:buFont typeface="Arial" pitchFamily="34" charset="0"/>
              <a:buChar char="–"/>
              <a:defRPr sz="1400" kern="1200">
                <a:solidFill>
                  <a:srgbClr val="FFFFFF"/>
                </a:solidFill>
                <a:latin typeface="+mn-lt"/>
                <a:ea typeface="+mn-ea"/>
                <a:cs typeface="+mn-cs"/>
              </a:defRPr>
            </a:lvl2pPr>
            <a:lvl3pPr marL="574675" indent="-109538" algn="l" defTabSz="914400" rtl="0" eaLnBrk="1" latinLnBrk="0" hangingPunct="1">
              <a:spcBef>
                <a:spcPts val="336"/>
              </a:spcBef>
              <a:spcAft>
                <a:spcPts val="336"/>
              </a:spcAft>
              <a:buClr>
                <a:schemeClr val="tx1"/>
              </a:buClr>
              <a:buFont typeface="Wingdings" pitchFamily="2" charset="2"/>
              <a:buChar char="§"/>
              <a:defRPr sz="1200" kern="1200">
                <a:solidFill>
                  <a:srgbClr val="FFFFFF"/>
                </a:solidFill>
                <a:latin typeface="+mn-lt"/>
                <a:ea typeface="+mn-ea"/>
                <a:cs typeface="+mn-cs"/>
              </a:defRPr>
            </a:lvl3pPr>
            <a:lvl4pPr marL="854075" indent="-165100" algn="l" defTabSz="914400" rtl="0" eaLnBrk="1" latinLnBrk="0" hangingPunct="1">
              <a:spcBef>
                <a:spcPts val="336"/>
              </a:spcBef>
              <a:spcAft>
                <a:spcPts val="336"/>
              </a:spcAft>
              <a:buClr>
                <a:schemeClr val="tx1"/>
              </a:buClr>
              <a:buFont typeface="Arial" pitchFamily="34" charset="0"/>
              <a:buChar char="–"/>
              <a:defRPr sz="1200" kern="1200">
                <a:solidFill>
                  <a:srgbClr val="FFFFFF"/>
                </a:solidFill>
                <a:latin typeface="+mn-lt"/>
                <a:ea typeface="+mn-ea"/>
                <a:cs typeface="+mn-cs"/>
              </a:defRPr>
            </a:lvl4pPr>
            <a:lvl5pPr marL="1027113" indent="-112713" algn="l" defTabSz="914400" rtl="0" eaLnBrk="1" latinLnBrk="0" hangingPunct="1">
              <a:spcBef>
                <a:spcPts val="336"/>
              </a:spcBef>
              <a:spcAft>
                <a:spcPts val="336"/>
              </a:spcAft>
              <a:buClr>
                <a:schemeClr val="tx1"/>
              </a:buClr>
              <a:buFont typeface="Wingdings" pitchFamily="2" charset="2"/>
              <a:buChar char="§"/>
              <a:defRPr sz="10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t">
              <a:spcAft>
                <a:spcPts val="600"/>
              </a:spcAft>
              <a:buNone/>
            </a:pPr>
            <a:r>
              <a:rPr lang="en-US" sz="1800" b="1" dirty="0">
                <a:solidFill>
                  <a:srgbClr val="FFC000"/>
                </a:solidFill>
                <a:effectLst>
                  <a:outerShdw blurRad="38100" dist="38100" dir="2700000" algn="tl">
                    <a:srgbClr val="000000">
                      <a:alpha val="43137"/>
                    </a:srgbClr>
                  </a:outerShdw>
                </a:effectLst>
              </a:rPr>
              <a:t>GPU-accelerated OIT mode </a:t>
            </a:r>
            <a:r>
              <a:rPr lang="en-US" sz="1800" b="1" dirty="0" err="1" smtClean="0">
                <a:solidFill>
                  <a:srgbClr val="FFC000"/>
                </a:solidFill>
                <a:effectLst>
                  <a:outerShdw blurRad="38100" dist="38100" dir="2700000" algn="tl">
                    <a:srgbClr val="000000">
                      <a:alpha val="43137"/>
                    </a:srgbClr>
                  </a:outerShdw>
                </a:effectLst>
              </a:rPr>
              <a:t>eingeschaltet</a:t>
            </a:r>
            <a:endParaRPr lang="en-US" sz="1800" b="1" dirty="0">
              <a:solidFill>
                <a:srgbClr val="FFC000"/>
              </a:solidFill>
              <a:effectLst>
                <a:outerShdw blurRad="38100" dist="38100" dir="2700000" algn="tl">
                  <a:srgbClr val="000000">
                    <a:alpha val="43137"/>
                  </a:srgbClr>
                </a:outerShdw>
              </a:effectLst>
            </a:endParaRPr>
          </a:p>
        </p:txBody>
      </p:sp>
      <p:sp>
        <p:nvSpPr>
          <p:cNvPr id="23" name="Blended bottom title"/>
          <p:cNvSpPr txBox="1">
            <a:spLocks/>
          </p:cNvSpPr>
          <p:nvPr/>
        </p:nvSpPr>
        <p:spPr>
          <a:xfrm>
            <a:off x="2436320" y="4158943"/>
            <a:ext cx="4271362" cy="369332"/>
          </a:xfrm>
          <a:prstGeom prst="rect">
            <a:avLst/>
          </a:prstGeom>
        </p:spPr>
        <p:txBody>
          <a:bodyPr wrap="none">
            <a:spAutoFit/>
          </a:bodyPr>
          <a:lstStyle>
            <a:lvl1pPr marL="112713" indent="-112713" algn="l" defTabSz="914400" rtl="0" eaLnBrk="1" latinLnBrk="0" hangingPunct="1">
              <a:spcBef>
                <a:spcPts val="336"/>
              </a:spcBef>
              <a:spcAft>
                <a:spcPts val="336"/>
              </a:spcAft>
              <a:buClr>
                <a:schemeClr val="tx1"/>
              </a:buClr>
              <a:buFont typeface="Wingdings" pitchFamily="2" charset="2"/>
              <a:buChar char="§"/>
              <a:defRPr sz="1400" kern="1200">
                <a:solidFill>
                  <a:srgbClr val="FFFFFF"/>
                </a:solidFill>
                <a:latin typeface="+mn-lt"/>
                <a:ea typeface="+mn-ea"/>
                <a:cs typeface="+mn-cs"/>
              </a:defRPr>
            </a:lvl1pPr>
            <a:lvl2pPr marL="400050" indent="-169863" algn="l" defTabSz="914400" rtl="0" eaLnBrk="1" latinLnBrk="0" hangingPunct="1">
              <a:spcBef>
                <a:spcPts val="336"/>
              </a:spcBef>
              <a:spcAft>
                <a:spcPts val="336"/>
              </a:spcAft>
              <a:buClr>
                <a:schemeClr val="tx1"/>
              </a:buClr>
              <a:buFont typeface="Arial" pitchFamily="34" charset="0"/>
              <a:buChar char="–"/>
              <a:defRPr sz="1400" kern="1200">
                <a:solidFill>
                  <a:srgbClr val="FFFFFF"/>
                </a:solidFill>
                <a:latin typeface="+mn-lt"/>
                <a:ea typeface="+mn-ea"/>
                <a:cs typeface="+mn-cs"/>
              </a:defRPr>
            </a:lvl2pPr>
            <a:lvl3pPr marL="574675" indent="-109538" algn="l" defTabSz="914400" rtl="0" eaLnBrk="1" latinLnBrk="0" hangingPunct="1">
              <a:spcBef>
                <a:spcPts val="336"/>
              </a:spcBef>
              <a:spcAft>
                <a:spcPts val="336"/>
              </a:spcAft>
              <a:buClr>
                <a:schemeClr val="tx1"/>
              </a:buClr>
              <a:buFont typeface="Wingdings" pitchFamily="2" charset="2"/>
              <a:buChar char="§"/>
              <a:defRPr sz="1200" kern="1200">
                <a:solidFill>
                  <a:srgbClr val="FFFFFF"/>
                </a:solidFill>
                <a:latin typeface="+mn-lt"/>
                <a:ea typeface="+mn-ea"/>
                <a:cs typeface="+mn-cs"/>
              </a:defRPr>
            </a:lvl3pPr>
            <a:lvl4pPr marL="854075" indent="-165100" algn="l" defTabSz="914400" rtl="0" eaLnBrk="1" latinLnBrk="0" hangingPunct="1">
              <a:spcBef>
                <a:spcPts val="336"/>
              </a:spcBef>
              <a:spcAft>
                <a:spcPts val="336"/>
              </a:spcAft>
              <a:buClr>
                <a:schemeClr val="tx1"/>
              </a:buClr>
              <a:buFont typeface="Arial" pitchFamily="34" charset="0"/>
              <a:buChar char="–"/>
              <a:defRPr sz="1200" kern="1200">
                <a:solidFill>
                  <a:srgbClr val="FFFFFF"/>
                </a:solidFill>
                <a:latin typeface="+mn-lt"/>
                <a:ea typeface="+mn-ea"/>
                <a:cs typeface="+mn-cs"/>
              </a:defRPr>
            </a:lvl4pPr>
            <a:lvl5pPr marL="1027113" indent="-112713" algn="l" defTabSz="914400" rtl="0" eaLnBrk="1" latinLnBrk="0" hangingPunct="1">
              <a:spcBef>
                <a:spcPts val="336"/>
              </a:spcBef>
              <a:spcAft>
                <a:spcPts val="336"/>
              </a:spcAft>
              <a:buClr>
                <a:schemeClr val="tx1"/>
              </a:buClr>
              <a:buFont typeface="Wingdings" pitchFamily="2" charset="2"/>
              <a:buChar char="§"/>
              <a:defRPr sz="10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t">
              <a:spcAft>
                <a:spcPts val="600"/>
              </a:spcAft>
              <a:buNone/>
            </a:pPr>
            <a:r>
              <a:rPr lang="en-US" sz="1800" i="1">
                <a:effectLst>
                  <a:outerShdw blurRad="38100" dist="38100" dir="2700000" algn="tl">
                    <a:srgbClr val="000000">
                      <a:alpha val="43137"/>
                    </a:srgbClr>
                  </a:outerShdw>
                </a:effectLst>
              </a:rPr>
              <a:t>Visible artifacts </a:t>
            </a:r>
            <a:r>
              <a:rPr lang="en-US" sz="1800" i="1" smtClean="0">
                <a:effectLst>
                  <a:outerShdw blurRad="38100" dist="38100" dir="2700000" algn="tl">
                    <a:srgbClr val="000000">
                      <a:alpha val="43137"/>
                    </a:srgbClr>
                  </a:outerShdw>
                </a:effectLst>
              </a:rPr>
              <a:t>and imprecise </a:t>
            </a:r>
            <a:r>
              <a:rPr lang="en-US" sz="1800" i="1">
                <a:effectLst>
                  <a:outerShdw blurRad="38100" dist="38100" dir="2700000" algn="tl">
                    <a:srgbClr val="000000">
                      <a:alpha val="43137"/>
                    </a:srgbClr>
                  </a:outerShdw>
                </a:effectLst>
              </a:rPr>
              <a:t>rendering</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7476" y="4347389"/>
            <a:ext cx="737671" cy="622922"/>
          </a:xfrm>
          <a:prstGeom prst="rect">
            <a:avLst/>
          </a:prstGeom>
        </p:spPr>
      </p:pic>
    </p:spTree>
    <p:extLst>
      <p:ext uri="{BB962C8B-B14F-4D97-AF65-F5344CB8AC3E}">
        <p14:creationId xmlns:p14="http://schemas.microsoft.com/office/powerpoint/2010/main" val="2970331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2000"/>
                                        <p:tgtEl>
                                          <p:spTgt spid="6"/>
                                        </p:tgtEl>
                                      </p:cBhvr>
                                    </p:animEffect>
                                  </p:childTnLst>
                                </p:cTn>
                              </p:par>
                              <p:par>
                                <p:cTn id="25" presetID="10" presetClass="exit" presetSubtype="0" fill="hold" grpId="0" nodeType="withEffect">
                                  <p:stCondLst>
                                    <p:cond delay="0"/>
                                  </p:stCondLst>
                                  <p:childTnLst>
                                    <p:animEffect transition="out" filter="fade">
                                      <p:cBhvr>
                                        <p:cTn id="26" dur="200"/>
                                        <p:tgtEl>
                                          <p:spTgt spid="12"/>
                                        </p:tgtEl>
                                      </p:cBhvr>
                                    </p:animEffect>
                                    <p:set>
                                      <p:cBhvr>
                                        <p:cTn id="27" dur="1" fill="hold">
                                          <p:stCondLst>
                                            <p:cond delay="199"/>
                                          </p:stCondLst>
                                        </p:cTn>
                                        <p:tgtEl>
                                          <p:spTgt spid="12"/>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200"/>
                                        <p:tgtEl>
                                          <p:spTgt spid="22"/>
                                        </p:tgtEl>
                                      </p:cBhvr>
                                    </p:animEffect>
                                  </p:childTnLst>
                                </p:cTn>
                              </p:par>
                              <p:par>
                                <p:cTn id="31" presetID="10" presetClass="exit" presetSubtype="0" fill="hold" grpId="1" nodeType="withEffect">
                                  <p:stCondLst>
                                    <p:cond delay="0"/>
                                  </p:stCondLst>
                                  <p:childTnLst>
                                    <p:animEffect transition="out" filter="fade">
                                      <p:cBhvr>
                                        <p:cTn id="32" dur="200"/>
                                        <p:tgtEl>
                                          <p:spTgt spid="23"/>
                                        </p:tgtEl>
                                      </p:cBhvr>
                                    </p:animEffect>
                                    <p:set>
                                      <p:cBhvr>
                                        <p:cTn id="33" dur="1" fill="hold">
                                          <p:stCondLst>
                                            <p:cond delay="199"/>
                                          </p:stCondLst>
                                        </p:cTn>
                                        <p:tgtEl>
                                          <p:spTgt spid="2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ntr" presetSubtype="0" fill="hold" grpId="0" nodeType="withEffect">
                                  <p:stCondLst>
                                    <p:cond delay="5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00"/>
                                        <p:tgtEl>
                                          <p:spTgt spid="20"/>
                                        </p:tgtEl>
                                      </p:cBhvr>
                                    </p:animEffect>
                                  </p:childTnLst>
                                </p:cTn>
                              </p:par>
                              <p:par>
                                <p:cTn id="40" presetID="10" presetClass="exit" presetSubtype="0" fill="hold" grpId="1" nodeType="withEffect">
                                  <p:stCondLst>
                                    <p:cond delay="50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ntr" presetSubtype="0" fill="hold" grpId="0" nodeType="withEffect">
                                  <p:stCondLst>
                                    <p:cond delay="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200"/>
                                        <p:tgtEl>
                                          <p:spTgt spid="21"/>
                                        </p:tgtEl>
                                      </p:cBhvr>
                                    </p:animEffect>
                                  </p:childTnLst>
                                </p:cTn>
                              </p:par>
                              <p:par>
                                <p:cTn id="46" presetID="10" presetClass="exit" presetSubtype="0" fill="hold" grpId="1" nodeType="withEffect">
                                  <p:stCondLst>
                                    <p:cond delay="70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0" presetClass="entr" presetSubtype="0" fill="hold" grpId="0" nodeType="withEffect">
                                  <p:stCondLst>
                                    <p:cond delay="7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200"/>
                                        <p:tgtEl>
                                          <p:spTgt spid="19"/>
                                        </p:tgtEl>
                                      </p:cBhvr>
                                    </p:animEffect>
                                  </p:childTnLst>
                                </p:cTn>
                              </p:par>
                              <p:par>
                                <p:cTn id="52" presetID="10" presetClass="exit" presetSubtype="0" fill="hold" grpId="1" nodeType="withEffect">
                                  <p:stCondLst>
                                    <p:cond delay="140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10" presetClass="entr" presetSubtype="0" fill="hold" grpId="0" nodeType="withEffect">
                                  <p:stCondLst>
                                    <p:cond delay="140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00"/>
                                        <p:tgtEl>
                                          <p:spTgt spid="18"/>
                                        </p:tgtEl>
                                      </p:cBhvr>
                                    </p:animEffect>
                                  </p:childTnLst>
                                </p:cTn>
                              </p:par>
                            </p:childTnLst>
                          </p:cTn>
                        </p:par>
                        <p:par>
                          <p:cTn id="58" fill="hold">
                            <p:stCondLst>
                              <p:cond delay="2000"/>
                            </p:stCondLst>
                            <p:childTnLst>
                              <p:par>
                                <p:cTn id="59" presetID="10" presetClass="exit" presetSubtype="0" fill="hold" grpId="1" nodeType="afterEffect">
                                  <p:stCondLst>
                                    <p:cond delay="0"/>
                                  </p:stCondLst>
                                  <p:childTnLst>
                                    <p:animEffect transition="out" filter="fade">
                                      <p:cBhvr>
                                        <p:cTn id="60" dur="250"/>
                                        <p:tgtEl>
                                          <p:spTgt spid="21"/>
                                        </p:tgtEl>
                                      </p:cBhvr>
                                    </p:animEffect>
                                    <p:set>
                                      <p:cBhvr>
                                        <p:cTn id="61" dur="1" fill="hold">
                                          <p:stCondLst>
                                            <p:cond delay="249"/>
                                          </p:stCondLst>
                                        </p:cTn>
                                        <p:tgtEl>
                                          <p:spTgt spid="2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cTn>
                              </p:par>
                            </p:childTnLst>
                          </p:cTn>
                        </p:par>
                        <p:par>
                          <p:cTn id="71" fill="hold">
                            <p:stCondLst>
                              <p:cond delay="2500"/>
                            </p:stCondLst>
                            <p:childTnLst>
                              <p:par>
                                <p:cTn id="72" presetID="10" presetClass="exit" presetSubtype="0" fill="hold" nodeType="afterEffect">
                                  <p:stCondLst>
                                    <p:cond delay="2000"/>
                                  </p:stCondLst>
                                  <p:childTnLst>
                                    <p:animEffect transition="out" filter="fade">
                                      <p:cBhvr>
                                        <p:cTn id="73" dur="200"/>
                                        <p:tgtEl>
                                          <p:spTgt spid="6"/>
                                        </p:tgtEl>
                                      </p:cBhvr>
                                    </p:animEffect>
                                    <p:set>
                                      <p:cBhvr>
                                        <p:cTn id="74" dur="1" fill="hold">
                                          <p:stCondLst>
                                            <p:cond delay="199"/>
                                          </p:stCondLst>
                                        </p:cTn>
                                        <p:tgtEl>
                                          <p:spTgt spid="6"/>
                                        </p:tgtEl>
                                        <p:attrNameLst>
                                          <p:attrName>style.visibility</p:attrName>
                                        </p:attrNameLst>
                                      </p:cBhvr>
                                      <p:to>
                                        <p:strVal val="hidden"/>
                                      </p:to>
                                    </p:set>
                                  </p:childTnLst>
                                </p:cTn>
                              </p:par>
                              <p:par>
                                <p:cTn id="75" presetID="10" presetClass="entr" presetSubtype="0" fill="hold" nodeType="withEffect">
                                  <p:stCondLst>
                                    <p:cond delay="400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200"/>
                                        <p:tgtEl>
                                          <p:spTgt spid="6"/>
                                        </p:tgtEl>
                                      </p:cBhvr>
                                    </p:animEffect>
                                  </p:childTnLst>
                                </p:cTn>
                              </p:par>
                            </p:childTnLst>
                          </p:cTn>
                        </p:par>
                        <p:par>
                          <p:cTn id="78" fill="hold">
                            <p:stCondLst>
                              <p:cond delay="6700"/>
                            </p:stCondLst>
                            <p:childTnLst>
                              <p:par>
                                <p:cTn id="79" presetID="10" presetClass="exit" presetSubtype="0" fill="hold" nodeType="afterEffect">
                                  <p:stCondLst>
                                    <p:cond delay="2000"/>
                                  </p:stCondLst>
                                  <p:childTnLst>
                                    <p:animEffect transition="out" filter="fade">
                                      <p:cBhvr>
                                        <p:cTn id="80" dur="200"/>
                                        <p:tgtEl>
                                          <p:spTgt spid="6"/>
                                        </p:tgtEl>
                                      </p:cBhvr>
                                    </p:animEffect>
                                    <p:set>
                                      <p:cBhvr>
                                        <p:cTn id="81" dur="1" fill="hold">
                                          <p:stCondLst>
                                            <p:cond delay="199"/>
                                          </p:stCondLst>
                                        </p:cTn>
                                        <p:tgtEl>
                                          <p:spTgt spid="6"/>
                                        </p:tgtEl>
                                        <p:attrNameLst>
                                          <p:attrName>style.visibility</p:attrName>
                                        </p:attrNameLst>
                                      </p:cBhvr>
                                      <p:to>
                                        <p:strVal val="hidden"/>
                                      </p:to>
                                    </p:set>
                                  </p:childTnLst>
                                </p:cTn>
                              </p:par>
                              <p:par>
                                <p:cTn id="82" presetID="10" presetClass="entr" presetSubtype="0" fill="hold" nodeType="withEffect">
                                  <p:stCondLst>
                                    <p:cond delay="400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200"/>
                                        <p:tgtEl>
                                          <p:spTgt spid="6"/>
                                        </p:tgtEl>
                                      </p:cBhvr>
                                    </p:animEffect>
                                  </p:childTnLst>
                                </p:cTn>
                              </p:par>
                            </p:childTnLst>
                          </p:cTn>
                        </p:par>
                        <p:par>
                          <p:cTn id="85" fill="hold">
                            <p:stCondLst>
                              <p:cond delay="10900"/>
                            </p:stCondLst>
                            <p:childTnLst>
                              <p:par>
                                <p:cTn id="86" presetID="10" presetClass="exit" presetSubtype="0" fill="hold" nodeType="afterEffect">
                                  <p:stCondLst>
                                    <p:cond delay="2000"/>
                                  </p:stCondLst>
                                  <p:childTnLst>
                                    <p:animEffect transition="out" filter="fade">
                                      <p:cBhvr>
                                        <p:cTn id="87" dur="200"/>
                                        <p:tgtEl>
                                          <p:spTgt spid="6"/>
                                        </p:tgtEl>
                                      </p:cBhvr>
                                    </p:animEffect>
                                    <p:set>
                                      <p:cBhvr>
                                        <p:cTn id="88" dur="1" fill="hold">
                                          <p:stCondLst>
                                            <p:cond delay="199"/>
                                          </p:stCondLst>
                                        </p:cTn>
                                        <p:tgtEl>
                                          <p:spTgt spid="6"/>
                                        </p:tgtEl>
                                        <p:attrNameLst>
                                          <p:attrName>style.visibility</p:attrName>
                                        </p:attrNameLst>
                                      </p:cBhvr>
                                      <p:to>
                                        <p:strVal val="hidden"/>
                                      </p:to>
                                    </p:set>
                                  </p:childTnLst>
                                </p:cTn>
                              </p:par>
                              <p:par>
                                <p:cTn id="89" presetID="10" presetClass="entr" presetSubtype="0" fill="hold" nodeType="withEffect">
                                  <p:stCondLst>
                                    <p:cond delay="400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16" grpId="0" animBg="1"/>
      <p:bldP spid="16" grpId="1" animBg="1"/>
      <p:bldP spid="15" grpId="0" animBg="1"/>
      <p:bldP spid="15" grpId="1" animBg="1"/>
      <p:bldP spid="17" grpId="0" animBg="1"/>
      <p:bldP spid="17" grpId="1" animBg="1"/>
      <p:bldP spid="14" grpId="0" animBg="1"/>
      <p:bldP spid="14" grpId="1" animBg="1"/>
      <p:bldP spid="12" grpId="0"/>
      <p:bldP spid="22" grpId="0"/>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528610" y="2091690"/>
            <a:ext cx="3650736" cy="1126626"/>
          </a:xfrm>
        </p:spPr>
        <p:txBody>
          <a:bodyPr/>
          <a:lstStyle/>
          <a:p>
            <a:r>
              <a:rPr lang="en-US" sz="2400" cap="none" dirty="0" smtClean="0"/>
              <a:t>OIT Transparency</a:t>
            </a:r>
            <a:br>
              <a:rPr lang="en-US" sz="2400" cap="none" dirty="0" smtClean="0"/>
            </a:br>
            <a:r>
              <a:rPr lang="en-US" cap="none" dirty="0" smtClean="0">
                <a:solidFill>
                  <a:srgbClr val="FFC000"/>
                </a:solidFill>
              </a:rPr>
              <a:t>Benchmarks</a:t>
            </a:r>
            <a:endParaRPr lang="en-US" cap="none" dirty="0">
              <a:solidFill>
                <a:srgbClr val="FFC000"/>
              </a:solidFill>
            </a:endParaRPr>
          </a:p>
        </p:txBody>
      </p:sp>
    </p:spTree>
    <p:extLst>
      <p:ext uri="{BB962C8B-B14F-4D97-AF65-F5344CB8AC3E}">
        <p14:creationId xmlns:p14="http://schemas.microsoft.com/office/powerpoint/2010/main" val="3346651283"/>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11 - &amp;quot;AMD &amp;amp; PTC Relationship&amp;quot;&quot;/&gt;&lt;property id=&quot;20307&quot; value=&quot;386&quot;/&gt;&lt;/object&gt;&lt;object type=&quot;3&quot; unique_id=&quot;10010&quot;&gt;&lt;property id=&quot;20148&quot; value=&quot;5&quot;/&gt;&lt;property id=&quot;20300&quot; value=&quot;Slide 12 - &amp;quot;AMD &amp;amp; PTC Relationship&amp;quot;&quot;/&gt;&lt;property id=&quot;20307&quot; value=&quot;384&quot;/&gt;&lt;/object&gt;&lt;object type=&quot;3&quot; unique_id=&quot;10013&quot;&gt;&lt;property id=&quot;20148&quot; value=&quot;5&quot;/&gt;&lt;property id=&quot;20300&quot; value=&quot;Slide 15 - &amp;quot;AMD + PTC &amp;quot;&quot;/&gt;&lt;property id=&quot;20307&quot; value=&quot;359&quot;/&gt;&lt;/object&gt;&lt;object type=&quot;3&quot; unique_id=&quot;10014&quot;&gt;&lt;property id=&quot;20148&quot; value=&quot;5&quot;/&gt;&lt;property id=&quot;20300&quot; value=&quot;Slide 14 - &amp;quot;AMD FirePro™ &amp;amp; Creo Parametric 2.0&amp;#x0D;&amp;#x0A;Accelerating Your Workflow&amp;quot;&quot;/&gt;&lt;property id=&quot;20307&quot; value=&quot;360&quot;/&gt;&lt;/object&gt;&lt;object type=&quot;3&quot; unique_id=&quot;10015&quot;&gt;&lt;property id=&quot;20148&quot; value=&quot;5&quot;/&gt;&lt;property id=&quot;20300&quot; value=&quot;Slide 16 - &amp;quot;OIT – Order Independent Transparency&amp;quot;&quot;/&gt;&lt;property id=&quot;20307&quot; value=&quot;361&quot;/&gt;&lt;/object&gt;&lt;object type=&quot;3&quot; unique_id=&quot;10023&quot;&gt;&lt;property id=&quot;20148&quot; value=&quot;5&quot;/&gt;&lt;property id=&quot;20300&quot; value=&quot;Slide 23 - &amp;quot;VBO –vertex buffer object&amp;quot;&quot;/&gt;&lt;property id=&quot;20307&quot; value=&quot;365&quot;/&gt;&lt;/object&gt;&lt;object type=&quot;3&quot; unique_id=&quot;10024&quot;&gt;&lt;property id=&quot;20148&quot; value=&quot;5&quot;/&gt;&lt;property id=&quot;20300&quot; value=&quot;Slide 24 - &amp;quot;VBO –Vertex Buffer Object&amp;quot;&quot;/&gt;&lt;property id=&quot;20307&quot; value=&quot;367&quot;/&gt;&lt;/object&gt;&lt;object type=&quot;3&quot; unique_id=&quot;10027&quot;&gt;&lt;property id=&quot;20148&quot; value=&quot;5&quot;/&gt;&lt;property id=&quot;20300&quot; value=&quot;Slide 32 - &amp;quot;Recap…&amp;quot;&quot;/&gt;&lt;property id=&quot;20307&quot; value=&quot;383&quot;/&gt;&lt;/object&gt;&lt;object type=&quot;3&quot; unique_id=&quot;10028&quot;&gt;&lt;property id=&quot;20148&quot; value=&quot;5&quot;/&gt;&lt;property id=&quot;20300&quot; value=&quot;Slide 33 - &amp;quot;AMD + PTC Creo Parametric 2.0 – Summary and Review&amp;quot;&quot;/&gt;&lt;property id=&quot;20307&quot; value=&quot;382&quot;/&gt;&lt;/object&gt;&lt;object type=&quot;3&quot; unique_id=&quot;10031&quot;&gt;&lt;property id=&quot;20148&quot; value=&quot;5&quot;/&gt;&lt;property id=&quot;20300&quot; value=&quot;Slide 35 - &amp;quot;Thank you!&amp;quot;&quot;/&gt;&lt;property id=&quot;20307&quot; value=&quot;375&quot;/&gt;&lt;/object&gt;&lt;object type=&quot;3&quot; unique_id=&quot;10032&quot;&gt;&lt;property id=&quot;20148&quot; value=&quot;5&quot;/&gt;&lt;property id=&quot;20300&quot; value=&quot;Slide 37&quot;/&gt;&lt;property id=&quot;20307&quot; value=&quot;376&quot;/&gt;&lt;/object&gt;&lt;object type=&quot;3&quot; unique_id=&quot;10415&quot;&gt;&lt;property id=&quot;20148&quot; value=&quot;5&quot;/&gt;&lt;property id=&quot;20300&quot; value=&quot;Slide 25 - &amp;quot;AMD FirePro™&amp;#x0D;&amp;#x0A;Workstation Portfolio&amp;quot;&quot;/&gt;&lt;property id=&quot;20307&quot; value=&quot;398&quot;/&gt;&lt;/object&gt;&lt;object type=&quot;3&quot; unique_id=&quot;12669&quot;&gt;&lt;property id=&quot;20148&quot; value=&quot;5&quot;/&gt;&lt;property id=&quot;20300&quot; value=&quot;Slide 13 - &amp;quot;AMD &amp;amp; PTC Relationship&amp;quot;&quot;/&gt;&lt;property id=&quot;20307&quot; value=&quot;411&quot;/&gt;&lt;/object&gt;&lt;object type=&quot;3&quot; unique_id=&quot;12670&quot;&gt;&lt;property id=&quot;20148&quot; value=&quot;5&quot;/&gt;&lt;property id=&quot;20300&quot; value=&quot;Slide 26 - &amp;quot;AMD FirePro™ Professional Workstation Graphics&amp;quot;&quot;/&gt;&lt;property id=&quot;20307&quot; value=&quot;410&quot;/&gt;&lt;/object&gt;&lt;object type=&quot;3&quot; unique_id=&quot;13168&quot;&gt;&lt;property id=&quot;20148&quot; value=&quot;5&quot;/&gt;&lt;property id=&quot;20300&quot; value=&quot;Slide 17 - &amp;quot;OIT – Order independent Transparency&amp;quot;&quot;/&gt;&lt;property id=&quot;20307&quot; value=&quot;412&quot;/&gt;&lt;/object&gt;&lt;object type=&quot;3&quot; unique_id=&quot;13169&quot;&gt;&lt;property id=&quot;20148&quot; value=&quot;5&quot;/&gt;&lt;property id=&quot;20300&quot; value=&quot;Slide 18 - &amp;quot;OIT – Order independent Transparency&amp;quot;&quot;/&gt;&lt;property id=&quot;20307&quot; value=&quot;413&quot;/&gt;&lt;/object&gt;&lt;object type=&quot;3&quot; unique_id=&quot;13722&quot;&gt;&lt;property id=&quot;20148&quot; value=&quot;5&quot;/&gt;&lt;property id=&quot;20300&quot; value=&quot;Slide 1&quot;/&gt;&lt;property id=&quot;20307&quot; value=&quot;414&quot;/&gt;&lt;/object&gt;&lt;object type=&quot;3&quot; unique_id=&quot;13931&quot;&gt;&lt;property id=&quot;20148&quot; value=&quot;5&quot;/&gt;&lt;property id=&quot;20300&quot; value=&quot;Slide 2 - &amp;quot;Agenda&amp;quot;&quot;/&gt;&lt;property id=&quot;20307&quot; value=&quot;415&quot;/&gt;&lt;/object&gt;&lt;object type=&quot;3&quot; unique_id=&quot;14105&quot;&gt;&lt;property id=&quot;20148&quot; value=&quot;5&quot;/&gt;&lt;property id=&quot;20300&quot; value=&quot;Slide 9 - &amp;quot;AMD FRAPS_BENCH&amp;quot;&quot;/&gt;&lt;property id=&quot;20307&quot; value=&quot;416&quot;/&gt;&lt;/object&gt;&lt;object type=&quot;3&quot; unique_id=&quot;14358&quot;&gt;&lt;property id=&quot;20148&quot; value=&quot;5&quot;/&gt;&lt;property id=&quot;20300&quot; value=&quot;Slide 4 - &amp;quot;OIT Benchmarks&amp;quot;&quot;/&gt;&lt;property id=&quot;20307&quot; value=&quot;418&quot;/&gt;&lt;/object&gt;&lt;object type=&quot;3&quot; unique_id=&quot;14581&quot;&gt;&lt;property id=&quot;20148&quot; value=&quot;5&quot;/&gt;&lt;property id=&quot;20300&quot; value=&quot;Slide 5 - &amp;quot;OIT Benchmarks&amp;quot;&quot;/&gt;&lt;property id=&quot;20307&quot; value=&quot;419&quot;/&gt;&lt;/object&gt;&lt;object type=&quot;3&quot; unique_id=&quot;14924&quot;&gt;&lt;property id=&quot;20148&quot; value=&quot;5&quot;/&gt;&lt;property id=&quot;20300&quot; value=&quot;Slide 7 - &amp;quot;OIT Benchmarks&amp;quot;&quot;/&gt;&lt;property id=&quot;20307&quot; value=&quot;420&quot;/&gt;&lt;/object&gt;&lt;object type=&quot;3&quot; unique_id=&quot;16836&quot;&gt;&lt;property id=&quot;20148&quot; value=&quot;5&quot;/&gt;&lt;property id=&quot;20300&quot; value=&quot;Slide 8 - &amp;quot;OIT Benchmarks&amp;quot;&quot;/&gt;&lt;property id=&quot;20307&quot; value=&quot;421&quot;/&gt;&lt;/object&gt;&lt;object type=&quot;3&quot; unique_id=&quot;17317&quot;&gt;&lt;property id=&quot;20148&quot; value=&quot;5&quot;/&gt;&lt;property id=&quot;20300&quot; value=&quot;Slide 30 - &amp;quot;AMD FirePro™ Professional Graphics Technologies&amp;#x0D;&amp;#x0A;&amp;quot;&quot;/&gt;&lt;property id=&quot;20307&quot; value=&quot;422&quot;/&gt;&lt;/object&gt;&lt;object type=&quot;3&quot; unique_id=&quot;17318&quot;&gt;&lt;property id=&quot;20148&quot; value=&quot;5&quot;/&gt;&lt;property id=&quot;20300&quot; value=&quot;Slide 31 - &amp;quot;AMD Eyefinity Multiple-Display Technology&amp;quot;&quot;/&gt;&lt;property id=&quot;20307&quot; value=&quot;423&quot;/&gt;&lt;/object&gt;&lt;object type=&quot;3&quot; unique_id=&quot;18953&quot;&gt;&lt;property id=&quot;20148&quot; value=&quot;5&quot;/&gt;&lt;property id=&quot;20300&quot; value=&quot;Slide 27 - &amp;quot;AMD FirePro™ Professional Workstation Graphics&amp;quot;&quot;/&gt;&lt;property id=&quot;20307&quot; value=&quot;425&quot;/&gt;&lt;/object&gt;&lt;object type=&quot;3&quot; unique_id=&quot;18954&quot;&gt;&lt;property id=&quot;20148&quot; value=&quot;5&quot;/&gt;&lt;property id=&quot;20300&quot; value=&quot;Slide 28 - &amp;quot;AMD FirePro™ Professional Workstation Graphics&amp;quot;&quot;/&gt;&lt;property id=&quot;20307&quot; value=&quot;426&quot;/&gt;&lt;/object&gt;&lt;object type=&quot;3&quot; unique_id=&quot;18955&quot;&gt;&lt;property id=&quot;20148&quot; value=&quot;5&quot;/&gt;&lt;property id=&quot;20300&quot; value=&quot;Slide 29 - &amp;quot;AMD FirePro™ Professional Workstation Graphics&amp;quot;&quot;/&gt;&lt;property id=&quot;20307&quot; value=&quot;427&quot;/&gt;&lt;/object&gt;&lt;object type=&quot;3&quot; unique_id=&quot;19550&quot;&gt;&lt;property id=&quot;20148&quot; value=&quot;5&quot;/&gt;&lt;property id=&quot;20300&quot; value=&quot;Slide 19 - &amp;quot;OIT – Order independent Transparency&amp;quot;&quot;/&gt;&lt;property id=&quot;20307&quot; value=&quot;428&quot;/&gt;&lt;/object&gt;&lt;object type=&quot;3&quot; unique_id=&quot;19783&quot;&gt;&lt;property id=&quot;20148&quot; value=&quot;5&quot;/&gt;&lt;property id=&quot;20300&quot; value=&quot;Slide 3 - &amp;quot;OIT Transparency&amp;#x0D;&amp;#x0A;Benchmarks&amp;quot;&quot;/&gt;&lt;property id=&quot;20307&quot; value=&quot;434&quot;/&gt;&lt;/object&gt;&lt;object type=&quot;3&quot; unique_id=&quot;19784&quot;&gt;&lt;property id=&quot;20148&quot; value=&quot;5&quot;/&gt;&lt;property id=&quot;20300&quot; value=&quot;Slide 6 - &amp;quot;Add animation or LIVE DEMO of Combine OIT here&amp;quot;&quot;/&gt;&lt;property id=&quot;20307&quot; value=&quot;429&quot;/&gt;&lt;/object&gt;&lt;object type=&quot;3&quot; unique_id=&quot;19785&quot;&gt;&lt;property id=&quot;20148&quot; value=&quot;5&quot;/&gt;&lt;property id=&quot;20300&quot; value=&quot;Slide 10 - &amp;quot;Add animation or LIVE DEMO of Motorcycle OIT here&amp;quot;&quot;/&gt;&lt;property id=&quot;20307&quot; value=&quot;430&quot;/&gt;&lt;/object&gt;&lt;object type=&quot;3&quot; unique_id=&quot;19786&quot;&gt;&lt;property id=&quot;20148&quot; value=&quot;5&quot;/&gt;&lt;property id=&quot;20300&quot; value=&quot;Slide 20 - &amp;quot;Add LIVE DEMO of Motorcycle ARTIFACTS here&amp;quot;&quot;/&gt;&lt;property id=&quot;20307&quot; value=&quot;432&quot;/&gt;&lt;/object&gt;&lt;object type=&quot;3&quot; unique_id=&quot;19939&quot;&gt;&lt;property id=&quot;20148&quot; value=&quot;5&quot;/&gt;&lt;property id=&quot;20300&quot; value=&quot;Slide 34 - &amp;quot;Visit the AMD booth for more info!&amp;quot;&quot;/&gt;&lt;property id=&quot;20307&quot; value=&quot;435&quot;/&gt;&lt;/object&gt;&lt;object type=&quot;3&quot; unique_id=&quot;20244&quot;&gt;&lt;property id=&quot;20148&quot; value=&quot;5&quot;/&gt;&lt;property id=&quot;20300&quot; value=&quot;Slide 22 - &amp;quot;Performance Delivered&amp;#x0D;&amp;#x0A;GPU Acceleration Via VBO&amp;quot;&quot;/&gt;&lt;property id=&quot;20307&quot; value=&quot;436&quot;/&gt;&lt;/object&gt;&lt;object type=&quot;3&quot; unique_id=&quot;22031&quot;&gt;&lt;property id=&quot;20148&quot; value=&quot;5&quot;/&gt;&lt;property id=&quot;20300&quot; value=&quot;Slide 21 - &amp;quot;LIVE DEMO of Design Techniques using OIT&amp;quot;&quot;/&gt;&lt;property id=&quot;20307&quot; value=&quot;437&quot;/&gt;&lt;/object&gt;&lt;object type=&quot;3&quot; unique_id=&quot;22260&quot;&gt;&lt;property id=&quot;20148&quot; value=&quot;5&quot;/&gt;&lt;property id=&quot;20300&quot; value=&quot;Slide 36&quot;/&gt;&lt;property id=&quot;20307&quot; value=&quot;438&quot;/&gt;&lt;/object&gt;&lt;/object&gt;&lt;/object&gt;&lt;/database&gt;"/>
  <p:tag name="SECTOMILLISECCONVERTED" val="1"/>
</p:tagLst>
</file>

<file path=ppt/theme/theme1.xml><?xml version="1.0" encoding="utf-8"?>
<a:theme xmlns:a="http://schemas.openxmlformats.org/drawingml/2006/main" name="FirePro_PPT_2011_BK_Conf_NDA_Wide_031511">
  <a:themeElements>
    <a:clrScheme name="AMD 2010 Theme">
      <a:dk1>
        <a:sysClr val="windowText" lastClr="000000"/>
      </a:dk1>
      <a:lt1>
        <a:sysClr val="window" lastClr="FFFFFF"/>
      </a:lt1>
      <a:dk2>
        <a:srgbClr val="009966"/>
      </a:dk2>
      <a:lt2>
        <a:srgbClr val="1B1B1B"/>
      </a:lt2>
      <a:accent1>
        <a:srgbClr val="D31919"/>
      </a:accent1>
      <a:accent2>
        <a:srgbClr val="767DC5"/>
      </a:accent2>
      <a:accent3>
        <a:srgbClr val="FC6500"/>
      </a:accent3>
      <a:accent4>
        <a:srgbClr val="807F82"/>
      </a:accent4>
      <a:accent5>
        <a:srgbClr val="0860A8"/>
      </a:accent5>
      <a:accent6>
        <a:srgbClr val="FFFFFF"/>
      </a:accent6>
      <a:hlink>
        <a:srgbClr val="009966"/>
      </a:hlink>
      <a:folHlink>
        <a:srgbClr val="767DC5"/>
      </a:folHlink>
    </a:clrScheme>
    <a:fontScheme name="AMD Arial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25400" algn="ctr">
          <a:noFill/>
          <a:round/>
          <a:headEnd/>
          <a:tailEnd/>
        </a:ln>
        <a:effectLst>
          <a:outerShdw blurRad="50800" dist="38100" dir="5400000" algn="t" rotWithShape="0">
            <a:prstClr val="black">
              <a:alpha val="40000"/>
            </a:prstClr>
          </a:outerShdw>
        </a:effectLst>
      </a:spPr>
      <a:bodyPr lIns="228600" tIns="45714" rIns="228600" bIns="45714" anchor="ctr"/>
      <a:lstStyle>
        <a:defPPr marL="1588" indent="-1588" algn="ctr" defTabSz="913183">
          <a:defRPr b="1" dirty="0" smtClean="0">
            <a:solidFill>
              <a:prstClr val="white"/>
            </a:solidFill>
            <a:cs typeface="Arial" charset="0"/>
          </a:defRPr>
        </a:defPPr>
      </a:lstStyle>
    </a:spDef>
    <a:txDef>
      <a:spPr>
        <a:noFill/>
      </a:spPr>
      <a:bodyPr wrap="none" rtlCol="0">
        <a:spAutoFit/>
      </a:bodyPr>
      <a:lstStyle>
        <a:defPPr>
          <a:defRPr dirty="0" smtClean="0">
            <a:solidFill>
              <a:schemeClr val="bg1"/>
            </a:solidFill>
          </a:defRPr>
        </a:defPPr>
      </a:lstStyle>
    </a:txDef>
  </a:objectDefaults>
  <a:extraClrSchemeLst/>
</a:theme>
</file>

<file path=ppt/theme/theme2.xml><?xml version="1.0" encoding="utf-8"?>
<a:theme xmlns:a="http://schemas.openxmlformats.org/drawingml/2006/main" name="1_FirePro_PPT_2011_BK_Conf_NDA_Wide_031511">
  <a:themeElements>
    <a:clrScheme name="AMD 2010 Theme">
      <a:dk1>
        <a:sysClr val="windowText" lastClr="000000"/>
      </a:dk1>
      <a:lt1>
        <a:sysClr val="window" lastClr="FFFFFF"/>
      </a:lt1>
      <a:dk2>
        <a:srgbClr val="009966"/>
      </a:dk2>
      <a:lt2>
        <a:srgbClr val="1B1B1B"/>
      </a:lt2>
      <a:accent1>
        <a:srgbClr val="D31919"/>
      </a:accent1>
      <a:accent2>
        <a:srgbClr val="767DC5"/>
      </a:accent2>
      <a:accent3>
        <a:srgbClr val="FC6500"/>
      </a:accent3>
      <a:accent4>
        <a:srgbClr val="807F82"/>
      </a:accent4>
      <a:accent5>
        <a:srgbClr val="0860A8"/>
      </a:accent5>
      <a:accent6>
        <a:srgbClr val="FFFFFF"/>
      </a:accent6>
      <a:hlink>
        <a:srgbClr val="009966"/>
      </a:hlink>
      <a:folHlink>
        <a:srgbClr val="767DC5"/>
      </a:folHlink>
    </a:clrScheme>
    <a:fontScheme name="AMD Arial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25400" algn="ctr">
          <a:noFill/>
          <a:round/>
          <a:headEnd/>
          <a:tailEnd/>
        </a:ln>
        <a:effectLst>
          <a:outerShdw blurRad="50800" dist="38100" dir="5400000" algn="t" rotWithShape="0">
            <a:prstClr val="black">
              <a:alpha val="40000"/>
            </a:prstClr>
          </a:outerShdw>
        </a:effectLst>
      </a:spPr>
      <a:bodyPr lIns="228600" tIns="45714" rIns="228600" bIns="45714" anchor="ctr"/>
      <a:lstStyle>
        <a:defPPr marL="1588" indent="-1588" algn="ctr" defTabSz="913183">
          <a:defRPr b="1" dirty="0" smtClean="0">
            <a:solidFill>
              <a:prstClr val="white"/>
            </a:solidFill>
            <a:cs typeface="Arial" charset="0"/>
          </a:defRPr>
        </a:defPPr>
      </a:lstStyle>
    </a:spDef>
    <a:txDef>
      <a:spPr>
        <a:noFill/>
      </a:spPr>
      <a:bodyPr wrap="none" rtlCol="0">
        <a:spAutoFit/>
      </a:bodyPr>
      <a:lstStyle>
        <a:defPPr>
          <a:defRPr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A88945DE9C0241906B75CFDAAFD3D6" ma:contentTypeVersion="0" ma:contentTypeDescription="Create a new document." ma:contentTypeScope="" ma:versionID="08be3898c43e2e479a8b0b661ab7e0ce">
  <xsd:schema xmlns:xsd="http://www.w3.org/2001/XMLSchema" xmlns:p="http://schemas.microsoft.com/office/2006/metadata/properties" targetNamespace="http://schemas.microsoft.com/office/2006/metadata/properties" ma:root="true" ma:fieldsID="811082da988a1d961b0379804765173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Column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CB8EA5A-E55E-4457-913E-A9EDA3CCB8B4}">
  <ds:schemaRefs>
    <ds:schemaRef ds:uri="http://schemas.microsoft.com/sharepoint/v3/contenttype/forms"/>
  </ds:schemaRefs>
</ds:datastoreItem>
</file>

<file path=customXml/itemProps2.xml><?xml version="1.0" encoding="utf-8"?>
<ds:datastoreItem xmlns:ds="http://schemas.openxmlformats.org/officeDocument/2006/customXml" ds:itemID="{7118CF91-6860-4527-9D76-D4B5C8476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51531768-3D31-4413-84A8-E30B919F9242}">
  <ds:schemaRefs>
    <ds:schemaRef ds:uri="http://schemas.microsoft.com/office/2006/metadata/properties"/>
    <ds:schemaRef ds:uri="http://schemas.microsoft.com/office/2006/documentManagement/types"/>
    <ds:schemaRef ds:uri="http://purl.org/dc/terms/"/>
    <ds:schemaRef ds:uri="http://purl.org/dc/dcmitype/"/>
    <ds:schemaRef ds:uri="http://purl.org/dc/elements/1.1/"/>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FirePro_PPT_2011_BK_Conf_NDA_Wide_031511</Template>
  <TotalTime>0</TotalTime>
  <Words>1093</Words>
  <Application>Microsoft Office PowerPoint</Application>
  <PresentationFormat>Bildschirmpräsentation (16:9)</PresentationFormat>
  <Paragraphs>141</Paragraphs>
  <Slides>19</Slides>
  <Notes>19</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19</vt:i4>
      </vt:variant>
    </vt:vector>
  </HeadingPairs>
  <TitlesOfParts>
    <vt:vector size="28" baseType="lpstr">
      <vt:lpstr>Arial</vt:lpstr>
      <vt:lpstr>Paralucent DemiBold</vt:lpstr>
      <vt:lpstr>Verdana</vt:lpstr>
      <vt:lpstr>Paralucent Light</vt:lpstr>
      <vt:lpstr>Paralucent Medium</vt:lpstr>
      <vt:lpstr>Wingdings</vt:lpstr>
      <vt:lpstr>Calibri</vt:lpstr>
      <vt:lpstr>FirePro_PPT_2011_BK_Conf_NDA_Wide_031511</vt:lpstr>
      <vt:lpstr>1_FirePro_PPT_2011_BK_Conf_NDA_Wide_031511</vt:lpstr>
      <vt:lpstr>PowerPoint-Präsentation</vt:lpstr>
      <vt:lpstr>AMD &amp; PTC Zusammenarbeit</vt:lpstr>
      <vt:lpstr>AMD &amp; PTC Zusammenarbeit</vt:lpstr>
      <vt:lpstr>AMD &amp; PTC Zusammenarbeit</vt:lpstr>
      <vt:lpstr>AMD FirePro™ &amp; PTC Creo  Beschleunigen Sie Ihren Workflow</vt:lpstr>
      <vt:lpstr>OIT – Order Independent Transparency</vt:lpstr>
      <vt:lpstr>OIT – Order independent Transparency</vt:lpstr>
      <vt:lpstr>OIT – Order independent Transparency</vt:lpstr>
      <vt:lpstr>OIT Transparency Benchmarks</vt:lpstr>
      <vt:lpstr>OIT Transparency Benchmarks</vt:lpstr>
      <vt:lpstr>OIT Transparency Benchmarks</vt:lpstr>
      <vt:lpstr>OIT Transparency Benchmarks</vt:lpstr>
      <vt:lpstr>AMD FirePro™ Workstation Portfolio</vt:lpstr>
      <vt:lpstr>AMD FirePro™ Professional Workstation Grafik</vt:lpstr>
      <vt:lpstr>AMD FirePro™ Professional Workstation Grafik</vt:lpstr>
      <vt:lpstr>AMD Eyefinity: Mehrschirm - Technologie</vt:lpstr>
      <vt:lpstr>Danke für Ihre Aufmerksamkeit!</vt:lpstr>
      <vt:lpstr>PowerPoint-Präsentation</vt:lpstr>
      <vt:lpstr>PowerPoint-Präsentation</vt:lpstr>
    </vt:vector>
  </TitlesOfParts>
  <Company>Advanced Micro Devices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AMD FirePro™ / Creo 2.0  launch Event</dc:title>
  <dc:creator>Windows User</dc:creator>
  <cp:lastModifiedBy>Schneider Digital (Josef J. Schneider)</cp:lastModifiedBy>
  <cp:revision>833</cp:revision>
  <dcterms:created xsi:type="dcterms:W3CDTF">2012-03-19T16:20:54Z</dcterms:created>
  <dcterms:modified xsi:type="dcterms:W3CDTF">2013-03-19T00:20:14Z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0x010100E3A88945DE9C0241906B75CFDAAFD3D6</vt:lpwstr>
  </property>
</Properties>
</file>