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4"/>
  </p:notesMasterIdLst>
  <p:sldIdLst>
    <p:sldId id="358" r:id="rId2"/>
    <p:sldId id="386" r:id="rId3"/>
    <p:sldId id="384" r:id="rId4"/>
    <p:sldId id="387" r:id="rId5"/>
    <p:sldId id="388" r:id="rId6"/>
    <p:sldId id="359" r:id="rId7"/>
    <p:sldId id="360" r:id="rId8"/>
    <p:sldId id="361" r:id="rId9"/>
    <p:sldId id="350" r:id="rId10"/>
    <p:sldId id="351" r:id="rId11"/>
    <p:sldId id="323" r:id="rId12"/>
    <p:sldId id="362" r:id="rId13"/>
    <p:sldId id="377" r:id="rId14"/>
    <p:sldId id="378" r:id="rId15"/>
    <p:sldId id="365" r:id="rId16"/>
    <p:sldId id="367" r:id="rId17"/>
    <p:sldId id="366" r:id="rId18"/>
    <p:sldId id="379" r:id="rId19"/>
    <p:sldId id="395" r:id="rId20"/>
    <p:sldId id="394" r:id="rId21"/>
    <p:sldId id="375" r:id="rId22"/>
    <p:sldId id="376" r:id="rId23"/>
  </p:sldIdLst>
  <p:sldSz cx="9144000" cy="5143500" type="screen16x9"/>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EADAF"/>
    <a:srgbClr val="FFFFFF"/>
    <a:srgbClr val="96959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aximized">
    <p:restoredLeft sz="15621" autoAdjust="0"/>
    <p:restoredTop sz="97997" autoAdjust="0"/>
  </p:normalViewPr>
  <p:slideViewPr>
    <p:cSldViewPr snapToGrid="0" showGuides="1">
      <p:cViewPr varScale="1">
        <p:scale>
          <a:sx n="164" d="100"/>
          <a:sy n="164" d="100"/>
        </p:scale>
        <p:origin x="-114" y="-276"/>
      </p:cViewPr>
      <p:guideLst>
        <p:guide orient="horz" pos="1350"/>
        <p:guide orient="horz" pos="1845"/>
        <p:guide orient="horz" pos="2341"/>
        <p:guide pos="2887"/>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3.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5.6120829918884577E-2"/>
          <c:y val="5.5529122689451052E-2"/>
          <c:w val="0.9107131403796368"/>
          <c:h val="0.8118657576339543"/>
        </c:manualLayout>
      </c:layout>
      <c:barChart>
        <c:barDir val="col"/>
        <c:grouping val="clustered"/>
        <c:varyColors val="0"/>
        <c:ser>
          <c:idx val="0"/>
          <c:order val="0"/>
          <c:tx>
            <c:strRef>
              <c:f>Sheet1!$B$1</c:f>
              <c:strCache>
                <c:ptCount val="1"/>
                <c:pt idx="0">
                  <c:v>Pro/ENGINEER Wildfire 5.0 - Blended</c:v>
                </c:pt>
              </c:strCache>
            </c:strRef>
          </c:tx>
          <c:spPr>
            <a:solidFill>
              <a:schemeClr val="accent5">
                <a:lumMod val="60000"/>
                <a:lumOff val="40000"/>
              </a:schemeClr>
            </a:solidFill>
            <a:scene3d>
              <a:camera prst="orthographicFront"/>
              <a:lightRig rig="threePt" dir="t"/>
            </a:scene3d>
            <a:sp3d>
              <a:bevelT w="12700" h="12700" prst="angle"/>
            </a:sp3d>
          </c:spPr>
          <c:invertIfNegative val="0"/>
          <c:dLbls>
            <c:numFmt formatCode="#,##0.0" sourceLinked="0"/>
            <c:txPr>
              <a:bodyPr/>
              <a:lstStyle/>
              <a:p>
                <a:pPr>
                  <a:defRPr sz="1000"/>
                </a:pPr>
                <a:endParaRPr lang="en-US"/>
              </a:p>
            </c:txPr>
            <c:dLblPos val="outEnd"/>
            <c:showLegendKey val="0"/>
            <c:showVal val="1"/>
            <c:showCatName val="0"/>
            <c:showSerName val="0"/>
            <c:showPercent val="0"/>
            <c:showBubbleSize val="0"/>
            <c:showLeaderLines val="0"/>
          </c:dLbls>
          <c:cat>
            <c:strRef>
              <c:f>Sheet1!$A$2:$A$8</c:f>
              <c:strCache>
                <c:ptCount val="7"/>
                <c:pt idx="0">
                  <c:v>Quadro 600</c:v>
                </c:pt>
                <c:pt idx="1">
                  <c:v>Quadro 2000</c:v>
                </c:pt>
                <c:pt idx="2">
                  <c:v>Quadro 4000</c:v>
                </c:pt>
                <c:pt idx="3">
                  <c:v>AMD FirePro V3900</c:v>
                </c:pt>
                <c:pt idx="4">
                  <c:v>AMD FirePro V4900</c:v>
                </c:pt>
                <c:pt idx="5">
                  <c:v>AMD FirePro V5900</c:v>
                </c:pt>
                <c:pt idx="6">
                  <c:v>AMD FirePro V7900</c:v>
                </c:pt>
              </c:strCache>
            </c:strRef>
          </c:cat>
          <c:val>
            <c:numRef>
              <c:f>Sheet1!$B$2:$B$8</c:f>
              <c:numCache>
                <c:formatCode>General</c:formatCode>
                <c:ptCount val="7"/>
                <c:pt idx="0">
                  <c:v>2.5</c:v>
                </c:pt>
                <c:pt idx="1">
                  <c:v>2.8</c:v>
                </c:pt>
                <c:pt idx="2">
                  <c:v>2.7</c:v>
                </c:pt>
                <c:pt idx="3">
                  <c:v>3</c:v>
                </c:pt>
                <c:pt idx="4">
                  <c:v>3.2</c:v>
                </c:pt>
                <c:pt idx="5">
                  <c:v>3.2</c:v>
                </c:pt>
                <c:pt idx="6">
                  <c:v>3</c:v>
                </c:pt>
              </c:numCache>
            </c:numRef>
          </c:val>
        </c:ser>
        <c:ser>
          <c:idx val="1"/>
          <c:order val="1"/>
          <c:tx>
            <c:strRef>
              <c:f>Sheet1!$C$1</c:f>
              <c:strCache>
                <c:ptCount val="1"/>
                <c:pt idx="0">
                  <c:v>Creo Parametric 2.0 - Blended</c:v>
                </c:pt>
              </c:strCache>
            </c:strRef>
          </c:tx>
          <c:spPr>
            <a:solidFill>
              <a:schemeClr val="accent2"/>
            </a:solidFill>
            <a:scene3d>
              <a:camera prst="orthographicFront"/>
              <a:lightRig rig="threePt" dir="t"/>
            </a:scene3d>
            <a:sp3d>
              <a:bevelT w="12700" h="12700" prst="angle"/>
            </a:sp3d>
          </c:spPr>
          <c:invertIfNegative val="0"/>
          <c:dLbls>
            <c:numFmt formatCode="#,##0.0" sourceLinked="0"/>
            <c:txPr>
              <a:bodyPr/>
              <a:lstStyle/>
              <a:p>
                <a:pPr>
                  <a:defRPr sz="1000"/>
                </a:pPr>
                <a:endParaRPr lang="en-US"/>
              </a:p>
            </c:txPr>
            <c:dLblPos val="outEnd"/>
            <c:showLegendKey val="0"/>
            <c:showVal val="1"/>
            <c:showCatName val="0"/>
            <c:showSerName val="0"/>
            <c:showPercent val="0"/>
            <c:showBubbleSize val="0"/>
            <c:showLeaderLines val="0"/>
          </c:dLbls>
          <c:cat>
            <c:strRef>
              <c:f>Sheet1!$A$2:$A$8</c:f>
              <c:strCache>
                <c:ptCount val="7"/>
                <c:pt idx="0">
                  <c:v>Quadro 600</c:v>
                </c:pt>
                <c:pt idx="1">
                  <c:v>Quadro 2000</c:v>
                </c:pt>
                <c:pt idx="2">
                  <c:v>Quadro 4000</c:v>
                </c:pt>
                <c:pt idx="3">
                  <c:v>AMD FirePro V3900</c:v>
                </c:pt>
                <c:pt idx="4">
                  <c:v>AMD FirePro V4900</c:v>
                </c:pt>
                <c:pt idx="5">
                  <c:v>AMD FirePro V5900</c:v>
                </c:pt>
                <c:pt idx="6">
                  <c:v>AMD FirePro V7900</c:v>
                </c:pt>
              </c:strCache>
            </c:strRef>
          </c:cat>
          <c:val>
            <c:numRef>
              <c:f>Sheet1!$C$2:$C$8</c:f>
              <c:numCache>
                <c:formatCode>General</c:formatCode>
                <c:ptCount val="7"/>
                <c:pt idx="0">
                  <c:v>6</c:v>
                </c:pt>
                <c:pt idx="1">
                  <c:v>5.9</c:v>
                </c:pt>
                <c:pt idx="2">
                  <c:v>5.6</c:v>
                </c:pt>
                <c:pt idx="3">
                  <c:v>7.1</c:v>
                </c:pt>
                <c:pt idx="4">
                  <c:v>7.3</c:v>
                </c:pt>
                <c:pt idx="5">
                  <c:v>7.4</c:v>
                </c:pt>
                <c:pt idx="6">
                  <c:v>7.3</c:v>
                </c:pt>
              </c:numCache>
            </c:numRef>
          </c:val>
        </c:ser>
        <c:ser>
          <c:idx val="2"/>
          <c:order val="2"/>
          <c:tx>
            <c:strRef>
              <c:f>Sheet1!$D$1</c:f>
              <c:strCache>
                <c:ptCount val="1"/>
                <c:pt idx="0">
                  <c:v>Creo Parametric 2.0 - OIT</c:v>
                </c:pt>
              </c:strCache>
            </c:strRef>
          </c:tx>
          <c:spPr>
            <a:gradFill>
              <a:gsLst>
                <a:gs pos="0">
                  <a:schemeClr val="accent1">
                    <a:tint val="66000"/>
                    <a:satMod val="160000"/>
                  </a:schemeClr>
                </a:gs>
                <a:gs pos="50000">
                  <a:schemeClr val="accent1"/>
                </a:gs>
                <a:gs pos="100000">
                  <a:schemeClr val="accent1"/>
                </a:gs>
              </a:gsLst>
              <a:lin ang="5400000" scaled="0"/>
            </a:gradFill>
            <a:scene3d>
              <a:camera prst="orthographicFront"/>
              <a:lightRig rig="threePt" dir="t"/>
            </a:scene3d>
            <a:sp3d>
              <a:bevelT w="25400" h="19050" prst="angle"/>
            </a:sp3d>
          </c:spPr>
          <c:invertIfNegative val="0"/>
          <c:dLbls>
            <c:dLbl>
              <c:idx val="0"/>
              <c:delete val="1"/>
            </c:dLbl>
            <c:dLbl>
              <c:idx val="1"/>
              <c:delete val="1"/>
            </c:dLbl>
            <c:dLbl>
              <c:idx val="2"/>
              <c:delete val="1"/>
            </c:dLbl>
            <c:dLbl>
              <c:idx val="6"/>
              <c:numFmt formatCode="#,##0.0" sourceLinked="0"/>
              <c:spPr/>
              <c:txPr>
                <a:bodyPr/>
                <a:lstStyle/>
                <a:p>
                  <a:pPr>
                    <a:defRPr sz="1600" b="1"/>
                  </a:pPr>
                  <a:endParaRPr lang="en-US"/>
                </a:p>
              </c:txPr>
              <c:dLblPos val="outEnd"/>
              <c:showLegendKey val="0"/>
              <c:showVal val="1"/>
              <c:showCatName val="0"/>
              <c:showSerName val="0"/>
              <c:showPercent val="0"/>
              <c:showBubbleSize val="0"/>
            </c:dLbl>
            <c:numFmt formatCode="#,##0.0" sourceLinked="0"/>
            <c:txPr>
              <a:bodyPr/>
              <a:lstStyle/>
              <a:p>
                <a:pPr>
                  <a:defRPr sz="1200" b="1"/>
                </a:pPr>
                <a:endParaRPr lang="en-US"/>
              </a:p>
            </c:txPr>
            <c:dLblPos val="outEnd"/>
            <c:showLegendKey val="0"/>
            <c:showVal val="1"/>
            <c:showCatName val="0"/>
            <c:showSerName val="0"/>
            <c:showPercent val="0"/>
            <c:showBubbleSize val="0"/>
            <c:showLeaderLines val="0"/>
          </c:dLbls>
          <c:cat>
            <c:strRef>
              <c:f>Sheet1!$A$2:$A$8</c:f>
              <c:strCache>
                <c:ptCount val="7"/>
                <c:pt idx="0">
                  <c:v>Quadro 600</c:v>
                </c:pt>
                <c:pt idx="1">
                  <c:v>Quadro 2000</c:v>
                </c:pt>
                <c:pt idx="2">
                  <c:v>Quadro 4000</c:v>
                </c:pt>
                <c:pt idx="3">
                  <c:v>AMD FirePro V3900</c:v>
                </c:pt>
                <c:pt idx="4">
                  <c:v>AMD FirePro V4900</c:v>
                </c:pt>
                <c:pt idx="5">
                  <c:v>AMD FirePro V5900</c:v>
                </c:pt>
                <c:pt idx="6">
                  <c:v>AMD FirePro V7900</c:v>
                </c:pt>
              </c:strCache>
            </c:strRef>
          </c:cat>
          <c:val>
            <c:numRef>
              <c:f>Sheet1!$D$2:$D$8</c:f>
              <c:numCache>
                <c:formatCode>General</c:formatCode>
                <c:ptCount val="7"/>
                <c:pt idx="0">
                  <c:v>0</c:v>
                </c:pt>
                <c:pt idx="1">
                  <c:v>0</c:v>
                </c:pt>
                <c:pt idx="2">
                  <c:v>0</c:v>
                </c:pt>
                <c:pt idx="3">
                  <c:v>15</c:v>
                </c:pt>
                <c:pt idx="4">
                  <c:v>18.2</c:v>
                </c:pt>
                <c:pt idx="5">
                  <c:v>18.8</c:v>
                </c:pt>
                <c:pt idx="6">
                  <c:v>30.9</c:v>
                </c:pt>
              </c:numCache>
            </c:numRef>
          </c:val>
        </c:ser>
        <c:dLbls>
          <c:showLegendKey val="0"/>
          <c:showVal val="0"/>
          <c:showCatName val="0"/>
          <c:showSerName val="0"/>
          <c:showPercent val="0"/>
          <c:showBubbleSize val="0"/>
        </c:dLbls>
        <c:gapWidth val="150"/>
        <c:overlap val="-5"/>
        <c:axId val="85551744"/>
        <c:axId val="85557632"/>
      </c:barChart>
      <c:catAx>
        <c:axId val="85551744"/>
        <c:scaling>
          <c:orientation val="minMax"/>
        </c:scaling>
        <c:delete val="0"/>
        <c:axPos val="b"/>
        <c:majorTickMark val="out"/>
        <c:minorTickMark val="none"/>
        <c:tickLblPos val="nextTo"/>
        <c:spPr>
          <a:ln>
            <a:solidFill>
              <a:schemeClr val="tx1">
                <a:lumMod val="65000"/>
              </a:schemeClr>
            </a:solidFill>
          </a:ln>
        </c:spPr>
        <c:txPr>
          <a:bodyPr/>
          <a:lstStyle/>
          <a:p>
            <a:pPr>
              <a:defRPr sz="1050"/>
            </a:pPr>
            <a:endParaRPr lang="en-US"/>
          </a:p>
        </c:txPr>
        <c:crossAx val="85557632"/>
        <c:crosses val="autoZero"/>
        <c:auto val="1"/>
        <c:lblAlgn val="ctr"/>
        <c:lblOffset val="100"/>
        <c:noMultiLvlLbl val="0"/>
      </c:catAx>
      <c:valAx>
        <c:axId val="85557632"/>
        <c:scaling>
          <c:orientation val="minMax"/>
        </c:scaling>
        <c:delete val="0"/>
        <c:axPos val="l"/>
        <c:numFmt formatCode="General" sourceLinked="1"/>
        <c:majorTickMark val="out"/>
        <c:minorTickMark val="none"/>
        <c:tickLblPos val="nextTo"/>
        <c:spPr>
          <a:ln>
            <a:solidFill>
              <a:schemeClr val="tx1">
                <a:lumMod val="65000"/>
              </a:schemeClr>
            </a:solidFill>
          </a:ln>
        </c:spPr>
        <c:txPr>
          <a:bodyPr/>
          <a:lstStyle/>
          <a:p>
            <a:pPr>
              <a:defRPr sz="1000"/>
            </a:pPr>
            <a:endParaRPr lang="en-US"/>
          </a:p>
        </c:txPr>
        <c:crossAx val="85551744"/>
        <c:crosses val="autoZero"/>
        <c:crossBetween val="between"/>
      </c:valAx>
    </c:plotArea>
    <c:legend>
      <c:legendPos val="r"/>
      <c:layout>
        <c:manualLayout>
          <c:xMode val="edge"/>
          <c:yMode val="edge"/>
          <c:x val="0.25950176023218946"/>
          <c:y val="6.0655847897061646E-2"/>
          <c:w val="0.31104983890665544"/>
          <c:h val="0.21559087126304333"/>
        </c:manualLayout>
      </c:layout>
      <c:overlay val="0"/>
      <c:txPr>
        <a:bodyPr/>
        <a:lstStyle/>
        <a:p>
          <a:pPr>
            <a:defRPr sz="1000"/>
          </a:pPr>
          <a:endParaRPr lang="en-US"/>
        </a:p>
      </c:txPr>
    </c:legend>
    <c:plotVisOnly val="1"/>
    <c:dispBlanksAs val="gap"/>
    <c:showDLblsOverMax val="0"/>
  </c:chart>
  <c:spPr>
    <a:noFill/>
  </c:spPr>
  <c:txPr>
    <a:bodyPr/>
    <a:lstStyle/>
    <a:p>
      <a:pPr>
        <a:defRPr sz="1800"/>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5.6120829918884577E-2"/>
          <c:y val="5.5529122689451052E-2"/>
          <c:w val="0.9107131403796368"/>
          <c:h val="0.8118657576339543"/>
        </c:manualLayout>
      </c:layout>
      <c:barChart>
        <c:barDir val="col"/>
        <c:grouping val="clustered"/>
        <c:varyColors val="0"/>
        <c:ser>
          <c:idx val="0"/>
          <c:order val="0"/>
          <c:tx>
            <c:strRef>
              <c:f>Sheet1!$B$1</c:f>
              <c:strCache>
                <c:ptCount val="1"/>
                <c:pt idx="0">
                  <c:v>Pro/ENGINEER Wildfire 5.0 - Blended</c:v>
                </c:pt>
              </c:strCache>
            </c:strRef>
          </c:tx>
          <c:spPr>
            <a:solidFill>
              <a:schemeClr val="accent5">
                <a:lumMod val="60000"/>
                <a:lumOff val="40000"/>
              </a:schemeClr>
            </a:solidFill>
            <a:scene3d>
              <a:camera prst="orthographicFront"/>
              <a:lightRig rig="threePt" dir="t"/>
            </a:scene3d>
            <a:sp3d>
              <a:bevelT w="12700" h="12700" prst="angle"/>
            </a:sp3d>
          </c:spPr>
          <c:invertIfNegative val="0"/>
          <c:dLbls>
            <c:numFmt formatCode="#,##0.0" sourceLinked="0"/>
            <c:txPr>
              <a:bodyPr/>
              <a:lstStyle/>
              <a:p>
                <a:pPr>
                  <a:defRPr sz="1000"/>
                </a:pPr>
                <a:endParaRPr lang="en-US"/>
              </a:p>
            </c:txPr>
            <c:dLblPos val="outEnd"/>
            <c:showLegendKey val="0"/>
            <c:showVal val="1"/>
            <c:showCatName val="0"/>
            <c:showSerName val="0"/>
            <c:showPercent val="0"/>
            <c:showBubbleSize val="0"/>
            <c:showLeaderLines val="0"/>
          </c:dLbls>
          <c:cat>
            <c:strRef>
              <c:f>Sheet1!$A$2:$A$8</c:f>
              <c:strCache>
                <c:ptCount val="7"/>
                <c:pt idx="0">
                  <c:v>Quadro 600</c:v>
                </c:pt>
                <c:pt idx="1">
                  <c:v>Quadro 2000</c:v>
                </c:pt>
                <c:pt idx="2">
                  <c:v>Quadro 4000</c:v>
                </c:pt>
                <c:pt idx="3">
                  <c:v>AMD FirePro V3900</c:v>
                </c:pt>
                <c:pt idx="4">
                  <c:v>AMD FirePro V4900</c:v>
                </c:pt>
                <c:pt idx="5">
                  <c:v>AMD FirePro V5900</c:v>
                </c:pt>
                <c:pt idx="6">
                  <c:v>AMD FirePro V7900</c:v>
                </c:pt>
              </c:strCache>
            </c:strRef>
          </c:cat>
          <c:val>
            <c:numRef>
              <c:f>Sheet1!$B$2:$B$8</c:f>
              <c:numCache>
                <c:formatCode>General</c:formatCode>
                <c:ptCount val="7"/>
                <c:pt idx="0">
                  <c:v>2.5</c:v>
                </c:pt>
                <c:pt idx="1">
                  <c:v>1</c:v>
                </c:pt>
                <c:pt idx="2">
                  <c:v>1</c:v>
                </c:pt>
                <c:pt idx="3">
                  <c:v>2</c:v>
                </c:pt>
                <c:pt idx="4">
                  <c:v>2.7</c:v>
                </c:pt>
                <c:pt idx="5">
                  <c:v>2.1</c:v>
                </c:pt>
                <c:pt idx="6">
                  <c:v>2.8</c:v>
                </c:pt>
              </c:numCache>
            </c:numRef>
          </c:val>
        </c:ser>
        <c:ser>
          <c:idx val="1"/>
          <c:order val="1"/>
          <c:tx>
            <c:strRef>
              <c:f>Sheet1!$C$1</c:f>
              <c:strCache>
                <c:ptCount val="1"/>
                <c:pt idx="0">
                  <c:v>Creo Parametric 2.0 - Blended</c:v>
                </c:pt>
              </c:strCache>
            </c:strRef>
          </c:tx>
          <c:spPr>
            <a:solidFill>
              <a:schemeClr val="accent2"/>
            </a:solidFill>
            <a:scene3d>
              <a:camera prst="orthographicFront"/>
              <a:lightRig rig="threePt" dir="t"/>
            </a:scene3d>
            <a:sp3d>
              <a:bevelT w="12700" h="12700" prst="angle"/>
            </a:sp3d>
          </c:spPr>
          <c:invertIfNegative val="0"/>
          <c:dLbls>
            <c:numFmt formatCode="#,##0.0" sourceLinked="0"/>
            <c:txPr>
              <a:bodyPr/>
              <a:lstStyle/>
              <a:p>
                <a:pPr>
                  <a:defRPr sz="1000"/>
                </a:pPr>
                <a:endParaRPr lang="en-US"/>
              </a:p>
            </c:txPr>
            <c:dLblPos val="outEnd"/>
            <c:showLegendKey val="0"/>
            <c:showVal val="1"/>
            <c:showCatName val="0"/>
            <c:showSerName val="0"/>
            <c:showPercent val="0"/>
            <c:showBubbleSize val="0"/>
            <c:showLeaderLines val="0"/>
          </c:dLbls>
          <c:cat>
            <c:strRef>
              <c:f>Sheet1!$A$2:$A$8</c:f>
              <c:strCache>
                <c:ptCount val="7"/>
                <c:pt idx="0">
                  <c:v>Quadro 600</c:v>
                </c:pt>
                <c:pt idx="1">
                  <c:v>Quadro 2000</c:v>
                </c:pt>
                <c:pt idx="2">
                  <c:v>Quadro 4000</c:v>
                </c:pt>
                <c:pt idx="3">
                  <c:v>AMD FirePro V3900</c:v>
                </c:pt>
                <c:pt idx="4">
                  <c:v>AMD FirePro V4900</c:v>
                </c:pt>
                <c:pt idx="5">
                  <c:v>AMD FirePro V5900</c:v>
                </c:pt>
                <c:pt idx="6">
                  <c:v>AMD FirePro V7900</c:v>
                </c:pt>
              </c:strCache>
            </c:strRef>
          </c:cat>
          <c:val>
            <c:numRef>
              <c:f>Sheet1!$C$2:$C$8</c:f>
              <c:numCache>
                <c:formatCode>General</c:formatCode>
                <c:ptCount val="7"/>
                <c:pt idx="0">
                  <c:v>2.2999999999999998</c:v>
                </c:pt>
                <c:pt idx="1">
                  <c:v>2.4</c:v>
                </c:pt>
                <c:pt idx="2">
                  <c:v>2.2999999999999998</c:v>
                </c:pt>
                <c:pt idx="3">
                  <c:v>4.8</c:v>
                </c:pt>
                <c:pt idx="4">
                  <c:v>4.8</c:v>
                </c:pt>
                <c:pt idx="5">
                  <c:v>4.7</c:v>
                </c:pt>
                <c:pt idx="6">
                  <c:v>4.9000000000000004</c:v>
                </c:pt>
              </c:numCache>
            </c:numRef>
          </c:val>
        </c:ser>
        <c:ser>
          <c:idx val="2"/>
          <c:order val="2"/>
          <c:tx>
            <c:strRef>
              <c:f>Sheet1!$D$1</c:f>
              <c:strCache>
                <c:ptCount val="1"/>
                <c:pt idx="0">
                  <c:v>Creo Parametric 2.0 - OIT</c:v>
                </c:pt>
              </c:strCache>
            </c:strRef>
          </c:tx>
          <c:spPr>
            <a:gradFill>
              <a:gsLst>
                <a:gs pos="0">
                  <a:schemeClr val="accent1">
                    <a:tint val="66000"/>
                    <a:satMod val="160000"/>
                  </a:schemeClr>
                </a:gs>
                <a:gs pos="50000">
                  <a:schemeClr val="accent1"/>
                </a:gs>
                <a:gs pos="100000">
                  <a:schemeClr val="accent1"/>
                </a:gs>
              </a:gsLst>
              <a:lin ang="5400000" scaled="0"/>
            </a:gradFill>
            <a:scene3d>
              <a:camera prst="orthographicFront"/>
              <a:lightRig rig="threePt" dir="t"/>
            </a:scene3d>
            <a:sp3d>
              <a:bevelT w="25400" h="19050" prst="angle"/>
            </a:sp3d>
          </c:spPr>
          <c:invertIfNegative val="0"/>
          <c:dLbls>
            <c:dLbl>
              <c:idx val="0"/>
              <c:delete val="1"/>
            </c:dLbl>
            <c:dLbl>
              <c:idx val="1"/>
              <c:delete val="1"/>
            </c:dLbl>
            <c:dLbl>
              <c:idx val="2"/>
              <c:delete val="1"/>
            </c:dLbl>
            <c:dLbl>
              <c:idx val="6"/>
              <c:numFmt formatCode="#,##0.0" sourceLinked="0"/>
              <c:spPr/>
              <c:txPr>
                <a:bodyPr/>
                <a:lstStyle/>
                <a:p>
                  <a:pPr>
                    <a:defRPr sz="1600" b="1"/>
                  </a:pPr>
                  <a:endParaRPr lang="en-US"/>
                </a:p>
              </c:txPr>
              <c:dLblPos val="outEnd"/>
              <c:showLegendKey val="0"/>
              <c:showVal val="1"/>
              <c:showCatName val="0"/>
              <c:showSerName val="0"/>
              <c:showPercent val="0"/>
              <c:showBubbleSize val="0"/>
            </c:dLbl>
            <c:numFmt formatCode="#,##0.0" sourceLinked="0"/>
            <c:txPr>
              <a:bodyPr/>
              <a:lstStyle/>
              <a:p>
                <a:pPr>
                  <a:defRPr sz="1200" b="1"/>
                </a:pPr>
                <a:endParaRPr lang="en-US"/>
              </a:p>
            </c:txPr>
            <c:dLblPos val="outEnd"/>
            <c:showLegendKey val="0"/>
            <c:showVal val="1"/>
            <c:showCatName val="0"/>
            <c:showSerName val="0"/>
            <c:showPercent val="0"/>
            <c:showBubbleSize val="0"/>
            <c:showLeaderLines val="0"/>
          </c:dLbls>
          <c:cat>
            <c:strRef>
              <c:f>Sheet1!$A$2:$A$8</c:f>
              <c:strCache>
                <c:ptCount val="7"/>
                <c:pt idx="0">
                  <c:v>Quadro 600</c:v>
                </c:pt>
                <c:pt idx="1">
                  <c:v>Quadro 2000</c:v>
                </c:pt>
                <c:pt idx="2">
                  <c:v>Quadro 4000</c:v>
                </c:pt>
                <c:pt idx="3">
                  <c:v>AMD FirePro V3900</c:v>
                </c:pt>
                <c:pt idx="4">
                  <c:v>AMD FirePro V4900</c:v>
                </c:pt>
                <c:pt idx="5">
                  <c:v>AMD FirePro V5900</c:v>
                </c:pt>
                <c:pt idx="6">
                  <c:v>AMD FirePro V7900</c:v>
                </c:pt>
              </c:strCache>
            </c:strRef>
          </c:cat>
          <c:val>
            <c:numRef>
              <c:f>Sheet1!$D$2:$D$8</c:f>
              <c:numCache>
                <c:formatCode>General</c:formatCode>
                <c:ptCount val="7"/>
                <c:pt idx="0">
                  <c:v>0</c:v>
                </c:pt>
                <c:pt idx="1">
                  <c:v>0</c:v>
                </c:pt>
                <c:pt idx="2">
                  <c:v>0</c:v>
                </c:pt>
                <c:pt idx="3">
                  <c:v>10.3</c:v>
                </c:pt>
                <c:pt idx="4">
                  <c:v>12.4</c:v>
                </c:pt>
                <c:pt idx="5">
                  <c:v>15.2</c:v>
                </c:pt>
                <c:pt idx="6">
                  <c:v>25.3</c:v>
                </c:pt>
              </c:numCache>
            </c:numRef>
          </c:val>
        </c:ser>
        <c:dLbls>
          <c:showLegendKey val="0"/>
          <c:showVal val="0"/>
          <c:showCatName val="0"/>
          <c:showSerName val="0"/>
          <c:showPercent val="0"/>
          <c:showBubbleSize val="0"/>
        </c:dLbls>
        <c:gapWidth val="150"/>
        <c:overlap val="-5"/>
        <c:axId val="40565760"/>
        <c:axId val="85660416"/>
      </c:barChart>
      <c:catAx>
        <c:axId val="40565760"/>
        <c:scaling>
          <c:orientation val="minMax"/>
        </c:scaling>
        <c:delete val="0"/>
        <c:axPos val="b"/>
        <c:majorTickMark val="out"/>
        <c:minorTickMark val="none"/>
        <c:tickLblPos val="nextTo"/>
        <c:spPr>
          <a:ln>
            <a:solidFill>
              <a:schemeClr val="tx1">
                <a:lumMod val="65000"/>
              </a:schemeClr>
            </a:solidFill>
          </a:ln>
        </c:spPr>
        <c:txPr>
          <a:bodyPr/>
          <a:lstStyle/>
          <a:p>
            <a:pPr>
              <a:defRPr sz="1050"/>
            </a:pPr>
            <a:endParaRPr lang="en-US"/>
          </a:p>
        </c:txPr>
        <c:crossAx val="85660416"/>
        <c:crosses val="autoZero"/>
        <c:auto val="1"/>
        <c:lblAlgn val="ctr"/>
        <c:lblOffset val="100"/>
        <c:noMultiLvlLbl val="0"/>
      </c:catAx>
      <c:valAx>
        <c:axId val="85660416"/>
        <c:scaling>
          <c:orientation val="minMax"/>
        </c:scaling>
        <c:delete val="0"/>
        <c:axPos val="l"/>
        <c:numFmt formatCode="General" sourceLinked="1"/>
        <c:majorTickMark val="out"/>
        <c:minorTickMark val="none"/>
        <c:tickLblPos val="nextTo"/>
        <c:spPr>
          <a:ln>
            <a:solidFill>
              <a:schemeClr val="tx1">
                <a:lumMod val="65000"/>
              </a:schemeClr>
            </a:solidFill>
          </a:ln>
        </c:spPr>
        <c:txPr>
          <a:bodyPr/>
          <a:lstStyle/>
          <a:p>
            <a:pPr>
              <a:defRPr sz="1000"/>
            </a:pPr>
            <a:endParaRPr lang="en-US"/>
          </a:p>
        </c:txPr>
        <c:crossAx val="40565760"/>
        <c:crosses val="autoZero"/>
        <c:crossBetween val="between"/>
      </c:valAx>
    </c:plotArea>
    <c:legend>
      <c:legendPos val="r"/>
      <c:layout>
        <c:manualLayout>
          <c:xMode val="edge"/>
          <c:yMode val="edge"/>
          <c:x val="0.25950176023218946"/>
          <c:y val="6.0655847897061646E-2"/>
          <c:w val="0.31104983890665544"/>
          <c:h val="0.21559087126304333"/>
        </c:manualLayout>
      </c:layout>
      <c:overlay val="0"/>
      <c:txPr>
        <a:bodyPr/>
        <a:lstStyle/>
        <a:p>
          <a:pPr>
            <a:defRPr sz="1000"/>
          </a:pPr>
          <a:endParaRPr lang="en-US"/>
        </a:p>
      </c:txPr>
    </c:legend>
    <c:plotVisOnly val="1"/>
    <c:dispBlanksAs val="gap"/>
    <c:showDLblsOverMax val="0"/>
  </c:chart>
  <c:spPr>
    <a:noFill/>
  </c:spPr>
  <c:txPr>
    <a:bodyPr/>
    <a:lstStyle/>
    <a:p>
      <a:pPr>
        <a:defRPr sz="1800"/>
      </a:pPr>
      <a:endParaRPr lang="en-U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5.6120829918884577E-2"/>
          <c:y val="5.5529122689451052E-2"/>
          <c:w val="0.9107131403796368"/>
          <c:h val="0.8118657576339543"/>
        </c:manualLayout>
      </c:layout>
      <c:barChart>
        <c:barDir val="col"/>
        <c:grouping val="clustered"/>
        <c:varyColors val="0"/>
        <c:ser>
          <c:idx val="0"/>
          <c:order val="0"/>
          <c:tx>
            <c:strRef>
              <c:f>Sheet1!$B$1</c:f>
              <c:strCache>
                <c:ptCount val="1"/>
                <c:pt idx="0">
                  <c:v>Pro/ENGINEER Wildfire 5.0</c:v>
                </c:pt>
              </c:strCache>
            </c:strRef>
          </c:tx>
          <c:spPr>
            <a:solidFill>
              <a:schemeClr val="accent5">
                <a:lumMod val="60000"/>
                <a:lumOff val="40000"/>
              </a:schemeClr>
            </a:solidFill>
            <a:scene3d>
              <a:camera prst="orthographicFront"/>
              <a:lightRig rig="threePt" dir="t"/>
            </a:scene3d>
            <a:sp3d>
              <a:bevelT w="12700" h="12700" prst="angle"/>
            </a:sp3d>
          </c:spPr>
          <c:invertIfNegative val="0"/>
          <c:dLbls>
            <c:numFmt formatCode="#,##0.0" sourceLinked="0"/>
            <c:txPr>
              <a:bodyPr/>
              <a:lstStyle/>
              <a:p>
                <a:pPr>
                  <a:defRPr sz="1000"/>
                </a:pPr>
                <a:endParaRPr lang="en-US"/>
              </a:p>
            </c:txPr>
            <c:dLblPos val="outEnd"/>
            <c:showLegendKey val="0"/>
            <c:showVal val="1"/>
            <c:showCatName val="0"/>
            <c:showSerName val="0"/>
            <c:showPercent val="0"/>
            <c:showBubbleSize val="0"/>
            <c:showLeaderLines val="0"/>
          </c:dLbls>
          <c:cat>
            <c:strRef>
              <c:f>Sheet1!$A$2:$A$5</c:f>
              <c:strCache>
                <c:ptCount val="4"/>
                <c:pt idx="0">
                  <c:v>Quadro 2000</c:v>
                </c:pt>
                <c:pt idx="1">
                  <c:v>Quadro 4000</c:v>
                </c:pt>
                <c:pt idx="2">
                  <c:v>AMD FirePro V5900</c:v>
                </c:pt>
                <c:pt idx="3">
                  <c:v>AMD FirePro V7900</c:v>
                </c:pt>
              </c:strCache>
            </c:strRef>
          </c:cat>
          <c:val>
            <c:numRef>
              <c:f>Sheet1!$B$2:$B$5</c:f>
              <c:numCache>
                <c:formatCode>General</c:formatCode>
                <c:ptCount val="4"/>
                <c:pt idx="0">
                  <c:v>11.6</c:v>
                </c:pt>
                <c:pt idx="1">
                  <c:v>11.5</c:v>
                </c:pt>
                <c:pt idx="2">
                  <c:v>9.1</c:v>
                </c:pt>
                <c:pt idx="3">
                  <c:v>9</c:v>
                </c:pt>
              </c:numCache>
            </c:numRef>
          </c:val>
        </c:ser>
        <c:ser>
          <c:idx val="1"/>
          <c:order val="1"/>
          <c:tx>
            <c:strRef>
              <c:f>Sheet1!$C$1</c:f>
              <c:strCache>
                <c:ptCount val="1"/>
                <c:pt idx="0">
                  <c:v>Creo Parametric 2.0</c:v>
                </c:pt>
              </c:strCache>
            </c:strRef>
          </c:tx>
          <c:spPr>
            <a:gradFill>
              <a:gsLst>
                <a:gs pos="0">
                  <a:schemeClr val="accent1">
                    <a:tint val="66000"/>
                    <a:satMod val="160000"/>
                  </a:schemeClr>
                </a:gs>
                <a:gs pos="50000">
                  <a:schemeClr val="accent1"/>
                </a:gs>
                <a:gs pos="100000">
                  <a:schemeClr val="accent1"/>
                </a:gs>
              </a:gsLst>
              <a:lin ang="5400000" scaled="0"/>
            </a:gradFill>
            <a:scene3d>
              <a:camera prst="orthographicFront"/>
              <a:lightRig rig="threePt" dir="t"/>
            </a:scene3d>
            <a:sp3d>
              <a:bevelT w="25400" h="25400" prst="angle"/>
            </a:sp3d>
          </c:spPr>
          <c:invertIfNegative val="0"/>
          <c:dLbls>
            <c:dLbl>
              <c:idx val="3"/>
              <c:numFmt formatCode="#,##0.0" sourceLinked="0"/>
              <c:spPr/>
              <c:txPr>
                <a:bodyPr/>
                <a:lstStyle/>
                <a:p>
                  <a:pPr>
                    <a:defRPr sz="1600" b="1"/>
                  </a:pPr>
                  <a:endParaRPr lang="en-US"/>
                </a:p>
              </c:txPr>
              <c:dLblPos val="outEnd"/>
              <c:showLegendKey val="0"/>
              <c:showVal val="1"/>
              <c:showCatName val="0"/>
              <c:showSerName val="0"/>
              <c:showPercent val="0"/>
              <c:showBubbleSize val="0"/>
            </c:dLbl>
            <c:numFmt formatCode="#,##0.0" sourceLinked="0"/>
            <c:txPr>
              <a:bodyPr/>
              <a:lstStyle/>
              <a:p>
                <a:pPr>
                  <a:defRPr sz="1200" b="1"/>
                </a:pPr>
                <a:endParaRPr lang="en-US"/>
              </a:p>
            </c:txPr>
            <c:dLblPos val="outEnd"/>
            <c:showLegendKey val="0"/>
            <c:showVal val="1"/>
            <c:showCatName val="0"/>
            <c:showSerName val="0"/>
            <c:showPercent val="0"/>
            <c:showBubbleSize val="0"/>
            <c:showLeaderLines val="0"/>
          </c:dLbls>
          <c:cat>
            <c:strRef>
              <c:f>Sheet1!$A$2:$A$5</c:f>
              <c:strCache>
                <c:ptCount val="4"/>
                <c:pt idx="0">
                  <c:v>Quadro 2000</c:v>
                </c:pt>
                <c:pt idx="1">
                  <c:v>Quadro 4000</c:v>
                </c:pt>
                <c:pt idx="2">
                  <c:v>AMD FirePro V5900</c:v>
                </c:pt>
                <c:pt idx="3">
                  <c:v>AMD FirePro V7900</c:v>
                </c:pt>
              </c:strCache>
            </c:strRef>
          </c:cat>
          <c:val>
            <c:numRef>
              <c:f>Sheet1!$C$2:$C$5</c:f>
              <c:numCache>
                <c:formatCode>General</c:formatCode>
                <c:ptCount val="4"/>
                <c:pt idx="0">
                  <c:v>35.299999999999997</c:v>
                </c:pt>
                <c:pt idx="1">
                  <c:v>34.700000000000003</c:v>
                </c:pt>
                <c:pt idx="2">
                  <c:v>41</c:v>
                </c:pt>
                <c:pt idx="3">
                  <c:v>47.3</c:v>
                </c:pt>
              </c:numCache>
            </c:numRef>
          </c:val>
        </c:ser>
        <c:dLbls>
          <c:showLegendKey val="0"/>
          <c:showVal val="0"/>
          <c:showCatName val="0"/>
          <c:showSerName val="0"/>
          <c:showPercent val="0"/>
          <c:showBubbleSize val="0"/>
        </c:dLbls>
        <c:gapWidth val="150"/>
        <c:overlap val="-5"/>
        <c:axId val="87847680"/>
        <c:axId val="87849216"/>
      </c:barChart>
      <c:catAx>
        <c:axId val="87847680"/>
        <c:scaling>
          <c:orientation val="minMax"/>
        </c:scaling>
        <c:delete val="0"/>
        <c:axPos val="b"/>
        <c:majorTickMark val="out"/>
        <c:minorTickMark val="none"/>
        <c:tickLblPos val="nextTo"/>
        <c:spPr>
          <a:ln>
            <a:solidFill>
              <a:schemeClr val="tx1">
                <a:lumMod val="65000"/>
              </a:schemeClr>
            </a:solidFill>
          </a:ln>
        </c:spPr>
        <c:txPr>
          <a:bodyPr/>
          <a:lstStyle/>
          <a:p>
            <a:pPr>
              <a:defRPr sz="1050"/>
            </a:pPr>
            <a:endParaRPr lang="en-US"/>
          </a:p>
        </c:txPr>
        <c:crossAx val="87849216"/>
        <c:crosses val="autoZero"/>
        <c:auto val="1"/>
        <c:lblAlgn val="ctr"/>
        <c:lblOffset val="100"/>
        <c:noMultiLvlLbl val="0"/>
      </c:catAx>
      <c:valAx>
        <c:axId val="87849216"/>
        <c:scaling>
          <c:orientation val="minMax"/>
          <c:max val="70"/>
          <c:min val="0"/>
        </c:scaling>
        <c:delete val="0"/>
        <c:axPos val="l"/>
        <c:numFmt formatCode="General" sourceLinked="1"/>
        <c:majorTickMark val="out"/>
        <c:minorTickMark val="none"/>
        <c:tickLblPos val="nextTo"/>
        <c:spPr>
          <a:ln>
            <a:solidFill>
              <a:schemeClr val="tx1">
                <a:lumMod val="65000"/>
              </a:schemeClr>
            </a:solidFill>
          </a:ln>
        </c:spPr>
        <c:txPr>
          <a:bodyPr/>
          <a:lstStyle/>
          <a:p>
            <a:pPr>
              <a:defRPr sz="1000"/>
            </a:pPr>
            <a:endParaRPr lang="en-US"/>
          </a:p>
        </c:txPr>
        <c:crossAx val="87847680"/>
        <c:crosses val="autoZero"/>
        <c:crossBetween val="between"/>
      </c:valAx>
    </c:plotArea>
    <c:legend>
      <c:legendPos val="r"/>
      <c:layout>
        <c:manualLayout>
          <c:xMode val="edge"/>
          <c:yMode val="edge"/>
          <c:x val="0.27163676212828347"/>
          <c:y val="6.0655847897061646E-2"/>
          <c:w val="0.21147892349633773"/>
          <c:h val="0.13872543371103002"/>
        </c:manualLayout>
      </c:layout>
      <c:overlay val="0"/>
      <c:txPr>
        <a:bodyPr/>
        <a:lstStyle/>
        <a:p>
          <a:pPr>
            <a:defRPr sz="1000"/>
          </a:pPr>
          <a:endParaRPr lang="en-US"/>
        </a:p>
      </c:txPr>
    </c:legend>
    <c:plotVisOnly val="1"/>
    <c:dispBlanksAs val="gap"/>
    <c:showDLblsOverMax val="0"/>
  </c:chart>
  <c:spPr>
    <a:noFill/>
  </c:spPr>
  <c:txPr>
    <a:bodyPr/>
    <a:lstStyle/>
    <a:p>
      <a:pPr>
        <a:defRPr sz="1800"/>
      </a:pPr>
      <a:endParaRPr lang="en-US"/>
    </a:p>
  </c:txPr>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DDFECE0-8C1F-4A68-B190-00667E255FA3}" type="datetimeFigureOut">
              <a:rPr lang="en-US" smtClean="0"/>
              <a:pPr/>
              <a:t>4/17/2012</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84443C5-21C1-48D0-BC91-D3C9476B44CE}" type="slidenum">
              <a:rPr lang="en-US" smtClean="0"/>
              <a:pPr/>
              <a:t>‹#›</a:t>
            </a:fld>
            <a:endParaRPr lang="en-US"/>
          </a:p>
        </p:txBody>
      </p:sp>
    </p:spTree>
    <p:extLst>
      <p:ext uri="{BB962C8B-B14F-4D97-AF65-F5344CB8AC3E}">
        <p14:creationId xmlns:p14="http://schemas.microsoft.com/office/powerpoint/2010/main" val="283052824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F84443C5-21C1-48D0-BC91-D3C9476B44CE}" type="slidenum">
              <a:rPr lang="en-US" smtClean="0">
                <a:solidFill>
                  <a:prstClr val="black"/>
                </a:solidFill>
              </a:rPr>
              <a:pPr/>
              <a:t>1</a:t>
            </a:fld>
            <a:endParaRPr lang="en-US">
              <a:solidFill>
                <a:prstClr val="black"/>
              </a:solidFill>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2989103F-399E-4662-A3F5-E6CAA885431C}" type="slidenum">
              <a:rPr lang="en-US" smtClean="0"/>
              <a:pPr>
                <a:defRPr/>
              </a:pPr>
              <a:t>3</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2989103F-399E-4662-A3F5-E6CAA885431C}" type="slidenum">
              <a:rPr lang="en-US" smtClean="0"/>
              <a:pPr>
                <a:defRPr/>
              </a:pPr>
              <a:t>4</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b="1" kern="1200" dirty="0" smtClean="0">
                <a:solidFill>
                  <a:schemeClr val="tx1"/>
                </a:solidFill>
                <a:latin typeface="+mn-lt"/>
                <a:ea typeface="+mn-ea"/>
                <a:cs typeface="+mn-cs"/>
              </a:rPr>
              <a:t>PR/Events</a:t>
            </a:r>
            <a:endParaRPr lang="en-US" sz="1200" kern="1200" dirty="0" smtClean="0">
              <a:solidFill>
                <a:schemeClr val="tx1"/>
              </a:solidFill>
              <a:latin typeface="+mn-lt"/>
              <a:ea typeface="+mn-ea"/>
              <a:cs typeface="+mn-cs"/>
            </a:endParaRPr>
          </a:p>
          <a:p>
            <a:pPr lvl="0"/>
            <a:r>
              <a:rPr lang="en-US" sz="1200" kern="1200" dirty="0" smtClean="0">
                <a:solidFill>
                  <a:schemeClr val="tx1"/>
                </a:solidFill>
                <a:latin typeface="+mn-lt"/>
                <a:ea typeface="+mn-ea"/>
                <a:cs typeface="+mn-cs"/>
              </a:rPr>
              <a:t>PR - AMD Creo 2.0 OIT press release - Timeframe is after launch and GA (end of March) - Need quote from Mike Campbell</a:t>
            </a:r>
          </a:p>
          <a:p>
            <a:pPr lvl="0"/>
            <a:r>
              <a:rPr lang="en-US" sz="1200" kern="1200" dirty="0" smtClean="0">
                <a:solidFill>
                  <a:schemeClr val="tx1"/>
                </a:solidFill>
                <a:latin typeface="+mn-lt"/>
                <a:ea typeface="+mn-ea"/>
                <a:cs typeface="+mn-cs"/>
              </a:rPr>
              <a:t>Planet PTC Live – AMD sponsorship (participation with HP or Dell?)</a:t>
            </a:r>
          </a:p>
          <a:p>
            <a:r>
              <a:rPr lang="en-US" sz="1200" b="1" kern="1200" dirty="0" smtClean="0">
                <a:solidFill>
                  <a:schemeClr val="tx1"/>
                </a:solidFill>
                <a:latin typeface="+mn-lt"/>
                <a:ea typeface="+mn-ea"/>
                <a:cs typeface="+mn-cs"/>
              </a:rPr>
              <a:t>Online Marketing and Collaterals (generate awareness)</a:t>
            </a:r>
            <a:endParaRPr lang="en-US" sz="1200" kern="1200" dirty="0" smtClean="0">
              <a:solidFill>
                <a:schemeClr val="tx1"/>
              </a:solidFill>
              <a:latin typeface="+mn-lt"/>
              <a:ea typeface="+mn-ea"/>
              <a:cs typeface="+mn-cs"/>
            </a:endParaRPr>
          </a:p>
          <a:p>
            <a:pPr lvl="0"/>
            <a:r>
              <a:rPr lang="en-US" sz="1200" kern="1200" dirty="0" smtClean="0">
                <a:solidFill>
                  <a:schemeClr val="tx1"/>
                </a:solidFill>
                <a:latin typeface="+mn-lt"/>
                <a:ea typeface="+mn-ea"/>
                <a:cs typeface="+mn-cs"/>
              </a:rPr>
              <a:t>Partner ref. sheet targeting PTC channel – being developed</a:t>
            </a:r>
          </a:p>
          <a:p>
            <a:pPr lvl="0"/>
            <a:r>
              <a:rPr lang="en-US" sz="1200" kern="1200" dirty="0" smtClean="0">
                <a:solidFill>
                  <a:schemeClr val="tx1"/>
                </a:solidFill>
                <a:latin typeface="+mn-lt"/>
                <a:ea typeface="+mn-ea"/>
                <a:cs typeface="+mn-cs"/>
              </a:rPr>
              <a:t>Existing AMD Datasheet (APS) – to be revised – need to change quote</a:t>
            </a:r>
          </a:p>
          <a:p>
            <a:pPr lvl="0"/>
            <a:r>
              <a:rPr lang="en-US" sz="1200" kern="1200" dirty="0" smtClean="0">
                <a:solidFill>
                  <a:schemeClr val="tx1"/>
                </a:solidFill>
                <a:latin typeface="+mn-lt"/>
                <a:ea typeface="+mn-ea"/>
                <a:cs typeface="+mn-cs"/>
              </a:rPr>
              <a:t>Creo.ptc.com blog with following videos examples:</a:t>
            </a:r>
          </a:p>
          <a:p>
            <a:pPr lvl="1"/>
            <a:r>
              <a:rPr lang="en-US" sz="1200" kern="1200" dirty="0" smtClean="0">
                <a:solidFill>
                  <a:schemeClr val="tx1"/>
                </a:solidFill>
                <a:latin typeface="+mn-lt"/>
                <a:ea typeface="+mn-ea"/>
                <a:cs typeface="+mn-cs"/>
              </a:rPr>
              <a:t>AMD PTC partnership. In progress</a:t>
            </a:r>
          </a:p>
          <a:p>
            <a:pPr lvl="1"/>
            <a:r>
              <a:rPr lang="en-US" sz="1200" kern="1200" dirty="0" smtClean="0">
                <a:solidFill>
                  <a:schemeClr val="tx1"/>
                </a:solidFill>
                <a:latin typeface="+mn-lt"/>
                <a:ea typeface="+mn-ea"/>
                <a:cs typeface="+mn-cs"/>
              </a:rPr>
              <a:t>OIT in Creo 2 with large assemblies – explain the benefit and the 5 time performance gain over Nvidia (or CPU based transparency)</a:t>
            </a:r>
          </a:p>
          <a:p>
            <a:pPr lvl="1"/>
            <a:r>
              <a:rPr lang="en-US" sz="1200" kern="1200" dirty="0" smtClean="0">
                <a:solidFill>
                  <a:schemeClr val="tx1"/>
                </a:solidFill>
                <a:latin typeface="+mn-lt"/>
                <a:ea typeface="+mn-ea"/>
                <a:cs typeface="+mn-cs"/>
              </a:rPr>
              <a:t>Importance of graphics (Pro vs. consumer type) with implementation of new technology like VBO</a:t>
            </a:r>
          </a:p>
          <a:p>
            <a:pPr lvl="1"/>
            <a:r>
              <a:rPr lang="en-US" sz="1200" kern="1200" dirty="0" smtClean="0">
                <a:solidFill>
                  <a:schemeClr val="tx1"/>
                </a:solidFill>
                <a:latin typeface="+mn-lt"/>
                <a:ea typeface="+mn-ea"/>
                <a:cs typeface="+mn-cs"/>
              </a:rPr>
              <a:t>Scalability + move to Creo 2.0 and upgrade HW</a:t>
            </a:r>
          </a:p>
          <a:p>
            <a:pPr lvl="2"/>
            <a:r>
              <a:rPr lang="en-US" sz="1200" kern="1200" dirty="0" smtClean="0">
                <a:solidFill>
                  <a:schemeClr val="tx1"/>
                </a:solidFill>
                <a:latin typeface="+mn-lt"/>
                <a:ea typeface="+mn-ea"/>
                <a:cs typeface="+mn-cs"/>
              </a:rPr>
              <a:t>wildfire against Creo 2 on a mid range graphics</a:t>
            </a:r>
          </a:p>
          <a:p>
            <a:pPr lvl="2"/>
            <a:r>
              <a:rPr lang="en-US" sz="1200" kern="1200" dirty="0" smtClean="0">
                <a:solidFill>
                  <a:schemeClr val="tx1"/>
                </a:solidFill>
                <a:latin typeface="+mn-lt"/>
                <a:ea typeface="+mn-ea"/>
                <a:cs typeface="+mn-cs"/>
              </a:rPr>
              <a:t>wildfire against Creo 2 on a high-end graphics</a:t>
            </a:r>
          </a:p>
          <a:p>
            <a:pPr lvl="2"/>
            <a:r>
              <a:rPr lang="en-US" sz="1200" kern="1200" dirty="0" smtClean="0">
                <a:solidFill>
                  <a:schemeClr val="tx1"/>
                </a:solidFill>
                <a:latin typeface="+mn-lt"/>
                <a:ea typeface="+mn-ea"/>
                <a:cs typeface="+mn-cs"/>
              </a:rPr>
              <a:t>AMD vs. Nvidia</a:t>
            </a:r>
          </a:p>
          <a:p>
            <a:pPr lvl="0"/>
            <a:r>
              <a:rPr lang="en-US" sz="1200" kern="1200" dirty="0" smtClean="0">
                <a:solidFill>
                  <a:schemeClr val="tx1"/>
                </a:solidFill>
                <a:latin typeface="+mn-lt"/>
                <a:ea typeface="+mn-ea"/>
                <a:cs typeface="+mn-cs"/>
              </a:rPr>
              <a:t>White paper/report/technical brief on performance and benchmarking (technical sales)</a:t>
            </a:r>
          </a:p>
          <a:p>
            <a:pPr lvl="2"/>
            <a:r>
              <a:rPr lang="en-US" sz="1200" kern="1200" dirty="0" smtClean="0">
                <a:solidFill>
                  <a:schemeClr val="tx1"/>
                </a:solidFill>
                <a:latin typeface="+mn-lt"/>
                <a:ea typeface="+mn-ea"/>
                <a:cs typeface="+mn-cs"/>
              </a:rPr>
              <a:t>Showing performance differentiator </a:t>
            </a:r>
          </a:p>
          <a:p>
            <a:pPr lvl="2"/>
            <a:r>
              <a:rPr lang="en-US" sz="1200" kern="1200" dirty="0" smtClean="0">
                <a:solidFill>
                  <a:schemeClr val="tx1"/>
                </a:solidFill>
                <a:latin typeface="+mn-lt"/>
                <a:ea typeface="+mn-ea"/>
                <a:cs typeface="+mn-cs"/>
              </a:rPr>
              <a:t>OIT performance gain</a:t>
            </a:r>
          </a:p>
          <a:p>
            <a:pPr lvl="2"/>
            <a:r>
              <a:rPr lang="en-US" sz="1200" kern="1200" dirty="0" smtClean="0">
                <a:solidFill>
                  <a:schemeClr val="tx1"/>
                </a:solidFill>
                <a:latin typeface="+mn-lt"/>
                <a:ea typeface="+mn-ea"/>
                <a:cs typeface="+mn-cs"/>
              </a:rPr>
              <a:t>Scalability across FirePro cards</a:t>
            </a:r>
          </a:p>
          <a:p>
            <a:pPr lvl="2"/>
            <a:r>
              <a:rPr lang="en-US" sz="1200" kern="1200" dirty="0" smtClean="0">
                <a:solidFill>
                  <a:schemeClr val="tx1"/>
                </a:solidFill>
                <a:latin typeface="+mn-lt"/>
                <a:ea typeface="+mn-ea"/>
                <a:cs typeface="+mn-cs"/>
              </a:rPr>
              <a:t>Proe5 and Creo2</a:t>
            </a:r>
          </a:p>
          <a:p>
            <a:pPr lvl="0"/>
            <a:r>
              <a:rPr lang="en-US" sz="1200" kern="1200" dirty="0" smtClean="0">
                <a:solidFill>
                  <a:schemeClr val="tx1"/>
                </a:solidFill>
                <a:latin typeface="+mn-lt"/>
                <a:ea typeface="+mn-ea"/>
                <a:cs typeface="+mn-cs"/>
              </a:rPr>
              <a:t>Customer success story and case study (FirePro and upgrade to Creo 2) – increased performance</a:t>
            </a:r>
          </a:p>
          <a:p>
            <a:r>
              <a:rPr lang="en-US" sz="1200" b="1" kern="1200" dirty="0" smtClean="0">
                <a:solidFill>
                  <a:schemeClr val="tx1"/>
                </a:solidFill>
                <a:latin typeface="+mn-lt"/>
                <a:ea typeface="+mn-ea"/>
                <a:cs typeface="+mn-cs"/>
              </a:rPr>
              <a:t>AMD and PTC certification websites</a:t>
            </a:r>
            <a:endParaRPr lang="en-US" sz="1200" kern="1200" dirty="0" smtClean="0">
              <a:solidFill>
                <a:schemeClr val="tx1"/>
              </a:solidFill>
              <a:latin typeface="+mn-lt"/>
              <a:ea typeface="+mn-ea"/>
              <a:cs typeface="+mn-cs"/>
            </a:endParaRPr>
          </a:p>
          <a:p>
            <a:r>
              <a:rPr lang="en-US" sz="1200" b="1" kern="1200" dirty="0" smtClean="0">
                <a:solidFill>
                  <a:schemeClr val="tx1"/>
                </a:solidFill>
                <a:latin typeface="+mn-lt"/>
                <a:ea typeface="+mn-ea"/>
                <a:cs typeface="+mn-cs"/>
              </a:rPr>
              <a:t>Presentation Material</a:t>
            </a:r>
            <a:endParaRPr lang="en-US" sz="1200" kern="1200" dirty="0" smtClean="0">
              <a:solidFill>
                <a:schemeClr val="tx1"/>
              </a:solidFill>
              <a:latin typeface="+mn-lt"/>
              <a:ea typeface="+mn-ea"/>
              <a:cs typeface="+mn-cs"/>
            </a:endParaRPr>
          </a:p>
          <a:p>
            <a:pPr lvl="0"/>
            <a:r>
              <a:rPr lang="en-US" sz="1200" kern="1200" dirty="0" smtClean="0">
                <a:solidFill>
                  <a:schemeClr val="tx1"/>
                </a:solidFill>
                <a:latin typeface="+mn-lt"/>
                <a:ea typeface="+mn-ea"/>
                <a:cs typeface="+mn-cs"/>
              </a:rPr>
              <a:t>AMD PTC joint presentation (in progress)</a:t>
            </a:r>
          </a:p>
          <a:p>
            <a:pPr lvl="0"/>
            <a:r>
              <a:rPr lang="en-US" sz="1200" kern="1200" dirty="0" smtClean="0">
                <a:solidFill>
                  <a:schemeClr val="tx1"/>
                </a:solidFill>
                <a:latin typeface="+mn-lt"/>
                <a:ea typeface="+mn-ea"/>
                <a:cs typeface="+mn-cs"/>
              </a:rPr>
              <a:t>Sales presentation</a:t>
            </a:r>
          </a:p>
          <a:p>
            <a:r>
              <a:rPr lang="en-US" sz="1200" b="1" kern="1200" dirty="0" smtClean="0">
                <a:solidFill>
                  <a:schemeClr val="tx1"/>
                </a:solidFill>
                <a:latin typeface="+mn-lt"/>
                <a:ea typeface="+mn-ea"/>
                <a:cs typeface="+mn-cs"/>
              </a:rPr>
              <a:t>Benchmark data</a:t>
            </a:r>
            <a:endParaRPr lang="en-US" sz="1200" kern="1200" dirty="0" smtClean="0">
              <a:solidFill>
                <a:schemeClr val="tx1"/>
              </a:solidFill>
              <a:latin typeface="+mn-lt"/>
              <a:ea typeface="+mn-ea"/>
              <a:cs typeface="+mn-cs"/>
            </a:endParaRPr>
          </a:p>
          <a:p>
            <a:pPr lvl="0"/>
            <a:r>
              <a:rPr lang="en-US" sz="1200" kern="1200" dirty="0" err="1" smtClean="0">
                <a:solidFill>
                  <a:schemeClr val="tx1"/>
                </a:solidFill>
                <a:latin typeface="+mn-lt"/>
                <a:ea typeface="+mn-ea"/>
                <a:cs typeface="+mn-cs"/>
              </a:rPr>
              <a:t>SpecAPC</a:t>
            </a:r>
            <a:r>
              <a:rPr lang="en-US" sz="1200" kern="1200" dirty="0" smtClean="0">
                <a:solidFill>
                  <a:schemeClr val="tx1"/>
                </a:solidFill>
                <a:latin typeface="+mn-lt"/>
                <a:ea typeface="+mn-ea"/>
                <a:cs typeface="+mn-cs"/>
              </a:rPr>
              <a:t>, AMD automated benchmarks, OCUS, etc </a:t>
            </a:r>
          </a:p>
          <a:p>
            <a:endParaRPr lang="en-US" dirty="0"/>
          </a:p>
        </p:txBody>
      </p:sp>
      <p:sp>
        <p:nvSpPr>
          <p:cNvPr id="4" name="Slide Number Placeholder 3"/>
          <p:cNvSpPr>
            <a:spLocks noGrp="1"/>
          </p:cNvSpPr>
          <p:nvPr>
            <p:ph type="sldNum" sz="quarter" idx="10"/>
          </p:nvPr>
        </p:nvSpPr>
        <p:spPr/>
        <p:txBody>
          <a:bodyPr/>
          <a:lstStyle/>
          <a:p>
            <a:fld id="{D3881C4D-3C93-4566-B722-A696E48F5416}" type="slidenum">
              <a:rPr lang="en-US" smtClean="0"/>
              <a:pPr/>
              <a:t>20</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WHT Image">
    <p:spTree>
      <p:nvGrpSpPr>
        <p:cNvPr id="1" name=""/>
        <p:cNvGrpSpPr/>
        <p:nvPr/>
      </p:nvGrpSpPr>
      <p:grpSpPr>
        <a:xfrm>
          <a:off x="0" y="0"/>
          <a:ext cx="0" cy="0"/>
          <a:chOff x="0" y="0"/>
          <a:chExt cx="0" cy="0"/>
        </a:xfrm>
      </p:grpSpPr>
      <p:sp>
        <p:nvSpPr>
          <p:cNvPr id="9" name="Picture Placeholder 8"/>
          <p:cNvSpPr>
            <a:spLocks noGrp="1"/>
          </p:cNvSpPr>
          <p:nvPr>
            <p:ph type="pic" sz="quarter" idx="11"/>
          </p:nvPr>
        </p:nvSpPr>
        <p:spPr>
          <a:xfrm>
            <a:off x="0" y="0"/>
            <a:ext cx="9144000" cy="5148072"/>
          </a:xfrm>
          <a:solidFill>
            <a:schemeClr val="bg1"/>
          </a:solidFill>
        </p:spPr>
        <p:txBody>
          <a:bodyPr/>
          <a:lstStyle>
            <a:lvl1pPr>
              <a:buNone/>
              <a:defRPr/>
            </a:lvl1pPr>
          </a:lstStyle>
          <a:p>
            <a:r>
              <a:rPr lang="en-US" smtClean="0"/>
              <a:t>Click icon to add picture</a:t>
            </a:r>
            <a:endParaRPr lang="en-US"/>
          </a:p>
        </p:txBody>
      </p:sp>
      <p:sp>
        <p:nvSpPr>
          <p:cNvPr id="2" name="Title 1"/>
          <p:cNvSpPr>
            <a:spLocks noGrp="1"/>
          </p:cNvSpPr>
          <p:nvPr>
            <p:ph type="ctrTitle"/>
          </p:nvPr>
        </p:nvSpPr>
        <p:spPr>
          <a:xfrm>
            <a:off x="3925994" y="778887"/>
            <a:ext cx="4572000" cy="1474470"/>
          </a:xfrm>
        </p:spPr>
        <p:txBody>
          <a:bodyPr anchor="b">
            <a:noAutofit/>
          </a:bodyPr>
          <a:lstStyle>
            <a:lvl1pPr>
              <a:defRPr sz="2000" cap="all" baseline="0">
                <a:solidFill>
                  <a:schemeClr val="tx1"/>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3925994" y="2240292"/>
            <a:ext cx="4572000" cy="274320"/>
          </a:xfrm>
        </p:spPr>
        <p:txBody>
          <a:bodyPr/>
          <a:lstStyle>
            <a:lvl1pPr marL="0" indent="0" algn="l">
              <a:spcBef>
                <a:spcPts val="0"/>
              </a:spcBef>
              <a:spcAft>
                <a:spcPts val="0"/>
              </a:spcAft>
              <a:buNone/>
              <a:defRPr sz="1600" i="1">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8" name="Text Placeholder 7"/>
          <p:cNvSpPr>
            <a:spLocks noGrp="1"/>
          </p:cNvSpPr>
          <p:nvPr>
            <p:ph type="body" sz="quarter" idx="10"/>
          </p:nvPr>
        </p:nvSpPr>
        <p:spPr>
          <a:xfrm>
            <a:off x="3947260" y="2599517"/>
            <a:ext cx="4572000" cy="685800"/>
          </a:xfrm>
        </p:spPr>
        <p:txBody>
          <a:bodyPr>
            <a:noAutofit/>
          </a:bodyPr>
          <a:lstStyle>
            <a:lvl1pPr marL="0" indent="0">
              <a:spcBef>
                <a:spcPts val="0"/>
              </a:spcBef>
              <a:spcAft>
                <a:spcPts val="0"/>
              </a:spcAft>
              <a:buNone/>
              <a:defRPr sz="1000" b="1">
                <a:solidFill>
                  <a:schemeClr val="tx1"/>
                </a:solidFill>
              </a:defRPr>
            </a:lvl1pPr>
          </a:lstStyle>
          <a:p>
            <a:pPr lvl="0"/>
            <a:r>
              <a:rPr lang="en-US" smtClean="0"/>
              <a:t>Click to edit Master text styles</a:t>
            </a: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ontent with Caption WHT">
    <p:spTree>
      <p:nvGrpSpPr>
        <p:cNvPr id="1" name=""/>
        <p:cNvGrpSpPr/>
        <p:nvPr/>
      </p:nvGrpSpPr>
      <p:grpSpPr>
        <a:xfrm>
          <a:off x="0" y="0"/>
          <a:ext cx="0" cy="0"/>
          <a:chOff x="0" y="0"/>
          <a:chExt cx="0" cy="0"/>
        </a:xfrm>
      </p:grpSpPr>
      <p:sp>
        <p:nvSpPr>
          <p:cNvPr id="2" name="Title 1"/>
          <p:cNvSpPr>
            <a:spLocks noGrp="1"/>
          </p:cNvSpPr>
          <p:nvPr>
            <p:ph type="title"/>
          </p:nvPr>
        </p:nvSpPr>
        <p:spPr>
          <a:xfrm>
            <a:off x="320040" y="112667"/>
            <a:ext cx="8503920" cy="480060"/>
          </a:xfrm>
        </p:spPr>
        <p:txBody>
          <a:bodyPr vert="horz" lIns="0" tIns="0" rIns="0" bIns="0" rtlCol="0" anchor="t">
            <a:noAutofit/>
          </a:bodyPr>
          <a:lstStyle>
            <a:lvl1pPr algn="l" defTabSz="914293" rtl="0" eaLnBrk="1" latinLnBrk="0" hangingPunct="1">
              <a:spcBef>
                <a:spcPct val="0"/>
              </a:spcBef>
              <a:buNone/>
              <a:defRPr lang="en-US" sz="1600" b="1" i="1" kern="1200" dirty="0">
                <a:solidFill>
                  <a:schemeClr val="tx1"/>
                </a:solidFill>
                <a:latin typeface="Arial" pitchFamily="34" charset="0"/>
                <a:ea typeface="+mj-ea"/>
                <a:cs typeface="Arial" pitchFamily="34" charset="0"/>
              </a:defRPr>
            </a:lvl1pPr>
          </a:lstStyle>
          <a:p>
            <a:r>
              <a:rPr lang="en-US" smtClean="0"/>
              <a:t>Click to edit Master title style</a:t>
            </a:r>
            <a:endParaRPr lang="en-US" dirty="0"/>
          </a:p>
        </p:txBody>
      </p:sp>
      <p:sp>
        <p:nvSpPr>
          <p:cNvPr id="4" name="Text Placeholder 3"/>
          <p:cNvSpPr>
            <a:spLocks noGrp="1"/>
          </p:cNvSpPr>
          <p:nvPr>
            <p:ph type="body" sz="half" idx="2"/>
          </p:nvPr>
        </p:nvSpPr>
        <p:spPr>
          <a:xfrm>
            <a:off x="320040" y="821133"/>
            <a:ext cx="3008313" cy="356616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6" name="Content Placeholder 5"/>
          <p:cNvSpPr>
            <a:spLocks noGrp="1"/>
          </p:cNvSpPr>
          <p:nvPr>
            <p:ph sz="quarter" idx="10"/>
          </p:nvPr>
        </p:nvSpPr>
        <p:spPr>
          <a:xfrm>
            <a:off x="3429000" y="821133"/>
            <a:ext cx="5394960" cy="356616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picTx" preserve="1">
  <p:cSld name="Picture with Caption WHT">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1600" b="1"/>
            </a:lvl1pPr>
          </a:lstStyle>
          <a:p>
            <a:r>
              <a:rPr lang="en-US" smtClean="0"/>
              <a:t>Click to edit Master title style</a:t>
            </a:r>
            <a:endParaRPr lang="en-US" dirty="0"/>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1792288" y="4025504"/>
            <a:ext cx="5486400" cy="411480"/>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WHT No Image">
    <p:spTree>
      <p:nvGrpSpPr>
        <p:cNvPr id="1" name=""/>
        <p:cNvGrpSpPr/>
        <p:nvPr/>
      </p:nvGrpSpPr>
      <p:grpSpPr>
        <a:xfrm>
          <a:off x="0" y="0"/>
          <a:ext cx="0" cy="0"/>
          <a:chOff x="0" y="0"/>
          <a:chExt cx="0" cy="0"/>
        </a:xfrm>
      </p:grpSpPr>
      <p:pic>
        <p:nvPicPr>
          <p:cNvPr id="9" name="Picture 8" descr="6X9PPT_Cover_no_image_k.jpg"/>
          <p:cNvPicPr>
            <a:picLocks/>
          </p:cNvPicPr>
          <p:nvPr userDrawn="1"/>
        </p:nvPicPr>
        <p:blipFill>
          <a:blip r:embed="rId2" cstate="print"/>
          <a:stretch>
            <a:fillRect/>
          </a:stretch>
        </p:blipFill>
        <p:spPr>
          <a:xfrm>
            <a:off x="0" y="0"/>
            <a:ext cx="9144000" cy="5143500"/>
          </a:xfrm>
          <a:prstGeom prst="rect">
            <a:avLst/>
          </a:prstGeom>
        </p:spPr>
      </p:pic>
      <p:sp>
        <p:nvSpPr>
          <p:cNvPr id="2" name="Title 1"/>
          <p:cNvSpPr>
            <a:spLocks noGrp="1"/>
          </p:cNvSpPr>
          <p:nvPr>
            <p:ph type="ctrTitle"/>
          </p:nvPr>
        </p:nvSpPr>
        <p:spPr>
          <a:xfrm>
            <a:off x="3925994" y="778887"/>
            <a:ext cx="4572000" cy="1474470"/>
          </a:xfrm>
        </p:spPr>
        <p:txBody>
          <a:bodyPr anchor="b">
            <a:noAutofit/>
          </a:bodyPr>
          <a:lstStyle>
            <a:lvl1pPr>
              <a:defRPr sz="2000" cap="all" baseline="0">
                <a:solidFill>
                  <a:schemeClr val="tx1"/>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3925994" y="2240292"/>
            <a:ext cx="4572000" cy="274320"/>
          </a:xfrm>
        </p:spPr>
        <p:txBody>
          <a:bodyPr/>
          <a:lstStyle>
            <a:lvl1pPr marL="0" indent="0" algn="l">
              <a:spcBef>
                <a:spcPts val="0"/>
              </a:spcBef>
              <a:spcAft>
                <a:spcPts val="0"/>
              </a:spcAft>
              <a:buNone/>
              <a:defRPr sz="1600" i="1">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8" name="Text Placeholder 7"/>
          <p:cNvSpPr>
            <a:spLocks noGrp="1"/>
          </p:cNvSpPr>
          <p:nvPr>
            <p:ph type="body" sz="quarter" idx="10"/>
          </p:nvPr>
        </p:nvSpPr>
        <p:spPr>
          <a:xfrm>
            <a:off x="3947260" y="2599517"/>
            <a:ext cx="4572000" cy="685800"/>
          </a:xfrm>
        </p:spPr>
        <p:txBody>
          <a:bodyPr>
            <a:noAutofit/>
          </a:bodyPr>
          <a:lstStyle>
            <a:lvl1pPr marL="0" indent="0">
              <a:spcBef>
                <a:spcPts val="0"/>
              </a:spcBef>
              <a:spcAft>
                <a:spcPts val="0"/>
              </a:spcAft>
              <a:buNone/>
              <a:defRPr sz="1000" b="1">
                <a:solidFill>
                  <a:schemeClr val="tx1"/>
                </a:solidFill>
              </a:defRPr>
            </a:lvl1pPr>
          </a:lstStyle>
          <a:p>
            <a:pPr lvl="0"/>
            <a:r>
              <a:rPr lang="en-US" smtClean="0"/>
              <a:t>Click to edit Master text styles</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WH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lvl1pPr marL="112713" indent="-112713">
              <a:defRPr/>
            </a:lvl1pPr>
            <a:lvl2pPr>
              <a:buClr>
                <a:schemeClr val="accent1"/>
              </a:buClr>
              <a:defRPr lang="en-US" sz="1400" kern="1200" dirty="0" smtClean="0">
                <a:solidFill>
                  <a:schemeClr val="tx1"/>
                </a:solidFill>
                <a:latin typeface="+mn-lt"/>
                <a:ea typeface="+mn-ea"/>
                <a:cs typeface="+mn-cs"/>
              </a:defRPr>
            </a:lvl2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Section Header WHT Image">
    <p:spTree>
      <p:nvGrpSpPr>
        <p:cNvPr id="1" name=""/>
        <p:cNvGrpSpPr/>
        <p:nvPr/>
      </p:nvGrpSpPr>
      <p:grpSpPr>
        <a:xfrm>
          <a:off x="0" y="0"/>
          <a:ext cx="0" cy="0"/>
          <a:chOff x="0" y="0"/>
          <a:chExt cx="0" cy="0"/>
        </a:xfrm>
      </p:grpSpPr>
      <p:sp>
        <p:nvSpPr>
          <p:cNvPr id="5" name="Picture Placeholder 4"/>
          <p:cNvSpPr>
            <a:spLocks noGrp="1"/>
          </p:cNvSpPr>
          <p:nvPr>
            <p:ph type="pic" sz="quarter" idx="10"/>
          </p:nvPr>
        </p:nvSpPr>
        <p:spPr>
          <a:xfrm>
            <a:off x="0" y="0"/>
            <a:ext cx="9144000" cy="5148072"/>
          </a:xfrm>
          <a:solidFill>
            <a:schemeClr val="bg1"/>
          </a:solidFill>
        </p:spPr>
        <p:txBody>
          <a:bodyPr/>
          <a:lstStyle>
            <a:lvl1pPr>
              <a:buNone/>
              <a:defRPr/>
            </a:lvl1pPr>
          </a:lstStyle>
          <a:p>
            <a:r>
              <a:rPr lang="en-US" smtClean="0"/>
              <a:t>Click icon to add picture</a:t>
            </a:r>
            <a:endParaRPr lang="en-US"/>
          </a:p>
        </p:txBody>
      </p:sp>
      <p:sp>
        <p:nvSpPr>
          <p:cNvPr id="2" name="Title 1"/>
          <p:cNvSpPr>
            <a:spLocks noGrp="1"/>
          </p:cNvSpPr>
          <p:nvPr>
            <p:ph type="title" hasCustomPrompt="1"/>
          </p:nvPr>
        </p:nvSpPr>
        <p:spPr>
          <a:xfrm>
            <a:off x="528610" y="2091690"/>
            <a:ext cx="4023360" cy="1126626"/>
          </a:xfrm>
        </p:spPr>
        <p:txBody>
          <a:bodyPr anchor="t">
            <a:noAutofit/>
          </a:bodyPr>
          <a:lstStyle>
            <a:lvl1pPr algn="r">
              <a:defRPr sz="2000" b="1" cap="all" baseline="0">
                <a:solidFill>
                  <a:schemeClr val="tx1"/>
                </a:solidFill>
              </a:defRPr>
            </a:lvl1pPr>
          </a:lstStyle>
          <a:p>
            <a:r>
              <a:rPr lang="en-US" dirty="0" smtClean="0"/>
              <a:t>Click to edit master title style</a:t>
            </a:r>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Section Header WHT No Image">
    <p:spTree>
      <p:nvGrpSpPr>
        <p:cNvPr id="1" name=""/>
        <p:cNvGrpSpPr/>
        <p:nvPr/>
      </p:nvGrpSpPr>
      <p:grpSpPr>
        <a:xfrm>
          <a:off x="0" y="0"/>
          <a:ext cx="0" cy="0"/>
          <a:chOff x="0" y="0"/>
          <a:chExt cx="0" cy="0"/>
        </a:xfrm>
      </p:grpSpPr>
      <p:pic>
        <p:nvPicPr>
          <p:cNvPr id="4" name="Picture 3" descr="6X9PPT_Divider_no_image_k.jpg"/>
          <p:cNvPicPr>
            <a:picLocks/>
          </p:cNvPicPr>
          <p:nvPr userDrawn="1"/>
        </p:nvPicPr>
        <p:blipFill>
          <a:blip r:embed="rId2" cstate="print"/>
          <a:stretch>
            <a:fillRect/>
          </a:stretch>
        </p:blipFill>
        <p:spPr>
          <a:xfrm>
            <a:off x="0" y="0"/>
            <a:ext cx="9144000" cy="5143500"/>
          </a:xfrm>
          <a:prstGeom prst="rect">
            <a:avLst/>
          </a:prstGeom>
        </p:spPr>
      </p:pic>
      <p:sp>
        <p:nvSpPr>
          <p:cNvPr id="2" name="Title 1"/>
          <p:cNvSpPr>
            <a:spLocks noGrp="1"/>
          </p:cNvSpPr>
          <p:nvPr>
            <p:ph type="title" hasCustomPrompt="1"/>
          </p:nvPr>
        </p:nvSpPr>
        <p:spPr>
          <a:xfrm>
            <a:off x="528610" y="2091690"/>
            <a:ext cx="4023360" cy="1126626"/>
          </a:xfrm>
        </p:spPr>
        <p:txBody>
          <a:bodyPr anchor="t">
            <a:noAutofit/>
          </a:bodyPr>
          <a:lstStyle>
            <a:lvl1pPr algn="r">
              <a:defRPr sz="2000" b="1" cap="all" baseline="0">
                <a:solidFill>
                  <a:schemeClr val="tx1"/>
                </a:solidFill>
              </a:defRPr>
            </a:lvl1pPr>
          </a:lstStyle>
          <a:p>
            <a:r>
              <a:rPr lang="en-US" dirty="0" smtClean="0"/>
              <a:t>Click to edit master title style</a:t>
            </a:r>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wo Content WHT">
    <p:spTree>
      <p:nvGrpSpPr>
        <p:cNvPr id="1" name=""/>
        <p:cNvGrpSpPr/>
        <p:nvPr/>
      </p:nvGrpSpPr>
      <p:grpSpPr>
        <a:xfrm>
          <a:off x="0" y="0"/>
          <a:ext cx="0" cy="0"/>
          <a:chOff x="0" y="0"/>
          <a:chExt cx="0" cy="0"/>
        </a:xfrm>
      </p:grpSpPr>
      <p:sp>
        <p:nvSpPr>
          <p:cNvPr id="2" name="Title 1"/>
          <p:cNvSpPr>
            <a:spLocks noGrp="1"/>
          </p:cNvSpPr>
          <p:nvPr>
            <p:ph type="title"/>
          </p:nvPr>
        </p:nvSpPr>
        <p:spPr>
          <a:xfrm>
            <a:off x="320040" y="112667"/>
            <a:ext cx="8503920" cy="480060"/>
          </a:xfrm>
        </p:spPr>
        <p:txBody>
          <a:bodyPr/>
          <a:lstStyle/>
          <a:p>
            <a:r>
              <a:rPr lang="en-US" smtClean="0"/>
              <a:t>Click to edit Master title style</a:t>
            </a:r>
            <a:endParaRPr lang="en-US" dirty="0"/>
          </a:p>
        </p:txBody>
      </p:sp>
      <p:sp>
        <p:nvSpPr>
          <p:cNvPr id="6" name="Content Placeholder 5"/>
          <p:cNvSpPr>
            <a:spLocks noGrp="1"/>
          </p:cNvSpPr>
          <p:nvPr>
            <p:ph sz="quarter" idx="10"/>
          </p:nvPr>
        </p:nvSpPr>
        <p:spPr>
          <a:xfrm>
            <a:off x="320040" y="822959"/>
            <a:ext cx="4114800" cy="356616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Content Placeholder 7"/>
          <p:cNvSpPr>
            <a:spLocks noGrp="1"/>
          </p:cNvSpPr>
          <p:nvPr>
            <p:ph sz="quarter" idx="11"/>
          </p:nvPr>
        </p:nvSpPr>
        <p:spPr>
          <a:xfrm>
            <a:off x="4709160" y="822959"/>
            <a:ext cx="4206240" cy="356616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omparison WHT">
    <p:spTree>
      <p:nvGrpSpPr>
        <p:cNvPr id="1" name=""/>
        <p:cNvGrpSpPr/>
        <p:nvPr/>
      </p:nvGrpSpPr>
      <p:grpSpPr>
        <a:xfrm>
          <a:off x="0" y="0"/>
          <a:ext cx="0" cy="0"/>
          <a:chOff x="0" y="0"/>
          <a:chExt cx="0" cy="0"/>
        </a:xfrm>
      </p:grpSpPr>
      <p:sp>
        <p:nvSpPr>
          <p:cNvPr id="2" name="Title 1"/>
          <p:cNvSpPr>
            <a:spLocks noGrp="1"/>
          </p:cNvSpPr>
          <p:nvPr>
            <p:ph type="title"/>
          </p:nvPr>
        </p:nvSpPr>
        <p:spPr>
          <a:xfrm>
            <a:off x="320040" y="112667"/>
            <a:ext cx="8503920" cy="480060"/>
          </a:xfrm>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320040" y="644372"/>
            <a:ext cx="4114800" cy="411480"/>
          </a:xfrm>
        </p:spPr>
        <p:txBody>
          <a:bodyPr anchor="b">
            <a:noAutofit/>
          </a:bodyPr>
          <a:lstStyle>
            <a:lvl1pPr marL="0" indent="0">
              <a:buNone/>
              <a:defRPr sz="1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5" name="Text Placeholder 4"/>
          <p:cNvSpPr>
            <a:spLocks noGrp="1"/>
          </p:cNvSpPr>
          <p:nvPr>
            <p:ph type="body" sz="quarter" idx="3"/>
          </p:nvPr>
        </p:nvSpPr>
        <p:spPr>
          <a:xfrm>
            <a:off x="4709160" y="644372"/>
            <a:ext cx="4114800" cy="411480"/>
          </a:xfrm>
        </p:spPr>
        <p:txBody>
          <a:bodyPr anchor="b">
            <a:noAutofit/>
          </a:bodyPr>
          <a:lstStyle>
            <a:lvl1pPr marL="0" indent="0">
              <a:buNone/>
              <a:defRPr sz="1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8" name="Content Placeholder 7"/>
          <p:cNvSpPr>
            <a:spLocks noGrp="1"/>
          </p:cNvSpPr>
          <p:nvPr>
            <p:ph sz="quarter" idx="10"/>
          </p:nvPr>
        </p:nvSpPr>
        <p:spPr>
          <a:xfrm>
            <a:off x="320040" y="1124193"/>
            <a:ext cx="4114800" cy="2962656"/>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0" name="Content Placeholder 9"/>
          <p:cNvSpPr>
            <a:spLocks noGrp="1"/>
          </p:cNvSpPr>
          <p:nvPr>
            <p:ph sz="quarter" idx="11"/>
          </p:nvPr>
        </p:nvSpPr>
        <p:spPr>
          <a:xfrm>
            <a:off x="4709160" y="1124193"/>
            <a:ext cx="4114800" cy="2962656"/>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WH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WHT">
    <p:spTree>
      <p:nvGrpSpPr>
        <p:cNvPr id="1" name=""/>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12" name="Picture 11" descr="6X9PPT_Content_k.jpg"/>
          <p:cNvPicPr>
            <a:picLocks/>
          </p:cNvPicPr>
          <p:nvPr/>
        </p:nvPicPr>
        <p:blipFill>
          <a:blip r:embed="rId13" cstate="print"/>
          <a:stretch>
            <a:fillRect/>
          </a:stretch>
        </p:blipFill>
        <p:spPr>
          <a:xfrm>
            <a:off x="0" y="0"/>
            <a:ext cx="9144000" cy="5143500"/>
          </a:xfrm>
          <a:prstGeom prst="rect">
            <a:avLst/>
          </a:prstGeom>
        </p:spPr>
      </p:pic>
      <p:sp>
        <p:nvSpPr>
          <p:cNvPr id="2" name="Title Placeholder 1"/>
          <p:cNvSpPr>
            <a:spLocks noGrp="1"/>
          </p:cNvSpPr>
          <p:nvPr>
            <p:ph type="title"/>
          </p:nvPr>
        </p:nvSpPr>
        <p:spPr>
          <a:xfrm>
            <a:off x="320040" y="112667"/>
            <a:ext cx="8503920" cy="480060"/>
          </a:xfrm>
          <a:prstGeom prst="rect">
            <a:avLst/>
          </a:prstGeom>
        </p:spPr>
        <p:txBody>
          <a:bodyPr vert="horz" lIns="0" tIns="0" rIns="0" bIns="0" rtlCol="0" anchor="t">
            <a:noAutofit/>
          </a:bodyPr>
          <a:lstStyle/>
          <a:p>
            <a:r>
              <a:rPr lang="en-US" smtClean="0"/>
              <a:t>Click to edit Master title style</a:t>
            </a:r>
            <a:endParaRPr lang="en-US" dirty="0"/>
          </a:p>
        </p:txBody>
      </p:sp>
      <p:sp>
        <p:nvSpPr>
          <p:cNvPr id="3" name="Text Placeholder 2"/>
          <p:cNvSpPr>
            <a:spLocks noGrp="1"/>
          </p:cNvSpPr>
          <p:nvPr>
            <p:ph type="body" idx="1"/>
          </p:nvPr>
        </p:nvSpPr>
        <p:spPr>
          <a:xfrm>
            <a:off x="320040" y="822960"/>
            <a:ext cx="8503920" cy="3566160"/>
          </a:xfrm>
          <a:prstGeom prst="rect">
            <a:avLst/>
          </a:prstGeom>
        </p:spPr>
        <p:txBody>
          <a:bodyPr vert="horz" lIns="0" tIns="0" rIns="0" bIns="0" rtlCol="0">
            <a:no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TextBox 8"/>
          <p:cNvSpPr txBox="1"/>
          <p:nvPr/>
        </p:nvSpPr>
        <p:spPr>
          <a:xfrm>
            <a:off x="206225" y="4895160"/>
            <a:ext cx="290753" cy="205970"/>
          </a:xfrm>
          <a:prstGeom prst="rect">
            <a:avLst/>
          </a:prstGeom>
          <a:noFill/>
        </p:spPr>
        <p:txBody>
          <a:bodyPr wrap="none" lIns="82058" tIns="41029" rIns="82058" bIns="41029" rtlCol="0" anchor="ctr">
            <a:spAutoFit/>
          </a:bodyPr>
          <a:lstStyle/>
          <a:p>
            <a:pPr algn="r"/>
            <a:fld id="{B50A2252-0B00-49D0-9A28-2F5CCECF09D1}" type="slidenum">
              <a:rPr lang="en-US" sz="800" b="1" smtClean="0">
                <a:solidFill>
                  <a:schemeClr val="accent4"/>
                </a:solidFill>
                <a:latin typeface="Arial" pitchFamily="34" charset="0"/>
                <a:cs typeface="Arial" pitchFamily="34" charset="0"/>
              </a:rPr>
              <a:pPr algn="r"/>
              <a:t>‹#›</a:t>
            </a:fld>
            <a:endParaRPr lang="en-US" sz="800" b="1" dirty="0">
              <a:solidFill>
                <a:schemeClr val="accent4"/>
              </a:solidFill>
              <a:latin typeface="Arial" pitchFamily="34" charset="0"/>
              <a:cs typeface="Arial" pitchFamily="34" charset="0"/>
            </a:endParaRPr>
          </a:p>
        </p:txBody>
      </p:sp>
      <p:sp>
        <p:nvSpPr>
          <p:cNvPr id="10" name="TextBox 9"/>
          <p:cNvSpPr txBox="1"/>
          <p:nvPr/>
        </p:nvSpPr>
        <p:spPr>
          <a:xfrm>
            <a:off x="382639" y="4895160"/>
            <a:ext cx="5627636" cy="205970"/>
          </a:xfrm>
          <a:prstGeom prst="rect">
            <a:avLst/>
          </a:prstGeom>
          <a:noFill/>
        </p:spPr>
        <p:txBody>
          <a:bodyPr wrap="square" lIns="82058" tIns="41029" rIns="82058" bIns="41029" rtlCol="0" anchor="ctr">
            <a:spAutoFit/>
          </a:bodyPr>
          <a:lstStyle/>
          <a:p>
            <a:r>
              <a:rPr lang="en-US" sz="800" b="1" dirty="0" smtClean="0">
                <a:solidFill>
                  <a:schemeClr val="accent4"/>
                </a:solidFill>
                <a:latin typeface="Arial" pitchFamily="34" charset="0"/>
                <a:cs typeface="Arial" pitchFamily="34" charset="0"/>
              </a:rPr>
              <a:t>|  AMD </a:t>
            </a:r>
            <a:r>
              <a:rPr lang="en-US" sz="800" b="1" dirty="0" err="1" smtClean="0">
                <a:solidFill>
                  <a:schemeClr val="accent4"/>
                </a:solidFill>
                <a:latin typeface="Arial" pitchFamily="34" charset="0"/>
                <a:cs typeface="Arial" pitchFamily="34" charset="0"/>
              </a:rPr>
              <a:t>FirePro</a:t>
            </a:r>
            <a:r>
              <a:rPr lang="en-US" sz="800" b="1" dirty="0" smtClean="0">
                <a:solidFill>
                  <a:schemeClr val="accent4"/>
                </a:solidFill>
                <a:latin typeface="Arial" pitchFamily="34" charset="0"/>
                <a:cs typeface="Arial" pitchFamily="34" charset="0"/>
              </a:rPr>
              <a:t>™ / </a:t>
            </a:r>
            <a:r>
              <a:rPr lang="en-US" sz="800" b="1" dirty="0" err="1" smtClean="0">
                <a:solidFill>
                  <a:schemeClr val="accent4"/>
                </a:solidFill>
                <a:latin typeface="Arial" pitchFamily="34" charset="0"/>
                <a:cs typeface="Arial" pitchFamily="34" charset="0"/>
              </a:rPr>
              <a:t>Creo</a:t>
            </a:r>
            <a:r>
              <a:rPr lang="en-US" sz="800" b="1" dirty="0" smtClean="0">
                <a:solidFill>
                  <a:schemeClr val="accent4"/>
                </a:solidFill>
                <a:latin typeface="Arial" pitchFamily="34" charset="0"/>
                <a:cs typeface="Arial" pitchFamily="34" charset="0"/>
              </a:rPr>
              <a:t> 2.0 Launch Event  |  April 2012  |  Confidential – NDA Required</a:t>
            </a:r>
            <a:endParaRPr lang="en-US" sz="800" b="1" dirty="0">
              <a:solidFill>
                <a:schemeClr val="accent4"/>
              </a:solidFill>
              <a:latin typeface="Arial" pitchFamily="34" charset="0"/>
              <a:cs typeface="Arial" pitchFamily="34" charset="0"/>
            </a:endParaRPr>
          </a:p>
        </p:txBody>
      </p:sp>
    </p:spTree>
  </p:cSld>
  <p:clrMap bg1="dk1" tx1="lt1" bg2="dk2" tx2="lt2" accent1="accent1" accent2="accent2" accent3="accent3" accent4="accent4" accent5="accent5" accent6="accent6" hlink="hlink" folHlink="folHlink"/>
  <p:sldLayoutIdLst>
    <p:sldLayoutId id="2147483649" r:id="rId1"/>
    <p:sldLayoutId id="2147483661" r:id="rId2"/>
    <p:sldLayoutId id="2147483650" r:id="rId3"/>
    <p:sldLayoutId id="2147483659" r:id="rId4"/>
    <p:sldLayoutId id="2147483660" r:id="rId5"/>
    <p:sldLayoutId id="2147483652" r:id="rId6"/>
    <p:sldLayoutId id="2147483653" r:id="rId7"/>
    <p:sldLayoutId id="2147483654" r:id="rId8"/>
    <p:sldLayoutId id="2147483655" r:id="rId9"/>
    <p:sldLayoutId id="2147483656" r:id="rId10"/>
    <p:sldLayoutId id="2147483657" r:id="rId11"/>
  </p:sldLayoutIdLst>
  <p:txStyles>
    <p:titleStyle>
      <a:lvl1pPr algn="l" defTabSz="914293" rtl="0" eaLnBrk="1" latinLnBrk="0" hangingPunct="1">
        <a:spcBef>
          <a:spcPct val="0"/>
        </a:spcBef>
        <a:buNone/>
        <a:defRPr lang="en-US" sz="1600" b="1" i="1" kern="1200" cap="all" baseline="0" dirty="0" smtClean="0">
          <a:solidFill>
            <a:schemeClr val="tx1"/>
          </a:solidFill>
          <a:latin typeface="Arial" pitchFamily="34" charset="0"/>
          <a:ea typeface="+mj-ea"/>
          <a:cs typeface="Arial" pitchFamily="34" charset="0"/>
        </a:defRPr>
      </a:lvl1pPr>
    </p:titleStyle>
    <p:bodyStyle>
      <a:lvl1pPr marL="112713" indent="-112713" algn="l" defTabSz="914400" rtl="0" eaLnBrk="1" latinLnBrk="0" hangingPunct="1">
        <a:spcBef>
          <a:spcPts val="336"/>
        </a:spcBef>
        <a:spcAft>
          <a:spcPts val="336"/>
        </a:spcAft>
        <a:buClr>
          <a:schemeClr val="accent1"/>
        </a:buClr>
        <a:buFont typeface="Wingdings" pitchFamily="2" charset="2"/>
        <a:buChar char="§"/>
        <a:defRPr sz="1400" kern="1200">
          <a:solidFill>
            <a:schemeClr val="tx1"/>
          </a:solidFill>
          <a:latin typeface="+mn-lt"/>
          <a:ea typeface="+mn-ea"/>
          <a:cs typeface="+mn-cs"/>
        </a:defRPr>
      </a:lvl1pPr>
      <a:lvl2pPr marL="400050" indent="-169863" algn="l" defTabSz="914400" rtl="0" eaLnBrk="1" latinLnBrk="0" hangingPunct="1">
        <a:spcBef>
          <a:spcPts val="336"/>
        </a:spcBef>
        <a:spcAft>
          <a:spcPts val="336"/>
        </a:spcAft>
        <a:buClr>
          <a:schemeClr val="accent1"/>
        </a:buClr>
        <a:buFont typeface="Arial" pitchFamily="34" charset="0"/>
        <a:buChar char="–"/>
        <a:defRPr sz="1400" kern="1200">
          <a:solidFill>
            <a:schemeClr val="tx1"/>
          </a:solidFill>
          <a:latin typeface="+mn-lt"/>
          <a:ea typeface="+mn-ea"/>
          <a:cs typeface="+mn-cs"/>
        </a:defRPr>
      </a:lvl2pPr>
      <a:lvl3pPr marL="574675" indent="-109538" algn="l" defTabSz="914400" rtl="0" eaLnBrk="1" latinLnBrk="0" hangingPunct="1">
        <a:spcBef>
          <a:spcPts val="336"/>
        </a:spcBef>
        <a:spcAft>
          <a:spcPts val="336"/>
        </a:spcAft>
        <a:buClr>
          <a:schemeClr val="accent1"/>
        </a:buClr>
        <a:buFont typeface="Wingdings" pitchFamily="2" charset="2"/>
        <a:buChar char="§"/>
        <a:defRPr sz="1200" kern="1200">
          <a:solidFill>
            <a:schemeClr val="tx1"/>
          </a:solidFill>
          <a:latin typeface="+mn-lt"/>
          <a:ea typeface="+mn-ea"/>
          <a:cs typeface="+mn-cs"/>
        </a:defRPr>
      </a:lvl3pPr>
      <a:lvl4pPr marL="854075" indent="-165100" algn="l" defTabSz="914400" rtl="0" eaLnBrk="1" latinLnBrk="0" hangingPunct="1">
        <a:spcBef>
          <a:spcPts val="336"/>
        </a:spcBef>
        <a:spcAft>
          <a:spcPts val="336"/>
        </a:spcAft>
        <a:buClr>
          <a:schemeClr val="accent1"/>
        </a:buClr>
        <a:buFont typeface="Arial" pitchFamily="34" charset="0"/>
        <a:buChar char="–"/>
        <a:defRPr sz="1200" kern="1200">
          <a:solidFill>
            <a:schemeClr val="tx1"/>
          </a:solidFill>
          <a:latin typeface="+mn-lt"/>
          <a:ea typeface="+mn-ea"/>
          <a:cs typeface="+mn-cs"/>
        </a:defRPr>
      </a:lvl4pPr>
      <a:lvl5pPr marL="1027113" indent="-112713" algn="l" defTabSz="914400" rtl="0" eaLnBrk="1" latinLnBrk="0" hangingPunct="1">
        <a:spcBef>
          <a:spcPts val="336"/>
        </a:spcBef>
        <a:spcAft>
          <a:spcPts val="336"/>
        </a:spcAft>
        <a:buClr>
          <a:schemeClr val="accent1"/>
        </a:buClr>
        <a:buFont typeface="Wingdings" pitchFamily="2" charset="2"/>
        <a:buChar char="§"/>
        <a:defRPr sz="1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13.jpeg"/><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14.jpeg"/><Relationship Id="rId1" Type="http://schemas.openxmlformats.org/officeDocument/2006/relationships/slideLayout" Target="../slideLayouts/slideLayout3.xml"/><Relationship Id="rId5" Type="http://schemas.openxmlformats.org/officeDocument/2006/relationships/image" Target="../media/image16.png"/><Relationship Id="rId4" Type="http://schemas.openxmlformats.org/officeDocument/2006/relationships/image" Target="../media/image15.png"/></Relationships>
</file>

<file path=ppt/slides/_rels/slide12.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17.jpeg"/><Relationship Id="rId1" Type="http://schemas.openxmlformats.org/officeDocument/2006/relationships/slideLayout" Target="../slideLayouts/slideLayout8.xml"/><Relationship Id="rId5" Type="http://schemas.openxmlformats.org/officeDocument/2006/relationships/image" Target="../media/image1.jpeg"/><Relationship Id="rId4" Type="http://schemas.openxmlformats.org/officeDocument/2006/relationships/image" Target="../media/image18.jpeg"/></Relationships>
</file>

<file path=ppt/slides/_rels/slide1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17.jpeg"/><Relationship Id="rId1" Type="http://schemas.openxmlformats.org/officeDocument/2006/relationships/slideLayout" Target="../slideLayouts/slideLayout8.xml"/><Relationship Id="rId5" Type="http://schemas.openxmlformats.org/officeDocument/2006/relationships/image" Target="../media/image19.png"/><Relationship Id="rId4" Type="http://schemas.openxmlformats.org/officeDocument/2006/relationships/chart" Target="../charts/chart2.xml"/></Relationships>
</file>

<file path=ppt/slides/_rels/slide1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20.jpeg"/><Relationship Id="rId1" Type="http://schemas.openxmlformats.org/officeDocument/2006/relationships/slideLayout" Target="../slideLayouts/slideLayout8.xml"/><Relationship Id="rId4" Type="http://schemas.openxmlformats.org/officeDocument/2006/relationships/image" Target="../media/image21.png"/></Relationships>
</file>

<file path=ppt/slides/_rels/slide1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22.jpeg"/><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20.jpeg"/><Relationship Id="rId1" Type="http://schemas.openxmlformats.org/officeDocument/2006/relationships/slideLayout" Target="../slideLayouts/slideLayout8.xml"/><Relationship Id="rId4" Type="http://schemas.openxmlformats.org/officeDocument/2006/relationships/image" Target="../media/image23.jpeg"/></Relationships>
</file>

<file path=ppt/slides/_rels/slide1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17.jpeg"/><Relationship Id="rId1" Type="http://schemas.openxmlformats.org/officeDocument/2006/relationships/slideLayout" Target="../slideLayouts/slideLayout8.xml"/><Relationship Id="rId5" Type="http://schemas.openxmlformats.org/officeDocument/2006/relationships/image" Target="../media/image24.png"/><Relationship Id="rId4" Type="http://schemas.openxmlformats.org/officeDocument/2006/relationships/chart" Target="../charts/chart3.xml"/></Relationships>
</file>

<file path=ppt/slides/_rels/slide19.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xml"/><Relationship Id="rId1" Type="http://schemas.openxmlformats.org/officeDocument/2006/relationships/slideLayout" Target="../slideLayouts/slideLayout3.xml"/><Relationship Id="rId4" Type="http://schemas.openxmlformats.org/officeDocument/2006/relationships/image" Target="../media/image7.jpeg"/></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9.png"/><Relationship Id="rId1" Type="http://schemas.openxmlformats.org/officeDocument/2006/relationships/slideLayout" Target="../slideLayouts/slideLayout8.xml"/><Relationship Id="rId4" Type="http://schemas.openxmlformats.org/officeDocument/2006/relationships/image" Target="../media/image10.jpeg"/></Relationships>
</file>

<file path=ppt/slides/_rels/slide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11.jpeg"/><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6X9PPT_Cover_image_k.jpg"/>
          <p:cNvPicPr>
            <a:picLocks/>
          </p:cNvPicPr>
          <p:nvPr/>
        </p:nvPicPr>
        <p:blipFill>
          <a:blip r:embed="rId3" cstate="print"/>
          <a:stretch>
            <a:fillRect/>
          </a:stretch>
        </p:blipFill>
        <p:spPr>
          <a:xfrm>
            <a:off x="0" y="0"/>
            <a:ext cx="9144000" cy="5143500"/>
          </a:xfrm>
          <a:prstGeom prst="rect">
            <a:avLst/>
          </a:prstGeom>
        </p:spPr>
      </p:pic>
      <p:sp>
        <p:nvSpPr>
          <p:cNvPr id="2" name="Title 1"/>
          <p:cNvSpPr>
            <a:spLocks noGrp="1"/>
          </p:cNvSpPr>
          <p:nvPr>
            <p:ph type="ctrTitle"/>
          </p:nvPr>
        </p:nvSpPr>
        <p:spPr>
          <a:xfrm>
            <a:off x="3925994" y="693823"/>
            <a:ext cx="4572000" cy="1474470"/>
          </a:xfrm>
        </p:spPr>
        <p:txBody>
          <a:bodyPr/>
          <a:lstStyle/>
          <a:p>
            <a:r>
              <a:rPr lang="en-US" cap="none" dirty="0" smtClean="0"/>
              <a:t>AMD FIREPRO</a:t>
            </a:r>
            <a:r>
              <a:rPr lang="en-US" cap="none" baseline="30000" dirty="0" smtClean="0"/>
              <a:t>™</a:t>
            </a:r>
            <a:r>
              <a:rPr lang="en-US" cap="none" dirty="0" smtClean="0"/>
              <a:t> / CREO 2.0 </a:t>
            </a:r>
            <a:br>
              <a:rPr lang="en-US" cap="none" dirty="0" smtClean="0"/>
            </a:br>
            <a:r>
              <a:rPr lang="en-US" cap="none" dirty="0" smtClean="0"/>
              <a:t>Sales Deck</a:t>
            </a:r>
            <a:endParaRPr lang="en-US" cap="none" dirty="0"/>
          </a:p>
        </p:txBody>
      </p:sp>
      <p:sp>
        <p:nvSpPr>
          <p:cNvPr id="17" name="Text Placeholder 16"/>
          <p:cNvSpPr>
            <a:spLocks noGrp="1"/>
          </p:cNvSpPr>
          <p:nvPr>
            <p:ph type="body" sz="quarter" idx="10"/>
          </p:nvPr>
        </p:nvSpPr>
        <p:spPr/>
        <p:txBody>
          <a:bodyPr/>
          <a:lstStyle/>
          <a:p>
            <a:r>
              <a:rPr lang="en-US" dirty="0" smtClean="0"/>
              <a:t>April 2012</a:t>
            </a:r>
          </a:p>
        </p:txBody>
      </p:sp>
    </p:spTree>
    <p:extLst>
      <p:ext uri="{BB962C8B-B14F-4D97-AF65-F5344CB8AC3E}">
        <p14:creationId xmlns:p14="http://schemas.microsoft.com/office/powerpoint/2010/main" val="3926438721"/>
      </p:ext>
    </p:extLst>
  </p:cSld>
  <p:clrMapOvr>
    <a:masterClrMapping/>
  </p:clrMapOvr>
  <mc:AlternateContent xmlns:mc="http://schemas.openxmlformats.org/markup-compatibility/2006" xmlns:p14="http://schemas.microsoft.com/office/powerpoint/2010/main">
    <mc:Choice Requires="p14">
      <p:transition spd="slow" p14:dur="4000">
        <p14:vortex dir="u"/>
      </p:transition>
    </mc:Choice>
    <mc:Fallback xmlns="">
      <p:transition spd="slow">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Quardia\Quardia Client Folder - Active\AMD\AMD0113 AMD firePro Creo 2 launch event - Mitra Madani\Resources\AMD firepro widescreen OIT 01A2.jpg"/>
          <p:cNvPicPr>
            <a:picLocks noChangeAspect="1" noChangeArrowheads="1"/>
          </p:cNvPicPr>
          <p:nvPr/>
        </p:nvPicPr>
        <p:blipFill rotWithShape="1">
          <a:blip r:embed="rId2">
            <a:extLst>
              <a:ext uri="{28A0092B-C50C-407E-A947-70E740481C1C}">
                <a14:useLocalDpi xmlns:a14="http://schemas.microsoft.com/office/drawing/2010/main" val="0"/>
              </a:ext>
            </a:extLst>
          </a:blip>
          <a:srcRect b="6858"/>
          <a:stretch/>
        </p:blipFill>
        <p:spPr bwMode="auto">
          <a:xfrm>
            <a:off x="0" y="-1588"/>
            <a:ext cx="9144000" cy="4792249"/>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lstStyle/>
          <a:p>
            <a:r>
              <a:rPr lang="en-US" dirty="0"/>
              <a:t>OIT – Order independent </a:t>
            </a:r>
            <a:r>
              <a:rPr lang="en-US" dirty="0" smtClean="0"/>
              <a:t>Transparency FEATURE</a:t>
            </a:r>
            <a:endParaRPr lang="en-US" dirty="0"/>
          </a:p>
        </p:txBody>
      </p:sp>
      <p:grpSp>
        <p:nvGrpSpPr>
          <p:cNvPr id="6" name="Group 5"/>
          <p:cNvGrpSpPr/>
          <p:nvPr/>
        </p:nvGrpSpPr>
        <p:grpSpPr>
          <a:xfrm>
            <a:off x="317424" y="857250"/>
            <a:ext cx="8578926" cy="3362325"/>
            <a:chOff x="212650" y="712379"/>
            <a:chExt cx="4318689" cy="3854808"/>
          </a:xfrm>
        </p:grpSpPr>
        <p:sp>
          <p:nvSpPr>
            <p:cNvPr id="7" name="Rounded Rectangle 6"/>
            <p:cNvSpPr/>
            <p:nvPr/>
          </p:nvSpPr>
          <p:spPr bwMode="auto">
            <a:xfrm>
              <a:off x="212650" y="712379"/>
              <a:ext cx="4318689" cy="3854808"/>
            </a:xfrm>
            <a:prstGeom prst="roundRect">
              <a:avLst>
                <a:gd name="adj" fmla="val 4940"/>
              </a:avLst>
            </a:prstGeom>
            <a:gradFill flip="none" rotWithShape="1">
              <a:gsLst>
                <a:gs pos="0">
                  <a:schemeClr val="bg1"/>
                </a:gs>
                <a:gs pos="62080">
                  <a:srgbClr val="000000">
                    <a:alpha val="67000"/>
                  </a:srgbClr>
                </a:gs>
                <a:gs pos="21000">
                  <a:schemeClr val="bg1">
                    <a:alpha val="65000"/>
                  </a:schemeClr>
                </a:gs>
                <a:gs pos="100000">
                  <a:schemeClr val="bg1">
                    <a:alpha val="82000"/>
                  </a:schemeClr>
                </a:gs>
              </a:gsLst>
              <a:lin ang="16200000" scaled="1"/>
              <a:tileRect/>
            </a:gradFill>
            <a:ln w="19050" algn="ctr">
              <a:solidFill>
                <a:schemeClr val="bg1">
                  <a:lumMod val="75000"/>
                  <a:lumOff val="25000"/>
                </a:schemeClr>
              </a:solidFill>
              <a:round/>
              <a:headEnd/>
              <a:tailEnd/>
            </a:ln>
            <a:effectLst>
              <a:outerShdw blurRad="50800" dist="38100" dir="5400000" algn="t" rotWithShape="0">
                <a:prstClr val="black">
                  <a:alpha val="40000"/>
                </a:prstClr>
              </a:outerShdw>
            </a:effectLst>
          </p:spPr>
          <p:txBody>
            <a:bodyPr lIns="228600" tIns="45714" rIns="228600" bIns="45714" rtlCol="0" anchor="ctr"/>
            <a:lstStyle/>
            <a:p>
              <a:pPr marL="1588" indent="-1588" algn="ctr" defTabSz="913183"/>
              <a:endParaRPr lang="en-CA" b="1" dirty="0" smtClean="0">
                <a:solidFill>
                  <a:prstClr val="white"/>
                </a:solidFill>
                <a:cs typeface="Arial" charset="0"/>
              </a:endParaRPr>
            </a:p>
          </p:txBody>
        </p:sp>
        <p:sp>
          <p:nvSpPr>
            <p:cNvPr id="8" name="Rounded Rectangle 7"/>
            <p:cNvSpPr/>
            <p:nvPr/>
          </p:nvSpPr>
          <p:spPr bwMode="auto">
            <a:xfrm>
              <a:off x="263835" y="816504"/>
              <a:ext cx="4220176" cy="1827988"/>
            </a:xfrm>
            <a:prstGeom prst="roundRect">
              <a:avLst>
                <a:gd name="adj" fmla="val 7471"/>
              </a:avLst>
            </a:prstGeom>
            <a:gradFill flip="none" rotWithShape="1">
              <a:gsLst>
                <a:gs pos="0">
                  <a:schemeClr val="tx1">
                    <a:alpha val="56000"/>
                  </a:schemeClr>
                </a:gs>
                <a:gs pos="3000">
                  <a:schemeClr val="tx1">
                    <a:alpha val="46000"/>
                  </a:schemeClr>
                </a:gs>
                <a:gs pos="23000">
                  <a:schemeClr val="bg1">
                    <a:alpha val="0"/>
                  </a:schemeClr>
                </a:gs>
                <a:gs pos="100000">
                  <a:schemeClr val="bg1">
                    <a:alpha val="0"/>
                  </a:schemeClr>
                </a:gs>
              </a:gsLst>
              <a:lin ang="5400000" scaled="0"/>
              <a:tileRect/>
            </a:gradFill>
            <a:ln w="19050" algn="ctr">
              <a:noFill/>
              <a:round/>
              <a:headEnd/>
              <a:tailEnd/>
            </a:ln>
            <a:effectLst/>
          </p:spPr>
          <p:txBody>
            <a:bodyPr lIns="228600" tIns="45714" rIns="228600" bIns="45714" rtlCol="0" anchor="ctr"/>
            <a:lstStyle/>
            <a:p>
              <a:pPr marL="1588" indent="-1588" algn="ctr" defTabSz="913183"/>
              <a:endParaRPr lang="en-CA" b="1" dirty="0" smtClean="0">
                <a:solidFill>
                  <a:prstClr val="white"/>
                </a:solidFill>
                <a:cs typeface="Arial" charset="0"/>
              </a:endParaRPr>
            </a:p>
          </p:txBody>
        </p:sp>
      </p:grpSp>
      <p:graphicFrame>
        <p:nvGraphicFramePr>
          <p:cNvPr id="4" name="Table 3"/>
          <p:cNvGraphicFramePr>
            <a:graphicFrameLocks noGrp="1"/>
          </p:cNvGraphicFramePr>
          <p:nvPr>
            <p:extLst>
              <p:ext uri="{D42A27DB-BD31-4B8C-83A1-F6EECF244321}">
                <p14:modId xmlns:p14="http://schemas.microsoft.com/office/powerpoint/2010/main" val="1776684694"/>
              </p:ext>
            </p:extLst>
          </p:nvPr>
        </p:nvGraphicFramePr>
        <p:xfrm>
          <a:off x="419101" y="950253"/>
          <a:ext cx="8381999" cy="3260211"/>
        </p:xfrm>
        <a:graphic>
          <a:graphicData uri="http://schemas.openxmlformats.org/drawingml/2006/table">
            <a:tbl>
              <a:tblPr firstRow="1" bandRow="1">
                <a:tableStyleId>{5C22544A-7EE6-4342-B048-85BDC9FD1C3A}</a:tableStyleId>
              </a:tblPr>
              <a:tblGrid>
                <a:gridCol w="1914524"/>
                <a:gridCol w="2105025"/>
                <a:gridCol w="4362450"/>
              </a:tblGrid>
              <a:tr h="388935">
                <a:tc>
                  <a:txBody>
                    <a:bodyPr/>
                    <a:lstStyle/>
                    <a:p>
                      <a:r>
                        <a:rPr lang="en-US" sz="1400" dirty="0" smtClean="0">
                          <a:solidFill>
                            <a:schemeClr val="tx1"/>
                          </a:solidFill>
                          <a:effectLst>
                            <a:outerShdw blurRad="38100" dist="38100" dir="2700000" algn="tl">
                              <a:srgbClr val="000000">
                                <a:alpha val="43137"/>
                              </a:srgbClr>
                            </a:outerShdw>
                          </a:effectLst>
                        </a:rPr>
                        <a:t>OIT Functions</a:t>
                      </a:r>
                      <a:endParaRPr lang="en-US" sz="1400" dirty="0">
                        <a:solidFill>
                          <a:schemeClr val="tx1"/>
                        </a:solidFill>
                        <a:effectLst>
                          <a:outerShdw blurRad="38100" dist="38100" dir="2700000" algn="tl">
                            <a:srgbClr val="000000">
                              <a:alpha val="43137"/>
                            </a:srgbClr>
                          </a:outerShdw>
                        </a:effectLst>
                      </a:endParaRPr>
                    </a:p>
                  </a:txBody>
                  <a:tcPr marT="34290" marB="34290" anchor="ctr">
                    <a:lnL w="12700" cmpd="sng">
                      <a:noFill/>
                    </a:lnL>
                    <a:lnR w="12700" cmpd="sng">
                      <a:noFill/>
                    </a:lnR>
                    <a:lnT w="12700" cmpd="sng">
                      <a:noFill/>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1400" dirty="0" smtClean="0">
                          <a:solidFill>
                            <a:schemeClr val="tx1"/>
                          </a:solidFill>
                          <a:effectLst>
                            <a:outerShdw blurRad="38100" dist="38100" dir="2700000" algn="tl">
                              <a:srgbClr val="000000">
                                <a:alpha val="43137"/>
                              </a:srgbClr>
                            </a:outerShdw>
                          </a:effectLst>
                        </a:rPr>
                        <a:t>End</a:t>
                      </a:r>
                      <a:r>
                        <a:rPr lang="en-US" sz="1400" baseline="0" dirty="0" smtClean="0">
                          <a:solidFill>
                            <a:schemeClr val="tx1"/>
                          </a:solidFill>
                          <a:effectLst>
                            <a:outerShdw blurRad="38100" dist="38100" dir="2700000" algn="tl">
                              <a:srgbClr val="000000">
                                <a:alpha val="43137"/>
                              </a:srgbClr>
                            </a:outerShdw>
                          </a:effectLst>
                        </a:rPr>
                        <a:t> User </a:t>
                      </a:r>
                      <a:r>
                        <a:rPr lang="en-US" sz="1400" dirty="0" smtClean="0">
                          <a:solidFill>
                            <a:schemeClr val="tx1"/>
                          </a:solidFill>
                          <a:effectLst>
                            <a:outerShdw blurRad="38100" dist="38100" dir="2700000" algn="tl">
                              <a:srgbClr val="000000">
                                <a:alpha val="43137"/>
                              </a:srgbClr>
                            </a:outerShdw>
                          </a:effectLst>
                        </a:rPr>
                        <a:t>Experience</a:t>
                      </a:r>
                      <a:endParaRPr lang="en-US" sz="1400" dirty="0">
                        <a:solidFill>
                          <a:schemeClr val="tx1"/>
                        </a:solidFill>
                        <a:effectLst>
                          <a:outerShdw blurRad="38100" dist="38100" dir="2700000" algn="tl">
                            <a:srgbClr val="000000">
                              <a:alpha val="43137"/>
                            </a:srgbClr>
                          </a:outerShdw>
                        </a:effectLst>
                      </a:endParaRPr>
                    </a:p>
                  </a:txBody>
                  <a:tcPr marT="34290" marB="34290" anchor="ctr">
                    <a:lnL w="12700" cmpd="sng">
                      <a:noFill/>
                    </a:lnL>
                    <a:lnR w="12700" cmpd="sng">
                      <a:noFill/>
                    </a:lnR>
                    <a:lnT w="12700" cmpd="sng">
                      <a:noFill/>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1400" dirty="0" smtClean="0">
                          <a:solidFill>
                            <a:schemeClr val="tx1"/>
                          </a:solidFill>
                          <a:effectLst>
                            <a:outerShdw blurRad="38100" dist="38100" dir="2700000" algn="tl">
                              <a:srgbClr val="000000">
                                <a:alpha val="43137"/>
                              </a:srgbClr>
                            </a:outerShdw>
                          </a:effectLst>
                        </a:rPr>
                        <a:t>Workflow Benefit for </a:t>
                      </a:r>
                      <a:r>
                        <a:rPr lang="en-US" sz="1400" dirty="0" err="1" smtClean="0">
                          <a:solidFill>
                            <a:schemeClr val="tx1"/>
                          </a:solidFill>
                          <a:effectLst>
                            <a:outerShdw blurRad="38100" dist="38100" dir="2700000" algn="tl">
                              <a:srgbClr val="000000">
                                <a:alpha val="43137"/>
                              </a:srgbClr>
                            </a:outerShdw>
                          </a:effectLst>
                        </a:rPr>
                        <a:t>Creo</a:t>
                      </a:r>
                      <a:r>
                        <a:rPr lang="en-US" sz="1400" baseline="30000" dirty="0" smtClean="0">
                          <a:solidFill>
                            <a:schemeClr val="tx1"/>
                          </a:solidFill>
                          <a:effectLst>
                            <a:outerShdw blurRad="38100" dist="38100" dir="2700000" algn="tl">
                              <a:srgbClr val="000000">
                                <a:alpha val="43137"/>
                              </a:srgbClr>
                            </a:outerShdw>
                          </a:effectLst>
                        </a:rPr>
                        <a:t>®</a:t>
                      </a:r>
                      <a:r>
                        <a:rPr lang="en-US" sz="1400" dirty="0" smtClean="0">
                          <a:solidFill>
                            <a:schemeClr val="tx1"/>
                          </a:solidFill>
                          <a:effectLst>
                            <a:outerShdw blurRad="38100" dist="38100" dir="2700000" algn="tl">
                              <a:srgbClr val="000000">
                                <a:alpha val="43137"/>
                              </a:srgbClr>
                            </a:outerShdw>
                          </a:effectLst>
                        </a:rPr>
                        <a:t> Parametric</a:t>
                      </a:r>
                      <a:r>
                        <a:rPr lang="en-US" sz="1400" baseline="30000" dirty="0" smtClean="0">
                          <a:solidFill>
                            <a:schemeClr val="tx1"/>
                          </a:solidFill>
                          <a:effectLst>
                            <a:outerShdw blurRad="38100" dist="38100" dir="2700000" algn="tl">
                              <a:srgbClr val="000000">
                                <a:alpha val="43137"/>
                              </a:srgbClr>
                            </a:outerShdw>
                          </a:effectLst>
                        </a:rPr>
                        <a:t>®</a:t>
                      </a:r>
                      <a:r>
                        <a:rPr lang="en-US" sz="1400" dirty="0" smtClean="0">
                          <a:solidFill>
                            <a:schemeClr val="tx1"/>
                          </a:solidFill>
                          <a:effectLst>
                            <a:outerShdw blurRad="38100" dist="38100" dir="2700000" algn="tl">
                              <a:srgbClr val="000000">
                                <a:alpha val="43137"/>
                              </a:srgbClr>
                            </a:outerShdw>
                          </a:effectLst>
                        </a:rPr>
                        <a:t> 2.0 users</a:t>
                      </a:r>
                      <a:endParaRPr lang="en-US" sz="1400" dirty="0">
                        <a:solidFill>
                          <a:schemeClr val="tx1"/>
                        </a:solidFill>
                        <a:effectLst>
                          <a:outerShdw blurRad="38100" dist="38100" dir="2700000" algn="tl">
                            <a:srgbClr val="000000">
                              <a:alpha val="43137"/>
                            </a:srgbClr>
                          </a:outerShdw>
                        </a:effectLst>
                      </a:endParaRPr>
                    </a:p>
                  </a:txBody>
                  <a:tcPr marT="34290" marB="34290" anchor="ctr">
                    <a:lnL w="12700" cmpd="sng">
                      <a:noFill/>
                    </a:lnL>
                    <a:lnR w="12700" cmpd="sng">
                      <a:noFill/>
                    </a:lnR>
                    <a:lnT w="12700" cmpd="sng">
                      <a:noFill/>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r h="1556719">
                <a:tc>
                  <a:txBody>
                    <a:bodyPr/>
                    <a:lstStyle/>
                    <a:p>
                      <a:r>
                        <a:rPr lang="en-US" sz="1400" b="1" kern="1200" dirty="0" smtClean="0">
                          <a:solidFill>
                            <a:srgbClr val="FFC000"/>
                          </a:solidFill>
                          <a:latin typeface="+mn-lt"/>
                          <a:ea typeface="+mn-ea"/>
                          <a:cs typeface="+mn-cs"/>
                        </a:rPr>
                        <a:t>Faster transparency rendering</a:t>
                      </a:r>
                      <a:endParaRPr lang="en-US" sz="1400" b="1" kern="1200" dirty="0">
                        <a:solidFill>
                          <a:srgbClr val="FFC000"/>
                        </a:solidFill>
                        <a:latin typeface="+mn-lt"/>
                        <a:ea typeface="+mn-ea"/>
                        <a:cs typeface="+mn-cs"/>
                      </a:endParaRPr>
                    </a:p>
                  </a:txBody>
                  <a:tcPr marT="91440" marB="34290">
                    <a:lnL w="12700" cmpd="sng">
                      <a:noFill/>
                    </a:lnL>
                    <a:lnR w="12700" cmpd="sng">
                      <a:noFill/>
                    </a:lnR>
                    <a:lnT w="19050" cap="flat" cmpd="sng" algn="ctr">
                      <a:solidFill>
                        <a:schemeClr val="tx1"/>
                      </a:solidFill>
                      <a:prstDash val="solid"/>
                      <a:round/>
                      <a:headEnd type="none" w="med" len="med"/>
                      <a:tailEnd type="none" w="med" len="med"/>
                    </a:lnT>
                    <a:lnB w="6350" cap="flat" cmpd="sng" algn="ctr">
                      <a:solidFill>
                        <a:schemeClr val="tx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1400" b="0" kern="1200" baseline="0" dirty="0" smtClean="0">
                          <a:solidFill>
                            <a:schemeClr val="tx1"/>
                          </a:solidFill>
                          <a:effectLst>
                            <a:outerShdw blurRad="38100" dist="38100" dir="2700000" algn="tl">
                              <a:srgbClr val="000000">
                                <a:alpha val="43137"/>
                              </a:srgbClr>
                            </a:outerShdw>
                          </a:effectLst>
                          <a:latin typeface="+mn-lt"/>
                          <a:ea typeface="+mn-ea"/>
                          <a:cs typeface="+mn-cs"/>
                        </a:rPr>
                        <a:t>Up to over 900%+ faster 3D performance*</a:t>
                      </a:r>
                    </a:p>
                  </a:txBody>
                  <a:tcPr marT="91440" marB="34290">
                    <a:lnL w="12700" cmpd="sng">
                      <a:noFill/>
                    </a:lnL>
                    <a:lnR w="12700" cmpd="sng">
                      <a:noFill/>
                    </a:lnR>
                    <a:lnT w="19050" cap="flat" cmpd="sng" algn="ctr">
                      <a:solidFill>
                        <a:schemeClr val="tx1"/>
                      </a:solidFill>
                      <a:prstDash val="solid"/>
                      <a:round/>
                      <a:headEnd type="none" w="med" len="med"/>
                      <a:tailEnd type="none" w="med" len="med"/>
                    </a:lnT>
                    <a:lnB w="6350" cap="flat" cmpd="sng" algn="ctr">
                      <a:solidFill>
                        <a:schemeClr val="tx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114300" marR="0" indent="-114300" algn="l" defTabSz="914400" rtl="0" eaLnBrk="1" fontAlgn="auto" latinLnBrk="0" hangingPunct="1">
                        <a:lnSpc>
                          <a:spcPct val="100000"/>
                        </a:lnSpc>
                        <a:spcBef>
                          <a:spcPts val="0"/>
                        </a:spcBef>
                        <a:spcAft>
                          <a:spcPts val="600"/>
                        </a:spcAft>
                        <a:buClr>
                          <a:schemeClr val="tx1"/>
                        </a:buClr>
                        <a:buSzTx/>
                        <a:buFont typeface="Wingdings" pitchFamily="2" charset="2"/>
                        <a:buChar char="§"/>
                        <a:tabLst/>
                        <a:defRPr/>
                      </a:pPr>
                      <a:r>
                        <a:rPr lang="en-US" sz="1400" b="0" kern="1200" baseline="0" dirty="0" smtClean="0">
                          <a:solidFill>
                            <a:schemeClr val="tx1"/>
                          </a:solidFill>
                          <a:effectLst>
                            <a:outerShdw blurRad="38100" dist="38100" dir="2700000" algn="tl">
                              <a:srgbClr val="000000">
                                <a:alpha val="43137"/>
                              </a:srgbClr>
                            </a:outerShdw>
                          </a:effectLst>
                          <a:latin typeface="+mn-lt"/>
                          <a:ea typeface="+mn-ea"/>
                          <a:cs typeface="+mn-cs"/>
                        </a:rPr>
                        <a:t>Helps Increase designer productivity</a:t>
                      </a:r>
                    </a:p>
                    <a:p>
                      <a:pPr marL="114300" marR="0" indent="-114300" algn="l" defTabSz="914400" rtl="0" eaLnBrk="1" fontAlgn="auto" latinLnBrk="0" hangingPunct="1">
                        <a:lnSpc>
                          <a:spcPct val="100000"/>
                        </a:lnSpc>
                        <a:spcBef>
                          <a:spcPts val="0"/>
                        </a:spcBef>
                        <a:spcAft>
                          <a:spcPts val="600"/>
                        </a:spcAft>
                        <a:buClr>
                          <a:schemeClr val="tx1"/>
                        </a:buClr>
                        <a:buSzTx/>
                        <a:buFont typeface="Wingdings" pitchFamily="2" charset="2"/>
                        <a:buChar char="§"/>
                        <a:tabLst/>
                        <a:defRPr/>
                      </a:pPr>
                      <a:r>
                        <a:rPr lang="en-US" sz="1400" b="0" kern="1200" baseline="0" dirty="0" smtClean="0">
                          <a:solidFill>
                            <a:schemeClr val="tx1"/>
                          </a:solidFill>
                          <a:effectLst>
                            <a:outerShdw blurRad="38100" dist="38100" dir="2700000" algn="tl">
                              <a:srgbClr val="000000">
                                <a:alpha val="43137"/>
                              </a:srgbClr>
                            </a:outerShdw>
                          </a:effectLst>
                          <a:latin typeface="+mn-lt"/>
                          <a:ea typeface="+mn-ea"/>
                          <a:cs typeface="+mn-cs"/>
                        </a:rPr>
                        <a:t>Helps improve designer intuition and overall decision-making effectiveness</a:t>
                      </a:r>
                    </a:p>
                    <a:p>
                      <a:pPr marL="114300" marR="0" indent="-114300" algn="l" defTabSz="914400" rtl="0" eaLnBrk="1" fontAlgn="auto" latinLnBrk="0" hangingPunct="1">
                        <a:lnSpc>
                          <a:spcPct val="100000"/>
                        </a:lnSpc>
                        <a:spcBef>
                          <a:spcPts val="0"/>
                        </a:spcBef>
                        <a:spcAft>
                          <a:spcPts val="600"/>
                        </a:spcAft>
                        <a:buClr>
                          <a:schemeClr val="tx1"/>
                        </a:buClr>
                        <a:buSzTx/>
                        <a:buFont typeface="Wingdings" pitchFamily="2" charset="2"/>
                        <a:buChar char="§"/>
                        <a:tabLst/>
                        <a:defRPr/>
                      </a:pPr>
                      <a:r>
                        <a:rPr lang="en-US" sz="1400" b="0" kern="1200" baseline="0" dirty="0" smtClean="0">
                          <a:solidFill>
                            <a:schemeClr val="tx1"/>
                          </a:solidFill>
                          <a:effectLst>
                            <a:outerShdw blurRad="38100" dist="38100" dir="2700000" algn="tl">
                              <a:srgbClr val="000000">
                                <a:alpha val="43137"/>
                              </a:srgbClr>
                            </a:outerShdw>
                          </a:effectLst>
                          <a:latin typeface="+mn-lt"/>
                          <a:ea typeface="+mn-ea"/>
                          <a:cs typeface="+mn-cs"/>
                        </a:rPr>
                        <a:t>Opens the door for innovative, novel 3D CAD workflows </a:t>
                      </a:r>
                    </a:p>
                  </a:txBody>
                  <a:tcPr marT="91440" marB="34290">
                    <a:lnL w="12700" cmpd="sng">
                      <a:noFill/>
                    </a:lnL>
                    <a:lnR w="12700" cmpd="sng">
                      <a:noFill/>
                    </a:lnR>
                    <a:lnT w="19050" cap="flat" cmpd="sng" algn="ctr">
                      <a:solidFill>
                        <a:schemeClr val="tx1"/>
                      </a:solidFill>
                      <a:prstDash val="solid"/>
                      <a:round/>
                      <a:headEnd type="none" w="med" len="med"/>
                      <a:tailEnd type="none" w="med" len="med"/>
                    </a:lnT>
                    <a:lnB w="6350" cap="flat" cmpd="sng" algn="ctr">
                      <a:solidFill>
                        <a:schemeClr val="tx1">
                          <a:lumMod val="65000"/>
                        </a:schemeClr>
                      </a:solidFill>
                      <a:prstDash val="solid"/>
                      <a:round/>
                      <a:headEnd type="none" w="med" len="med"/>
                      <a:tailEnd type="none" w="med" len="med"/>
                    </a:lnB>
                    <a:lnTlToBr w="12700" cmpd="sng">
                      <a:noFill/>
                      <a:prstDash val="solid"/>
                    </a:lnTlToBr>
                    <a:lnBlToTr w="12700" cmpd="sng">
                      <a:noFill/>
                      <a:prstDash val="solid"/>
                    </a:lnBlToTr>
                    <a:noFill/>
                  </a:tcPr>
                </a:tc>
              </a:tr>
              <a:tr h="1314557">
                <a:tc>
                  <a:txBody>
                    <a:bodyPr/>
                    <a:lstStyle/>
                    <a:p>
                      <a:r>
                        <a:rPr lang="en-US" sz="1400" b="1" kern="1200" smtClean="0">
                          <a:solidFill>
                            <a:srgbClr val="FFC000"/>
                          </a:solidFill>
                          <a:latin typeface="+mn-lt"/>
                          <a:ea typeface="+mn-ea"/>
                          <a:cs typeface="+mn-cs"/>
                        </a:rPr>
                        <a:t>“Pixel-accurate” depth sorting </a:t>
                      </a:r>
                      <a:endParaRPr lang="en-US" sz="1400" b="1" kern="1200" dirty="0">
                        <a:solidFill>
                          <a:srgbClr val="FFC000"/>
                        </a:solidFill>
                        <a:latin typeface="+mn-lt"/>
                        <a:ea typeface="+mn-ea"/>
                        <a:cs typeface="+mn-cs"/>
                      </a:endParaRPr>
                    </a:p>
                  </a:txBody>
                  <a:tcPr marT="91440" marB="34290">
                    <a:lnL w="12700" cmpd="sng">
                      <a:noFill/>
                    </a:lnL>
                    <a:lnR w="12700" cmpd="sng">
                      <a:noFill/>
                    </a:lnR>
                    <a:lnT w="6350" cap="flat" cmpd="sng" algn="ctr">
                      <a:solidFill>
                        <a:schemeClr val="tx1">
                          <a:lumMod val="65000"/>
                        </a:schemeClr>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b="0" kern="1200" baseline="0" dirty="0" smtClean="0">
                          <a:solidFill>
                            <a:schemeClr val="tx1"/>
                          </a:solidFill>
                          <a:effectLst>
                            <a:outerShdw blurRad="38100" dist="38100" dir="2700000" algn="tl">
                              <a:srgbClr val="000000">
                                <a:alpha val="43137"/>
                              </a:srgbClr>
                            </a:outerShdw>
                          </a:effectLst>
                          <a:latin typeface="+mn-lt"/>
                          <a:ea typeface="+mn-ea"/>
                          <a:cs typeface="+mn-cs"/>
                        </a:rPr>
                        <a:t>Greatly reduced visual </a:t>
                      </a:r>
                      <a:r>
                        <a:rPr lang="en-US" sz="1400" b="0" kern="1200" baseline="0" dirty="0" err="1" smtClean="0">
                          <a:solidFill>
                            <a:schemeClr val="tx1"/>
                          </a:solidFill>
                          <a:effectLst>
                            <a:outerShdw blurRad="38100" dist="38100" dir="2700000" algn="tl">
                              <a:srgbClr val="000000">
                                <a:alpha val="43137"/>
                              </a:srgbClr>
                            </a:outerShdw>
                          </a:effectLst>
                          <a:latin typeface="+mn-lt"/>
                          <a:ea typeface="+mn-ea"/>
                          <a:cs typeface="+mn-cs"/>
                        </a:rPr>
                        <a:t>artifacting</a:t>
                      </a:r>
                      <a:r>
                        <a:rPr lang="en-US" sz="1400" b="0" kern="1200" baseline="0" dirty="0" smtClean="0">
                          <a:solidFill>
                            <a:schemeClr val="tx1"/>
                          </a:solidFill>
                          <a:effectLst>
                            <a:outerShdw blurRad="38100" dist="38100" dir="2700000" algn="tl">
                              <a:srgbClr val="000000">
                                <a:alpha val="43137"/>
                              </a:srgbClr>
                            </a:outerShdw>
                          </a:effectLst>
                          <a:latin typeface="+mn-lt"/>
                          <a:ea typeface="+mn-ea"/>
                          <a:cs typeface="+mn-cs"/>
                        </a:rPr>
                        <a:t> and more nuanced screen rendering</a:t>
                      </a:r>
                    </a:p>
                  </a:txBody>
                  <a:tcPr marT="91440" marB="34290">
                    <a:lnL w="12700" cmpd="sng">
                      <a:noFill/>
                    </a:lnL>
                    <a:lnR w="12700" cmpd="sng">
                      <a:noFill/>
                    </a:lnR>
                    <a:lnT w="6350" cap="flat" cmpd="sng" algn="ctr">
                      <a:solidFill>
                        <a:schemeClr val="tx1">
                          <a:lumMod val="65000"/>
                        </a:schemeClr>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marL="114300" marR="0" indent="-114300" algn="l" defTabSz="914400" rtl="0" eaLnBrk="1" fontAlgn="auto" latinLnBrk="0" hangingPunct="1">
                        <a:lnSpc>
                          <a:spcPct val="100000"/>
                        </a:lnSpc>
                        <a:spcBef>
                          <a:spcPts val="0"/>
                        </a:spcBef>
                        <a:spcAft>
                          <a:spcPts val="600"/>
                        </a:spcAft>
                        <a:buClr>
                          <a:schemeClr val="tx1"/>
                        </a:buClr>
                        <a:buSzTx/>
                        <a:buFont typeface="Wingdings" pitchFamily="2" charset="2"/>
                        <a:buChar char="§"/>
                        <a:tabLst/>
                        <a:defRPr/>
                      </a:pPr>
                      <a:r>
                        <a:rPr lang="en-US" sz="1400" b="0" kern="1200" baseline="0" dirty="0" smtClean="0">
                          <a:solidFill>
                            <a:schemeClr val="tx1"/>
                          </a:solidFill>
                          <a:effectLst>
                            <a:outerShdw blurRad="38100" dist="38100" dir="2700000" algn="tl">
                              <a:srgbClr val="000000">
                                <a:alpha val="43137"/>
                              </a:srgbClr>
                            </a:outerShdw>
                          </a:effectLst>
                          <a:latin typeface="+mn-lt"/>
                          <a:ea typeface="+mn-ea"/>
                          <a:cs typeface="+mn-cs"/>
                        </a:rPr>
                        <a:t>Helps improve designer intuition and overall decision-making effectiveness</a:t>
                      </a:r>
                    </a:p>
                    <a:p>
                      <a:pPr marL="114300" marR="0" indent="-114300" algn="l" defTabSz="914400" rtl="0" eaLnBrk="1" fontAlgn="auto" latinLnBrk="0" hangingPunct="1">
                        <a:lnSpc>
                          <a:spcPct val="100000"/>
                        </a:lnSpc>
                        <a:spcBef>
                          <a:spcPts val="0"/>
                        </a:spcBef>
                        <a:spcAft>
                          <a:spcPts val="600"/>
                        </a:spcAft>
                        <a:buClr>
                          <a:schemeClr val="tx1"/>
                        </a:buClr>
                        <a:buSzTx/>
                        <a:buFont typeface="Wingdings" pitchFamily="2" charset="2"/>
                        <a:buChar char="§"/>
                        <a:tabLst/>
                        <a:defRPr/>
                      </a:pPr>
                      <a:r>
                        <a:rPr lang="en-US" sz="1400" b="0" kern="1200" baseline="0" dirty="0" smtClean="0">
                          <a:solidFill>
                            <a:schemeClr val="tx1"/>
                          </a:solidFill>
                          <a:effectLst>
                            <a:outerShdw blurRad="38100" dist="38100" dir="2700000" algn="tl">
                              <a:srgbClr val="000000">
                                <a:alpha val="43137"/>
                              </a:srgbClr>
                            </a:outerShdw>
                          </a:effectLst>
                          <a:latin typeface="+mn-lt"/>
                          <a:ea typeface="+mn-ea"/>
                          <a:cs typeface="+mn-cs"/>
                        </a:rPr>
                        <a:t>Proximity and collision analysis is simplified and made more efficient</a:t>
                      </a:r>
                    </a:p>
                  </a:txBody>
                  <a:tcPr marT="91440" marB="34290">
                    <a:lnL w="12700" cmpd="sng">
                      <a:noFill/>
                    </a:lnL>
                    <a:lnR w="12700" cmpd="sng">
                      <a:noFill/>
                    </a:lnR>
                    <a:lnT w="6350" cap="flat" cmpd="sng" algn="ctr">
                      <a:solidFill>
                        <a:schemeClr val="tx1">
                          <a:lumMod val="65000"/>
                        </a:schemeClr>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r>
            </a:tbl>
          </a:graphicData>
        </a:graphic>
      </p:graphicFrame>
      <p:pic>
        <p:nvPicPr>
          <p:cNvPr id="11" name="Picture 10" descr="6X9PPT_Content_k.jpg"/>
          <p:cNvPicPr>
            <a:picLocks/>
          </p:cNvPicPr>
          <p:nvPr/>
        </p:nvPicPr>
        <p:blipFill rotWithShape="1">
          <a:blip r:embed="rId3" cstate="print"/>
          <a:srcRect l="91234" t="84955" r="2031" b="3193"/>
          <a:stretch/>
        </p:blipFill>
        <p:spPr>
          <a:xfrm>
            <a:off x="8342334" y="4369593"/>
            <a:ext cx="615929" cy="609601"/>
          </a:xfrm>
          <a:prstGeom prst="rect">
            <a:avLst/>
          </a:prstGeom>
        </p:spPr>
      </p:pic>
      <p:sp>
        <p:nvSpPr>
          <p:cNvPr id="10" name="TextBox 9"/>
          <p:cNvSpPr txBox="1"/>
          <p:nvPr/>
        </p:nvSpPr>
        <p:spPr>
          <a:xfrm>
            <a:off x="452714" y="4347757"/>
            <a:ext cx="7879977" cy="461665"/>
          </a:xfrm>
          <a:prstGeom prst="rect">
            <a:avLst/>
          </a:prstGeom>
          <a:noFill/>
        </p:spPr>
        <p:txBody>
          <a:bodyPr wrap="square" rtlCol="0">
            <a:spAutoFit/>
          </a:bodyPr>
          <a:lstStyle/>
          <a:p>
            <a:r>
              <a:rPr lang="en-US" sz="800" dirty="0">
                <a:solidFill>
                  <a:schemeClr val="tx1">
                    <a:lumMod val="75000"/>
                  </a:schemeClr>
                </a:solidFill>
              </a:rPr>
              <a:t>Based on comparison of </a:t>
            </a:r>
            <a:r>
              <a:rPr lang="en-US" sz="800" dirty="0" err="1">
                <a:solidFill>
                  <a:schemeClr val="tx1">
                    <a:lumMod val="75000"/>
                  </a:schemeClr>
                </a:solidFill>
              </a:rPr>
              <a:t>Creo</a:t>
            </a:r>
            <a:r>
              <a:rPr lang="en-US" sz="800" dirty="0">
                <a:solidFill>
                  <a:schemeClr val="tx1">
                    <a:lumMod val="75000"/>
                  </a:schemeClr>
                </a:solidFill>
              </a:rPr>
              <a:t> 2.0 “OIT” mode (30.9 FPS) vs. "blended" transparency mode in Wildfire 5 (3.0 FPS)   running internal benchmark, "</a:t>
            </a:r>
            <a:r>
              <a:rPr lang="en-US" sz="800" dirty="0" err="1">
                <a:solidFill>
                  <a:schemeClr val="tx1">
                    <a:lumMod val="75000"/>
                  </a:schemeClr>
                </a:solidFill>
              </a:rPr>
              <a:t>AMD_FP_Creo_Fraps_Bench</a:t>
            </a:r>
            <a:r>
              <a:rPr lang="en-US" sz="800" dirty="0">
                <a:solidFill>
                  <a:schemeClr val="tx1">
                    <a:lumMod val="75000"/>
                  </a:schemeClr>
                </a:solidFill>
              </a:rPr>
              <a:t>," using AMD’s motorcycle dataset and "shaded" mode.  Configuration: Dell T3500, Intel Xeon W3690 3.47Ghz 6-Core, 12GB, AMD FirePro V7900, Windows 7 x64, 1920x1200, Driver: AMD Catalyst Pro 8.911.3.3</a:t>
            </a:r>
            <a:endParaRPr lang="en-US" sz="800" dirty="0">
              <a:solidFill>
                <a:schemeClr val="tx1">
                  <a:lumMod val="75000"/>
                </a:schemeClr>
              </a:solidFill>
              <a:latin typeface="Arial" pitchFamily="34" charset="0"/>
              <a:cs typeface="Arial" pitchFamily="34" charset="0"/>
            </a:endParaRPr>
          </a:p>
        </p:txBody>
      </p:sp>
    </p:spTree>
    <p:extLst>
      <p:ext uri="{BB962C8B-B14F-4D97-AF65-F5344CB8AC3E}">
        <p14:creationId xmlns:p14="http://schemas.microsoft.com/office/powerpoint/2010/main" val="3753972621"/>
      </p:ext>
    </p:extLst>
  </p:cSld>
  <p:clrMapOvr>
    <a:masterClrMapping/>
  </p:clrMapOvr>
  <mc:AlternateContent xmlns:mc="http://schemas.openxmlformats.org/markup-compatibility/2006" xmlns:p14="http://schemas.microsoft.com/office/powerpoint/2010/main">
    <mc:Choice Requires="p14">
      <p:transition spd="slow" p14:dur="900">
        <p14:flythrough dir="out" hasBounce="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decel="100000"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1000" fill="hold"/>
                                        <p:tgtEl>
                                          <p:spTgt spid="6"/>
                                        </p:tgtEl>
                                        <p:attrNameLst>
                                          <p:attrName>ppt_x</p:attrName>
                                        </p:attrNameLst>
                                      </p:cBhvr>
                                      <p:tavLst>
                                        <p:tav tm="0">
                                          <p:val>
                                            <p:strVal val="#ppt_x"/>
                                          </p:val>
                                        </p:tav>
                                        <p:tav tm="100000">
                                          <p:val>
                                            <p:strVal val="#ppt_x"/>
                                          </p:val>
                                        </p:tav>
                                      </p:tavLst>
                                    </p:anim>
                                    <p:anim calcmode="lin" valueType="num">
                                      <p:cBhvr additive="base">
                                        <p:cTn id="8" dur="1000" fill="hold"/>
                                        <p:tgtEl>
                                          <p:spTgt spid="6"/>
                                        </p:tgtEl>
                                        <p:attrNameLst>
                                          <p:attrName>ppt_y</p:attrName>
                                        </p:attrNameLst>
                                      </p:cBhvr>
                                      <p:tavLst>
                                        <p:tav tm="0">
                                          <p:val>
                                            <p:strVal val="1+#ppt_h/2"/>
                                          </p:val>
                                        </p:tav>
                                        <p:tav tm="100000">
                                          <p:val>
                                            <p:strVal val="#ppt_y"/>
                                          </p:val>
                                        </p:tav>
                                      </p:tavLst>
                                    </p:anim>
                                  </p:childTnLst>
                                </p:cTn>
                              </p:par>
                              <p:par>
                                <p:cTn id="9" presetID="2" presetClass="entr" presetSubtype="4" decel="100000" fill="hold" nodeType="with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additive="base">
                                        <p:cTn id="11" dur="1000" fill="hold"/>
                                        <p:tgtEl>
                                          <p:spTgt spid="4"/>
                                        </p:tgtEl>
                                        <p:attrNameLst>
                                          <p:attrName>ppt_x</p:attrName>
                                        </p:attrNameLst>
                                      </p:cBhvr>
                                      <p:tavLst>
                                        <p:tav tm="0">
                                          <p:val>
                                            <p:strVal val="#ppt_x"/>
                                          </p:val>
                                        </p:tav>
                                        <p:tav tm="100000">
                                          <p:val>
                                            <p:strVal val="#ppt_x"/>
                                          </p:val>
                                        </p:tav>
                                      </p:tavLst>
                                    </p:anim>
                                    <p:anim calcmode="lin" valueType="num">
                                      <p:cBhvr additive="base">
                                        <p:cTn id="12" dur="10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 name="Picture 2" descr="H:\Quardia\Quardia Client Folder - Active\AMD\AMD0113 AMD firePro Creo 2 launch event - Mitra Madani\Resources\AMD firepro widescreen OIT 01A.jpg"/>
          <p:cNvPicPr>
            <a:picLocks noChangeAspect="1" noChangeArrowheads="1"/>
          </p:cNvPicPr>
          <p:nvPr/>
        </p:nvPicPr>
        <p:blipFill rotWithShape="1">
          <a:blip r:embed="rId2">
            <a:extLst>
              <a:ext uri="{28A0092B-C50C-407E-A947-70E740481C1C}">
                <a14:useLocalDpi xmlns:a14="http://schemas.microsoft.com/office/drawing/2010/main" val="0"/>
              </a:ext>
            </a:extLst>
          </a:blip>
          <a:srcRect b="6696"/>
          <a:stretch/>
        </p:blipFill>
        <p:spPr bwMode="auto">
          <a:xfrm>
            <a:off x="0" y="0"/>
            <a:ext cx="9144001" cy="4800600"/>
          </a:xfrm>
          <a:prstGeom prst="rect">
            <a:avLst/>
          </a:prstGeom>
          <a:noFill/>
          <a:extLst>
            <a:ext uri="{909E8E84-426E-40DD-AFC4-6F175D3DCCD1}">
              <a14:hiddenFill xmlns:a14="http://schemas.microsoft.com/office/drawing/2010/main">
                <a:solidFill>
                  <a:srgbClr val="FFFFFF"/>
                </a:solidFill>
              </a14:hiddenFill>
            </a:ext>
          </a:extLst>
        </p:spPr>
      </p:pic>
      <p:pic>
        <p:nvPicPr>
          <p:cNvPr id="24" name="Picture 23" descr="6X9PPT_Content_k.jpg"/>
          <p:cNvPicPr>
            <a:picLocks/>
          </p:cNvPicPr>
          <p:nvPr/>
        </p:nvPicPr>
        <p:blipFill rotWithShape="1">
          <a:blip r:embed="rId3" cstate="print"/>
          <a:srcRect l="91234" t="84955" r="2031" b="3193"/>
          <a:stretch/>
        </p:blipFill>
        <p:spPr>
          <a:xfrm>
            <a:off x="8342334" y="4369593"/>
            <a:ext cx="615929" cy="609601"/>
          </a:xfrm>
          <a:prstGeom prst="rect">
            <a:avLst/>
          </a:prstGeom>
        </p:spPr>
      </p:pic>
      <p:sp>
        <p:nvSpPr>
          <p:cNvPr id="18" name="Title 1"/>
          <p:cNvSpPr>
            <a:spLocks noGrp="1"/>
          </p:cNvSpPr>
          <p:nvPr>
            <p:ph type="title"/>
          </p:nvPr>
        </p:nvSpPr>
        <p:spPr>
          <a:xfrm>
            <a:off x="320040" y="112667"/>
            <a:ext cx="8503920" cy="480060"/>
          </a:xfrm>
        </p:spPr>
        <p:txBody>
          <a:bodyPr/>
          <a:lstStyle/>
          <a:p>
            <a:r>
              <a:rPr lang="en-US" dirty="0" smtClean="0"/>
              <a:t>OIT – Order independent Transparency</a:t>
            </a:r>
            <a:endParaRPr lang="en-US" dirty="0"/>
          </a:p>
        </p:txBody>
      </p:sp>
      <p:grpSp>
        <p:nvGrpSpPr>
          <p:cNvPr id="3" name="Group 2"/>
          <p:cNvGrpSpPr/>
          <p:nvPr/>
        </p:nvGrpSpPr>
        <p:grpSpPr>
          <a:xfrm>
            <a:off x="4533899" y="366823"/>
            <a:ext cx="4325681" cy="4224227"/>
            <a:chOff x="4533899" y="366823"/>
            <a:chExt cx="4325681" cy="4224227"/>
          </a:xfrm>
        </p:grpSpPr>
        <p:sp>
          <p:nvSpPr>
            <p:cNvPr id="2" name="TextBox 1"/>
            <p:cNvSpPr txBox="1"/>
            <p:nvPr/>
          </p:nvSpPr>
          <p:spPr>
            <a:xfrm>
              <a:off x="4533899" y="366823"/>
              <a:ext cx="4325681" cy="430887"/>
            </a:xfrm>
            <a:prstGeom prst="rect">
              <a:avLst/>
            </a:prstGeom>
            <a:noFill/>
          </p:spPr>
          <p:txBody>
            <a:bodyPr wrap="square" rtlCol="0">
              <a:spAutoFit/>
            </a:bodyPr>
            <a:lstStyle/>
            <a:p>
              <a:pPr algn="ctr"/>
              <a:r>
                <a:rPr lang="en-US" sz="2200" b="1" dirty="0" smtClean="0">
                  <a:solidFill>
                    <a:srgbClr val="FFC000"/>
                  </a:solidFill>
                  <a:effectLst>
                    <a:outerShdw blurRad="38100" dist="38100" dir="2700000" algn="tl">
                      <a:srgbClr val="000000">
                        <a:alpha val="43137"/>
                      </a:srgbClr>
                    </a:outerShdw>
                  </a:effectLst>
                </a:rPr>
                <a:t>Less Visual Artifacts !</a:t>
              </a:r>
            </a:p>
          </p:txBody>
        </p:sp>
        <p:grpSp>
          <p:nvGrpSpPr>
            <p:cNvPr id="9" name="Group 8"/>
            <p:cNvGrpSpPr/>
            <p:nvPr/>
          </p:nvGrpSpPr>
          <p:grpSpPr>
            <a:xfrm>
              <a:off x="4609176" y="921929"/>
              <a:ext cx="4191924" cy="3669121"/>
              <a:chOff x="4656801" y="969554"/>
              <a:chExt cx="4191924" cy="3250021"/>
            </a:xfrm>
          </p:grpSpPr>
          <p:sp>
            <p:nvSpPr>
              <p:cNvPr id="25" name="Rounded Rectangle 24"/>
              <p:cNvSpPr/>
              <p:nvPr/>
            </p:nvSpPr>
            <p:spPr bwMode="auto">
              <a:xfrm>
                <a:off x="4656801" y="969554"/>
                <a:ext cx="4191924" cy="3250021"/>
              </a:xfrm>
              <a:prstGeom prst="roundRect">
                <a:avLst>
                  <a:gd name="adj" fmla="val 4940"/>
                </a:avLst>
              </a:prstGeom>
              <a:gradFill flip="none" rotWithShape="1">
                <a:gsLst>
                  <a:gs pos="0">
                    <a:schemeClr val="bg1"/>
                  </a:gs>
                  <a:gs pos="62080">
                    <a:srgbClr val="000000">
                      <a:alpha val="67000"/>
                    </a:srgbClr>
                  </a:gs>
                  <a:gs pos="21000">
                    <a:schemeClr val="bg1">
                      <a:alpha val="65000"/>
                    </a:schemeClr>
                  </a:gs>
                  <a:gs pos="100000">
                    <a:schemeClr val="bg1">
                      <a:alpha val="82000"/>
                    </a:schemeClr>
                  </a:gs>
                </a:gsLst>
                <a:lin ang="16200000" scaled="1"/>
                <a:tileRect/>
              </a:gradFill>
              <a:ln w="19050" algn="ctr">
                <a:solidFill>
                  <a:srgbClr val="FFC000"/>
                </a:solidFill>
                <a:round/>
                <a:headEnd/>
                <a:tailEnd/>
              </a:ln>
              <a:effectLst>
                <a:outerShdw blurRad="50800" dist="38100" dir="5400000" algn="t" rotWithShape="0">
                  <a:prstClr val="black">
                    <a:alpha val="40000"/>
                  </a:prstClr>
                </a:outerShdw>
              </a:effectLst>
            </p:spPr>
            <p:txBody>
              <a:bodyPr lIns="228600" tIns="45714" rIns="228600" bIns="45714" rtlCol="0" anchor="ctr"/>
              <a:lstStyle/>
              <a:p>
                <a:pPr marL="1588" indent="-1588" algn="ctr" defTabSz="913183"/>
                <a:endParaRPr lang="en-CA" b="1" dirty="0">
                  <a:solidFill>
                    <a:prstClr val="white"/>
                  </a:solidFill>
                  <a:cs typeface="Arial" charset="0"/>
                </a:endParaRPr>
              </a:p>
            </p:txBody>
          </p:sp>
          <p:sp>
            <p:nvSpPr>
              <p:cNvPr id="26" name="Rounded Rectangle 25"/>
              <p:cNvSpPr/>
              <p:nvPr/>
            </p:nvSpPr>
            <p:spPr bwMode="auto">
              <a:xfrm>
                <a:off x="4730665" y="1042390"/>
                <a:ext cx="4044197" cy="1541192"/>
              </a:xfrm>
              <a:prstGeom prst="roundRect">
                <a:avLst>
                  <a:gd name="adj" fmla="val 7471"/>
                </a:avLst>
              </a:prstGeom>
              <a:gradFill flip="none" rotWithShape="1">
                <a:gsLst>
                  <a:gs pos="0">
                    <a:schemeClr val="tx1">
                      <a:alpha val="56000"/>
                    </a:schemeClr>
                  </a:gs>
                  <a:gs pos="3000">
                    <a:schemeClr val="tx1">
                      <a:alpha val="46000"/>
                    </a:schemeClr>
                  </a:gs>
                  <a:gs pos="23000">
                    <a:schemeClr val="bg1">
                      <a:alpha val="0"/>
                    </a:schemeClr>
                  </a:gs>
                  <a:gs pos="100000">
                    <a:schemeClr val="bg1">
                      <a:alpha val="0"/>
                    </a:schemeClr>
                  </a:gs>
                </a:gsLst>
                <a:lin ang="5400000" scaled="0"/>
                <a:tileRect/>
              </a:gradFill>
              <a:ln w="19050" algn="ctr">
                <a:noFill/>
                <a:round/>
                <a:headEnd/>
                <a:tailEnd/>
              </a:ln>
              <a:effectLst/>
            </p:spPr>
            <p:txBody>
              <a:bodyPr lIns="228600" tIns="45714" rIns="228600" bIns="45714" rtlCol="0" anchor="ctr"/>
              <a:lstStyle/>
              <a:p>
                <a:pPr marL="1588" indent="-1588" algn="ctr" defTabSz="913183"/>
                <a:endParaRPr lang="en-CA" b="1" dirty="0" smtClean="0">
                  <a:solidFill>
                    <a:prstClr val="white"/>
                  </a:solidFill>
                  <a:cs typeface="Arial" charset="0"/>
                </a:endParaRPr>
              </a:p>
            </p:txBody>
          </p:sp>
        </p:grpSp>
        <p:pic>
          <p:nvPicPr>
            <p:cNvPr id="30" name="Picture 2" descr="C:\Users\areymond.AMD\Documents\0_Asset DB Graphics\ProductsImages&amp;Videos\PTC\OIT Creo 2 projects\Blended_Creo2_artifacts\OIT_Creo2_pixel_perfect.png"/>
            <p:cNvPicPr preferRelativeResize="0">
              <a:picLocks noChangeArrowheads="1"/>
            </p:cNvPicPr>
            <p:nvPr/>
          </p:nvPicPr>
          <p:blipFill rotWithShape="1">
            <a:blip r:embed="rId4" cstate="screen"/>
            <a:srcRect l="828" t="9427" r="956" b="12452"/>
            <a:stretch/>
          </p:blipFill>
          <p:spPr bwMode="auto">
            <a:xfrm>
              <a:off x="4952999" y="1447799"/>
              <a:ext cx="3473332" cy="2486025"/>
            </a:xfrm>
            <a:prstGeom prst="roundRect">
              <a:avLst>
                <a:gd name="adj" fmla="val 7250"/>
              </a:avLst>
            </a:prstGeom>
            <a:solidFill>
              <a:schemeClr val="accent4"/>
            </a:solidFill>
            <a:ln>
              <a:solidFill>
                <a:schemeClr val="tx1"/>
              </a:solidFill>
            </a:ln>
            <a:effectLst>
              <a:outerShdw blurRad="50800" dist="38100" dir="5400000" algn="t" rotWithShape="0">
                <a:prstClr val="black">
                  <a:alpha val="40000"/>
                </a:prstClr>
              </a:outerShdw>
            </a:effectLst>
          </p:spPr>
        </p:pic>
        <p:sp>
          <p:nvSpPr>
            <p:cNvPr id="34" name="Content Placeholder 3"/>
            <p:cNvSpPr txBox="1">
              <a:spLocks/>
            </p:cNvSpPr>
            <p:nvPr/>
          </p:nvSpPr>
          <p:spPr>
            <a:xfrm>
              <a:off x="4609176" y="1009398"/>
              <a:ext cx="4191924" cy="400302"/>
            </a:xfrm>
            <a:prstGeom prst="rect">
              <a:avLst/>
            </a:prstGeom>
          </p:spPr>
          <p:txBody>
            <a:bodyPr/>
            <a:lstStyle>
              <a:lvl1pPr marL="112713" indent="-112713" algn="l" defTabSz="914400" rtl="0" eaLnBrk="1" latinLnBrk="0" hangingPunct="1">
                <a:spcBef>
                  <a:spcPts val="336"/>
                </a:spcBef>
                <a:spcAft>
                  <a:spcPts val="336"/>
                </a:spcAft>
                <a:buClr>
                  <a:schemeClr val="tx1"/>
                </a:buClr>
                <a:buFont typeface="Wingdings" pitchFamily="2" charset="2"/>
                <a:buChar char="§"/>
                <a:defRPr sz="1400" kern="1200">
                  <a:solidFill>
                    <a:srgbClr val="FFFFFF"/>
                  </a:solidFill>
                  <a:latin typeface="+mn-lt"/>
                  <a:ea typeface="+mn-ea"/>
                  <a:cs typeface="+mn-cs"/>
                </a:defRPr>
              </a:lvl1pPr>
              <a:lvl2pPr marL="400050" indent="-169863" algn="l" defTabSz="914400" rtl="0" eaLnBrk="1" latinLnBrk="0" hangingPunct="1">
                <a:spcBef>
                  <a:spcPts val="336"/>
                </a:spcBef>
                <a:spcAft>
                  <a:spcPts val="336"/>
                </a:spcAft>
                <a:buClr>
                  <a:schemeClr val="tx1"/>
                </a:buClr>
                <a:buFont typeface="Arial" pitchFamily="34" charset="0"/>
                <a:buChar char="–"/>
                <a:defRPr sz="1400" kern="1200">
                  <a:solidFill>
                    <a:srgbClr val="FFFFFF"/>
                  </a:solidFill>
                  <a:latin typeface="+mn-lt"/>
                  <a:ea typeface="+mn-ea"/>
                  <a:cs typeface="+mn-cs"/>
                </a:defRPr>
              </a:lvl2pPr>
              <a:lvl3pPr marL="574675" indent="-109538" algn="l" defTabSz="914400" rtl="0" eaLnBrk="1" latinLnBrk="0" hangingPunct="1">
                <a:spcBef>
                  <a:spcPts val="336"/>
                </a:spcBef>
                <a:spcAft>
                  <a:spcPts val="336"/>
                </a:spcAft>
                <a:buClr>
                  <a:schemeClr val="tx1"/>
                </a:buClr>
                <a:buFont typeface="Wingdings" pitchFamily="2" charset="2"/>
                <a:buChar char="§"/>
                <a:defRPr sz="1200" kern="1200">
                  <a:solidFill>
                    <a:srgbClr val="FFFFFF"/>
                  </a:solidFill>
                  <a:latin typeface="+mn-lt"/>
                  <a:ea typeface="+mn-ea"/>
                  <a:cs typeface="+mn-cs"/>
                </a:defRPr>
              </a:lvl3pPr>
              <a:lvl4pPr marL="854075" indent="-165100" algn="l" defTabSz="914400" rtl="0" eaLnBrk="1" latinLnBrk="0" hangingPunct="1">
                <a:spcBef>
                  <a:spcPts val="336"/>
                </a:spcBef>
                <a:spcAft>
                  <a:spcPts val="336"/>
                </a:spcAft>
                <a:buClr>
                  <a:schemeClr val="tx1"/>
                </a:buClr>
                <a:buFont typeface="Arial" pitchFamily="34" charset="0"/>
                <a:buChar char="–"/>
                <a:defRPr sz="1200" kern="1200">
                  <a:solidFill>
                    <a:srgbClr val="FFFFFF"/>
                  </a:solidFill>
                  <a:latin typeface="+mn-lt"/>
                  <a:ea typeface="+mn-ea"/>
                  <a:cs typeface="+mn-cs"/>
                </a:defRPr>
              </a:lvl4pPr>
              <a:lvl5pPr marL="1027113" indent="-112713" algn="l" defTabSz="914400" rtl="0" eaLnBrk="1" latinLnBrk="0" hangingPunct="1">
                <a:spcBef>
                  <a:spcPts val="336"/>
                </a:spcBef>
                <a:spcAft>
                  <a:spcPts val="336"/>
                </a:spcAft>
                <a:buClr>
                  <a:schemeClr val="tx1"/>
                </a:buClr>
                <a:buFont typeface="Wingdings" pitchFamily="2" charset="2"/>
                <a:buChar char="§"/>
                <a:defRPr sz="1000" kern="1200">
                  <a:solidFill>
                    <a:srgbClr val="FFFFFF"/>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fontAlgn="t">
                <a:spcAft>
                  <a:spcPts val="600"/>
                </a:spcAft>
                <a:buNone/>
              </a:pPr>
              <a:r>
                <a:rPr lang="en-US" sz="1800" b="1" dirty="0" smtClean="0">
                  <a:solidFill>
                    <a:srgbClr val="FFC000"/>
                  </a:solidFill>
                  <a:effectLst>
                    <a:outerShdw blurRad="38100" dist="38100" dir="2700000" algn="tl">
                      <a:srgbClr val="000000">
                        <a:alpha val="43137"/>
                      </a:srgbClr>
                    </a:outerShdw>
                  </a:effectLst>
                </a:rPr>
                <a:t>GPU-accelerated OIT </a:t>
              </a:r>
              <a:r>
                <a:rPr lang="en-US" sz="1800" b="1" dirty="0">
                  <a:solidFill>
                    <a:srgbClr val="FFC000"/>
                  </a:solidFill>
                  <a:effectLst>
                    <a:outerShdw blurRad="38100" dist="38100" dir="2700000" algn="tl">
                      <a:srgbClr val="000000">
                        <a:alpha val="43137"/>
                      </a:srgbClr>
                    </a:outerShdw>
                  </a:effectLst>
                </a:rPr>
                <a:t>mode </a:t>
              </a:r>
              <a:r>
                <a:rPr lang="en-US" sz="1800" b="1" dirty="0" smtClean="0">
                  <a:solidFill>
                    <a:srgbClr val="FFC000"/>
                  </a:solidFill>
                  <a:effectLst>
                    <a:outerShdw blurRad="38100" dist="38100" dir="2700000" algn="tl">
                      <a:srgbClr val="000000">
                        <a:alpha val="43137"/>
                      </a:srgbClr>
                    </a:outerShdw>
                  </a:effectLst>
                </a:rPr>
                <a:t>enabled!</a:t>
              </a:r>
              <a:endParaRPr lang="en-US" sz="1800" b="1" dirty="0">
                <a:solidFill>
                  <a:srgbClr val="FFC000"/>
                </a:solidFill>
                <a:effectLst>
                  <a:outerShdw blurRad="38100" dist="38100" dir="2700000" algn="tl">
                    <a:srgbClr val="000000">
                      <a:alpha val="43137"/>
                    </a:srgbClr>
                  </a:outerShdw>
                </a:effectLst>
              </a:endParaRPr>
            </a:p>
          </p:txBody>
        </p:sp>
        <p:sp>
          <p:nvSpPr>
            <p:cNvPr id="37" name="Rounded Rectangle 36"/>
            <p:cNvSpPr/>
            <p:nvPr/>
          </p:nvSpPr>
          <p:spPr bwMode="auto">
            <a:xfrm>
              <a:off x="6419850" y="1485899"/>
              <a:ext cx="1095375" cy="923925"/>
            </a:xfrm>
            <a:prstGeom prst="roundRect">
              <a:avLst/>
            </a:prstGeom>
            <a:noFill/>
            <a:ln w="6350" algn="ctr">
              <a:solidFill>
                <a:schemeClr val="tx1"/>
              </a:solidFill>
              <a:round/>
              <a:headEnd/>
              <a:tailEnd/>
            </a:ln>
            <a:effectLst>
              <a:outerShdw blurRad="50800" dist="25400" dir="5400000" algn="t" rotWithShape="0">
                <a:prstClr val="black">
                  <a:alpha val="40000"/>
                </a:prstClr>
              </a:outerShdw>
            </a:effectLst>
          </p:spPr>
          <p:txBody>
            <a:bodyPr lIns="228600" tIns="45714" rIns="228600" bIns="45714" rtlCol="0" anchor="ctr"/>
            <a:lstStyle/>
            <a:p>
              <a:pPr marL="1588" indent="-1588" algn="ctr" defTabSz="913183"/>
              <a:endParaRPr lang="en-US" b="1" dirty="0" smtClean="0">
                <a:solidFill>
                  <a:prstClr val="white"/>
                </a:solidFill>
                <a:cs typeface="Arial" charset="0"/>
              </a:endParaRPr>
            </a:p>
          </p:txBody>
        </p:sp>
        <p:sp>
          <p:nvSpPr>
            <p:cNvPr id="38" name="Rounded Rectangle 37"/>
            <p:cNvSpPr/>
            <p:nvPr/>
          </p:nvSpPr>
          <p:spPr bwMode="auto">
            <a:xfrm>
              <a:off x="5276851" y="2381250"/>
              <a:ext cx="552450" cy="704850"/>
            </a:xfrm>
            <a:prstGeom prst="roundRect">
              <a:avLst/>
            </a:prstGeom>
            <a:noFill/>
            <a:ln w="6350" algn="ctr">
              <a:solidFill>
                <a:schemeClr val="tx1"/>
              </a:solidFill>
              <a:round/>
              <a:headEnd/>
              <a:tailEnd/>
            </a:ln>
            <a:effectLst>
              <a:outerShdw blurRad="50800" dist="25400" dir="5400000" algn="t" rotWithShape="0">
                <a:prstClr val="black">
                  <a:alpha val="40000"/>
                </a:prstClr>
              </a:outerShdw>
            </a:effectLst>
          </p:spPr>
          <p:txBody>
            <a:bodyPr lIns="228600" tIns="45714" rIns="228600" bIns="45714" rtlCol="0" anchor="ctr"/>
            <a:lstStyle/>
            <a:p>
              <a:pPr marL="1588" indent="-1588" algn="ctr" defTabSz="913183"/>
              <a:endParaRPr lang="en-US" b="1" dirty="0" smtClean="0">
                <a:solidFill>
                  <a:prstClr val="white"/>
                </a:solidFill>
                <a:cs typeface="Arial" charset="0"/>
              </a:endParaRPr>
            </a:p>
          </p:txBody>
        </p:sp>
        <p:sp>
          <p:nvSpPr>
            <p:cNvPr id="39" name="Rounded Rectangle 38"/>
            <p:cNvSpPr/>
            <p:nvPr/>
          </p:nvSpPr>
          <p:spPr bwMode="auto">
            <a:xfrm>
              <a:off x="6524625" y="2771775"/>
              <a:ext cx="695326" cy="390525"/>
            </a:xfrm>
            <a:prstGeom prst="roundRect">
              <a:avLst/>
            </a:prstGeom>
            <a:noFill/>
            <a:ln w="6350" algn="ctr">
              <a:solidFill>
                <a:schemeClr val="tx1"/>
              </a:solidFill>
              <a:round/>
              <a:headEnd/>
              <a:tailEnd/>
            </a:ln>
            <a:effectLst>
              <a:outerShdw blurRad="50800" dist="25400" dir="5400000" algn="t" rotWithShape="0">
                <a:prstClr val="black">
                  <a:alpha val="40000"/>
                </a:prstClr>
              </a:outerShdw>
            </a:effectLst>
          </p:spPr>
          <p:txBody>
            <a:bodyPr lIns="228600" tIns="45714" rIns="228600" bIns="45714" rtlCol="0" anchor="ctr"/>
            <a:lstStyle/>
            <a:p>
              <a:pPr marL="1588" indent="-1588" algn="ctr" defTabSz="913183"/>
              <a:endParaRPr lang="en-US" b="1" dirty="0" smtClean="0">
                <a:solidFill>
                  <a:prstClr val="white"/>
                </a:solidFill>
                <a:cs typeface="Arial" charset="0"/>
              </a:endParaRPr>
            </a:p>
          </p:txBody>
        </p:sp>
        <p:sp>
          <p:nvSpPr>
            <p:cNvPr id="40" name="Content Placeholder 3"/>
            <p:cNvSpPr txBox="1">
              <a:spLocks/>
            </p:cNvSpPr>
            <p:nvPr/>
          </p:nvSpPr>
          <p:spPr>
            <a:xfrm>
              <a:off x="5152316" y="3943098"/>
              <a:ext cx="3115384" cy="400302"/>
            </a:xfrm>
            <a:prstGeom prst="rect">
              <a:avLst/>
            </a:prstGeom>
          </p:spPr>
          <p:txBody>
            <a:bodyPr/>
            <a:lstStyle>
              <a:lvl1pPr marL="112713" indent="-112713" algn="l" defTabSz="914400" rtl="0" eaLnBrk="1" latinLnBrk="0" hangingPunct="1">
                <a:spcBef>
                  <a:spcPts val="336"/>
                </a:spcBef>
                <a:spcAft>
                  <a:spcPts val="336"/>
                </a:spcAft>
                <a:buClr>
                  <a:schemeClr val="tx1"/>
                </a:buClr>
                <a:buFont typeface="Wingdings" pitchFamily="2" charset="2"/>
                <a:buChar char="§"/>
                <a:defRPr sz="1400" kern="1200">
                  <a:solidFill>
                    <a:srgbClr val="FFFFFF"/>
                  </a:solidFill>
                  <a:latin typeface="+mn-lt"/>
                  <a:ea typeface="+mn-ea"/>
                  <a:cs typeface="+mn-cs"/>
                </a:defRPr>
              </a:lvl1pPr>
              <a:lvl2pPr marL="400050" indent="-169863" algn="l" defTabSz="914400" rtl="0" eaLnBrk="1" latinLnBrk="0" hangingPunct="1">
                <a:spcBef>
                  <a:spcPts val="336"/>
                </a:spcBef>
                <a:spcAft>
                  <a:spcPts val="336"/>
                </a:spcAft>
                <a:buClr>
                  <a:schemeClr val="tx1"/>
                </a:buClr>
                <a:buFont typeface="Arial" pitchFamily="34" charset="0"/>
                <a:buChar char="–"/>
                <a:defRPr sz="1400" kern="1200">
                  <a:solidFill>
                    <a:srgbClr val="FFFFFF"/>
                  </a:solidFill>
                  <a:latin typeface="+mn-lt"/>
                  <a:ea typeface="+mn-ea"/>
                  <a:cs typeface="+mn-cs"/>
                </a:defRPr>
              </a:lvl2pPr>
              <a:lvl3pPr marL="574675" indent="-109538" algn="l" defTabSz="914400" rtl="0" eaLnBrk="1" latinLnBrk="0" hangingPunct="1">
                <a:spcBef>
                  <a:spcPts val="336"/>
                </a:spcBef>
                <a:spcAft>
                  <a:spcPts val="336"/>
                </a:spcAft>
                <a:buClr>
                  <a:schemeClr val="tx1"/>
                </a:buClr>
                <a:buFont typeface="Wingdings" pitchFamily="2" charset="2"/>
                <a:buChar char="§"/>
                <a:defRPr sz="1200" kern="1200">
                  <a:solidFill>
                    <a:srgbClr val="FFFFFF"/>
                  </a:solidFill>
                  <a:latin typeface="+mn-lt"/>
                  <a:ea typeface="+mn-ea"/>
                  <a:cs typeface="+mn-cs"/>
                </a:defRPr>
              </a:lvl3pPr>
              <a:lvl4pPr marL="854075" indent="-165100" algn="l" defTabSz="914400" rtl="0" eaLnBrk="1" latinLnBrk="0" hangingPunct="1">
                <a:spcBef>
                  <a:spcPts val="336"/>
                </a:spcBef>
                <a:spcAft>
                  <a:spcPts val="336"/>
                </a:spcAft>
                <a:buClr>
                  <a:schemeClr val="tx1"/>
                </a:buClr>
                <a:buFont typeface="Arial" pitchFamily="34" charset="0"/>
                <a:buChar char="–"/>
                <a:defRPr sz="1200" kern="1200">
                  <a:solidFill>
                    <a:srgbClr val="FFFFFF"/>
                  </a:solidFill>
                  <a:latin typeface="+mn-lt"/>
                  <a:ea typeface="+mn-ea"/>
                  <a:cs typeface="+mn-cs"/>
                </a:defRPr>
              </a:lvl4pPr>
              <a:lvl5pPr marL="1027113" indent="-112713" algn="l" defTabSz="914400" rtl="0" eaLnBrk="1" latinLnBrk="0" hangingPunct="1">
                <a:spcBef>
                  <a:spcPts val="336"/>
                </a:spcBef>
                <a:spcAft>
                  <a:spcPts val="336"/>
                </a:spcAft>
                <a:buClr>
                  <a:schemeClr val="tx1"/>
                </a:buClr>
                <a:buFont typeface="Wingdings" pitchFamily="2" charset="2"/>
                <a:buChar char="§"/>
                <a:defRPr sz="1000" kern="1200">
                  <a:solidFill>
                    <a:srgbClr val="FFFFFF"/>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fontAlgn="t">
                <a:spcAft>
                  <a:spcPts val="600"/>
                </a:spcAft>
                <a:buNone/>
              </a:pPr>
              <a:r>
                <a:rPr lang="en-US" sz="1800" b="1" i="1" dirty="0">
                  <a:solidFill>
                    <a:srgbClr val="FFC000"/>
                  </a:solidFill>
                  <a:effectLst>
                    <a:outerShdw blurRad="38100" dist="38100" dir="2700000" algn="tl">
                      <a:srgbClr val="000000">
                        <a:alpha val="43137"/>
                      </a:srgbClr>
                    </a:outerShdw>
                  </a:effectLst>
                </a:rPr>
                <a:t>Pixel Accurate rendering without visible artifacts!</a:t>
              </a:r>
            </a:p>
          </p:txBody>
        </p:sp>
      </p:grpSp>
      <p:grpSp>
        <p:nvGrpSpPr>
          <p:cNvPr id="4" name="Group 3"/>
          <p:cNvGrpSpPr/>
          <p:nvPr/>
        </p:nvGrpSpPr>
        <p:grpSpPr>
          <a:xfrm>
            <a:off x="336475" y="921929"/>
            <a:ext cx="4191924" cy="3669121"/>
            <a:chOff x="336475" y="921929"/>
            <a:chExt cx="4191924" cy="3669121"/>
          </a:xfrm>
        </p:grpSpPr>
        <p:grpSp>
          <p:nvGrpSpPr>
            <p:cNvPr id="6" name="Group 5"/>
            <p:cNvGrpSpPr/>
            <p:nvPr/>
          </p:nvGrpSpPr>
          <p:grpSpPr>
            <a:xfrm>
              <a:off x="336475" y="921929"/>
              <a:ext cx="4191924" cy="3669121"/>
              <a:chOff x="384100" y="969554"/>
              <a:chExt cx="4191924" cy="3250021"/>
            </a:xfrm>
          </p:grpSpPr>
          <p:sp>
            <p:nvSpPr>
              <p:cNvPr id="20" name="Rounded Rectangle 19"/>
              <p:cNvSpPr/>
              <p:nvPr/>
            </p:nvSpPr>
            <p:spPr bwMode="auto">
              <a:xfrm>
                <a:off x="384100" y="969554"/>
                <a:ext cx="4191924" cy="3250021"/>
              </a:xfrm>
              <a:prstGeom prst="roundRect">
                <a:avLst>
                  <a:gd name="adj" fmla="val 4940"/>
                </a:avLst>
              </a:prstGeom>
              <a:gradFill flip="none" rotWithShape="1">
                <a:gsLst>
                  <a:gs pos="0">
                    <a:schemeClr val="bg1"/>
                  </a:gs>
                  <a:gs pos="62080">
                    <a:srgbClr val="000000">
                      <a:alpha val="67000"/>
                    </a:srgbClr>
                  </a:gs>
                  <a:gs pos="21000">
                    <a:schemeClr val="bg1">
                      <a:alpha val="65000"/>
                    </a:schemeClr>
                  </a:gs>
                  <a:gs pos="100000">
                    <a:schemeClr val="bg1">
                      <a:alpha val="82000"/>
                    </a:schemeClr>
                  </a:gs>
                </a:gsLst>
                <a:lin ang="16200000" scaled="1"/>
                <a:tileRect/>
              </a:gradFill>
              <a:ln w="19050" algn="ctr">
                <a:solidFill>
                  <a:schemeClr val="bg1">
                    <a:lumMod val="75000"/>
                    <a:lumOff val="25000"/>
                  </a:schemeClr>
                </a:solidFill>
                <a:round/>
                <a:headEnd/>
                <a:tailEnd/>
              </a:ln>
              <a:effectLst>
                <a:outerShdw blurRad="50800" dist="38100" dir="5400000" algn="t" rotWithShape="0">
                  <a:prstClr val="black">
                    <a:alpha val="40000"/>
                  </a:prstClr>
                </a:outerShdw>
              </a:effectLst>
            </p:spPr>
            <p:txBody>
              <a:bodyPr lIns="228600" tIns="45714" rIns="228600" bIns="45714" rtlCol="0" anchor="ctr"/>
              <a:lstStyle/>
              <a:p>
                <a:pPr marL="1588" indent="-1588" algn="ctr" defTabSz="913183"/>
                <a:endParaRPr lang="en-CA" b="1" dirty="0" smtClean="0">
                  <a:solidFill>
                    <a:prstClr val="white"/>
                  </a:solidFill>
                  <a:cs typeface="Arial" charset="0"/>
                </a:endParaRPr>
              </a:p>
            </p:txBody>
          </p:sp>
          <p:sp>
            <p:nvSpPr>
              <p:cNvPr id="21" name="Rounded Rectangle 20"/>
              <p:cNvSpPr/>
              <p:nvPr/>
            </p:nvSpPr>
            <p:spPr bwMode="auto">
              <a:xfrm>
                <a:off x="457964" y="1042390"/>
                <a:ext cx="4044197" cy="1541192"/>
              </a:xfrm>
              <a:prstGeom prst="roundRect">
                <a:avLst>
                  <a:gd name="adj" fmla="val 7471"/>
                </a:avLst>
              </a:prstGeom>
              <a:gradFill flip="none" rotWithShape="1">
                <a:gsLst>
                  <a:gs pos="0">
                    <a:schemeClr val="tx1">
                      <a:alpha val="56000"/>
                    </a:schemeClr>
                  </a:gs>
                  <a:gs pos="3000">
                    <a:schemeClr val="tx1">
                      <a:alpha val="46000"/>
                    </a:schemeClr>
                  </a:gs>
                  <a:gs pos="23000">
                    <a:schemeClr val="bg1">
                      <a:alpha val="0"/>
                    </a:schemeClr>
                  </a:gs>
                  <a:gs pos="100000">
                    <a:schemeClr val="bg1">
                      <a:alpha val="0"/>
                    </a:schemeClr>
                  </a:gs>
                </a:gsLst>
                <a:lin ang="5400000" scaled="0"/>
                <a:tileRect/>
              </a:gradFill>
              <a:ln w="19050" algn="ctr">
                <a:noFill/>
                <a:round/>
                <a:headEnd/>
                <a:tailEnd/>
              </a:ln>
              <a:effectLst/>
            </p:spPr>
            <p:txBody>
              <a:bodyPr lIns="228600" tIns="45714" rIns="228600" bIns="45714" rtlCol="0" anchor="ctr"/>
              <a:lstStyle/>
              <a:p>
                <a:pPr marL="1588" indent="-1588" algn="ctr" defTabSz="913183"/>
                <a:endParaRPr lang="en-CA" b="1" dirty="0" smtClean="0">
                  <a:solidFill>
                    <a:prstClr val="white"/>
                  </a:solidFill>
                  <a:cs typeface="Arial" charset="0"/>
                </a:endParaRPr>
              </a:p>
            </p:txBody>
          </p:sp>
        </p:grpSp>
        <p:pic>
          <p:nvPicPr>
            <p:cNvPr id="31" name="Picture 2" descr="C:\Users\areymond.AMD\Documents\0_Asset DB Graphics\ProductsImages&amp;Videos\PTC\OIT Creo 2 projects\Blended_Creo2_artifacts\Blended_Creo2_artifacts.png"/>
            <p:cNvPicPr preferRelativeResize="0">
              <a:picLocks noChangeArrowheads="1"/>
            </p:cNvPicPr>
            <p:nvPr/>
          </p:nvPicPr>
          <p:blipFill rotWithShape="1">
            <a:blip r:embed="rId5" cstate="screen"/>
            <a:srcRect l="202" t="10102" r="806" b="8991"/>
            <a:stretch/>
          </p:blipFill>
          <p:spPr bwMode="auto">
            <a:xfrm>
              <a:off x="704850" y="1447800"/>
              <a:ext cx="3473778" cy="2482474"/>
            </a:xfrm>
            <a:prstGeom prst="roundRect">
              <a:avLst>
                <a:gd name="adj" fmla="val 7250"/>
              </a:avLst>
            </a:prstGeom>
            <a:solidFill>
              <a:schemeClr val="accent4"/>
            </a:solidFill>
            <a:ln>
              <a:solidFill>
                <a:schemeClr val="tx1"/>
              </a:solidFill>
            </a:ln>
            <a:effectLst>
              <a:outerShdw blurRad="50800" dist="38100" dir="5400000" algn="t" rotWithShape="0">
                <a:prstClr val="black">
                  <a:alpha val="40000"/>
                </a:prstClr>
              </a:outerShdw>
            </a:effectLst>
          </p:spPr>
        </p:pic>
        <p:sp>
          <p:nvSpPr>
            <p:cNvPr id="33" name="Content Placeholder 3"/>
            <p:cNvSpPr txBox="1">
              <a:spLocks/>
            </p:cNvSpPr>
            <p:nvPr/>
          </p:nvSpPr>
          <p:spPr>
            <a:xfrm>
              <a:off x="437440" y="1009398"/>
              <a:ext cx="3972636" cy="400302"/>
            </a:xfrm>
            <a:prstGeom prst="rect">
              <a:avLst/>
            </a:prstGeom>
          </p:spPr>
          <p:txBody>
            <a:bodyPr/>
            <a:lstStyle>
              <a:lvl1pPr marL="112713" indent="-112713" algn="l" defTabSz="914400" rtl="0" eaLnBrk="1" latinLnBrk="0" hangingPunct="1">
                <a:spcBef>
                  <a:spcPts val="336"/>
                </a:spcBef>
                <a:spcAft>
                  <a:spcPts val="336"/>
                </a:spcAft>
                <a:buClr>
                  <a:schemeClr val="tx1"/>
                </a:buClr>
                <a:buFont typeface="Wingdings" pitchFamily="2" charset="2"/>
                <a:buChar char="§"/>
                <a:defRPr sz="1400" kern="1200">
                  <a:solidFill>
                    <a:srgbClr val="FFFFFF"/>
                  </a:solidFill>
                  <a:latin typeface="+mn-lt"/>
                  <a:ea typeface="+mn-ea"/>
                  <a:cs typeface="+mn-cs"/>
                </a:defRPr>
              </a:lvl1pPr>
              <a:lvl2pPr marL="400050" indent="-169863" algn="l" defTabSz="914400" rtl="0" eaLnBrk="1" latinLnBrk="0" hangingPunct="1">
                <a:spcBef>
                  <a:spcPts val="336"/>
                </a:spcBef>
                <a:spcAft>
                  <a:spcPts val="336"/>
                </a:spcAft>
                <a:buClr>
                  <a:schemeClr val="tx1"/>
                </a:buClr>
                <a:buFont typeface="Arial" pitchFamily="34" charset="0"/>
                <a:buChar char="–"/>
                <a:defRPr sz="1400" kern="1200">
                  <a:solidFill>
                    <a:srgbClr val="FFFFFF"/>
                  </a:solidFill>
                  <a:latin typeface="+mn-lt"/>
                  <a:ea typeface="+mn-ea"/>
                  <a:cs typeface="+mn-cs"/>
                </a:defRPr>
              </a:lvl2pPr>
              <a:lvl3pPr marL="574675" indent="-109538" algn="l" defTabSz="914400" rtl="0" eaLnBrk="1" latinLnBrk="0" hangingPunct="1">
                <a:spcBef>
                  <a:spcPts val="336"/>
                </a:spcBef>
                <a:spcAft>
                  <a:spcPts val="336"/>
                </a:spcAft>
                <a:buClr>
                  <a:schemeClr val="tx1"/>
                </a:buClr>
                <a:buFont typeface="Wingdings" pitchFamily="2" charset="2"/>
                <a:buChar char="§"/>
                <a:defRPr sz="1200" kern="1200">
                  <a:solidFill>
                    <a:srgbClr val="FFFFFF"/>
                  </a:solidFill>
                  <a:latin typeface="+mn-lt"/>
                  <a:ea typeface="+mn-ea"/>
                  <a:cs typeface="+mn-cs"/>
                </a:defRPr>
              </a:lvl3pPr>
              <a:lvl4pPr marL="854075" indent="-165100" algn="l" defTabSz="914400" rtl="0" eaLnBrk="1" latinLnBrk="0" hangingPunct="1">
                <a:spcBef>
                  <a:spcPts val="336"/>
                </a:spcBef>
                <a:spcAft>
                  <a:spcPts val="336"/>
                </a:spcAft>
                <a:buClr>
                  <a:schemeClr val="tx1"/>
                </a:buClr>
                <a:buFont typeface="Arial" pitchFamily="34" charset="0"/>
                <a:buChar char="–"/>
                <a:defRPr sz="1200" kern="1200">
                  <a:solidFill>
                    <a:srgbClr val="FFFFFF"/>
                  </a:solidFill>
                  <a:latin typeface="+mn-lt"/>
                  <a:ea typeface="+mn-ea"/>
                  <a:cs typeface="+mn-cs"/>
                </a:defRPr>
              </a:lvl4pPr>
              <a:lvl5pPr marL="1027113" indent="-112713" algn="l" defTabSz="914400" rtl="0" eaLnBrk="1" latinLnBrk="0" hangingPunct="1">
                <a:spcBef>
                  <a:spcPts val="336"/>
                </a:spcBef>
                <a:spcAft>
                  <a:spcPts val="336"/>
                </a:spcAft>
                <a:buClr>
                  <a:schemeClr val="tx1"/>
                </a:buClr>
                <a:buFont typeface="Wingdings" pitchFamily="2" charset="2"/>
                <a:buChar char="§"/>
                <a:defRPr sz="1000" kern="1200">
                  <a:solidFill>
                    <a:srgbClr val="FFFFFF"/>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fontAlgn="t">
                <a:spcAft>
                  <a:spcPts val="600"/>
                </a:spcAft>
                <a:buNone/>
              </a:pPr>
              <a:r>
                <a:rPr lang="en-US" sz="1600" dirty="0">
                  <a:effectLst>
                    <a:outerShdw blurRad="38100" dist="38100" dir="2700000" algn="tl">
                      <a:srgbClr val="000000">
                        <a:alpha val="43137"/>
                      </a:srgbClr>
                    </a:outerShdw>
                  </a:effectLst>
                </a:rPr>
                <a:t>Standard Blended transparency mode:</a:t>
              </a:r>
            </a:p>
          </p:txBody>
        </p:sp>
        <p:sp>
          <p:nvSpPr>
            <p:cNvPr id="13" name="Rounded Rectangle 12"/>
            <p:cNvSpPr/>
            <p:nvPr/>
          </p:nvSpPr>
          <p:spPr bwMode="auto">
            <a:xfrm>
              <a:off x="2181225" y="1485899"/>
              <a:ext cx="1095375" cy="923925"/>
            </a:xfrm>
            <a:prstGeom prst="roundRect">
              <a:avLst/>
            </a:prstGeom>
            <a:noFill/>
            <a:ln w="25400" algn="ctr">
              <a:solidFill>
                <a:schemeClr val="accent1"/>
              </a:solidFill>
              <a:round/>
              <a:headEnd/>
              <a:tailEnd/>
            </a:ln>
            <a:effectLst>
              <a:outerShdw blurRad="50800" dist="25400" dir="5400000" algn="t" rotWithShape="0">
                <a:prstClr val="black">
                  <a:alpha val="40000"/>
                </a:prstClr>
              </a:outerShdw>
            </a:effectLst>
          </p:spPr>
          <p:txBody>
            <a:bodyPr lIns="228600" tIns="45714" rIns="228600" bIns="45714" rtlCol="0" anchor="ctr"/>
            <a:lstStyle/>
            <a:p>
              <a:pPr marL="1588" indent="-1588" algn="ctr" defTabSz="913183"/>
              <a:endParaRPr lang="en-US" b="1" dirty="0" smtClean="0">
                <a:solidFill>
                  <a:prstClr val="white"/>
                </a:solidFill>
                <a:cs typeface="Arial" charset="0"/>
              </a:endParaRPr>
            </a:p>
          </p:txBody>
        </p:sp>
        <p:sp>
          <p:nvSpPr>
            <p:cNvPr id="35" name="Rounded Rectangle 34"/>
            <p:cNvSpPr/>
            <p:nvPr/>
          </p:nvSpPr>
          <p:spPr bwMode="auto">
            <a:xfrm>
              <a:off x="1038226" y="2381250"/>
              <a:ext cx="552450" cy="704850"/>
            </a:xfrm>
            <a:prstGeom prst="roundRect">
              <a:avLst/>
            </a:prstGeom>
            <a:noFill/>
            <a:ln w="25400" algn="ctr">
              <a:solidFill>
                <a:schemeClr val="accent1"/>
              </a:solidFill>
              <a:round/>
              <a:headEnd/>
              <a:tailEnd/>
            </a:ln>
            <a:effectLst>
              <a:outerShdw blurRad="50800" dist="25400" dir="5400000" algn="t" rotWithShape="0">
                <a:prstClr val="black">
                  <a:alpha val="40000"/>
                </a:prstClr>
              </a:outerShdw>
            </a:effectLst>
          </p:spPr>
          <p:txBody>
            <a:bodyPr lIns="228600" tIns="45714" rIns="228600" bIns="45714" rtlCol="0" anchor="ctr"/>
            <a:lstStyle/>
            <a:p>
              <a:pPr marL="1588" indent="-1588" algn="ctr" defTabSz="913183"/>
              <a:endParaRPr lang="en-US" b="1" dirty="0" smtClean="0">
                <a:solidFill>
                  <a:prstClr val="white"/>
                </a:solidFill>
                <a:cs typeface="Arial" charset="0"/>
              </a:endParaRPr>
            </a:p>
          </p:txBody>
        </p:sp>
        <p:sp>
          <p:nvSpPr>
            <p:cNvPr id="36" name="Rounded Rectangle 35"/>
            <p:cNvSpPr/>
            <p:nvPr/>
          </p:nvSpPr>
          <p:spPr bwMode="auto">
            <a:xfrm>
              <a:off x="2286000" y="2771775"/>
              <a:ext cx="695326" cy="390525"/>
            </a:xfrm>
            <a:prstGeom prst="roundRect">
              <a:avLst/>
            </a:prstGeom>
            <a:noFill/>
            <a:ln w="25400" algn="ctr">
              <a:solidFill>
                <a:schemeClr val="accent1"/>
              </a:solidFill>
              <a:round/>
              <a:headEnd/>
              <a:tailEnd/>
            </a:ln>
            <a:effectLst>
              <a:outerShdw blurRad="50800" dist="25400" dir="5400000" algn="t" rotWithShape="0">
                <a:prstClr val="black">
                  <a:alpha val="40000"/>
                </a:prstClr>
              </a:outerShdw>
            </a:effectLst>
          </p:spPr>
          <p:txBody>
            <a:bodyPr lIns="228600" tIns="45714" rIns="228600" bIns="45714" rtlCol="0" anchor="ctr"/>
            <a:lstStyle/>
            <a:p>
              <a:pPr marL="1588" indent="-1588" algn="ctr" defTabSz="913183"/>
              <a:endParaRPr lang="en-US" b="1" dirty="0" smtClean="0">
                <a:solidFill>
                  <a:prstClr val="white"/>
                </a:solidFill>
                <a:cs typeface="Arial" charset="0"/>
              </a:endParaRPr>
            </a:p>
          </p:txBody>
        </p:sp>
        <p:sp>
          <p:nvSpPr>
            <p:cNvPr id="41" name="Content Placeholder 3"/>
            <p:cNvSpPr txBox="1">
              <a:spLocks/>
            </p:cNvSpPr>
            <p:nvPr/>
          </p:nvSpPr>
          <p:spPr>
            <a:xfrm>
              <a:off x="837491" y="3981198"/>
              <a:ext cx="3115384" cy="400302"/>
            </a:xfrm>
            <a:prstGeom prst="rect">
              <a:avLst/>
            </a:prstGeom>
          </p:spPr>
          <p:txBody>
            <a:bodyPr/>
            <a:lstStyle>
              <a:lvl1pPr marL="112713" indent="-112713" algn="l" defTabSz="914400" rtl="0" eaLnBrk="1" latinLnBrk="0" hangingPunct="1">
                <a:spcBef>
                  <a:spcPts val="336"/>
                </a:spcBef>
                <a:spcAft>
                  <a:spcPts val="336"/>
                </a:spcAft>
                <a:buClr>
                  <a:schemeClr val="tx1"/>
                </a:buClr>
                <a:buFont typeface="Wingdings" pitchFamily="2" charset="2"/>
                <a:buChar char="§"/>
                <a:defRPr sz="1400" kern="1200">
                  <a:solidFill>
                    <a:srgbClr val="FFFFFF"/>
                  </a:solidFill>
                  <a:latin typeface="+mn-lt"/>
                  <a:ea typeface="+mn-ea"/>
                  <a:cs typeface="+mn-cs"/>
                </a:defRPr>
              </a:lvl1pPr>
              <a:lvl2pPr marL="400050" indent="-169863" algn="l" defTabSz="914400" rtl="0" eaLnBrk="1" latinLnBrk="0" hangingPunct="1">
                <a:spcBef>
                  <a:spcPts val="336"/>
                </a:spcBef>
                <a:spcAft>
                  <a:spcPts val="336"/>
                </a:spcAft>
                <a:buClr>
                  <a:schemeClr val="tx1"/>
                </a:buClr>
                <a:buFont typeface="Arial" pitchFamily="34" charset="0"/>
                <a:buChar char="–"/>
                <a:defRPr sz="1400" kern="1200">
                  <a:solidFill>
                    <a:srgbClr val="FFFFFF"/>
                  </a:solidFill>
                  <a:latin typeface="+mn-lt"/>
                  <a:ea typeface="+mn-ea"/>
                  <a:cs typeface="+mn-cs"/>
                </a:defRPr>
              </a:lvl2pPr>
              <a:lvl3pPr marL="574675" indent="-109538" algn="l" defTabSz="914400" rtl="0" eaLnBrk="1" latinLnBrk="0" hangingPunct="1">
                <a:spcBef>
                  <a:spcPts val="336"/>
                </a:spcBef>
                <a:spcAft>
                  <a:spcPts val="336"/>
                </a:spcAft>
                <a:buClr>
                  <a:schemeClr val="tx1"/>
                </a:buClr>
                <a:buFont typeface="Wingdings" pitchFamily="2" charset="2"/>
                <a:buChar char="§"/>
                <a:defRPr sz="1200" kern="1200">
                  <a:solidFill>
                    <a:srgbClr val="FFFFFF"/>
                  </a:solidFill>
                  <a:latin typeface="+mn-lt"/>
                  <a:ea typeface="+mn-ea"/>
                  <a:cs typeface="+mn-cs"/>
                </a:defRPr>
              </a:lvl3pPr>
              <a:lvl4pPr marL="854075" indent="-165100" algn="l" defTabSz="914400" rtl="0" eaLnBrk="1" latinLnBrk="0" hangingPunct="1">
                <a:spcBef>
                  <a:spcPts val="336"/>
                </a:spcBef>
                <a:spcAft>
                  <a:spcPts val="336"/>
                </a:spcAft>
                <a:buClr>
                  <a:schemeClr val="tx1"/>
                </a:buClr>
                <a:buFont typeface="Arial" pitchFamily="34" charset="0"/>
                <a:buChar char="–"/>
                <a:defRPr sz="1200" kern="1200">
                  <a:solidFill>
                    <a:srgbClr val="FFFFFF"/>
                  </a:solidFill>
                  <a:latin typeface="+mn-lt"/>
                  <a:ea typeface="+mn-ea"/>
                  <a:cs typeface="+mn-cs"/>
                </a:defRPr>
              </a:lvl4pPr>
              <a:lvl5pPr marL="1027113" indent="-112713" algn="l" defTabSz="914400" rtl="0" eaLnBrk="1" latinLnBrk="0" hangingPunct="1">
                <a:spcBef>
                  <a:spcPts val="336"/>
                </a:spcBef>
                <a:spcAft>
                  <a:spcPts val="336"/>
                </a:spcAft>
                <a:buClr>
                  <a:schemeClr val="tx1"/>
                </a:buClr>
                <a:buFont typeface="Wingdings" pitchFamily="2" charset="2"/>
                <a:buChar char="§"/>
                <a:defRPr sz="1000" kern="1200">
                  <a:solidFill>
                    <a:srgbClr val="FFFFFF"/>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fontAlgn="t">
                <a:spcAft>
                  <a:spcPts val="600"/>
                </a:spcAft>
                <a:buNone/>
              </a:pPr>
              <a:r>
                <a:rPr lang="en-US" sz="1600" i="1" dirty="0">
                  <a:effectLst>
                    <a:outerShdw blurRad="38100" dist="38100" dir="2700000" algn="tl">
                      <a:srgbClr val="000000">
                        <a:alpha val="43137"/>
                      </a:srgbClr>
                    </a:outerShdw>
                  </a:effectLst>
                </a:rPr>
                <a:t>Visible artifacts and </a:t>
              </a:r>
              <a:r>
                <a:rPr lang="en-US" sz="1600" i="1" dirty="0" smtClean="0">
                  <a:effectLst>
                    <a:outerShdw blurRad="38100" dist="38100" dir="2700000" algn="tl">
                      <a:srgbClr val="000000">
                        <a:alpha val="43137"/>
                      </a:srgbClr>
                    </a:outerShdw>
                  </a:effectLst>
                </a:rPr>
                <a:t/>
              </a:r>
              <a:br>
                <a:rPr lang="en-US" sz="1600" i="1" dirty="0" smtClean="0">
                  <a:effectLst>
                    <a:outerShdw blurRad="38100" dist="38100" dir="2700000" algn="tl">
                      <a:srgbClr val="000000">
                        <a:alpha val="43137"/>
                      </a:srgbClr>
                    </a:outerShdw>
                  </a:effectLst>
                </a:rPr>
              </a:br>
              <a:r>
                <a:rPr lang="en-US" sz="1600" i="1" dirty="0" smtClean="0">
                  <a:effectLst>
                    <a:outerShdw blurRad="38100" dist="38100" dir="2700000" algn="tl">
                      <a:srgbClr val="000000">
                        <a:alpha val="43137"/>
                      </a:srgbClr>
                    </a:outerShdw>
                  </a:effectLst>
                </a:rPr>
                <a:t>imprecise </a:t>
              </a:r>
              <a:r>
                <a:rPr lang="en-US" sz="1600" i="1" dirty="0">
                  <a:effectLst>
                    <a:outerShdw blurRad="38100" dist="38100" dir="2700000" algn="tl">
                      <a:srgbClr val="000000">
                        <a:alpha val="43137"/>
                      </a:srgbClr>
                    </a:outerShdw>
                  </a:effectLst>
                </a:rPr>
                <a:t>rendering</a:t>
              </a:r>
            </a:p>
          </p:txBody>
        </p:sp>
      </p:grpSp>
    </p:spTree>
    <p:extLst>
      <p:ext uri="{BB962C8B-B14F-4D97-AF65-F5344CB8AC3E}">
        <p14:creationId xmlns:p14="http://schemas.microsoft.com/office/powerpoint/2010/main" val="4117679396"/>
      </p:ext>
    </p:extLst>
  </p:cSld>
  <p:clrMapOvr>
    <a:masterClrMapping/>
  </p:clrMapOvr>
  <mc:AlternateContent xmlns:mc="http://schemas.openxmlformats.org/markup-compatibility/2006" xmlns:p14="http://schemas.microsoft.com/office/powerpoint/2010/main">
    <mc:Choice Requires="p14">
      <p:transition spd="slow" p14:dur="900">
        <p14:flythrough dir="out" hasBounce="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decel="10000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1000" fill="hold"/>
                                        <p:tgtEl>
                                          <p:spTgt spid="4"/>
                                        </p:tgtEl>
                                        <p:attrNameLst>
                                          <p:attrName>ppt_x</p:attrName>
                                        </p:attrNameLst>
                                      </p:cBhvr>
                                      <p:tavLst>
                                        <p:tav tm="0">
                                          <p:val>
                                            <p:strVal val="0-#ppt_w/2"/>
                                          </p:val>
                                        </p:tav>
                                        <p:tav tm="100000">
                                          <p:val>
                                            <p:strVal val="#ppt_x"/>
                                          </p:val>
                                        </p:tav>
                                      </p:tavLst>
                                    </p:anim>
                                    <p:anim calcmode="lin" valueType="num">
                                      <p:cBhvr additive="base">
                                        <p:cTn id="8" dur="1000" fill="hold"/>
                                        <p:tgtEl>
                                          <p:spTgt spid="4"/>
                                        </p:tgtEl>
                                        <p:attrNameLst>
                                          <p:attrName>ppt_y</p:attrName>
                                        </p:attrNameLst>
                                      </p:cBhvr>
                                      <p:tavLst>
                                        <p:tav tm="0">
                                          <p:val>
                                            <p:strVal val="#ppt_y"/>
                                          </p:val>
                                        </p:tav>
                                        <p:tav tm="100000">
                                          <p:val>
                                            <p:strVal val="#ppt_y"/>
                                          </p:val>
                                        </p:tav>
                                      </p:tavLst>
                                    </p:anim>
                                  </p:childTnLst>
                                </p:cTn>
                              </p:par>
                              <p:par>
                                <p:cTn id="9" presetID="2" presetClass="entr" presetSubtype="2" decel="100000" fill="hold" nodeType="with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1000" fill="hold"/>
                                        <p:tgtEl>
                                          <p:spTgt spid="3"/>
                                        </p:tgtEl>
                                        <p:attrNameLst>
                                          <p:attrName>ppt_x</p:attrName>
                                        </p:attrNameLst>
                                      </p:cBhvr>
                                      <p:tavLst>
                                        <p:tav tm="0">
                                          <p:val>
                                            <p:strVal val="1+#ppt_w/2"/>
                                          </p:val>
                                        </p:tav>
                                        <p:tav tm="100000">
                                          <p:val>
                                            <p:strVal val="#ppt_x"/>
                                          </p:val>
                                        </p:tav>
                                      </p:tavLst>
                                    </p:anim>
                                    <p:anim calcmode="lin" valueType="num">
                                      <p:cBhvr additive="base">
                                        <p:cTn id="12" dur="1000" fill="hold"/>
                                        <p:tgtEl>
                                          <p:spTgt spid="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7" name="Picture 3" descr="H:\Quardia\Quardia Client Folder - Active\AMD\AMD0113 AMD firePro Creo 2 launch event - Mitra Madani\Resources\AMD firepro widescreen OIT 01H.jpg"/>
          <p:cNvPicPr>
            <a:picLocks noChangeAspect="1" noChangeArrowheads="1"/>
          </p:cNvPicPr>
          <p:nvPr/>
        </p:nvPicPr>
        <p:blipFill rotWithShape="1">
          <a:blip r:embed="rId2">
            <a:extLst>
              <a:ext uri="{28A0092B-C50C-407E-A947-70E740481C1C}">
                <a14:useLocalDpi xmlns:a14="http://schemas.microsoft.com/office/drawing/2010/main" val="0"/>
              </a:ext>
            </a:extLst>
          </a:blip>
          <a:srcRect b="6858"/>
          <a:stretch/>
        </p:blipFill>
        <p:spPr bwMode="auto">
          <a:xfrm>
            <a:off x="-1" y="-1586"/>
            <a:ext cx="9144001" cy="4792248"/>
          </a:xfrm>
          <a:prstGeom prst="rect">
            <a:avLst/>
          </a:prstGeom>
          <a:noFill/>
          <a:extLst>
            <a:ext uri="{909E8E84-426E-40DD-AFC4-6F175D3DCCD1}">
              <a14:hiddenFill xmlns:a14="http://schemas.microsoft.com/office/drawing/2010/main">
                <a:solidFill>
                  <a:srgbClr val="FFFFFF"/>
                </a:solidFill>
              </a14:hiddenFill>
            </a:ext>
          </a:extLst>
        </p:spPr>
      </p:pic>
      <p:grpSp>
        <p:nvGrpSpPr>
          <p:cNvPr id="13" name="Group 12"/>
          <p:cNvGrpSpPr/>
          <p:nvPr/>
        </p:nvGrpSpPr>
        <p:grpSpPr>
          <a:xfrm>
            <a:off x="317424" y="447676"/>
            <a:ext cx="8578926" cy="3790950"/>
            <a:chOff x="212650" y="712379"/>
            <a:chExt cx="4318689" cy="3854808"/>
          </a:xfrm>
        </p:grpSpPr>
        <p:sp>
          <p:nvSpPr>
            <p:cNvPr id="14" name="Rounded Rectangle 13"/>
            <p:cNvSpPr/>
            <p:nvPr/>
          </p:nvSpPr>
          <p:spPr bwMode="auto">
            <a:xfrm>
              <a:off x="212650" y="712379"/>
              <a:ext cx="4318689" cy="3854808"/>
            </a:xfrm>
            <a:prstGeom prst="roundRect">
              <a:avLst>
                <a:gd name="adj" fmla="val 4940"/>
              </a:avLst>
            </a:prstGeom>
            <a:gradFill flip="none" rotWithShape="1">
              <a:gsLst>
                <a:gs pos="0">
                  <a:schemeClr val="bg1"/>
                </a:gs>
                <a:gs pos="62080">
                  <a:srgbClr val="000000">
                    <a:alpha val="67000"/>
                  </a:srgbClr>
                </a:gs>
                <a:gs pos="21000">
                  <a:schemeClr val="bg1">
                    <a:alpha val="65000"/>
                  </a:schemeClr>
                </a:gs>
                <a:gs pos="100000">
                  <a:schemeClr val="bg1">
                    <a:alpha val="82000"/>
                  </a:schemeClr>
                </a:gs>
              </a:gsLst>
              <a:lin ang="16200000" scaled="1"/>
              <a:tileRect/>
            </a:gradFill>
            <a:ln w="19050" algn="ctr">
              <a:solidFill>
                <a:schemeClr val="bg1">
                  <a:lumMod val="75000"/>
                  <a:lumOff val="25000"/>
                </a:schemeClr>
              </a:solidFill>
              <a:round/>
              <a:headEnd/>
              <a:tailEnd/>
            </a:ln>
            <a:effectLst>
              <a:outerShdw blurRad="50800" dist="38100" dir="5400000" algn="t" rotWithShape="0">
                <a:prstClr val="black">
                  <a:alpha val="40000"/>
                </a:prstClr>
              </a:outerShdw>
            </a:effectLst>
          </p:spPr>
          <p:txBody>
            <a:bodyPr lIns="228600" tIns="45714" rIns="228600" bIns="45714" rtlCol="0" anchor="ctr"/>
            <a:lstStyle/>
            <a:p>
              <a:pPr marL="1588" indent="-1588" algn="ctr" defTabSz="913183"/>
              <a:endParaRPr lang="en-CA" b="1" dirty="0" smtClean="0">
                <a:solidFill>
                  <a:prstClr val="white"/>
                </a:solidFill>
                <a:cs typeface="Arial" charset="0"/>
              </a:endParaRPr>
            </a:p>
          </p:txBody>
        </p:sp>
        <p:sp>
          <p:nvSpPr>
            <p:cNvPr id="15" name="Rounded Rectangle 14"/>
            <p:cNvSpPr/>
            <p:nvPr/>
          </p:nvSpPr>
          <p:spPr bwMode="auto">
            <a:xfrm>
              <a:off x="263835" y="816504"/>
              <a:ext cx="4220176" cy="1827988"/>
            </a:xfrm>
            <a:prstGeom prst="roundRect">
              <a:avLst>
                <a:gd name="adj" fmla="val 7471"/>
              </a:avLst>
            </a:prstGeom>
            <a:gradFill flip="none" rotWithShape="1">
              <a:gsLst>
                <a:gs pos="0">
                  <a:schemeClr val="tx1">
                    <a:alpha val="56000"/>
                  </a:schemeClr>
                </a:gs>
                <a:gs pos="3000">
                  <a:schemeClr val="tx1">
                    <a:alpha val="46000"/>
                  </a:schemeClr>
                </a:gs>
                <a:gs pos="23000">
                  <a:schemeClr val="bg1">
                    <a:alpha val="0"/>
                  </a:schemeClr>
                </a:gs>
                <a:gs pos="100000">
                  <a:schemeClr val="bg1">
                    <a:alpha val="0"/>
                  </a:schemeClr>
                </a:gs>
              </a:gsLst>
              <a:lin ang="5400000" scaled="0"/>
              <a:tileRect/>
            </a:gradFill>
            <a:ln w="19050" algn="ctr">
              <a:noFill/>
              <a:round/>
              <a:headEnd/>
              <a:tailEnd/>
            </a:ln>
            <a:effectLst/>
          </p:spPr>
          <p:txBody>
            <a:bodyPr lIns="228600" tIns="45714" rIns="228600" bIns="45714" rtlCol="0" anchor="ctr"/>
            <a:lstStyle/>
            <a:p>
              <a:pPr marL="1588" indent="-1588" algn="ctr" defTabSz="913183"/>
              <a:endParaRPr lang="en-CA" b="1" dirty="0" smtClean="0">
                <a:solidFill>
                  <a:prstClr val="white"/>
                </a:solidFill>
                <a:cs typeface="Arial" charset="0"/>
              </a:endParaRPr>
            </a:p>
          </p:txBody>
        </p:sp>
      </p:grpSp>
      <p:graphicFrame>
        <p:nvGraphicFramePr>
          <p:cNvPr id="24" name="Chart 23"/>
          <p:cNvGraphicFramePr/>
          <p:nvPr>
            <p:extLst>
              <p:ext uri="{D42A27DB-BD31-4B8C-83A1-F6EECF244321}">
                <p14:modId xmlns:p14="http://schemas.microsoft.com/office/powerpoint/2010/main" val="2745910768"/>
              </p:ext>
            </p:extLst>
          </p:nvPr>
        </p:nvGraphicFramePr>
        <p:xfrm>
          <a:off x="438149" y="1047750"/>
          <a:ext cx="8372475" cy="3124200"/>
        </p:xfrm>
        <a:graphic>
          <a:graphicData uri="http://schemas.openxmlformats.org/drawingml/2006/chart">
            <c:chart xmlns:c="http://schemas.openxmlformats.org/drawingml/2006/chart" xmlns:r="http://schemas.openxmlformats.org/officeDocument/2006/relationships" r:id="rId3"/>
          </a:graphicData>
        </a:graphic>
      </p:graphicFrame>
      <p:sp>
        <p:nvSpPr>
          <p:cNvPr id="2" name="Title 1"/>
          <p:cNvSpPr>
            <a:spLocks noGrp="1"/>
          </p:cNvSpPr>
          <p:nvPr>
            <p:ph type="title"/>
          </p:nvPr>
        </p:nvSpPr>
        <p:spPr/>
        <p:txBody>
          <a:bodyPr/>
          <a:lstStyle/>
          <a:p>
            <a:r>
              <a:rPr lang="en-US" dirty="0"/>
              <a:t>OIT – </a:t>
            </a:r>
            <a:r>
              <a:rPr lang="en-US" dirty="0" smtClean="0"/>
              <a:t>Benchmarks</a:t>
            </a:r>
            <a:endParaRPr lang="en-US" dirty="0"/>
          </a:p>
        </p:txBody>
      </p:sp>
      <p:sp>
        <p:nvSpPr>
          <p:cNvPr id="8" name="TextBox 7"/>
          <p:cNvSpPr txBox="1"/>
          <p:nvPr/>
        </p:nvSpPr>
        <p:spPr>
          <a:xfrm>
            <a:off x="438149" y="552450"/>
            <a:ext cx="8277225" cy="584775"/>
          </a:xfrm>
          <a:prstGeom prst="rect">
            <a:avLst/>
          </a:prstGeom>
          <a:noFill/>
        </p:spPr>
        <p:txBody>
          <a:bodyPr wrap="square" rtlCol="0">
            <a:spAutoFit/>
          </a:bodyPr>
          <a:lstStyle/>
          <a:p>
            <a:r>
              <a:rPr lang="en-US" b="1" dirty="0">
                <a:effectLst>
                  <a:outerShdw blurRad="38100" dist="38100" dir="2700000" algn="tl">
                    <a:srgbClr val="000000">
                      <a:alpha val="43137"/>
                    </a:srgbClr>
                  </a:outerShdw>
                </a:effectLst>
              </a:rPr>
              <a:t>Transparency Performance </a:t>
            </a:r>
            <a:r>
              <a:rPr lang="en-US" sz="1200" dirty="0">
                <a:effectLst>
                  <a:outerShdw blurRad="38100" dist="38100" dir="2700000" algn="tl">
                    <a:srgbClr val="000000">
                      <a:alpha val="43137"/>
                    </a:srgbClr>
                  </a:outerShdw>
                </a:effectLst>
              </a:rPr>
              <a:t>(</a:t>
            </a:r>
            <a:r>
              <a:rPr lang="en-US" dirty="0">
                <a:solidFill>
                  <a:srgbClr val="FFFF00"/>
                </a:solidFill>
                <a:effectLst>
                  <a:outerShdw blurRad="38100" dist="38100" dir="2700000" algn="tl">
                    <a:srgbClr val="000000">
                      <a:alpha val="43137"/>
                    </a:srgbClr>
                  </a:outerShdw>
                </a:effectLst>
              </a:rPr>
              <a:t>medium sized dataset</a:t>
            </a:r>
            <a:r>
              <a:rPr lang="en-US" sz="1200" dirty="0">
                <a:effectLst>
                  <a:outerShdw blurRad="38100" dist="38100" dir="2700000" algn="tl">
                    <a:srgbClr val="000000">
                      <a:alpha val="43137"/>
                    </a:srgbClr>
                  </a:outerShdw>
                </a:effectLst>
              </a:rPr>
              <a:t>, shaded mode)</a:t>
            </a:r>
            <a:br>
              <a:rPr lang="en-US" sz="1200" dirty="0">
                <a:effectLst>
                  <a:outerShdw blurRad="38100" dist="38100" dir="2700000" algn="tl">
                    <a:srgbClr val="000000">
                      <a:alpha val="43137"/>
                    </a:srgbClr>
                  </a:outerShdw>
                </a:effectLst>
              </a:rPr>
            </a:br>
            <a:r>
              <a:rPr lang="en-US" sz="1400" dirty="0">
                <a:effectLst>
                  <a:outerShdw blurRad="38100" dist="38100" dir="2700000" algn="tl">
                    <a:srgbClr val="000000">
                      <a:alpha val="43137"/>
                    </a:srgbClr>
                  </a:outerShdw>
                </a:effectLst>
              </a:rPr>
              <a:t>measured in frames per second - higher scores = better user interactivity</a:t>
            </a:r>
          </a:p>
        </p:txBody>
      </p:sp>
      <p:pic>
        <p:nvPicPr>
          <p:cNvPr id="18" name="Picture 17"/>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022656" y="1232376"/>
            <a:ext cx="1647825" cy="1038225"/>
          </a:xfrm>
          <a:prstGeom prst="roundRect">
            <a:avLst>
              <a:gd name="adj" fmla="val 7250"/>
            </a:avLst>
          </a:prstGeom>
          <a:solidFill>
            <a:schemeClr val="accent4"/>
          </a:solidFill>
          <a:ln>
            <a:solidFill>
              <a:schemeClr val="tx1"/>
            </a:solidFill>
          </a:ln>
          <a:effectLst>
            <a:outerShdw blurRad="50800" dist="38100" dir="5400000" algn="t" rotWithShape="0">
              <a:prstClr val="black">
                <a:alpha val="40000"/>
              </a:prstClr>
            </a:outerShdw>
          </a:effectLst>
        </p:spPr>
      </p:pic>
      <p:sp>
        <p:nvSpPr>
          <p:cNvPr id="20" name="TextBox 19"/>
          <p:cNvSpPr txBox="1"/>
          <p:nvPr/>
        </p:nvSpPr>
        <p:spPr>
          <a:xfrm rot="16200000">
            <a:off x="288249" y="2379419"/>
            <a:ext cx="460382" cy="261610"/>
          </a:xfrm>
          <a:prstGeom prst="rect">
            <a:avLst/>
          </a:prstGeom>
          <a:noFill/>
        </p:spPr>
        <p:txBody>
          <a:bodyPr wrap="none" rtlCol="0">
            <a:spAutoFit/>
          </a:bodyPr>
          <a:lstStyle/>
          <a:p>
            <a:r>
              <a:rPr lang="en-US" sz="1050" dirty="0" smtClean="0">
                <a:effectLst>
                  <a:outerShdw blurRad="38100" dist="38100" dir="2700000" algn="tl">
                    <a:srgbClr val="000000">
                      <a:alpha val="43137"/>
                    </a:srgbClr>
                  </a:outerShdw>
                </a:effectLst>
              </a:rPr>
              <a:t>FPS</a:t>
            </a:r>
          </a:p>
        </p:txBody>
      </p:sp>
      <p:sp>
        <p:nvSpPr>
          <p:cNvPr id="21" name="Oval 20"/>
          <p:cNvSpPr/>
          <p:nvPr/>
        </p:nvSpPr>
        <p:spPr bwMode="auto">
          <a:xfrm>
            <a:off x="7915275" y="1085850"/>
            <a:ext cx="638174" cy="533400"/>
          </a:xfrm>
          <a:prstGeom prst="ellipse">
            <a:avLst/>
          </a:prstGeom>
          <a:noFill/>
          <a:ln w="25400" algn="ctr">
            <a:solidFill>
              <a:srgbClr val="FFC000"/>
            </a:solidFill>
            <a:round/>
            <a:headEnd/>
            <a:tailEnd/>
          </a:ln>
          <a:effectLst>
            <a:outerShdw blurRad="50800" dist="38100" dir="5400000" algn="t" rotWithShape="0">
              <a:prstClr val="black">
                <a:alpha val="40000"/>
              </a:prstClr>
            </a:outerShdw>
          </a:effectLst>
        </p:spPr>
        <p:txBody>
          <a:bodyPr lIns="228600" tIns="45714" rIns="228600" bIns="45714" rtlCol="0" anchor="ctr"/>
          <a:lstStyle/>
          <a:p>
            <a:pPr marL="1588" indent="-1588" algn="ctr" defTabSz="913183"/>
            <a:endParaRPr lang="en-US" b="1" dirty="0" smtClean="0">
              <a:solidFill>
                <a:prstClr val="white"/>
              </a:solidFill>
              <a:cs typeface="Arial" charset="0"/>
            </a:endParaRPr>
          </a:p>
        </p:txBody>
      </p:sp>
      <p:sp>
        <p:nvSpPr>
          <p:cNvPr id="22" name="Rectangle 21"/>
          <p:cNvSpPr/>
          <p:nvPr/>
        </p:nvSpPr>
        <p:spPr>
          <a:xfrm>
            <a:off x="7432268" y="529709"/>
            <a:ext cx="1587907" cy="584775"/>
          </a:xfrm>
          <a:prstGeom prst="rect">
            <a:avLst/>
          </a:prstGeom>
        </p:spPr>
        <p:txBody>
          <a:bodyPr wrap="square">
            <a:spAutoFit/>
          </a:bodyPr>
          <a:lstStyle/>
          <a:p>
            <a:pPr marL="1588" indent="-1588" algn="ctr" defTabSz="913183"/>
            <a:r>
              <a:rPr lang="en-US" sz="1600" b="1" dirty="0">
                <a:solidFill>
                  <a:srgbClr val="FFC000"/>
                </a:solidFill>
                <a:effectLst>
                  <a:outerShdw blurRad="38100" dist="38100" dir="2700000" algn="tl">
                    <a:srgbClr val="000000">
                      <a:alpha val="43137"/>
                    </a:srgbClr>
                  </a:outerShdw>
                </a:effectLst>
                <a:cs typeface="Arial" charset="0"/>
              </a:rPr>
              <a:t>Over </a:t>
            </a:r>
            <a:r>
              <a:rPr lang="en-US" sz="1600" b="1" dirty="0" smtClean="0">
                <a:solidFill>
                  <a:srgbClr val="FFC000"/>
                </a:solidFill>
                <a:effectLst>
                  <a:outerShdw blurRad="38100" dist="38100" dir="2700000" algn="tl">
                    <a:srgbClr val="000000">
                      <a:alpha val="43137"/>
                    </a:srgbClr>
                  </a:outerShdw>
                </a:effectLst>
                <a:cs typeface="Arial" charset="0"/>
              </a:rPr>
              <a:t>900% faster</a:t>
            </a:r>
            <a:endParaRPr lang="en-US" sz="1600" b="1" dirty="0">
              <a:solidFill>
                <a:srgbClr val="FFC000"/>
              </a:solidFill>
              <a:effectLst>
                <a:outerShdw blurRad="38100" dist="38100" dir="2700000" algn="tl">
                  <a:srgbClr val="000000">
                    <a:alpha val="43137"/>
                  </a:srgbClr>
                </a:outerShdw>
              </a:effectLst>
              <a:cs typeface="Arial" charset="0"/>
            </a:endParaRPr>
          </a:p>
        </p:txBody>
      </p:sp>
      <p:pic>
        <p:nvPicPr>
          <p:cNvPr id="16" name="Picture 15" descr="6X9PPT_Content_k.jpg"/>
          <p:cNvPicPr>
            <a:picLocks/>
          </p:cNvPicPr>
          <p:nvPr/>
        </p:nvPicPr>
        <p:blipFill rotWithShape="1">
          <a:blip r:embed="rId5" cstate="print"/>
          <a:srcRect l="91234" t="84955" r="2031" b="3193"/>
          <a:stretch/>
        </p:blipFill>
        <p:spPr>
          <a:xfrm>
            <a:off x="8342334" y="4369593"/>
            <a:ext cx="615929" cy="609601"/>
          </a:xfrm>
          <a:prstGeom prst="rect">
            <a:avLst/>
          </a:prstGeom>
        </p:spPr>
      </p:pic>
      <p:sp>
        <p:nvSpPr>
          <p:cNvPr id="19" name="TextBox 18"/>
          <p:cNvSpPr txBox="1"/>
          <p:nvPr/>
        </p:nvSpPr>
        <p:spPr>
          <a:xfrm>
            <a:off x="239486" y="4369593"/>
            <a:ext cx="8093206" cy="461665"/>
          </a:xfrm>
          <a:prstGeom prst="rect">
            <a:avLst/>
          </a:prstGeom>
          <a:noFill/>
        </p:spPr>
        <p:txBody>
          <a:bodyPr wrap="square" rtlCol="0">
            <a:spAutoFit/>
          </a:bodyPr>
          <a:lstStyle/>
          <a:p>
            <a:r>
              <a:rPr lang="en-US" sz="800" dirty="0">
                <a:solidFill>
                  <a:schemeClr val="tx1">
                    <a:lumMod val="50000"/>
                  </a:schemeClr>
                </a:solidFill>
              </a:rPr>
              <a:t>Based on comparison of </a:t>
            </a:r>
            <a:r>
              <a:rPr lang="en-US" sz="800" dirty="0" err="1">
                <a:solidFill>
                  <a:schemeClr val="tx1">
                    <a:lumMod val="50000"/>
                  </a:schemeClr>
                </a:solidFill>
              </a:rPr>
              <a:t>Creo</a:t>
            </a:r>
            <a:r>
              <a:rPr lang="en-US" sz="800" dirty="0">
                <a:solidFill>
                  <a:schemeClr val="tx1">
                    <a:lumMod val="50000"/>
                  </a:schemeClr>
                </a:solidFill>
              </a:rPr>
              <a:t> 2.0 “OIT” mode (30.9 FPS) vs. "blended" transparency mode in Wildfire 5 (3.0 FPS)   running internal benchmark, "</a:t>
            </a:r>
            <a:r>
              <a:rPr lang="en-US" sz="800" dirty="0" err="1">
                <a:solidFill>
                  <a:schemeClr val="tx1">
                    <a:lumMod val="50000"/>
                  </a:schemeClr>
                </a:solidFill>
              </a:rPr>
              <a:t>AMD_FP_Creo_Fraps_Bench</a:t>
            </a:r>
            <a:r>
              <a:rPr lang="en-US" sz="800" dirty="0">
                <a:solidFill>
                  <a:schemeClr val="tx1">
                    <a:lumMod val="50000"/>
                  </a:schemeClr>
                </a:solidFill>
              </a:rPr>
              <a:t>," using AMD’s motorcycle dataset and "shaded" mode.  Configuration: Dell T3500, Intel Xeon W3690 3.47Ghz 6-Core, 12GB, AMD FirePro V7900, Windows 7 x64, 1920x1200, Driver: AMD Catalyst Pro 8.911.3.3</a:t>
            </a:r>
            <a:endParaRPr lang="en-US" sz="800" dirty="0">
              <a:solidFill>
                <a:schemeClr val="tx1">
                  <a:lumMod val="50000"/>
                </a:schemeClr>
              </a:solidFill>
              <a:latin typeface="Arial" pitchFamily="34" charset="0"/>
              <a:cs typeface="Arial" pitchFamily="34" charset="0"/>
            </a:endParaRPr>
          </a:p>
        </p:txBody>
      </p:sp>
    </p:spTree>
    <p:extLst>
      <p:ext uri="{BB962C8B-B14F-4D97-AF65-F5344CB8AC3E}">
        <p14:creationId xmlns:p14="http://schemas.microsoft.com/office/powerpoint/2010/main" val="867233291"/>
      </p:ext>
    </p:extLst>
  </p:cSld>
  <p:clrMapOvr>
    <a:masterClrMapping/>
  </p:clrMapOvr>
  <mc:AlternateContent xmlns:mc="http://schemas.openxmlformats.org/markup-compatibility/2006" xmlns:p14="http://schemas.microsoft.com/office/powerpoint/2010/main">
    <mc:Choice Requires="p14">
      <p:transition spd="slow" p14:dur="2000">
        <p14:prism dir="u" isContent="1"/>
      </p:transition>
    </mc:Choice>
    <mc:Fallback xmlns="">
      <p:transition spd="slow">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3" descr="H:\Quardia\Quardia Client Folder - Active\AMD\AMD0113 AMD firePro Creo 2 launch event - Mitra Madani\Resources\AMD firepro widescreen OIT 01H.jpg"/>
          <p:cNvPicPr>
            <a:picLocks noChangeAspect="1" noChangeArrowheads="1"/>
          </p:cNvPicPr>
          <p:nvPr/>
        </p:nvPicPr>
        <p:blipFill rotWithShape="1">
          <a:blip r:embed="rId2">
            <a:extLst>
              <a:ext uri="{28A0092B-C50C-407E-A947-70E740481C1C}">
                <a14:useLocalDpi xmlns:a14="http://schemas.microsoft.com/office/drawing/2010/main" val="0"/>
              </a:ext>
            </a:extLst>
          </a:blip>
          <a:srcRect b="6858"/>
          <a:stretch/>
        </p:blipFill>
        <p:spPr bwMode="auto">
          <a:xfrm>
            <a:off x="-1" y="-1586"/>
            <a:ext cx="9144001" cy="4792248"/>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17" descr="6X9PPT_Content_k.jpg"/>
          <p:cNvPicPr>
            <a:picLocks/>
          </p:cNvPicPr>
          <p:nvPr/>
        </p:nvPicPr>
        <p:blipFill rotWithShape="1">
          <a:blip r:embed="rId3" cstate="print"/>
          <a:srcRect l="91234" t="84955" r="2031" b="3193"/>
          <a:stretch/>
        </p:blipFill>
        <p:spPr>
          <a:xfrm>
            <a:off x="8342334" y="4369593"/>
            <a:ext cx="615929" cy="609601"/>
          </a:xfrm>
          <a:prstGeom prst="rect">
            <a:avLst/>
          </a:prstGeom>
        </p:spPr>
      </p:pic>
      <p:grpSp>
        <p:nvGrpSpPr>
          <p:cNvPr id="13" name="Group 12"/>
          <p:cNvGrpSpPr/>
          <p:nvPr/>
        </p:nvGrpSpPr>
        <p:grpSpPr>
          <a:xfrm>
            <a:off x="317424" y="447676"/>
            <a:ext cx="8578926" cy="3790950"/>
            <a:chOff x="212650" y="712379"/>
            <a:chExt cx="4318689" cy="3854808"/>
          </a:xfrm>
        </p:grpSpPr>
        <p:sp>
          <p:nvSpPr>
            <p:cNvPr id="14" name="Rounded Rectangle 13"/>
            <p:cNvSpPr/>
            <p:nvPr/>
          </p:nvSpPr>
          <p:spPr bwMode="auto">
            <a:xfrm>
              <a:off x="212650" y="712379"/>
              <a:ext cx="4318689" cy="3854808"/>
            </a:xfrm>
            <a:prstGeom prst="roundRect">
              <a:avLst>
                <a:gd name="adj" fmla="val 4940"/>
              </a:avLst>
            </a:prstGeom>
            <a:gradFill flip="none" rotWithShape="1">
              <a:gsLst>
                <a:gs pos="0">
                  <a:schemeClr val="bg1"/>
                </a:gs>
                <a:gs pos="62080">
                  <a:srgbClr val="000000">
                    <a:alpha val="67000"/>
                  </a:srgbClr>
                </a:gs>
                <a:gs pos="21000">
                  <a:schemeClr val="bg1">
                    <a:alpha val="65000"/>
                  </a:schemeClr>
                </a:gs>
                <a:gs pos="100000">
                  <a:schemeClr val="bg1">
                    <a:alpha val="82000"/>
                  </a:schemeClr>
                </a:gs>
              </a:gsLst>
              <a:lin ang="16200000" scaled="1"/>
              <a:tileRect/>
            </a:gradFill>
            <a:ln w="19050" algn="ctr">
              <a:solidFill>
                <a:schemeClr val="bg1">
                  <a:lumMod val="75000"/>
                  <a:lumOff val="25000"/>
                </a:schemeClr>
              </a:solidFill>
              <a:round/>
              <a:headEnd/>
              <a:tailEnd/>
            </a:ln>
            <a:effectLst>
              <a:outerShdw blurRad="50800" dist="38100" dir="5400000" algn="t" rotWithShape="0">
                <a:prstClr val="black">
                  <a:alpha val="40000"/>
                </a:prstClr>
              </a:outerShdw>
            </a:effectLst>
          </p:spPr>
          <p:txBody>
            <a:bodyPr lIns="228600" tIns="45714" rIns="228600" bIns="45714" rtlCol="0" anchor="ctr"/>
            <a:lstStyle/>
            <a:p>
              <a:pPr marL="1588" indent="-1588" algn="ctr" defTabSz="913183"/>
              <a:endParaRPr lang="en-CA" b="1" dirty="0" smtClean="0">
                <a:solidFill>
                  <a:prstClr val="white"/>
                </a:solidFill>
                <a:cs typeface="Arial" charset="0"/>
              </a:endParaRPr>
            </a:p>
          </p:txBody>
        </p:sp>
        <p:sp>
          <p:nvSpPr>
            <p:cNvPr id="15" name="Rounded Rectangle 14"/>
            <p:cNvSpPr/>
            <p:nvPr/>
          </p:nvSpPr>
          <p:spPr bwMode="auto">
            <a:xfrm>
              <a:off x="263835" y="816504"/>
              <a:ext cx="4220176" cy="1827988"/>
            </a:xfrm>
            <a:prstGeom prst="roundRect">
              <a:avLst>
                <a:gd name="adj" fmla="val 7471"/>
              </a:avLst>
            </a:prstGeom>
            <a:gradFill flip="none" rotWithShape="1">
              <a:gsLst>
                <a:gs pos="0">
                  <a:schemeClr val="tx1">
                    <a:alpha val="56000"/>
                  </a:schemeClr>
                </a:gs>
                <a:gs pos="3000">
                  <a:schemeClr val="tx1">
                    <a:alpha val="46000"/>
                  </a:schemeClr>
                </a:gs>
                <a:gs pos="23000">
                  <a:schemeClr val="bg1">
                    <a:alpha val="0"/>
                  </a:schemeClr>
                </a:gs>
                <a:gs pos="100000">
                  <a:schemeClr val="bg1">
                    <a:alpha val="0"/>
                  </a:schemeClr>
                </a:gs>
              </a:gsLst>
              <a:lin ang="5400000" scaled="0"/>
              <a:tileRect/>
            </a:gradFill>
            <a:ln w="19050" algn="ctr">
              <a:noFill/>
              <a:round/>
              <a:headEnd/>
              <a:tailEnd/>
            </a:ln>
            <a:effectLst/>
          </p:spPr>
          <p:txBody>
            <a:bodyPr lIns="228600" tIns="45714" rIns="228600" bIns="45714" rtlCol="0" anchor="ctr"/>
            <a:lstStyle/>
            <a:p>
              <a:pPr marL="1588" indent="-1588" algn="ctr" defTabSz="913183"/>
              <a:endParaRPr lang="en-CA" b="1" dirty="0" smtClean="0">
                <a:solidFill>
                  <a:prstClr val="white"/>
                </a:solidFill>
                <a:cs typeface="Arial" charset="0"/>
              </a:endParaRPr>
            </a:p>
          </p:txBody>
        </p:sp>
      </p:grpSp>
      <p:graphicFrame>
        <p:nvGraphicFramePr>
          <p:cNvPr id="24" name="Chart 23"/>
          <p:cNvGraphicFramePr/>
          <p:nvPr>
            <p:extLst>
              <p:ext uri="{D42A27DB-BD31-4B8C-83A1-F6EECF244321}">
                <p14:modId xmlns:p14="http://schemas.microsoft.com/office/powerpoint/2010/main" val="3700956399"/>
              </p:ext>
            </p:extLst>
          </p:nvPr>
        </p:nvGraphicFramePr>
        <p:xfrm>
          <a:off x="438149" y="1047750"/>
          <a:ext cx="8372475" cy="3124200"/>
        </p:xfrm>
        <a:graphic>
          <a:graphicData uri="http://schemas.openxmlformats.org/drawingml/2006/chart">
            <c:chart xmlns:c="http://schemas.openxmlformats.org/drawingml/2006/chart" xmlns:r="http://schemas.openxmlformats.org/officeDocument/2006/relationships" r:id="rId4"/>
          </a:graphicData>
        </a:graphic>
      </p:graphicFrame>
      <p:sp>
        <p:nvSpPr>
          <p:cNvPr id="2" name="Title 1"/>
          <p:cNvSpPr>
            <a:spLocks noGrp="1"/>
          </p:cNvSpPr>
          <p:nvPr>
            <p:ph type="title"/>
          </p:nvPr>
        </p:nvSpPr>
        <p:spPr/>
        <p:txBody>
          <a:bodyPr/>
          <a:lstStyle/>
          <a:p>
            <a:r>
              <a:rPr lang="en-US" dirty="0"/>
              <a:t>OIT – </a:t>
            </a:r>
            <a:r>
              <a:rPr lang="en-US" dirty="0" smtClean="0"/>
              <a:t>Benchmarks</a:t>
            </a:r>
            <a:endParaRPr lang="en-US" dirty="0"/>
          </a:p>
        </p:txBody>
      </p:sp>
      <p:sp>
        <p:nvSpPr>
          <p:cNvPr id="8" name="TextBox 7"/>
          <p:cNvSpPr txBox="1"/>
          <p:nvPr/>
        </p:nvSpPr>
        <p:spPr>
          <a:xfrm>
            <a:off x="438149" y="552450"/>
            <a:ext cx="8277225" cy="584775"/>
          </a:xfrm>
          <a:prstGeom prst="rect">
            <a:avLst/>
          </a:prstGeom>
          <a:noFill/>
        </p:spPr>
        <p:txBody>
          <a:bodyPr wrap="square" rtlCol="0">
            <a:spAutoFit/>
          </a:bodyPr>
          <a:lstStyle/>
          <a:p>
            <a:r>
              <a:rPr lang="en-US" b="1" dirty="0">
                <a:effectLst>
                  <a:outerShdw blurRad="38100" dist="38100" dir="2700000" algn="tl">
                    <a:srgbClr val="000000">
                      <a:alpha val="43137"/>
                    </a:srgbClr>
                  </a:outerShdw>
                </a:effectLst>
              </a:rPr>
              <a:t>Transparency Performance </a:t>
            </a:r>
            <a:r>
              <a:rPr lang="en-US" sz="1200" dirty="0">
                <a:effectLst>
                  <a:outerShdw blurRad="38100" dist="38100" dir="2700000" algn="tl">
                    <a:srgbClr val="000000">
                      <a:alpha val="43137"/>
                    </a:srgbClr>
                  </a:outerShdw>
                </a:effectLst>
              </a:rPr>
              <a:t>(</a:t>
            </a:r>
            <a:r>
              <a:rPr lang="en-US" dirty="0">
                <a:solidFill>
                  <a:srgbClr val="FFFF00"/>
                </a:solidFill>
                <a:effectLst>
                  <a:outerShdw blurRad="38100" dist="38100" dir="2700000" algn="tl">
                    <a:srgbClr val="000000">
                      <a:alpha val="43137"/>
                    </a:srgbClr>
                  </a:outerShdw>
                </a:effectLst>
              </a:rPr>
              <a:t>large dataset</a:t>
            </a:r>
            <a:r>
              <a:rPr lang="en-US" sz="1200" dirty="0">
                <a:effectLst>
                  <a:outerShdw blurRad="38100" dist="38100" dir="2700000" algn="tl">
                    <a:srgbClr val="000000">
                      <a:alpha val="43137"/>
                    </a:srgbClr>
                  </a:outerShdw>
                </a:effectLst>
              </a:rPr>
              <a:t>, shaded mode)</a:t>
            </a:r>
            <a:br>
              <a:rPr lang="en-US" sz="1200" dirty="0">
                <a:effectLst>
                  <a:outerShdw blurRad="38100" dist="38100" dir="2700000" algn="tl">
                    <a:srgbClr val="000000">
                      <a:alpha val="43137"/>
                    </a:srgbClr>
                  </a:outerShdw>
                </a:effectLst>
              </a:rPr>
            </a:br>
            <a:r>
              <a:rPr lang="en-US" sz="1400" dirty="0">
                <a:effectLst>
                  <a:outerShdw blurRad="38100" dist="38100" dir="2700000" algn="tl">
                    <a:srgbClr val="000000">
                      <a:alpha val="43137"/>
                    </a:srgbClr>
                  </a:outerShdw>
                </a:effectLst>
              </a:rPr>
              <a:t>measured in frames per second - higher scores = better user interactivity</a:t>
            </a:r>
          </a:p>
        </p:txBody>
      </p:sp>
      <p:sp>
        <p:nvSpPr>
          <p:cNvPr id="20" name="TextBox 19"/>
          <p:cNvSpPr txBox="1"/>
          <p:nvPr/>
        </p:nvSpPr>
        <p:spPr>
          <a:xfrm rot="16200000">
            <a:off x="288249" y="2379419"/>
            <a:ext cx="460382" cy="261610"/>
          </a:xfrm>
          <a:prstGeom prst="rect">
            <a:avLst/>
          </a:prstGeom>
          <a:noFill/>
        </p:spPr>
        <p:txBody>
          <a:bodyPr wrap="none" rtlCol="0">
            <a:spAutoFit/>
          </a:bodyPr>
          <a:lstStyle/>
          <a:p>
            <a:r>
              <a:rPr lang="en-US" sz="1050" dirty="0" smtClean="0">
                <a:effectLst>
                  <a:outerShdw blurRad="38100" dist="38100" dir="2700000" algn="tl">
                    <a:srgbClr val="000000">
                      <a:alpha val="43137"/>
                    </a:srgbClr>
                  </a:outerShdw>
                </a:effectLst>
              </a:rPr>
              <a:t>FPS</a:t>
            </a:r>
          </a:p>
        </p:txBody>
      </p:sp>
      <p:sp>
        <p:nvSpPr>
          <p:cNvPr id="21" name="Oval 20"/>
          <p:cNvSpPr/>
          <p:nvPr/>
        </p:nvSpPr>
        <p:spPr bwMode="auto">
          <a:xfrm>
            <a:off x="7905750" y="1190625"/>
            <a:ext cx="638174" cy="533400"/>
          </a:xfrm>
          <a:prstGeom prst="ellipse">
            <a:avLst/>
          </a:prstGeom>
          <a:noFill/>
          <a:ln w="25400" algn="ctr">
            <a:solidFill>
              <a:srgbClr val="FFC000"/>
            </a:solidFill>
            <a:round/>
            <a:headEnd/>
            <a:tailEnd/>
          </a:ln>
          <a:effectLst>
            <a:outerShdw blurRad="50800" dist="38100" dir="5400000" algn="t" rotWithShape="0">
              <a:prstClr val="black">
                <a:alpha val="40000"/>
              </a:prstClr>
            </a:outerShdw>
          </a:effectLst>
        </p:spPr>
        <p:txBody>
          <a:bodyPr lIns="228600" tIns="45714" rIns="228600" bIns="45714" rtlCol="0" anchor="ctr"/>
          <a:lstStyle/>
          <a:p>
            <a:pPr marL="1588" indent="-1588" algn="ctr" defTabSz="913183"/>
            <a:endParaRPr lang="en-US" b="1" dirty="0" smtClean="0">
              <a:solidFill>
                <a:prstClr val="white"/>
              </a:solidFill>
              <a:cs typeface="Arial" charset="0"/>
            </a:endParaRPr>
          </a:p>
        </p:txBody>
      </p:sp>
      <p:sp>
        <p:nvSpPr>
          <p:cNvPr id="22" name="Rectangle 21"/>
          <p:cNvSpPr/>
          <p:nvPr/>
        </p:nvSpPr>
        <p:spPr>
          <a:xfrm>
            <a:off x="7425194" y="575251"/>
            <a:ext cx="1597721" cy="584775"/>
          </a:xfrm>
          <a:prstGeom prst="rect">
            <a:avLst/>
          </a:prstGeom>
        </p:spPr>
        <p:txBody>
          <a:bodyPr wrap="square">
            <a:spAutoFit/>
          </a:bodyPr>
          <a:lstStyle/>
          <a:p>
            <a:pPr marL="1588" indent="-1588" algn="ctr" defTabSz="913183"/>
            <a:r>
              <a:rPr lang="en-US" sz="1600" b="1" dirty="0">
                <a:solidFill>
                  <a:srgbClr val="FFC000"/>
                </a:solidFill>
                <a:effectLst>
                  <a:outerShdw blurRad="38100" dist="38100" dir="2700000" algn="tl">
                    <a:srgbClr val="000000">
                      <a:alpha val="43137"/>
                    </a:srgbClr>
                  </a:outerShdw>
                </a:effectLst>
                <a:cs typeface="Arial" charset="0"/>
              </a:rPr>
              <a:t>Over </a:t>
            </a:r>
            <a:r>
              <a:rPr lang="en-US" sz="1600" b="1" dirty="0" smtClean="0">
                <a:solidFill>
                  <a:srgbClr val="FFC000"/>
                </a:solidFill>
                <a:effectLst>
                  <a:outerShdw blurRad="38100" dist="38100" dir="2700000" algn="tl">
                    <a:srgbClr val="000000">
                      <a:alpha val="43137"/>
                    </a:srgbClr>
                  </a:outerShdw>
                </a:effectLst>
                <a:cs typeface="Arial" charset="0"/>
              </a:rPr>
              <a:t>800% faster</a:t>
            </a:r>
            <a:endParaRPr lang="en-US" sz="1600" b="1" dirty="0">
              <a:solidFill>
                <a:srgbClr val="FFC000"/>
              </a:solidFill>
              <a:effectLst>
                <a:outerShdw blurRad="38100" dist="38100" dir="2700000" algn="tl">
                  <a:srgbClr val="000000">
                    <a:alpha val="43137"/>
                  </a:srgbClr>
                </a:outerShdw>
              </a:effectLst>
              <a:cs typeface="Arial" charset="0"/>
            </a:endParaRPr>
          </a:p>
        </p:txBody>
      </p:sp>
      <p:pic>
        <p:nvPicPr>
          <p:cNvPr id="16" name="Picture 15"/>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1019219" y="1232376"/>
            <a:ext cx="1651262" cy="1042416"/>
          </a:xfrm>
          <a:prstGeom prst="roundRect">
            <a:avLst>
              <a:gd name="adj" fmla="val 7250"/>
            </a:avLst>
          </a:prstGeom>
          <a:solidFill>
            <a:schemeClr val="accent4"/>
          </a:solidFill>
          <a:ln>
            <a:solidFill>
              <a:schemeClr val="tx1"/>
            </a:solidFill>
          </a:ln>
          <a:effectLst>
            <a:outerShdw blurRad="50800" dist="38100" dir="5400000" algn="t" rotWithShape="0">
              <a:prstClr val="black">
                <a:alpha val="40000"/>
              </a:prstClr>
            </a:outerShdw>
          </a:effectLst>
        </p:spPr>
      </p:pic>
      <p:sp>
        <p:nvSpPr>
          <p:cNvPr id="23" name="TextBox 22"/>
          <p:cNvSpPr txBox="1"/>
          <p:nvPr/>
        </p:nvSpPr>
        <p:spPr>
          <a:xfrm>
            <a:off x="239486" y="4369593"/>
            <a:ext cx="8093206" cy="461665"/>
          </a:xfrm>
          <a:prstGeom prst="rect">
            <a:avLst/>
          </a:prstGeom>
          <a:noFill/>
        </p:spPr>
        <p:txBody>
          <a:bodyPr wrap="square" rtlCol="0">
            <a:spAutoFit/>
          </a:bodyPr>
          <a:lstStyle/>
          <a:p>
            <a:r>
              <a:rPr lang="en-US" sz="800" dirty="0">
                <a:solidFill>
                  <a:schemeClr val="tx1">
                    <a:lumMod val="50000"/>
                  </a:schemeClr>
                </a:solidFill>
              </a:rPr>
              <a:t>Based on comparison of </a:t>
            </a:r>
            <a:r>
              <a:rPr lang="en-US" sz="800" dirty="0" err="1">
                <a:solidFill>
                  <a:schemeClr val="tx1">
                    <a:lumMod val="50000"/>
                  </a:schemeClr>
                </a:solidFill>
              </a:rPr>
              <a:t>Creo</a:t>
            </a:r>
            <a:r>
              <a:rPr lang="en-US" sz="800" dirty="0">
                <a:solidFill>
                  <a:schemeClr val="tx1">
                    <a:lumMod val="50000"/>
                  </a:schemeClr>
                </a:solidFill>
              </a:rPr>
              <a:t> 2.0 “OIT” mode </a:t>
            </a:r>
            <a:r>
              <a:rPr lang="en-US" sz="800" dirty="0" smtClean="0">
                <a:solidFill>
                  <a:schemeClr val="tx1">
                    <a:lumMod val="50000"/>
                  </a:schemeClr>
                </a:solidFill>
              </a:rPr>
              <a:t>(25.3 </a:t>
            </a:r>
            <a:r>
              <a:rPr lang="en-US" sz="800" dirty="0">
                <a:solidFill>
                  <a:schemeClr val="tx1">
                    <a:lumMod val="50000"/>
                  </a:schemeClr>
                </a:solidFill>
              </a:rPr>
              <a:t>FPS) vs. "blended" transparency mode in Wildfire 5 </a:t>
            </a:r>
            <a:r>
              <a:rPr lang="en-US" sz="800" dirty="0" smtClean="0">
                <a:solidFill>
                  <a:schemeClr val="tx1">
                    <a:lumMod val="50000"/>
                  </a:schemeClr>
                </a:solidFill>
              </a:rPr>
              <a:t>(2.8 </a:t>
            </a:r>
            <a:r>
              <a:rPr lang="en-US" sz="800" dirty="0">
                <a:solidFill>
                  <a:schemeClr val="tx1">
                    <a:lumMod val="50000"/>
                  </a:schemeClr>
                </a:solidFill>
              </a:rPr>
              <a:t>FPS)  </a:t>
            </a:r>
            <a:r>
              <a:rPr lang="en-US" sz="800" dirty="0" smtClean="0">
                <a:solidFill>
                  <a:schemeClr val="tx1">
                    <a:lumMod val="50000"/>
                  </a:schemeClr>
                </a:solidFill>
              </a:rPr>
              <a:t>running </a:t>
            </a:r>
            <a:r>
              <a:rPr lang="en-US" sz="800" dirty="0">
                <a:solidFill>
                  <a:schemeClr val="tx1">
                    <a:lumMod val="50000"/>
                  </a:schemeClr>
                </a:solidFill>
              </a:rPr>
              <a:t>internal benchmark, "</a:t>
            </a:r>
            <a:r>
              <a:rPr lang="en-US" sz="800" dirty="0" err="1">
                <a:solidFill>
                  <a:schemeClr val="tx1">
                    <a:lumMod val="50000"/>
                  </a:schemeClr>
                </a:solidFill>
              </a:rPr>
              <a:t>AMD_FP_Creo_Fraps_Bench</a:t>
            </a:r>
            <a:r>
              <a:rPr lang="en-US" sz="800" dirty="0">
                <a:solidFill>
                  <a:schemeClr val="tx1">
                    <a:lumMod val="50000"/>
                  </a:schemeClr>
                </a:solidFill>
              </a:rPr>
              <a:t>," using </a:t>
            </a:r>
            <a:r>
              <a:rPr lang="en-US" sz="800" dirty="0" smtClean="0">
                <a:solidFill>
                  <a:schemeClr val="tx1">
                    <a:lumMod val="50000"/>
                  </a:schemeClr>
                </a:solidFill>
              </a:rPr>
              <a:t>PTC combine dataset </a:t>
            </a:r>
            <a:r>
              <a:rPr lang="en-US" sz="800" dirty="0">
                <a:solidFill>
                  <a:schemeClr val="tx1">
                    <a:lumMod val="50000"/>
                  </a:schemeClr>
                </a:solidFill>
              </a:rPr>
              <a:t>and "shaded" mode.  Configuration: Dell T3500, Intel Xeon W3690 3.47Ghz 6-Core, 12GB, AMD FirePro V7900, Windows 7 x64, 1920x1200, Driver: AMD Catalyst Pro 8.911.3.3</a:t>
            </a:r>
            <a:endParaRPr lang="en-US" sz="800" dirty="0">
              <a:solidFill>
                <a:schemeClr val="tx1">
                  <a:lumMod val="50000"/>
                </a:schemeClr>
              </a:solidFill>
              <a:latin typeface="Arial" pitchFamily="34" charset="0"/>
              <a:cs typeface="Arial" pitchFamily="34" charset="0"/>
            </a:endParaRPr>
          </a:p>
        </p:txBody>
      </p:sp>
    </p:spTree>
    <p:extLst>
      <p:ext uri="{BB962C8B-B14F-4D97-AF65-F5344CB8AC3E}">
        <p14:creationId xmlns:p14="http://schemas.microsoft.com/office/powerpoint/2010/main" val="3546082494"/>
      </p:ext>
    </p:extLst>
  </p:cSld>
  <p:clrMapOvr>
    <a:masterClrMapping/>
  </p:clrMapOvr>
  <mc:AlternateContent xmlns:mc="http://schemas.openxmlformats.org/markup-compatibility/2006" xmlns:p14="http://schemas.microsoft.com/office/powerpoint/2010/main">
    <mc:Choice Requires="p14">
      <p:transition spd="slow" p14:dur="2000">
        <p14:prism dir="u" isContent="1"/>
      </p:transition>
    </mc:Choice>
    <mc:Fallback xmlns="">
      <p:transition spd="slow">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6X9PPT_Divider_image_k.jpg"/>
          <p:cNvPicPr>
            <a:picLocks/>
          </p:cNvPicPr>
          <p:nvPr/>
        </p:nvPicPr>
        <p:blipFill>
          <a:blip r:embed="rId2" cstate="print"/>
          <a:stretch>
            <a:fillRect/>
          </a:stretch>
        </p:blipFill>
        <p:spPr>
          <a:xfrm>
            <a:off x="0" y="0"/>
            <a:ext cx="9144000" cy="5143500"/>
          </a:xfrm>
          <a:prstGeom prst="rect">
            <a:avLst/>
          </a:prstGeom>
        </p:spPr>
      </p:pic>
      <p:sp>
        <p:nvSpPr>
          <p:cNvPr id="9" name="Title 8"/>
          <p:cNvSpPr>
            <a:spLocks noGrp="1"/>
          </p:cNvSpPr>
          <p:nvPr>
            <p:ph type="title"/>
          </p:nvPr>
        </p:nvSpPr>
        <p:spPr>
          <a:xfrm>
            <a:off x="528609" y="2091690"/>
            <a:ext cx="4262465" cy="1126626"/>
          </a:xfrm>
        </p:spPr>
        <p:txBody>
          <a:bodyPr/>
          <a:lstStyle/>
          <a:p>
            <a:r>
              <a:rPr lang="en-US" dirty="0"/>
              <a:t>Full-time GPU-accelerated </a:t>
            </a:r>
            <a:br>
              <a:rPr lang="en-US" dirty="0"/>
            </a:br>
            <a:r>
              <a:rPr lang="en-US" dirty="0"/>
              <a:t>3D viewport performance enhancements via “VBO”</a:t>
            </a:r>
          </a:p>
        </p:txBody>
      </p:sp>
    </p:spTree>
    <p:extLst>
      <p:ext uri="{BB962C8B-B14F-4D97-AF65-F5344CB8AC3E}">
        <p14:creationId xmlns:p14="http://schemas.microsoft.com/office/powerpoint/2010/main" val="2291257279"/>
      </p:ext>
    </p:extLst>
  </p:cSld>
  <p:clrMapOvr>
    <a:masterClrMapping/>
  </p:clrMapOvr>
  <mc:AlternateContent xmlns:mc="http://schemas.openxmlformats.org/markup-compatibility/2006" xmlns:p14="http://schemas.microsoft.com/office/powerpoint/2010/main">
    <mc:Choice Requires="p14">
      <p:transition spd="slow" p14:dur="4000">
        <p14:vortex dir="u"/>
      </p:transition>
    </mc:Choice>
    <mc:Fallback xmlns="">
      <p:transition spd="slow">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5" name="Picture 7" descr="H:\Quardia\Quardia Client Folder - Active\AMD\AMD0113 AMD firePro Creo 2 launch event - Mitra Madani\Resources\AMD firepro widescreen OIT 02.jpg"/>
          <p:cNvPicPr>
            <a:picLocks noChangeAspect="1" noChangeArrowheads="1"/>
          </p:cNvPicPr>
          <p:nvPr/>
        </p:nvPicPr>
        <p:blipFill rotWithShape="1">
          <a:blip r:embed="rId2">
            <a:extLst>
              <a:ext uri="{28A0092B-C50C-407E-A947-70E740481C1C}">
                <a14:useLocalDpi xmlns:a14="http://schemas.microsoft.com/office/drawing/2010/main" val="0"/>
              </a:ext>
            </a:extLst>
          </a:blip>
          <a:srcRect b="6888"/>
          <a:stretch/>
        </p:blipFill>
        <p:spPr bwMode="auto">
          <a:xfrm>
            <a:off x="0" y="0"/>
            <a:ext cx="9144000" cy="4790661"/>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lstStyle/>
          <a:p>
            <a:r>
              <a:rPr lang="en-US" smtClean="0"/>
              <a:t>VBO –vertex buffer object</a:t>
            </a:r>
            <a:endParaRPr lang="en-US" dirty="0"/>
          </a:p>
        </p:txBody>
      </p:sp>
      <p:pic>
        <p:nvPicPr>
          <p:cNvPr id="6" name="Picture 5" descr="6X9PPT_Content_k.jpg"/>
          <p:cNvPicPr>
            <a:picLocks/>
          </p:cNvPicPr>
          <p:nvPr/>
        </p:nvPicPr>
        <p:blipFill rotWithShape="1">
          <a:blip r:embed="rId3" cstate="print"/>
          <a:srcRect l="91234" t="84955" r="2031" b="3193"/>
          <a:stretch/>
        </p:blipFill>
        <p:spPr>
          <a:xfrm>
            <a:off x="8342334" y="4369593"/>
            <a:ext cx="615929" cy="609601"/>
          </a:xfrm>
          <a:prstGeom prst="rect">
            <a:avLst/>
          </a:prstGeom>
        </p:spPr>
      </p:pic>
      <p:grpSp>
        <p:nvGrpSpPr>
          <p:cNvPr id="14" name="Group 13"/>
          <p:cNvGrpSpPr/>
          <p:nvPr/>
        </p:nvGrpSpPr>
        <p:grpSpPr>
          <a:xfrm>
            <a:off x="232528" y="787081"/>
            <a:ext cx="3067263" cy="3486746"/>
            <a:chOff x="212650" y="642806"/>
            <a:chExt cx="3067263" cy="3854808"/>
          </a:xfrm>
        </p:grpSpPr>
        <p:grpSp>
          <p:nvGrpSpPr>
            <p:cNvPr id="5" name="Group 4"/>
            <p:cNvGrpSpPr/>
            <p:nvPr/>
          </p:nvGrpSpPr>
          <p:grpSpPr>
            <a:xfrm>
              <a:off x="212650" y="642806"/>
              <a:ext cx="3067263" cy="3854808"/>
              <a:chOff x="212650" y="712379"/>
              <a:chExt cx="4318689" cy="3854808"/>
            </a:xfrm>
          </p:grpSpPr>
          <p:sp>
            <p:nvSpPr>
              <p:cNvPr id="9" name="Rounded Rectangle 8"/>
              <p:cNvSpPr/>
              <p:nvPr/>
            </p:nvSpPr>
            <p:spPr bwMode="auto">
              <a:xfrm>
                <a:off x="212650" y="712379"/>
                <a:ext cx="4318689" cy="3854808"/>
              </a:xfrm>
              <a:prstGeom prst="roundRect">
                <a:avLst>
                  <a:gd name="adj" fmla="val 4940"/>
                </a:avLst>
              </a:prstGeom>
              <a:gradFill flip="none" rotWithShape="1">
                <a:gsLst>
                  <a:gs pos="0">
                    <a:schemeClr val="bg1"/>
                  </a:gs>
                  <a:gs pos="62080">
                    <a:srgbClr val="000000">
                      <a:alpha val="67000"/>
                    </a:srgbClr>
                  </a:gs>
                  <a:gs pos="21000">
                    <a:schemeClr val="bg1">
                      <a:alpha val="65000"/>
                    </a:schemeClr>
                  </a:gs>
                  <a:gs pos="100000">
                    <a:schemeClr val="bg1">
                      <a:alpha val="82000"/>
                    </a:schemeClr>
                  </a:gs>
                </a:gsLst>
                <a:lin ang="16200000" scaled="1"/>
                <a:tileRect/>
              </a:gradFill>
              <a:ln w="19050" algn="ctr">
                <a:solidFill>
                  <a:schemeClr val="bg1">
                    <a:lumMod val="75000"/>
                    <a:lumOff val="25000"/>
                  </a:schemeClr>
                </a:solidFill>
                <a:round/>
                <a:headEnd/>
                <a:tailEnd/>
              </a:ln>
              <a:effectLst>
                <a:outerShdw blurRad="50800" dist="38100" dir="5400000" algn="t" rotWithShape="0">
                  <a:prstClr val="black">
                    <a:alpha val="40000"/>
                  </a:prstClr>
                </a:outerShdw>
              </a:effectLst>
            </p:spPr>
            <p:txBody>
              <a:bodyPr lIns="228600" tIns="45714" rIns="228600" bIns="45714" rtlCol="0" anchor="ctr"/>
              <a:lstStyle/>
              <a:p>
                <a:pPr marL="1588" indent="-1588" algn="ctr" defTabSz="913183"/>
                <a:endParaRPr lang="en-CA" b="1" dirty="0" smtClean="0">
                  <a:solidFill>
                    <a:prstClr val="white"/>
                  </a:solidFill>
                  <a:cs typeface="Arial" charset="0"/>
                </a:endParaRPr>
              </a:p>
            </p:txBody>
          </p:sp>
          <p:sp>
            <p:nvSpPr>
              <p:cNvPr id="10" name="Rounded Rectangle 9"/>
              <p:cNvSpPr/>
              <p:nvPr/>
            </p:nvSpPr>
            <p:spPr bwMode="auto">
              <a:xfrm>
                <a:off x="288748" y="776174"/>
                <a:ext cx="4166494" cy="1827988"/>
              </a:xfrm>
              <a:prstGeom prst="roundRect">
                <a:avLst>
                  <a:gd name="adj" fmla="val 7471"/>
                </a:avLst>
              </a:prstGeom>
              <a:gradFill flip="none" rotWithShape="1">
                <a:gsLst>
                  <a:gs pos="0">
                    <a:schemeClr val="tx1">
                      <a:alpha val="56000"/>
                    </a:schemeClr>
                  </a:gs>
                  <a:gs pos="3000">
                    <a:schemeClr val="tx1">
                      <a:alpha val="46000"/>
                    </a:schemeClr>
                  </a:gs>
                  <a:gs pos="23000">
                    <a:schemeClr val="bg1">
                      <a:alpha val="0"/>
                    </a:schemeClr>
                  </a:gs>
                  <a:gs pos="100000">
                    <a:schemeClr val="bg1">
                      <a:alpha val="0"/>
                    </a:schemeClr>
                  </a:gs>
                </a:gsLst>
                <a:lin ang="5400000" scaled="0"/>
                <a:tileRect/>
              </a:gradFill>
              <a:ln w="19050" algn="ctr">
                <a:noFill/>
                <a:round/>
                <a:headEnd/>
                <a:tailEnd/>
              </a:ln>
              <a:effectLst/>
            </p:spPr>
            <p:txBody>
              <a:bodyPr lIns="228600" tIns="45714" rIns="228600" bIns="45714" rtlCol="0" anchor="ctr"/>
              <a:lstStyle/>
              <a:p>
                <a:pPr marL="1588" indent="-1588" algn="ctr" defTabSz="913183"/>
                <a:endParaRPr lang="en-CA" b="1" dirty="0" smtClean="0">
                  <a:solidFill>
                    <a:prstClr val="white"/>
                  </a:solidFill>
                  <a:cs typeface="Arial" charset="0"/>
                </a:endParaRPr>
              </a:p>
            </p:txBody>
          </p:sp>
        </p:grpSp>
        <p:sp>
          <p:nvSpPr>
            <p:cNvPr id="11" name="Content Placeholder 3"/>
            <p:cNvSpPr txBox="1">
              <a:spLocks/>
            </p:cNvSpPr>
            <p:nvPr/>
          </p:nvSpPr>
          <p:spPr>
            <a:xfrm>
              <a:off x="254395" y="941285"/>
              <a:ext cx="2926128" cy="2078694"/>
            </a:xfrm>
            <a:prstGeom prst="rect">
              <a:avLst/>
            </a:prstGeom>
          </p:spPr>
          <p:txBody>
            <a:bodyPr/>
            <a:lstStyle>
              <a:lvl1pPr marL="112713" indent="-112713" algn="l" defTabSz="914400" rtl="0" eaLnBrk="1" latinLnBrk="0" hangingPunct="1">
                <a:spcBef>
                  <a:spcPts val="336"/>
                </a:spcBef>
                <a:spcAft>
                  <a:spcPts val="336"/>
                </a:spcAft>
                <a:buClr>
                  <a:schemeClr val="tx1"/>
                </a:buClr>
                <a:buFont typeface="Wingdings" pitchFamily="2" charset="2"/>
                <a:buChar char="§"/>
                <a:defRPr sz="1400" kern="1200">
                  <a:solidFill>
                    <a:srgbClr val="FFFFFF"/>
                  </a:solidFill>
                  <a:latin typeface="+mn-lt"/>
                  <a:ea typeface="+mn-ea"/>
                  <a:cs typeface="+mn-cs"/>
                </a:defRPr>
              </a:lvl1pPr>
              <a:lvl2pPr marL="400050" indent="-169863" algn="l" defTabSz="914400" rtl="0" eaLnBrk="1" latinLnBrk="0" hangingPunct="1">
                <a:spcBef>
                  <a:spcPts val="336"/>
                </a:spcBef>
                <a:spcAft>
                  <a:spcPts val="336"/>
                </a:spcAft>
                <a:buClr>
                  <a:schemeClr val="tx1"/>
                </a:buClr>
                <a:buFont typeface="Arial" pitchFamily="34" charset="0"/>
                <a:buChar char="–"/>
                <a:defRPr sz="1400" kern="1200">
                  <a:solidFill>
                    <a:srgbClr val="FFFFFF"/>
                  </a:solidFill>
                  <a:latin typeface="+mn-lt"/>
                  <a:ea typeface="+mn-ea"/>
                  <a:cs typeface="+mn-cs"/>
                </a:defRPr>
              </a:lvl2pPr>
              <a:lvl3pPr marL="574675" indent="-109538" algn="l" defTabSz="914400" rtl="0" eaLnBrk="1" latinLnBrk="0" hangingPunct="1">
                <a:spcBef>
                  <a:spcPts val="336"/>
                </a:spcBef>
                <a:spcAft>
                  <a:spcPts val="336"/>
                </a:spcAft>
                <a:buClr>
                  <a:schemeClr val="tx1"/>
                </a:buClr>
                <a:buFont typeface="Wingdings" pitchFamily="2" charset="2"/>
                <a:buChar char="§"/>
                <a:defRPr sz="1200" kern="1200">
                  <a:solidFill>
                    <a:srgbClr val="FFFFFF"/>
                  </a:solidFill>
                  <a:latin typeface="+mn-lt"/>
                  <a:ea typeface="+mn-ea"/>
                  <a:cs typeface="+mn-cs"/>
                </a:defRPr>
              </a:lvl3pPr>
              <a:lvl4pPr marL="854075" indent="-165100" algn="l" defTabSz="914400" rtl="0" eaLnBrk="1" latinLnBrk="0" hangingPunct="1">
                <a:spcBef>
                  <a:spcPts val="336"/>
                </a:spcBef>
                <a:spcAft>
                  <a:spcPts val="336"/>
                </a:spcAft>
                <a:buClr>
                  <a:schemeClr val="tx1"/>
                </a:buClr>
                <a:buFont typeface="Arial" pitchFamily="34" charset="0"/>
                <a:buChar char="–"/>
                <a:defRPr sz="1200" kern="1200">
                  <a:solidFill>
                    <a:srgbClr val="FFFFFF"/>
                  </a:solidFill>
                  <a:latin typeface="+mn-lt"/>
                  <a:ea typeface="+mn-ea"/>
                  <a:cs typeface="+mn-cs"/>
                </a:defRPr>
              </a:lvl4pPr>
              <a:lvl5pPr marL="1027113" indent="-112713" algn="l" defTabSz="914400" rtl="0" eaLnBrk="1" latinLnBrk="0" hangingPunct="1">
                <a:spcBef>
                  <a:spcPts val="336"/>
                </a:spcBef>
                <a:spcAft>
                  <a:spcPts val="336"/>
                </a:spcAft>
                <a:buClr>
                  <a:schemeClr val="tx1"/>
                </a:buClr>
                <a:buFont typeface="Wingdings" pitchFamily="2" charset="2"/>
                <a:buChar char="§"/>
                <a:defRPr sz="1000" kern="1200">
                  <a:solidFill>
                    <a:srgbClr val="FFFFFF"/>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lnSpc>
                  <a:spcPct val="114000"/>
                </a:lnSpc>
                <a:buNone/>
              </a:pPr>
              <a:r>
                <a:rPr lang="en-US" sz="1800" b="1" dirty="0">
                  <a:effectLst>
                    <a:outerShdw blurRad="38100" dist="38100" dir="2700000" algn="tl">
                      <a:srgbClr val="000000">
                        <a:alpha val="43137"/>
                      </a:srgbClr>
                    </a:outerShdw>
                  </a:effectLst>
                </a:rPr>
                <a:t>Vertex Buffer Object</a:t>
              </a:r>
              <a:r>
                <a:rPr lang="en-US" sz="1800" dirty="0">
                  <a:effectLst>
                    <a:outerShdw blurRad="38100" dist="38100" dir="2700000" algn="tl">
                      <a:srgbClr val="000000">
                        <a:alpha val="43137"/>
                      </a:srgbClr>
                    </a:outerShdw>
                  </a:effectLst>
                </a:rPr>
                <a:t> or “VBO” is an OpenGL</a:t>
              </a:r>
              <a:r>
                <a:rPr lang="en-US" sz="1800" baseline="30000" dirty="0">
                  <a:effectLst>
                    <a:outerShdw blurRad="38100" dist="38100" dir="2700000" algn="tl">
                      <a:srgbClr val="000000">
                        <a:alpha val="43137"/>
                      </a:srgbClr>
                    </a:outerShdw>
                  </a:effectLst>
                </a:rPr>
                <a:t>™</a:t>
              </a:r>
              <a:r>
                <a:rPr lang="en-US" sz="1800" dirty="0">
                  <a:effectLst>
                    <a:outerShdw blurRad="38100" dist="38100" dir="2700000" algn="tl">
                      <a:srgbClr val="000000">
                        <a:alpha val="43137"/>
                      </a:srgbClr>
                    </a:outerShdw>
                  </a:effectLst>
                </a:rPr>
                <a:t> programming feature that provides methods for uploading data (vertex, normal vector, color, etc.) to the video device (GPU) for non-immediate-mode rendering. </a:t>
              </a:r>
            </a:p>
          </p:txBody>
        </p:sp>
      </p:grpSp>
      <p:pic>
        <p:nvPicPr>
          <p:cNvPr id="7174" name="Picture 6" descr="H:\Quardia\Quardia Client Folder - Active\AMD\Common Resources\flash 6.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969251" y="833025"/>
            <a:ext cx="3206264" cy="3206264"/>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6"/>
          <p:cNvSpPr/>
          <p:nvPr/>
        </p:nvSpPr>
        <p:spPr>
          <a:xfrm>
            <a:off x="4050694" y="2118728"/>
            <a:ext cx="1074333" cy="584775"/>
          </a:xfrm>
          <a:prstGeom prst="rect">
            <a:avLst/>
          </a:prstGeom>
        </p:spPr>
        <p:txBody>
          <a:bodyPr wrap="none">
            <a:spAutoFit/>
          </a:bodyPr>
          <a:lstStyle/>
          <a:p>
            <a:r>
              <a:rPr lang="en-US" sz="3200" b="1" dirty="0">
                <a:solidFill>
                  <a:schemeClr val="bg1"/>
                </a:solidFill>
                <a:effectLst>
                  <a:glow rad="139700">
                    <a:schemeClr val="accent6">
                      <a:satMod val="175000"/>
                    </a:schemeClr>
                  </a:glow>
                </a:effectLst>
              </a:rPr>
              <a:t>GPU</a:t>
            </a:r>
          </a:p>
        </p:txBody>
      </p:sp>
      <p:grpSp>
        <p:nvGrpSpPr>
          <p:cNvPr id="15" name="Group 14"/>
          <p:cNvGrpSpPr/>
          <p:nvPr/>
        </p:nvGrpSpPr>
        <p:grpSpPr>
          <a:xfrm>
            <a:off x="5858076" y="787081"/>
            <a:ext cx="3067263" cy="3486746"/>
            <a:chOff x="5838198" y="642806"/>
            <a:chExt cx="3067263" cy="3854808"/>
          </a:xfrm>
        </p:grpSpPr>
        <p:grpSp>
          <p:nvGrpSpPr>
            <p:cNvPr id="18" name="Group 17"/>
            <p:cNvGrpSpPr/>
            <p:nvPr/>
          </p:nvGrpSpPr>
          <p:grpSpPr>
            <a:xfrm>
              <a:off x="5838198" y="642806"/>
              <a:ext cx="3067263" cy="3854808"/>
              <a:chOff x="212650" y="712379"/>
              <a:chExt cx="4318689" cy="3854808"/>
            </a:xfrm>
          </p:grpSpPr>
          <p:sp>
            <p:nvSpPr>
              <p:cNvPr id="19" name="Rounded Rectangle 18"/>
              <p:cNvSpPr/>
              <p:nvPr/>
            </p:nvSpPr>
            <p:spPr bwMode="auto">
              <a:xfrm>
                <a:off x="212650" y="712379"/>
                <a:ext cx="4318689" cy="3854808"/>
              </a:xfrm>
              <a:prstGeom prst="roundRect">
                <a:avLst>
                  <a:gd name="adj" fmla="val 4940"/>
                </a:avLst>
              </a:prstGeom>
              <a:gradFill flip="none" rotWithShape="1">
                <a:gsLst>
                  <a:gs pos="0">
                    <a:schemeClr val="bg1"/>
                  </a:gs>
                  <a:gs pos="62080">
                    <a:srgbClr val="000000">
                      <a:alpha val="67000"/>
                    </a:srgbClr>
                  </a:gs>
                  <a:gs pos="21000">
                    <a:schemeClr val="bg1">
                      <a:alpha val="65000"/>
                    </a:schemeClr>
                  </a:gs>
                  <a:gs pos="100000">
                    <a:schemeClr val="bg1">
                      <a:alpha val="82000"/>
                    </a:schemeClr>
                  </a:gs>
                </a:gsLst>
                <a:lin ang="16200000" scaled="1"/>
                <a:tileRect/>
              </a:gradFill>
              <a:ln w="19050" algn="ctr">
                <a:solidFill>
                  <a:schemeClr val="bg1">
                    <a:lumMod val="75000"/>
                    <a:lumOff val="25000"/>
                  </a:schemeClr>
                </a:solidFill>
                <a:round/>
                <a:headEnd/>
                <a:tailEnd/>
              </a:ln>
              <a:effectLst>
                <a:outerShdw blurRad="50800" dist="38100" dir="5400000" algn="t" rotWithShape="0">
                  <a:prstClr val="black">
                    <a:alpha val="40000"/>
                  </a:prstClr>
                </a:outerShdw>
              </a:effectLst>
            </p:spPr>
            <p:txBody>
              <a:bodyPr lIns="228600" tIns="45714" rIns="228600" bIns="45714" rtlCol="0" anchor="ctr"/>
              <a:lstStyle/>
              <a:p>
                <a:pPr marL="1588" indent="-1588" algn="ctr" defTabSz="913183"/>
                <a:endParaRPr lang="en-CA" b="1" dirty="0" smtClean="0">
                  <a:solidFill>
                    <a:prstClr val="white"/>
                  </a:solidFill>
                  <a:cs typeface="Arial" charset="0"/>
                </a:endParaRPr>
              </a:p>
            </p:txBody>
          </p:sp>
          <p:sp>
            <p:nvSpPr>
              <p:cNvPr id="20" name="Rounded Rectangle 19"/>
              <p:cNvSpPr/>
              <p:nvPr/>
            </p:nvSpPr>
            <p:spPr bwMode="auto">
              <a:xfrm>
                <a:off x="288748" y="776174"/>
                <a:ext cx="4166494" cy="1827988"/>
              </a:xfrm>
              <a:prstGeom prst="roundRect">
                <a:avLst>
                  <a:gd name="adj" fmla="val 7471"/>
                </a:avLst>
              </a:prstGeom>
              <a:gradFill flip="none" rotWithShape="1">
                <a:gsLst>
                  <a:gs pos="0">
                    <a:schemeClr val="tx1">
                      <a:alpha val="56000"/>
                    </a:schemeClr>
                  </a:gs>
                  <a:gs pos="3000">
                    <a:schemeClr val="tx1">
                      <a:alpha val="46000"/>
                    </a:schemeClr>
                  </a:gs>
                  <a:gs pos="23000">
                    <a:schemeClr val="bg1">
                      <a:alpha val="0"/>
                    </a:schemeClr>
                  </a:gs>
                  <a:gs pos="100000">
                    <a:schemeClr val="bg1">
                      <a:alpha val="0"/>
                    </a:schemeClr>
                  </a:gs>
                </a:gsLst>
                <a:lin ang="5400000" scaled="0"/>
                <a:tileRect/>
              </a:gradFill>
              <a:ln w="19050" algn="ctr">
                <a:noFill/>
                <a:round/>
                <a:headEnd/>
                <a:tailEnd/>
              </a:ln>
              <a:effectLst/>
            </p:spPr>
            <p:txBody>
              <a:bodyPr lIns="228600" tIns="45714" rIns="228600" bIns="45714" rtlCol="0" anchor="ctr"/>
              <a:lstStyle/>
              <a:p>
                <a:pPr marL="1588" indent="-1588" algn="ctr" defTabSz="913183"/>
                <a:endParaRPr lang="en-CA" b="1" dirty="0" smtClean="0">
                  <a:solidFill>
                    <a:prstClr val="white"/>
                  </a:solidFill>
                  <a:cs typeface="Arial" charset="0"/>
                </a:endParaRPr>
              </a:p>
            </p:txBody>
          </p:sp>
        </p:grpSp>
        <p:sp>
          <p:nvSpPr>
            <p:cNvPr id="21" name="Content Placeholder 3"/>
            <p:cNvSpPr txBox="1">
              <a:spLocks/>
            </p:cNvSpPr>
            <p:nvPr/>
          </p:nvSpPr>
          <p:spPr>
            <a:xfrm>
              <a:off x="5909760" y="776519"/>
              <a:ext cx="2926128" cy="2078694"/>
            </a:xfrm>
            <a:prstGeom prst="rect">
              <a:avLst/>
            </a:prstGeom>
          </p:spPr>
          <p:txBody>
            <a:bodyPr/>
            <a:lstStyle>
              <a:lvl1pPr marL="112713" indent="-112713" algn="l" defTabSz="914400" rtl="0" eaLnBrk="1" latinLnBrk="0" hangingPunct="1">
                <a:spcBef>
                  <a:spcPts val="336"/>
                </a:spcBef>
                <a:spcAft>
                  <a:spcPts val="336"/>
                </a:spcAft>
                <a:buClr>
                  <a:schemeClr val="tx1"/>
                </a:buClr>
                <a:buFont typeface="Wingdings" pitchFamily="2" charset="2"/>
                <a:buChar char="§"/>
                <a:defRPr sz="1400" kern="1200">
                  <a:solidFill>
                    <a:srgbClr val="FFFFFF"/>
                  </a:solidFill>
                  <a:latin typeface="+mn-lt"/>
                  <a:ea typeface="+mn-ea"/>
                  <a:cs typeface="+mn-cs"/>
                </a:defRPr>
              </a:lvl1pPr>
              <a:lvl2pPr marL="400050" indent="-169863" algn="l" defTabSz="914400" rtl="0" eaLnBrk="1" latinLnBrk="0" hangingPunct="1">
                <a:spcBef>
                  <a:spcPts val="336"/>
                </a:spcBef>
                <a:spcAft>
                  <a:spcPts val="336"/>
                </a:spcAft>
                <a:buClr>
                  <a:schemeClr val="tx1"/>
                </a:buClr>
                <a:buFont typeface="Arial" pitchFamily="34" charset="0"/>
                <a:buChar char="–"/>
                <a:defRPr sz="1400" kern="1200">
                  <a:solidFill>
                    <a:srgbClr val="FFFFFF"/>
                  </a:solidFill>
                  <a:latin typeface="+mn-lt"/>
                  <a:ea typeface="+mn-ea"/>
                  <a:cs typeface="+mn-cs"/>
                </a:defRPr>
              </a:lvl2pPr>
              <a:lvl3pPr marL="574675" indent="-109538" algn="l" defTabSz="914400" rtl="0" eaLnBrk="1" latinLnBrk="0" hangingPunct="1">
                <a:spcBef>
                  <a:spcPts val="336"/>
                </a:spcBef>
                <a:spcAft>
                  <a:spcPts val="336"/>
                </a:spcAft>
                <a:buClr>
                  <a:schemeClr val="tx1"/>
                </a:buClr>
                <a:buFont typeface="Wingdings" pitchFamily="2" charset="2"/>
                <a:buChar char="§"/>
                <a:defRPr sz="1200" kern="1200">
                  <a:solidFill>
                    <a:srgbClr val="FFFFFF"/>
                  </a:solidFill>
                  <a:latin typeface="+mn-lt"/>
                  <a:ea typeface="+mn-ea"/>
                  <a:cs typeface="+mn-cs"/>
                </a:defRPr>
              </a:lvl3pPr>
              <a:lvl4pPr marL="854075" indent="-165100" algn="l" defTabSz="914400" rtl="0" eaLnBrk="1" latinLnBrk="0" hangingPunct="1">
                <a:spcBef>
                  <a:spcPts val="336"/>
                </a:spcBef>
                <a:spcAft>
                  <a:spcPts val="336"/>
                </a:spcAft>
                <a:buClr>
                  <a:schemeClr val="tx1"/>
                </a:buClr>
                <a:buFont typeface="Arial" pitchFamily="34" charset="0"/>
                <a:buChar char="–"/>
                <a:defRPr sz="1200" kern="1200">
                  <a:solidFill>
                    <a:srgbClr val="FFFFFF"/>
                  </a:solidFill>
                  <a:latin typeface="+mn-lt"/>
                  <a:ea typeface="+mn-ea"/>
                  <a:cs typeface="+mn-cs"/>
                </a:defRPr>
              </a:lvl4pPr>
              <a:lvl5pPr marL="1027113" indent="-112713" algn="l" defTabSz="914400" rtl="0" eaLnBrk="1" latinLnBrk="0" hangingPunct="1">
                <a:spcBef>
                  <a:spcPts val="336"/>
                </a:spcBef>
                <a:spcAft>
                  <a:spcPts val="336"/>
                </a:spcAft>
                <a:buClr>
                  <a:schemeClr val="tx1"/>
                </a:buClr>
                <a:buFont typeface="Wingdings" pitchFamily="2" charset="2"/>
                <a:buChar char="§"/>
                <a:defRPr sz="1000" kern="1200">
                  <a:solidFill>
                    <a:srgbClr val="FFFFFF"/>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lnSpc>
                  <a:spcPct val="114000"/>
                </a:lnSpc>
                <a:buNone/>
              </a:pPr>
              <a:r>
                <a:rPr lang="en-US" sz="1800" b="1" dirty="0">
                  <a:solidFill>
                    <a:srgbClr val="FFC000"/>
                  </a:solidFill>
                  <a:effectLst>
                    <a:outerShdw blurRad="38100" dist="38100" dir="2700000" algn="tl">
                      <a:srgbClr val="000000">
                        <a:alpha val="43137"/>
                      </a:srgbClr>
                    </a:outerShdw>
                  </a:effectLst>
                </a:rPr>
                <a:t>VBOs offer substantial performance gains </a:t>
              </a:r>
              <a:r>
                <a:rPr lang="en-US" sz="1800" b="1" dirty="0" smtClean="0">
                  <a:solidFill>
                    <a:srgbClr val="FFC000"/>
                  </a:solidFill>
                  <a:effectLst>
                    <a:outerShdw blurRad="38100" dist="38100" dir="2700000" algn="tl">
                      <a:srgbClr val="000000">
                        <a:alpha val="43137"/>
                      </a:srgbClr>
                    </a:outerShdw>
                  </a:effectLst>
                </a:rPr>
                <a:t>in </a:t>
              </a:r>
              <a:r>
                <a:rPr lang="en-US" sz="1800" b="1" dirty="0">
                  <a:solidFill>
                    <a:srgbClr val="FFC000"/>
                  </a:solidFill>
                  <a:effectLst>
                    <a:outerShdw blurRad="38100" dist="38100" dir="2700000" algn="tl">
                      <a:srgbClr val="000000">
                        <a:alpha val="43137"/>
                      </a:srgbClr>
                    </a:outerShdw>
                  </a:effectLst>
                </a:rPr>
                <a:t>the </a:t>
              </a:r>
              <a:r>
                <a:rPr lang="en-US" sz="1800" b="1" dirty="0" smtClean="0">
                  <a:solidFill>
                    <a:srgbClr val="FFC000"/>
                  </a:solidFill>
                  <a:effectLst>
                    <a:outerShdw blurRad="38100" dist="38100" dir="2700000" algn="tl">
                      <a:srgbClr val="000000">
                        <a:alpha val="43137"/>
                      </a:srgbClr>
                    </a:outerShdw>
                  </a:effectLst>
                </a:rPr>
                <a:t>viewport </a:t>
              </a:r>
              <a:r>
                <a:rPr lang="en-US" sz="1800" b="1" dirty="0">
                  <a:solidFill>
                    <a:srgbClr val="FFC000"/>
                  </a:solidFill>
                  <a:effectLst>
                    <a:outerShdw blurRad="38100" dist="38100" dir="2700000" algn="tl">
                      <a:srgbClr val="000000">
                        <a:alpha val="43137"/>
                      </a:srgbClr>
                    </a:outerShdw>
                  </a:effectLst>
                </a:rPr>
                <a:t>primarily because the data resides in the video device </a:t>
              </a:r>
              <a:r>
                <a:rPr lang="en-US" sz="1800" b="1" dirty="0" smtClean="0">
                  <a:solidFill>
                    <a:srgbClr val="FFC000"/>
                  </a:solidFill>
                  <a:effectLst>
                    <a:outerShdw blurRad="38100" dist="38100" dir="2700000" algn="tl">
                      <a:srgbClr val="000000">
                        <a:alpha val="43137"/>
                      </a:srgbClr>
                    </a:outerShdw>
                  </a:effectLst>
                </a:rPr>
                <a:t>GPU </a:t>
              </a:r>
              <a:r>
                <a:rPr lang="en-US" sz="1800" b="1" dirty="0">
                  <a:solidFill>
                    <a:srgbClr val="FFC000"/>
                  </a:solidFill>
                  <a:effectLst>
                    <a:outerShdw blurRad="38100" dist="38100" dir="2700000" algn="tl">
                      <a:srgbClr val="000000">
                        <a:alpha val="43137"/>
                      </a:srgbClr>
                    </a:outerShdw>
                  </a:effectLst>
                </a:rPr>
                <a:t>memory rather than the system memory and so it can be rendered directly by the </a:t>
              </a:r>
              <a:r>
                <a:rPr lang="en-US" sz="1800" b="1" dirty="0" smtClean="0">
                  <a:solidFill>
                    <a:srgbClr val="FFC000"/>
                  </a:solidFill>
                  <a:effectLst>
                    <a:outerShdw blurRad="38100" dist="38100" dir="2700000" algn="tl">
                      <a:srgbClr val="000000">
                        <a:alpha val="43137"/>
                      </a:srgbClr>
                    </a:outerShdw>
                  </a:effectLst>
                </a:rPr>
                <a:t>GPU.</a:t>
              </a:r>
              <a:endParaRPr lang="en-US" sz="1800" b="1" dirty="0">
                <a:solidFill>
                  <a:srgbClr val="FFC000"/>
                </a:solidFill>
                <a:effectLst>
                  <a:outerShdw blurRad="38100" dist="38100" dir="2700000" algn="tl">
                    <a:srgbClr val="000000">
                      <a:alpha val="43137"/>
                    </a:srgbClr>
                  </a:outerShdw>
                </a:effectLst>
              </a:endParaRPr>
            </a:p>
          </p:txBody>
        </p:sp>
      </p:grpSp>
    </p:spTree>
    <p:extLst>
      <p:ext uri="{BB962C8B-B14F-4D97-AF65-F5344CB8AC3E}">
        <p14:creationId xmlns:p14="http://schemas.microsoft.com/office/powerpoint/2010/main" val="2314482534"/>
      </p:ext>
    </p:extLst>
  </p:cSld>
  <p:clrMapOvr>
    <a:masterClrMapping/>
  </p:clrMapOvr>
  <mc:AlternateContent xmlns:mc="http://schemas.openxmlformats.org/markup-compatibility/2006" xmlns:p14="http://schemas.microsoft.com/office/powerpoint/2010/main">
    <mc:Choice Requires="p14">
      <p:transition spd="slow" p14:dur="900">
        <p14:flythrough hasBounce="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decel="100000" fill="hold" nodeType="with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additive="base">
                                        <p:cTn id="7" dur="1000" fill="hold"/>
                                        <p:tgtEl>
                                          <p:spTgt spid="14"/>
                                        </p:tgtEl>
                                        <p:attrNameLst>
                                          <p:attrName>ppt_x</p:attrName>
                                        </p:attrNameLst>
                                      </p:cBhvr>
                                      <p:tavLst>
                                        <p:tav tm="0">
                                          <p:val>
                                            <p:strVal val="0-#ppt_w/2"/>
                                          </p:val>
                                        </p:tav>
                                        <p:tav tm="100000">
                                          <p:val>
                                            <p:strVal val="#ppt_x"/>
                                          </p:val>
                                        </p:tav>
                                      </p:tavLst>
                                    </p:anim>
                                    <p:anim calcmode="lin" valueType="num">
                                      <p:cBhvr additive="base">
                                        <p:cTn id="8" dur="1000" fill="hold"/>
                                        <p:tgtEl>
                                          <p:spTgt spid="14"/>
                                        </p:tgtEl>
                                        <p:attrNameLst>
                                          <p:attrName>ppt_y</p:attrName>
                                        </p:attrNameLst>
                                      </p:cBhvr>
                                      <p:tavLst>
                                        <p:tav tm="0">
                                          <p:val>
                                            <p:strVal val="#ppt_y"/>
                                          </p:val>
                                        </p:tav>
                                        <p:tav tm="100000">
                                          <p:val>
                                            <p:strVal val="#ppt_y"/>
                                          </p:val>
                                        </p:tav>
                                      </p:tavLst>
                                    </p:anim>
                                  </p:childTnLst>
                                </p:cTn>
                              </p:par>
                              <p:par>
                                <p:cTn id="9" presetID="2" presetClass="entr" presetSubtype="2" decel="100000" fill="hold" nodeType="with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additive="base">
                                        <p:cTn id="11" dur="1000" fill="hold"/>
                                        <p:tgtEl>
                                          <p:spTgt spid="15"/>
                                        </p:tgtEl>
                                        <p:attrNameLst>
                                          <p:attrName>ppt_x</p:attrName>
                                        </p:attrNameLst>
                                      </p:cBhvr>
                                      <p:tavLst>
                                        <p:tav tm="0">
                                          <p:val>
                                            <p:strVal val="1+#ppt_w/2"/>
                                          </p:val>
                                        </p:tav>
                                        <p:tav tm="100000">
                                          <p:val>
                                            <p:strVal val="#ppt_x"/>
                                          </p:val>
                                        </p:tav>
                                      </p:tavLst>
                                    </p:anim>
                                    <p:anim calcmode="lin" valueType="num">
                                      <p:cBhvr additive="base">
                                        <p:cTn id="12" dur="1000" fill="hold"/>
                                        <p:tgtEl>
                                          <p:spTgt spid="1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5" name="Picture 3" descr="H:\Quardia\Quardia Client Folder - Active\AMD\AMD0113 AMD firePro Creo 2 launch event - Mitra Madani\Resources\AMD firepro widescreen OIT 02E.jpg"/>
          <p:cNvPicPr>
            <a:picLocks noChangeAspect="1" noChangeArrowheads="1"/>
          </p:cNvPicPr>
          <p:nvPr/>
        </p:nvPicPr>
        <p:blipFill rotWithShape="1">
          <a:blip r:embed="rId2">
            <a:extLst>
              <a:ext uri="{28A0092B-C50C-407E-A947-70E740481C1C}">
                <a14:useLocalDpi xmlns:a14="http://schemas.microsoft.com/office/drawing/2010/main" val="0"/>
              </a:ext>
            </a:extLst>
          </a:blip>
          <a:srcRect b="6888"/>
          <a:stretch/>
        </p:blipFill>
        <p:spPr bwMode="auto">
          <a:xfrm>
            <a:off x="0" y="0"/>
            <a:ext cx="9144000" cy="4790661"/>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lstStyle/>
          <a:p>
            <a:r>
              <a:rPr lang="en-US" dirty="0" smtClean="0"/>
              <a:t>VBO –vertex buffer object FEATURE</a:t>
            </a:r>
            <a:endParaRPr lang="en-US" dirty="0"/>
          </a:p>
        </p:txBody>
      </p:sp>
      <p:grpSp>
        <p:nvGrpSpPr>
          <p:cNvPr id="7" name="Group 6"/>
          <p:cNvGrpSpPr/>
          <p:nvPr/>
        </p:nvGrpSpPr>
        <p:grpSpPr>
          <a:xfrm>
            <a:off x="307485" y="1667288"/>
            <a:ext cx="8578926" cy="2353089"/>
            <a:chOff x="212650" y="712379"/>
            <a:chExt cx="4318689" cy="3854808"/>
          </a:xfrm>
        </p:grpSpPr>
        <p:sp>
          <p:nvSpPr>
            <p:cNvPr id="8" name="Rounded Rectangle 7"/>
            <p:cNvSpPr/>
            <p:nvPr/>
          </p:nvSpPr>
          <p:spPr bwMode="auto">
            <a:xfrm>
              <a:off x="212650" y="712379"/>
              <a:ext cx="4318689" cy="3854808"/>
            </a:xfrm>
            <a:prstGeom prst="roundRect">
              <a:avLst>
                <a:gd name="adj" fmla="val 4940"/>
              </a:avLst>
            </a:prstGeom>
            <a:gradFill flip="none" rotWithShape="1">
              <a:gsLst>
                <a:gs pos="0">
                  <a:schemeClr val="bg1"/>
                </a:gs>
                <a:gs pos="62080">
                  <a:srgbClr val="000000">
                    <a:alpha val="67000"/>
                  </a:srgbClr>
                </a:gs>
                <a:gs pos="21000">
                  <a:schemeClr val="bg1">
                    <a:alpha val="65000"/>
                  </a:schemeClr>
                </a:gs>
                <a:gs pos="100000">
                  <a:schemeClr val="bg1">
                    <a:alpha val="82000"/>
                  </a:schemeClr>
                </a:gs>
              </a:gsLst>
              <a:lin ang="16200000" scaled="1"/>
              <a:tileRect/>
            </a:gradFill>
            <a:ln w="19050" algn="ctr">
              <a:solidFill>
                <a:schemeClr val="bg1">
                  <a:lumMod val="75000"/>
                  <a:lumOff val="25000"/>
                </a:schemeClr>
              </a:solidFill>
              <a:round/>
              <a:headEnd/>
              <a:tailEnd/>
            </a:ln>
            <a:effectLst>
              <a:outerShdw blurRad="50800" dist="38100" dir="5400000" algn="t" rotWithShape="0">
                <a:prstClr val="black">
                  <a:alpha val="40000"/>
                </a:prstClr>
              </a:outerShdw>
            </a:effectLst>
          </p:spPr>
          <p:txBody>
            <a:bodyPr lIns="228600" tIns="45714" rIns="228600" bIns="45714" rtlCol="0" anchor="ctr"/>
            <a:lstStyle/>
            <a:p>
              <a:pPr marL="1588" indent="-1588" algn="ctr" defTabSz="913183"/>
              <a:endParaRPr lang="en-CA" b="1" dirty="0" smtClean="0">
                <a:solidFill>
                  <a:prstClr val="white"/>
                </a:solidFill>
                <a:cs typeface="Arial" charset="0"/>
              </a:endParaRPr>
            </a:p>
          </p:txBody>
        </p:sp>
        <p:sp>
          <p:nvSpPr>
            <p:cNvPr id="9" name="Rounded Rectangle 8"/>
            <p:cNvSpPr/>
            <p:nvPr/>
          </p:nvSpPr>
          <p:spPr bwMode="auto">
            <a:xfrm>
              <a:off x="263835" y="881632"/>
              <a:ext cx="4220176" cy="1827988"/>
            </a:xfrm>
            <a:prstGeom prst="roundRect">
              <a:avLst>
                <a:gd name="adj" fmla="val 7471"/>
              </a:avLst>
            </a:prstGeom>
            <a:gradFill flip="none" rotWithShape="1">
              <a:gsLst>
                <a:gs pos="0">
                  <a:schemeClr val="tx1">
                    <a:alpha val="56000"/>
                  </a:schemeClr>
                </a:gs>
                <a:gs pos="3000">
                  <a:schemeClr val="tx1">
                    <a:alpha val="46000"/>
                  </a:schemeClr>
                </a:gs>
                <a:gs pos="23000">
                  <a:schemeClr val="bg1">
                    <a:alpha val="0"/>
                  </a:schemeClr>
                </a:gs>
                <a:gs pos="100000">
                  <a:schemeClr val="bg1">
                    <a:alpha val="0"/>
                  </a:schemeClr>
                </a:gs>
              </a:gsLst>
              <a:lin ang="5400000" scaled="0"/>
              <a:tileRect/>
            </a:gradFill>
            <a:ln w="19050" algn="ctr">
              <a:noFill/>
              <a:round/>
              <a:headEnd/>
              <a:tailEnd/>
            </a:ln>
            <a:effectLst/>
          </p:spPr>
          <p:txBody>
            <a:bodyPr lIns="228600" tIns="45714" rIns="228600" bIns="45714" rtlCol="0" anchor="ctr"/>
            <a:lstStyle/>
            <a:p>
              <a:pPr marL="1588" indent="-1588" algn="ctr" defTabSz="913183"/>
              <a:endParaRPr lang="en-CA" b="1" dirty="0" smtClean="0">
                <a:solidFill>
                  <a:prstClr val="white"/>
                </a:solidFill>
                <a:cs typeface="Arial" charset="0"/>
              </a:endParaRPr>
            </a:p>
          </p:txBody>
        </p:sp>
      </p:grpSp>
      <p:graphicFrame>
        <p:nvGraphicFramePr>
          <p:cNvPr id="10" name="Table 9"/>
          <p:cNvGraphicFramePr>
            <a:graphicFrameLocks noGrp="1"/>
          </p:cNvGraphicFramePr>
          <p:nvPr>
            <p:extLst>
              <p:ext uri="{D42A27DB-BD31-4B8C-83A1-F6EECF244321}">
                <p14:modId xmlns:p14="http://schemas.microsoft.com/office/powerpoint/2010/main" val="2589795720"/>
              </p:ext>
            </p:extLst>
          </p:nvPr>
        </p:nvGraphicFramePr>
        <p:xfrm>
          <a:off x="409162" y="1789048"/>
          <a:ext cx="8382000" cy="2156791"/>
        </p:xfrm>
        <a:graphic>
          <a:graphicData uri="http://schemas.openxmlformats.org/drawingml/2006/table">
            <a:tbl>
              <a:tblPr firstRow="1" bandRow="1">
                <a:tableStyleId>{5C22544A-7EE6-4342-B048-85BDC9FD1C3A}</a:tableStyleId>
              </a:tblPr>
              <a:tblGrid>
                <a:gridCol w="3695699"/>
                <a:gridCol w="2176670"/>
                <a:gridCol w="2509631"/>
              </a:tblGrid>
              <a:tr h="702467">
                <a:tc>
                  <a:txBody>
                    <a:bodyPr/>
                    <a:lstStyle/>
                    <a:p>
                      <a:r>
                        <a:rPr lang="en-US" sz="1400" dirty="0" smtClean="0">
                          <a:solidFill>
                            <a:schemeClr val="tx1"/>
                          </a:solidFill>
                          <a:effectLst>
                            <a:outerShdw blurRad="38100" dist="38100" dir="2700000" algn="tl">
                              <a:srgbClr val="000000">
                                <a:alpha val="43137"/>
                              </a:srgbClr>
                            </a:outerShdw>
                          </a:effectLst>
                        </a:rPr>
                        <a:t>VBO Function</a:t>
                      </a:r>
                      <a:endParaRPr lang="en-US" sz="1400" dirty="0">
                        <a:solidFill>
                          <a:schemeClr val="tx1"/>
                        </a:solidFill>
                        <a:effectLst>
                          <a:outerShdw blurRad="38100" dist="38100" dir="2700000" algn="tl">
                            <a:srgbClr val="000000">
                              <a:alpha val="43137"/>
                            </a:srgbClr>
                          </a:outerShdw>
                        </a:effectLst>
                      </a:endParaRPr>
                    </a:p>
                  </a:txBody>
                  <a:tcPr marT="34290" marB="34290" anchor="ctr">
                    <a:lnL w="12700" cmpd="sng">
                      <a:noFill/>
                    </a:lnL>
                    <a:lnR w="12700" cmpd="sng">
                      <a:noFill/>
                    </a:lnR>
                    <a:lnT w="12700" cmpd="sng">
                      <a:noFill/>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1400" dirty="0" smtClean="0">
                          <a:solidFill>
                            <a:schemeClr val="tx1"/>
                          </a:solidFill>
                          <a:effectLst>
                            <a:outerShdw blurRad="38100" dist="38100" dir="2700000" algn="tl">
                              <a:srgbClr val="000000">
                                <a:alpha val="43137"/>
                              </a:srgbClr>
                            </a:outerShdw>
                          </a:effectLst>
                        </a:rPr>
                        <a:t>End</a:t>
                      </a:r>
                      <a:r>
                        <a:rPr lang="en-US" sz="1400" baseline="0" dirty="0" smtClean="0">
                          <a:solidFill>
                            <a:schemeClr val="tx1"/>
                          </a:solidFill>
                          <a:effectLst>
                            <a:outerShdw blurRad="38100" dist="38100" dir="2700000" algn="tl">
                              <a:srgbClr val="000000">
                                <a:alpha val="43137"/>
                              </a:srgbClr>
                            </a:outerShdw>
                          </a:effectLst>
                        </a:rPr>
                        <a:t> User </a:t>
                      </a:r>
                      <a:r>
                        <a:rPr lang="en-US" sz="1400" dirty="0" smtClean="0">
                          <a:solidFill>
                            <a:schemeClr val="tx1"/>
                          </a:solidFill>
                          <a:effectLst>
                            <a:outerShdw blurRad="38100" dist="38100" dir="2700000" algn="tl">
                              <a:srgbClr val="000000">
                                <a:alpha val="43137"/>
                              </a:srgbClr>
                            </a:outerShdw>
                          </a:effectLst>
                        </a:rPr>
                        <a:t>Experience</a:t>
                      </a:r>
                      <a:endParaRPr lang="en-US" sz="1400" dirty="0">
                        <a:solidFill>
                          <a:schemeClr val="tx1"/>
                        </a:solidFill>
                        <a:effectLst>
                          <a:outerShdw blurRad="38100" dist="38100" dir="2700000" algn="tl">
                            <a:srgbClr val="000000">
                              <a:alpha val="43137"/>
                            </a:srgbClr>
                          </a:outerShdw>
                        </a:effectLst>
                      </a:endParaRPr>
                    </a:p>
                  </a:txBody>
                  <a:tcPr marT="34290" marB="34290" anchor="ctr">
                    <a:lnL w="12700" cmpd="sng">
                      <a:noFill/>
                    </a:lnL>
                    <a:lnR w="12700" cmpd="sng">
                      <a:noFill/>
                    </a:lnR>
                    <a:lnT w="12700" cmpd="sng">
                      <a:noFill/>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1400" dirty="0" smtClean="0">
                          <a:solidFill>
                            <a:schemeClr val="tx1"/>
                          </a:solidFill>
                          <a:effectLst>
                            <a:outerShdw blurRad="38100" dist="38100" dir="2700000" algn="tl">
                              <a:srgbClr val="000000">
                                <a:alpha val="43137"/>
                              </a:srgbClr>
                            </a:outerShdw>
                          </a:effectLst>
                        </a:rPr>
                        <a:t>Workflow Benefit for </a:t>
                      </a:r>
                      <a:r>
                        <a:rPr lang="en-US" sz="1400" dirty="0" err="1" smtClean="0">
                          <a:solidFill>
                            <a:schemeClr val="tx1"/>
                          </a:solidFill>
                          <a:effectLst>
                            <a:outerShdw blurRad="38100" dist="38100" dir="2700000" algn="tl">
                              <a:srgbClr val="000000">
                                <a:alpha val="43137"/>
                              </a:srgbClr>
                            </a:outerShdw>
                          </a:effectLst>
                        </a:rPr>
                        <a:t>Creo</a:t>
                      </a:r>
                      <a:r>
                        <a:rPr lang="en-US" sz="1400" baseline="30000" dirty="0" smtClean="0">
                          <a:solidFill>
                            <a:schemeClr val="tx1"/>
                          </a:solidFill>
                          <a:effectLst>
                            <a:outerShdw blurRad="38100" dist="38100" dir="2700000" algn="tl">
                              <a:srgbClr val="000000">
                                <a:alpha val="43137"/>
                              </a:srgbClr>
                            </a:outerShdw>
                          </a:effectLst>
                        </a:rPr>
                        <a:t>®</a:t>
                      </a:r>
                      <a:r>
                        <a:rPr lang="en-US" sz="1400" dirty="0" smtClean="0">
                          <a:solidFill>
                            <a:schemeClr val="tx1"/>
                          </a:solidFill>
                          <a:effectLst>
                            <a:outerShdw blurRad="38100" dist="38100" dir="2700000" algn="tl">
                              <a:srgbClr val="000000">
                                <a:alpha val="43137"/>
                              </a:srgbClr>
                            </a:outerShdw>
                          </a:effectLst>
                        </a:rPr>
                        <a:t> Parametric</a:t>
                      </a:r>
                      <a:r>
                        <a:rPr lang="en-US" sz="1400" baseline="30000" dirty="0" smtClean="0">
                          <a:solidFill>
                            <a:schemeClr val="tx1"/>
                          </a:solidFill>
                          <a:effectLst>
                            <a:outerShdw blurRad="38100" dist="38100" dir="2700000" algn="tl">
                              <a:srgbClr val="000000">
                                <a:alpha val="43137"/>
                              </a:srgbClr>
                            </a:outerShdw>
                          </a:effectLst>
                        </a:rPr>
                        <a:t>®</a:t>
                      </a:r>
                      <a:r>
                        <a:rPr lang="en-US" sz="1400" dirty="0" smtClean="0">
                          <a:solidFill>
                            <a:schemeClr val="tx1"/>
                          </a:solidFill>
                          <a:effectLst>
                            <a:outerShdw blurRad="38100" dist="38100" dir="2700000" algn="tl">
                              <a:srgbClr val="000000">
                                <a:alpha val="43137"/>
                              </a:srgbClr>
                            </a:outerShdw>
                          </a:effectLst>
                        </a:rPr>
                        <a:t> 2.0 users</a:t>
                      </a:r>
                      <a:endParaRPr lang="en-US" sz="1400" dirty="0">
                        <a:solidFill>
                          <a:schemeClr val="tx1"/>
                        </a:solidFill>
                        <a:effectLst>
                          <a:outerShdw blurRad="38100" dist="38100" dir="2700000" algn="tl">
                            <a:srgbClr val="000000">
                              <a:alpha val="43137"/>
                            </a:srgbClr>
                          </a:outerShdw>
                        </a:effectLst>
                      </a:endParaRPr>
                    </a:p>
                  </a:txBody>
                  <a:tcPr marT="34290" marB="34290" anchor="ctr">
                    <a:lnL w="12700" cmpd="sng">
                      <a:noFill/>
                    </a:lnL>
                    <a:lnR w="12700" cmpd="sng">
                      <a:noFill/>
                    </a:lnR>
                    <a:lnT w="12700" cmpd="sng">
                      <a:noFill/>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r h="1454324">
                <a:tc>
                  <a:txBody>
                    <a:bodyPr/>
                    <a:lstStyle/>
                    <a:p>
                      <a:r>
                        <a:rPr lang="en-US" sz="1400" b="1" kern="1200" dirty="0" smtClean="0">
                          <a:solidFill>
                            <a:srgbClr val="FFC000"/>
                          </a:solidFill>
                          <a:latin typeface="+mn-lt"/>
                          <a:ea typeface="+mn-ea"/>
                          <a:cs typeface="+mn-cs"/>
                        </a:rPr>
                        <a:t>Advanced OpenGL implementation that leverages GPU acceleration and graphics memory to accelerate 3D viewport performance in </a:t>
                      </a:r>
                      <a:r>
                        <a:rPr lang="en-US" sz="1400" b="1" kern="1200" dirty="0" err="1" smtClean="0">
                          <a:solidFill>
                            <a:srgbClr val="FFC000"/>
                          </a:solidFill>
                          <a:latin typeface="+mn-lt"/>
                          <a:ea typeface="+mn-ea"/>
                          <a:cs typeface="+mn-cs"/>
                        </a:rPr>
                        <a:t>Creo</a:t>
                      </a:r>
                      <a:r>
                        <a:rPr lang="en-US" sz="1400" b="1" kern="1200" dirty="0" smtClean="0">
                          <a:solidFill>
                            <a:srgbClr val="FFC000"/>
                          </a:solidFill>
                          <a:latin typeface="+mn-lt"/>
                          <a:ea typeface="+mn-ea"/>
                          <a:cs typeface="+mn-cs"/>
                        </a:rPr>
                        <a:t>® Parametric 2.0</a:t>
                      </a:r>
                    </a:p>
                  </a:txBody>
                  <a:tcPr marT="182880" marB="34290">
                    <a:lnL w="12700" cmpd="sng">
                      <a:noFill/>
                    </a:lnL>
                    <a:lnR w="12700" cmpd="sng">
                      <a:noFill/>
                    </a:lnR>
                    <a:lnT w="19050" cap="flat" cmpd="sng" algn="ctr">
                      <a:solidFill>
                        <a:schemeClr val="tx1"/>
                      </a:solid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1400" b="0" kern="1200" baseline="0" dirty="0" smtClean="0">
                          <a:solidFill>
                            <a:schemeClr val="tx1"/>
                          </a:solidFill>
                          <a:effectLst>
                            <a:outerShdw blurRad="38100" dist="38100" dir="2700000" algn="tl">
                              <a:srgbClr val="000000">
                                <a:alpha val="43137"/>
                              </a:srgbClr>
                            </a:outerShdw>
                          </a:effectLst>
                          <a:latin typeface="+mn-lt"/>
                          <a:ea typeface="+mn-ea"/>
                          <a:cs typeface="+mn-cs"/>
                        </a:rPr>
                        <a:t>Dramatically increased (up to 4X+ faster) 3D frame rates* for all display modes</a:t>
                      </a:r>
                    </a:p>
                  </a:txBody>
                  <a:tcPr marT="182880" marB="34290">
                    <a:lnL w="12700" cmpd="sng">
                      <a:noFill/>
                    </a:lnL>
                    <a:lnR w="12700" cmpd="sng">
                      <a:noFill/>
                    </a:lnR>
                    <a:lnT w="19050" cap="flat" cmpd="sng" algn="ctr">
                      <a:solidFill>
                        <a:schemeClr val="tx1"/>
                      </a:solid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600"/>
                        </a:spcAft>
                        <a:buClr>
                          <a:schemeClr val="tx1"/>
                        </a:buClr>
                        <a:buSzTx/>
                        <a:buFont typeface="Wingdings" pitchFamily="2" charset="2"/>
                        <a:buNone/>
                        <a:tabLst/>
                        <a:defRPr/>
                      </a:pPr>
                      <a:r>
                        <a:rPr lang="en-US" sz="1400" b="0" kern="1200" baseline="0" dirty="0" smtClean="0">
                          <a:solidFill>
                            <a:schemeClr val="tx1"/>
                          </a:solidFill>
                          <a:effectLst>
                            <a:outerShdw blurRad="38100" dist="38100" dir="2700000" algn="tl">
                              <a:srgbClr val="000000">
                                <a:alpha val="43137"/>
                              </a:srgbClr>
                            </a:outerShdw>
                          </a:effectLst>
                          <a:latin typeface="+mn-lt"/>
                          <a:ea typeface="+mn-ea"/>
                          <a:cs typeface="+mn-cs"/>
                        </a:rPr>
                        <a:t>Smooth 3D viewport interactivity increases </a:t>
                      </a:r>
                      <a:br>
                        <a:rPr lang="en-US" sz="1400" b="0" kern="1200" baseline="0" dirty="0" smtClean="0">
                          <a:solidFill>
                            <a:schemeClr val="tx1"/>
                          </a:solidFill>
                          <a:effectLst>
                            <a:outerShdw blurRad="38100" dist="38100" dir="2700000" algn="tl">
                              <a:srgbClr val="000000">
                                <a:alpha val="43137"/>
                              </a:srgbClr>
                            </a:outerShdw>
                          </a:effectLst>
                          <a:latin typeface="+mn-lt"/>
                          <a:ea typeface="+mn-ea"/>
                          <a:cs typeface="+mn-cs"/>
                        </a:rPr>
                      </a:br>
                      <a:r>
                        <a:rPr lang="en-US" sz="1400" b="0" kern="1200" baseline="0" dirty="0" smtClean="0">
                          <a:solidFill>
                            <a:schemeClr val="tx1"/>
                          </a:solidFill>
                          <a:effectLst>
                            <a:outerShdw blurRad="38100" dist="38100" dir="2700000" algn="tl">
                              <a:srgbClr val="000000">
                                <a:alpha val="43137"/>
                              </a:srgbClr>
                            </a:outerShdw>
                          </a:effectLst>
                          <a:latin typeface="+mn-lt"/>
                          <a:ea typeface="+mn-ea"/>
                          <a:cs typeface="+mn-cs"/>
                        </a:rPr>
                        <a:t>end-user productivity for a better design experience</a:t>
                      </a:r>
                    </a:p>
                  </a:txBody>
                  <a:tcPr marT="182880" marB="34290">
                    <a:lnL w="12700" cmpd="sng">
                      <a:noFill/>
                    </a:lnL>
                    <a:lnR w="12700" cmpd="sng">
                      <a:noFill/>
                    </a:lnR>
                    <a:lnT w="19050" cap="flat" cmpd="sng" algn="ctr">
                      <a:solidFill>
                        <a:schemeClr val="tx1"/>
                      </a:solid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noFill/>
                  </a:tcPr>
                </a:tc>
              </a:tr>
            </a:tbl>
          </a:graphicData>
        </a:graphic>
      </p:graphicFrame>
      <p:sp>
        <p:nvSpPr>
          <p:cNvPr id="12" name="Rectangle 11"/>
          <p:cNvSpPr/>
          <p:nvPr/>
        </p:nvSpPr>
        <p:spPr>
          <a:xfrm>
            <a:off x="367748" y="787537"/>
            <a:ext cx="8478078" cy="830997"/>
          </a:xfrm>
          <a:prstGeom prst="rect">
            <a:avLst/>
          </a:prstGeom>
        </p:spPr>
        <p:txBody>
          <a:bodyPr wrap="square">
            <a:spAutoFit/>
          </a:bodyPr>
          <a:lstStyle/>
          <a:p>
            <a:pPr algn="ctr"/>
            <a:r>
              <a:rPr lang="en-US" sz="2400" b="1" i="1" dirty="0">
                <a:effectLst>
                  <a:outerShdw blurRad="38100" dist="38100" dir="2700000" algn="tl">
                    <a:srgbClr val="000000">
                      <a:alpha val="43137"/>
                    </a:srgbClr>
                  </a:outerShdw>
                </a:effectLst>
              </a:rPr>
              <a:t>“VBO” – GPU-accelerated 3D viewport </a:t>
            </a:r>
            <a:r>
              <a:rPr lang="en-US" sz="2400" b="1" i="1" dirty="0" smtClean="0">
                <a:effectLst>
                  <a:outerShdw blurRad="38100" dist="38100" dir="2700000" algn="tl">
                    <a:srgbClr val="000000">
                      <a:alpha val="43137"/>
                    </a:srgbClr>
                  </a:outerShdw>
                </a:effectLst>
              </a:rPr>
              <a:t/>
            </a:r>
            <a:br>
              <a:rPr lang="en-US" sz="2400" b="1" i="1" dirty="0" smtClean="0">
                <a:effectLst>
                  <a:outerShdw blurRad="38100" dist="38100" dir="2700000" algn="tl">
                    <a:srgbClr val="000000">
                      <a:alpha val="43137"/>
                    </a:srgbClr>
                  </a:outerShdw>
                </a:effectLst>
              </a:rPr>
            </a:br>
            <a:r>
              <a:rPr lang="en-US" sz="2400" b="1" i="1" dirty="0" smtClean="0">
                <a:effectLst>
                  <a:outerShdw blurRad="38100" dist="38100" dir="2700000" algn="tl">
                    <a:srgbClr val="000000">
                      <a:alpha val="43137"/>
                    </a:srgbClr>
                  </a:outerShdw>
                </a:effectLst>
              </a:rPr>
              <a:t>performance </a:t>
            </a:r>
            <a:r>
              <a:rPr lang="en-US" sz="2400" b="1" i="1" dirty="0">
                <a:effectLst>
                  <a:outerShdw blurRad="38100" dist="38100" dir="2700000" algn="tl">
                    <a:srgbClr val="000000">
                      <a:alpha val="43137"/>
                    </a:srgbClr>
                  </a:outerShdw>
                </a:effectLst>
              </a:rPr>
              <a:t>enhancements in </a:t>
            </a:r>
            <a:r>
              <a:rPr lang="en-US" sz="2400" b="1" i="1" dirty="0" err="1">
                <a:effectLst>
                  <a:outerShdw blurRad="38100" dist="38100" dir="2700000" algn="tl">
                    <a:srgbClr val="000000">
                      <a:alpha val="43137"/>
                    </a:srgbClr>
                  </a:outerShdw>
                </a:effectLst>
              </a:rPr>
              <a:t>Creo</a:t>
            </a:r>
            <a:endParaRPr lang="en-US" sz="2400" i="1" dirty="0">
              <a:effectLst>
                <a:outerShdw blurRad="38100" dist="38100" dir="2700000" algn="tl">
                  <a:srgbClr val="000000">
                    <a:alpha val="43137"/>
                  </a:srgbClr>
                </a:outerShdw>
              </a:effectLst>
            </a:endParaRPr>
          </a:p>
        </p:txBody>
      </p:sp>
      <p:pic>
        <p:nvPicPr>
          <p:cNvPr id="16" name="Picture 15" descr="6X9PPT_Content_k.jpg"/>
          <p:cNvPicPr>
            <a:picLocks/>
          </p:cNvPicPr>
          <p:nvPr/>
        </p:nvPicPr>
        <p:blipFill rotWithShape="1">
          <a:blip r:embed="rId3" cstate="print"/>
          <a:srcRect l="91234" t="84955" r="2031" b="3193"/>
          <a:stretch/>
        </p:blipFill>
        <p:spPr>
          <a:xfrm>
            <a:off x="8342334" y="4369593"/>
            <a:ext cx="615929" cy="609601"/>
          </a:xfrm>
          <a:prstGeom prst="rect">
            <a:avLst/>
          </a:prstGeom>
        </p:spPr>
      </p:pic>
      <p:sp>
        <p:nvSpPr>
          <p:cNvPr id="11" name="TextBox 10"/>
          <p:cNvSpPr txBox="1"/>
          <p:nvPr/>
        </p:nvSpPr>
        <p:spPr>
          <a:xfrm>
            <a:off x="239486" y="4369593"/>
            <a:ext cx="8093206" cy="461665"/>
          </a:xfrm>
          <a:prstGeom prst="rect">
            <a:avLst/>
          </a:prstGeom>
          <a:noFill/>
        </p:spPr>
        <p:txBody>
          <a:bodyPr wrap="square" rtlCol="0">
            <a:spAutoFit/>
          </a:bodyPr>
          <a:lstStyle/>
          <a:p>
            <a:r>
              <a:rPr lang="en-US" sz="800" dirty="0"/>
              <a:t>Based on comparison of </a:t>
            </a:r>
            <a:r>
              <a:rPr lang="en-US" sz="800" dirty="0" err="1"/>
              <a:t>Creo</a:t>
            </a:r>
            <a:r>
              <a:rPr lang="en-US" sz="800" dirty="0"/>
              <a:t> 2.0 (with VBO) (47.3 FPS) vs. Wildfire 5 (without VBO) (9.0 FPS) running internal benchmark,  "</a:t>
            </a:r>
            <a:r>
              <a:rPr lang="en-US" sz="800" dirty="0" err="1"/>
              <a:t>AMD_FP_Creo_Fraps_Bench</a:t>
            </a:r>
            <a:r>
              <a:rPr lang="en-US" sz="800" dirty="0"/>
              <a:t>," using PTC’s combine dataset and "shaded" mode.  Configuration : Dell T3500, Intel Xeon W3690 3.47Ghz 6-Core, 12GB, AMD FirePro V7900, Windows 7 x64, 1920x1200, Drivers: AMD Catalyst Pro 8.911.3.3  </a:t>
            </a:r>
          </a:p>
        </p:txBody>
      </p:sp>
    </p:spTree>
    <p:extLst>
      <p:ext uri="{BB962C8B-B14F-4D97-AF65-F5344CB8AC3E}">
        <p14:creationId xmlns:p14="http://schemas.microsoft.com/office/powerpoint/2010/main" val="2210494431"/>
      </p:ext>
    </p:extLst>
  </p:cSld>
  <p:clrMapOvr>
    <a:masterClrMapping/>
  </p:clrMapOvr>
  <mc:AlternateContent xmlns:mc="http://schemas.openxmlformats.org/markup-compatibility/2006" xmlns:p14="http://schemas.microsoft.com/office/powerpoint/2010/main">
    <mc:Choice Requires="p14">
      <p:transition spd="slow" p14:dur="900">
        <p14:flythrough dir="out" hasBounce="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decel="100000" fill="hold" grpId="0" nodeType="with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1000" fill="hold"/>
                                        <p:tgtEl>
                                          <p:spTgt spid="12"/>
                                        </p:tgtEl>
                                        <p:attrNameLst>
                                          <p:attrName>ppt_x</p:attrName>
                                        </p:attrNameLst>
                                      </p:cBhvr>
                                      <p:tavLst>
                                        <p:tav tm="0">
                                          <p:val>
                                            <p:strVal val="#ppt_x"/>
                                          </p:val>
                                        </p:tav>
                                        <p:tav tm="100000">
                                          <p:val>
                                            <p:strVal val="#ppt_x"/>
                                          </p:val>
                                        </p:tav>
                                      </p:tavLst>
                                    </p:anim>
                                    <p:anim calcmode="lin" valueType="num">
                                      <p:cBhvr additive="base">
                                        <p:cTn id="8" dur="1000" fill="hold"/>
                                        <p:tgtEl>
                                          <p:spTgt spid="12"/>
                                        </p:tgtEl>
                                        <p:attrNameLst>
                                          <p:attrName>ppt_y</p:attrName>
                                        </p:attrNameLst>
                                      </p:cBhvr>
                                      <p:tavLst>
                                        <p:tav tm="0">
                                          <p:val>
                                            <p:strVal val="0-#ppt_h/2"/>
                                          </p:val>
                                        </p:tav>
                                        <p:tav tm="100000">
                                          <p:val>
                                            <p:strVal val="#ppt_y"/>
                                          </p:val>
                                        </p:tav>
                                      </p:tavLst>
                                    </p:anim>
                                  </p:childTnLst>
                                </p:cTn>
                              </p:par>
                              <p:par>
                                <p:cTn id="9" presetID="2" presetClass="entr" presetSubtype="4" decel="100000" fill="hold" nodeType="with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decel="100000" fill="hold" nodeType="withEffect">
                                  <p:stCondLst>
                                    <p:cond delay="0"/>
                                  </p:stCondLst>
                                  <p:childTnLst>
                                    <p:set>
                                      <p:cBhvr>
                                        <p:cTn id="14" dur="1" fill="hold">
                                          <p:stCondLst>
                                            <p:cond delay="0"/>
                                          </p:stCondLst>
                                        </p:cTn>
                                        <p:tgtEl>
                                          <p:spTgt spid="7"/>
                                        </p:tgtEl>
                                        <p:attrNameLst>
                                          <p:attrName>style.visibility</p:attrName>
                                        </p:attrNameLst>
                                      </p:cBhvr>
                                      <p:to>
                                        <p:strVal val="visible"/>
                                      </p:to>
                                    </p:set>
                                    <p:anim calcmode="lin" valueType="num">
                                      <p:cBhvr additive="base">
                                        <p:cTn id="15" dur="1000" fill="hold"/>
                                        <p:tgtEl>
                                          <p:spTgt spid="7"/>
                                        </p:tgtEl>
                                        <p:attrNameLst>
                                          <p:attrName>ppt_x</p:attrName>
                                        </p:attrNameLst>
                                      </p:cBhvr>
                                      <p:tavLst>
                                        <p:tav tm="0">
                                          <p:val>
                                            <p:strVal val="#ppt_x"/>
                                          </p:val>
                                        </p:tav>
                                        <p:tav tm="100000">
                                          <p:val>
                                            <p:strVal val="#ppt_x"/>
                                          </p:val>
                                        </p:tav>
                                      </p:tavLst>
                                    </p:anim>
                                    <p:anim calcmode="lin" valueType="num">
                                      <p:cBhvr additive="base">
                                        <p:cTn id="16" dur="10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7" descr="H:\Quardia\Quardia Client Folder - Active\AMD\AMD0113 AMD firePro Creo 2 launch event - Mitra Madani\Resources\AMD firepro widescreen OIT 02.jpg"/>
          <p:cNvPicPr>
            <a:picLocks noChangeAspect="1" noChangeArrowheads="1"/>
          </p:cNvPicPr>
          <p:nvPr/>
        </p:nvPicPr>
        <p:blipFill rotWithShape="1">
          <a:blip r:embed="rId2">
            <a:extLst>
              <a:ext uri="{28A0092B-C50C-407E-A947-70E740481C1C}">
                <a14:useLocalDpi xmlns:a14="http://schemas.microsoft.com/office/drawing/2010/main" val="0"/>
              </a:ext>
            </a:extLst>
          </a:blip>
          <a:srcRect b="6888"/>
          <a:stretch/>
        </p:blipFill>
        <p:spPr bwMode="auto">
          <a:xfrm>
            <a:off x="0" y="0"/>
            <a:ext cx="9144000" cy="4790661"/>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descr="6X9PPT_Content_k.jpg"/>
          <p:cNvPicPr>
            <a:picLocks/>
          </p:cNvPicPr>
          <p:nvPr/>
        </p:nvPicPr>
        <p:blipFill rotWithShape="1">
          <a:blip r:embed="rId3" cstate="print"/>
          <a:srcRect l="91234" t="84955" r="2031" b="3193"/>
          <a:stretch/>
        </p:blipFill>
        <p:spPr>
          <a:xfrm>
            <a:off x="8342334" y="4369593"/>
            <a:ext cx="615929" cy="609601"/>
          </a:xfrm>
          <a:prstGeom prst="rect">
            <a:avLst/>
          </a:prstGeom>
        </p:spPr>
      </p:pic>
      <p:sp>
        <p:nvSpPr>
          <p:cNvPr id="2" name="Title 1"/>
          <p:cNvSpPr>
            <a:spLocks noGrp="1"/>
          </p:cNvSpPr>
          <p:nvPr>
            <p:ph type="title"/>
          </p:nvPr>
        </p:nvSpPr>
        <p:spPr/>
        <p:txBody>
          <a:bodyPr/>
          <a:lstStyle/>
          <a:p>
            <a:r>
              <a:rPr lang="en-US" dirty="0"/>
              <a:t>VBO –vertex buffer object</a:t>
            </a:r>
          </a:p>
        </p:txBody>
      </p:sp>
      <p:grpSp>
        <p:nvGrpSpPr>
          <p:cNvPr id="14" name="Group 13"/>
          <p:cNvGrpSpPr/>
          <p:nvPr/>
        </p:nvGrpSpPr>
        <p:grpSpPr>
          <a:xfrm>
            <a:off x="317424" y="476860"/>
            <a:ext cx="8578926" cy="3790950"/>
            <a:chOff x="317424" y="476860"/>
            <a:chExt cx="8578926" cy="3790950"/>
          </a:xfrm>
        </p:grpSpPr>
        <p:grpSp>
          <p:nvGrpSpPr>
            <p:cNvPr id="9" name="Group 8"/>
            <p:cNvGrpSpPr/>
            <p:nvPr/>
          </p:nvGrpSpPr>
          <p:grpSpPr>
            <a:xfrm>
              <a:off x="317424" y="476860"/>
              <a:ext cx="8578926" cy="3790950"/>
              <a:chOff x="212650" y="712379"/>
              <a:chExt cx="4318689" cy="3854808"/>
            </a:xfrm>
          </p:grpSpPr>
          <p:sp>
            <p:nvSpPr>
              <p:cNvPr id="10" name="Rounded Rectangle 9"/>
              <p:cNvSpPr/>
              <p:nvPr/>
            </p:nvSpPr>
            <p:spPr bwMode="auto">
              <a:xfrm>
                <a:off x="212650" y="712379"/>
                <a:ext cx="4318689" cy="3854808"/>
              </a:xfrm>
              <a:prstGeom prst="roundRect">
                <a:avLst>
                  <a:gd name="adj" fmla="val 4940"/>
                </a:avLst>
              </a:prstGeom>
              <a:gradFill flip="none" rotWithShape="1">
                <a:gsLst>
                  <a:gs pos="0">
                    <a:schemeClr val="bg1"/>
                  </a:gs>
                  <a:gs pos="62080">
                    <a:srgbClr val="000000">
                      <a:alpha val="67000"/>
                    </a:srgbClr>
                  </a:gs>
                  <a:gs pos="21000">
                    <a:schemeClr val="bg1">
                      <a:alpha val="65000"/>
                    </a:schemeClr>
                  </a:gs>
                  <a:gs pos="100000">
                    <a:schemeClr val="bg1">
                      <a:alpha val="82000"/>
                    </a:schemeClr>
                  </a:gs>
                </a:gsLst>
                <a:lin ang="16200000" scaled="1"/>
                <a:tileRect/>
              </a:gradFill>
              <a:ln w="19050" algn="ctr">
                <a:solidFill>
                  <a:schemeClr val="bg1">
                    <a:lumMod val="75000"/>
                    <a:lumOff val="25000"/>
                  </a:schemeClr>
                </a:solidFill>
                <a:round/>
                <a:headEnd/>
                <a:tailEnd/>
              </a:ln>
              <a:effectLst>
                <a:outerShdw blurRad="50800" dist="38100" dir="5400000" algn="t" rotWithShape="0">
                  <a:prstClr val="black">
                    <a:alpha val="40000"/>
                  </a:prstClr>
                </a:outerShdw>
              </a:effectLst>
            </p:spPr>
            <p:txBody>
              <a:bodyPr lIns="228600" tIns="45714" rIns="228600" bIns="45714" rtlCol="0" anchor="ctr"/>
              <a:lstStyle/>
              <a:p>
                <a:pPr marL="1588" indent="-1588" algn="ctr" defTabSz="913183"/>
                <a:endParaRPr lang="en-CA" b="1" dirty="0" smtClean="0">
                  <a:solidFill>
                    <a:prstClr val="white"/>
                  </a:solidFill>
                  <a:cs typeface="Arial" charset="0"/>
                </a:endParaRPr>
              </a:p>
            </p:txBody>
          </p:sp>
          <p:sp>
            <p:nvSpPr>
              <p:cNvPr id="11" name="Rounded Rectangle 10"/>
              <p:cNvSpPr/>
              <p:nvPr/>
            </p:nvSpPr>
            <p:spPr bwMode="auto">
              <a:xfrm>
                <a:off x="263835" y="816504"/>
                <a:ext cx="4220176" cy="1827988"/>
              </a:xfrm>
              <a:prstGeom prst="roundRect">
                <a:avLst>
                  <a:gd name="adj" fmla="val 7471"/>
                </a:avLst>
              </a:prstGeom>
              <a:gradFill flip="none" rotWithShape="1">
                <a:gsLst>
                  <a:gs pos="0">
                    <a:schemeClr val="tx1">
                      <a:alpha val="56000"/>
                    </a:schemeClr>
                  </a:gs>
                  <a:gs pos="3000">
                    <a:schemeClr val="tx1">
                      <a:alpha val="46000"/>
                    </a:schemeClr>
                  </a:gs>
                  <a:gs pos="23000">
                    <a:schemeClr val="bg1">
                      <a:alpha val="0"/>
                    </a:schemeClr>
                  </a:gs>
                  <a:gs pos="100000">
                    <a:schemeClr val="bg1">
                      <a:alpha val="0"/>
                    </a:schemeClr>
                  </a:gs>
                </a:gsLst>
                <a:lin ang="5400000" scaled="0"/>
                <a:tileRect/>
              </a:gradFill>
              <a:ln w="19050" algn="ctr">
                <a:noFill/>
                <a:round/>
                <a:headEnd/>
                <a:tailEnd/>
              </a:ln>
              <a:effectLst/>
            </p:spPr>
            <p:txBody>
              <a:bodyPr lIns="228600" tIns="45714" rIns="228600" bIns="45714" rtlCol="0" anchor="ctr"/>
              <a:lstStyle/>
              <a:p>
                <a:pPr marL="1588" indent="-1588" algn="ctr" defTabSz="913183"/>
                <a:endParaRPr lang="en-CA" b="1" dirty="0" smtClean="0">
                  <a:solidFill>
                    <a:prstClr val="white"/>
                  </a:solidFill>
                  <a:cs typeface="Arial" charset="0"/>
                </a:endParaRPr>
              </a:p>
            </p:txBody>
          </p:sp>
        </p:grpSp>
        <p:sp>
          <p:nvSpPr>
            <p:cNvPr id="12" name="Content Placeholder 3"/>
            <p:cNvSpPr txBox="1">
              <a:spLocks/>
            </p:cNvSpPr>
            <p:nvPr/>
          </p:nvSpPr>
          <p:spPr>
            <a:xfrm>
              <a:off x="504739" y="747035"/>
              <a:ext cx="5156759" cy="2078694"/>
            </a:xfrm>
            <a:prstGeom prst="rect">
              <a:avLst/>
            </a:prstGeom>
          </p:spPr>
          <p:txBody>
            <a:bodyPr/>
            <a:lstStyle>
              <a:lvl1pPr marL="112713" indent="-112713" algn="l" defTabSz="914400" rtl="0" eaLnBrk="1" latinLnBrk="0" hangingPunct="1">
                <a:spcBef>
                  <a:spcPts val="336"/>
                </a:spcBef>
                <a:spcAft>
                  <a:spcPts val="336"/>
                </a:spcAft>
                <a:buClr>
                  <a:schemeClr val="tx1"/>
                </a:buClr>
                <a:buFont typeface="Wingdings" pitchFamily="2" charset="2"/>
                <a:buChar char="§"/>
                <a:defRPr sz="1400" kern="1200">
                  <a:solidFill>
                    <a:srgbClr val="FFFFFF"/>
                  </a:solidFill>
                  <a:latin typeface="+mn-lt"/>
                  <a:ea typeface="+mn-ea"/>
                  <a:cs typeface="+mn-cs"/>
                </a:defRPr>
              </a:lvl1pPr>
              <a:lvl2pPr marL="400050" indent="-169863" algn="l" defTabSz="914400" rtl="0" eaLnBrk="1" latinLnBrk="0" hangingPunct="1">
                <a:spcBef>
                  <a:spcPts val="336"/>
                </a:spcBef>
                <a:spcAft>
                  <a:spcPts val="336"/>
                </a:spcAft>
                <a:buClr>
                  <a:schemeClr val="tx1"/>
                </a:buClr>
                <a:buFont typeface="Arial" pitchFamily="34" charset="0"/>
                <a:buChar char="–"/>
                <a:defRPr sz="1400" kern="1200">
                  <a:solidFill>
                    <a:srgbClr val="FFFFFF"/>
                  </a:solidFill>
                  <a:latin typeface="+mn-lt"/>
                  <a:ea typeface="+mn-ea"/>
                  <a:cs typeface="+mn-cs"/>
                </a:defRPr>
              </a:lvl2pPr>
              <a:lvl3pPr marL="574675" indent="-109538" algn="l" defTabSz="914400" rtl="0" eaLnBrk="1" latinLnBrk="0" hangingPunct="1">
                <a:spcBef>
                  <a:spcPts val="336"/>
                </a:spcBef>
                <a:spcAft>
                  <a:spcPts val="336"/>
                </a:spcAft>
                <a:buClr>
                  <a:schemeClr val="tx1"/>
                </a:buClr>
                <a:buFont typeface="Wingdings" pitchFamily="2" charset="2"/>
                <a:buChar char="§"/>
                <a:defRPr sz="1200" kern="1200">
                  <a:solidFill>
                    <a:srgbClr val="FFFFFF"/>
                  </a:solidFill>
                  <a:latin typeface="+mn-lt"/>
                  <a:ea typeface="+mn-ea"/>
                  <a:cs typeface="+mn-cs"/>
                </a:defRPr>
              </a:lvl3pPr>
              <a:lvl4pPr marL="854075" indent="-165100" algn="l" defTabSz="914400" rtl="0" eaLnBrk="1" latinLnBrk="0" hangingPunct="1">
                <a:spcBef>
                  <a:spcPts val="336"/>
                </a:spcBef>
                <a:spcAft>
                  <a:spcPts val="336"/>
                </a:spcAft>
                <a:buClr>
                  <a:schemeClr val="tx1"/>
                </a:buClr>
                <a:buFont typeface="Arial" pitchFamily="34" charset="0"/>
                <a:buChar char="–"/>
                <a:defRPr sz="1200" kern="1200">
                  <a:solidFill>
                    <a:srgbClr val="FFFFFF"/>
                  </a:solidFill>
                  <a:latin typeface="+mn-lt"/>
                  <a:ea typeface="+mn-ea"/>
                  <a:cs typeface="+mn-cs"/>
                </a:defRPr>
              </a:lvl4pPr>
              <a:lvl5pPr marL="1027113" indent="-112713" algn="l" defTabSz="914400" rtl="0" eaLnBrk="1" latinLnBrk="0" hangingPunct="1">
                <a:spcBef>
                  <a:spcPts val="336"/>
                </a:spcBef>
                <a:spcAft>
                  <a:spcPts val="336"/>
                </a:spcAft>
                <a:buClr>
                  <a:schemeClr val="tx1"/>
                </a:buClr>
                <a:buFont typeface="Wingdings" pitchFamily="2" charset="2"/>
                <a:buChar char="§"/>
                <a:defRPr sz="1000" kern="1200">
                  <a:solidFill>
                    <a:srgbClr val="FFFFFF"/>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fontAlgn="t">
                <a:spcAft>
                  <a:spcPts val="400"/>
                </a:spcAft>
                <a:buNone/>
              </a:pPr>
              <a:r>
                <a:rPr lang="en-US" sz="1600" b="1" dirty="0">
                  <a:solidFill>
                    <a:srgbClr val="FFC000"/>
                  </a:solidFill>
                </a:rPr>
                <a:t>GPU-accelerated </a:t>
              </a:r>
              <a:r>
                <a:rPr lang="en-US" sz="1600" b="1" dirty="0" smtClean="0">
                  <a:solidFill>
                    <a:srgbClr val="FFC000"/>
                  </a:solidFill>
                </a:rPr>
                <a:t>3D </a:t>
              </a:r>
              <a:r>
                <a:rPr lang="en-US" sz="1600" b="1" dirty="0">
                  <a:solidFill>
                    <a:srgbClr val="FFC000"/>
                  </a:solidFill>
                </a:rPr>
                <a:t>rendering optimizations </a:t>
              </a:r>
              <a:r>
                <a:rPr lang="en-US" sz="1600" b="1" dirty="0" smtClean="0">
                  <a:solidFill>
                    <a:srgbClr val="FFC000"/>
                  </a:solidFill>
                </a:rPr>
                <a:t>in </a:t>
              </a:r>
              <a:r>
                <a:rPr lang="en-US" sz="1600" b="1" dirty="0" err="1">
                  <a:solidFill>
                    <a:srgbClr val="FFC000"/>
                  </a:solidFill>
                </a:rPr>
                <a:t>Creo</a:t>
              </a:r>
              <a:r>
                <a:rPr lang="en-US" sz="1600" b="1" dirty="0">
                  <a:solidFill>
                    <a:srgbClr val="FFC000"/>
                  </a:solidFill>
                </a:rPr>
                <a:t>® </a:t>
              </a:r>
              <a:r>
                <a:rPr lang="en-US" sz="1600" b="1" dirty="0" smtClean="0">
                  <a:solidFill>
                    <a:srgbClr val="FFC000"/>
                  </a:solidFill>
                </a:rPr>
                <a:t>Parametric </a:t>
              </a:r>
              <a:r>
                <a:rPr lang="en-US" sz="1600" b="1" dirty="0">
                  <a:solidFill>
                    <a:srgbClr val="FFC000"/>
                  </a:solidFill>
                </a:rPr>
                <a:t>2.0 via “VBO” </a:t>
              </a:r>
            </a:p>
            <a:p>
              <a:pPr marL="228600" indent="-228600" fontAlgn="t">
                <a:spcAft>
                  <a:spcPts val="400"/>
                </a:spcAft>
              </a:pPr>
              <a:r>
                <a:rPr lang="en-US" sz="1600" dirty="0"/>
                <a:t>“Always-on” GPU-accelerated 3D viewport performance enhancement </a:t>
              </a:r>
            </a:p>
            <a:p>
              <a:pPr marL="228600" indent="-228600" fontAlgn="t">
                <a:spcAft>
                  <a:spcPts val="400"/>
                </a:spcAft>
              </a:pPr>
              <a:r>
                <a:rPr lang="en-US" sz="1600" dirty="0" smtClean="0"/>
                <a:t>Up </a:t>
              </a:r>
              <a:r>
                <a:rPr lang="en-US" sz="1600" dirty="0"/>
                <a:t>to over </a:t>
              </a:r>
              <a:r>
                <a:rPr lang="en-US" sz="1600" dirty="0" smtClean="0"/>
                <a:t>4X+ faster 3D </a:t>
              </a:r>
              <a:r>
                <a:rPr lang="en-US" sz="1600" dirty="0"/>
                <a:t>performance and </a:t>
              </a:r>
              <a:r>
                <a:rPr lang="en-US" sz="1600" dirty="0" smtClean="0"/>
                <a:t>interactivity vs. Wildfire 5* for all display modes</a:t>
              </a:r>
              <a:endParaRPr lang="en-US" sz="1600" dirty="0"/>
            </a:p>
            <a:p>
              <a:pPr marL="228600" indent="-228600" fontAlgn="t">
                <a:spcAft>
                  <a:spcPts val="400"/>
                </a:spcAft>
              </a:pPr>
              <a:r>
                <a:rPr lang="en-US" sz="1600" dirty="0"/>
                <a:t>Developed by AMD and PTC as a joint project </a:t>
              </a:r>
            </a:p>
            <a:p>
              <a:pPr marL="228600" indent="-228600" fontAlgn="t">
                <a:spcAft>
                  <a:spcPts val="400"/>
                </a:spcAft>
              </a:pPr>
              <a:r>
                <a:rPr lang="en-US" sz="1600" dirty="0"/>
                <a:t>Overcomes CPU-based performance limitations of previous-generation (Pro E / Wildfire 5) 3D viewport </a:t>
              </a:r>
            </a:p>
            <a:p>
              <a:pPr marL="228600" indent="-228600" fontAlgn="t">
                <a:spcAft>
                  <a:spcPts val="400"/>
                </a:spcAft>
              </a:pPr>
              <a:r>
                <a:rPr lang="en-US" sz="1600" dirty="0"/>
                <a:t>Available to all PTC® </a:t>
              </a:r>
              <a:r>
                <a:rPr lang="en-US" sz="1600" dirty="0" err="1"/>
                <a:t>Creo</a:t>
              </a:r>
              <a:r>
                <a:rPr lang="en-US" sz="1600" dirty="0"/>
                <a:t>® Parametric 2.0 </a:t>
              </a:r>
              <a:r>
                <a:rPr lang="en-US" sz="1600" dirty="0" smtClean="0"/>
                <a:t>users</a:t>
              </a:r>
              <a:endParaRPr lang="en-US" sz="1600" dirty="0"/>
            </a:p>
          </p:txBody>
        </p:sp>
        <p:sp>
          <p:nvSpPr>
            <p:cNvPr id="13" name="Rectangle 12"/>
            <p:cNvSpPr/>
            <p:nvPr/>
          </p:nvSpPr>
          <p:spPr bwMode="auto">
            <a:xfrm>
              <a:off x="6480313" y="804436"/>
              <a:ext cx="2206487" cy="3110948"/>
            </a:xfrm>
            <a:prstGeom prst="rect">
              <a:avLst/>
            </a:prstGeom>
            <a:solidFill>
              <a:schemeClr val="bg2"/>
            </a:solidFill>
            <a:ln w="25400" algn="ctr">
              <a:noFill/>
              <a:round/>
              <a:headEnd/>
              <a:tailEnd/>
            </a:ln>
            <a:effectLst>
              <a:outerShdw blurRad="50800" dist="38100" dir="5400000" algn="t" rotWithShape="0">
                <a:prstClr val="black">
                  <a:alpha val="40000"/>
                </a:prstClr>
              </a:outerShdw>
            </a:effectLst>
          </p:spPr>
          <p:txBody>
            <a:bodyPr lIns="228600" tIns="45714" rIns="228600" bIns="45714" rtlCol="0" anchor="ctr"/>
            <a:lstStyle/>
            <a:p>
              <a:pPr marL="1588" indent="-1588" algn="ctr" defTabSz="913183"/>
              <a:r>
                <a:rPr lang="en-US" b="1" dirty="0" smtClean="0">
                  <a:solidFill>
                    <a:prstClr val="white"/>
                  </a:solidFill>
                  <a:cs typeface="Arial" charset="0"/>
                </a:rPr>
                <a:t>Picture to come</a:t>
              </a:r>
            </a:p>
            <a:p>
              <a:pPr marL="1588" indent="-1588" algn="ctr" defTabSz="913183"/>
              <a:endParaRPr lang="en-US" b="1" dirty="0" smtClean="0">
                <a:solidFill>
                  <a:prstClr val="white"/>
                </a:solidFill>
                <a:cs typeface="Arial" charset="0"/>
              </a:endParaRPr>
            </a:p>
          </p:txBody>
        </p:sp>
        <p:pic>
          <p:nvPicPr>
            <p:cNvPr id="11266" name="Picture 2" descr="H:\Quardia\Quardia Client Folder - Active\AMD\AMD0113 AMD firePro Creo 2 launch event - Mitra Madani\Resources\49240K_AMD-312_CAD4_image3 f.jp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29570" t="5154" r="18528" b="4449"/>
            <a:stretch/>
          </p:blipFill>
          <p:spPr bwMode="auto">
            <a:xfrm>
              <a:off x="5972784" y="735960"/>
              <a:ext cx="2735682" cy="3294636"/>
            </a:xfrm>
            <a:prstGeom prst="roundRect">
              <a:avLst>
                <a:gd name="adj" fmla="val 3487"/>
              </a:avLst>
            </a:prstGeom>
            <a:solidFill>
              <a:schemeClr val="accent4"/>
            </a:solidFill>
            <a:ln>
              <a:solidFill>
                <a:schemeClr val="tx1"/>
              </a:solidFill>
            </a:ln>
            <a:effectLst>
              <a:outerShdw blurRad="50800" dist="38100" dir="5400000" algn="t" rotWithShape="0">
                <a:prstClr val="black">
                  <a:alpha val="40000"/>
                </a:prstClr>
              </a:outerShdw>
            </a:effectLst>
            <a:extLst/>
          </p:spPr>
        </p:pic>
      </p:grpSp>
      <p:sp>
        <p:nvSpPr>
          <p:cNvPr id="16" name="TextBox 15"/>
          <p:cNvSpPr txBox="1"/>
          <p:nvPr/>
        </p:nvSpPr>
        <p:spPr>
          <a:xfrm>
            <a:off x="239486" y="4369593"/>
            <a:ext cx="8093206" cy="461665"/>
          </a:xfrm>
          <a:prstGeom prst="rect">
            <a:avLst/>
          </a:prstGeom>
          <a:noFill/>
        </p:spPr>
        <p:txBody>
          <a:bodyPr wrap="square" rtlCol="0">
            <a:spAutoFit/>
          </a:bodyPr>
          <a:lstStyle/>
          <a:p>
            <a:r>
              <a:rPr lang="en-US" sz="800" dirty="0"/>
              <a:t>Based on comparison of </a:t>
            </a:r>
            <a:r>
              <a:rPr lang="en-US" sz="800" dirty="0" err="1"/>
              <a:t>Creo</a:t>
            </a:r>
            <a:r>
              <a:rPr lang="en-US" sz="800" dirty="0"/>
              <a:t> 2.0 (with VBO) (47.3 FPS) vs. Wildfire 5 (without VBO) (9.0 FPS) running internal benchmark,  "</a:t>
            </a:r>
            <a:r>
              <a:rPr lang="en-US" sz="800" dirty="0" err="1"/>
              <a:t>AMD_FP_Creo_Fraps_Bench</a:t>
            </a:r>
            <a:r>
              <a:rPr lang="en-US" sz="800" dirty="0"/>
              <a:t>," using PTC’s combine dataset and "shaded" mode.  Configuration : Dell T3500, Intel Xeon W3690 3.47Ghz 6-Core, 12GB, AMD FirePro V7900, Windows 7 x64, 1920x1200, Drivers: AMD Catalyst Pro 8.911.3.3 </a:t>
            </a:r>
          </a:p>
        </p:txBody>
      </p:sp>
    </p:spTree>
    <p:extLst>
      <p:ext uri="{BB962C8B-B14F-4D97-AF65-F5344CB8AC3E}">
        <p14:creationId xmlns:p14="http://schemas.microsoft.com/office/powerpoint/2010/main" val="29829425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decel="100000" fill="hold" nodeType="with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additive="base">
                                        <p:cTn id="7" dur="1000" fill="hold"/>
                                        <p:tgtEl>
                                          <p:spTgt spid="14"/>
                                        </p:tgtEl>
                                        <p:attrNameLst>
                                          <p:attrName>ppt_x</p:attrName>
                                        </p:attrNameLst>
                                      </p:cBhvr>
                                      <p:tavLst>
                                        <p:tav tm="0">
                                          <p:val>
                                            <p:strVal val="#ppt_x"/>
                                          </p:val>
                                        </p:tav>
                                        <p:tav tm="100000">
                                          <p:val>
                                            <p:strVal val="#ppt_x"/>
                                          </p:val>
                                        </p:tav>
                                      </p:tavLst>
                                    </p:anim>
                                    <p:anim calcmode="lin" valueType="num">
                                      <p:cBhvr additive="base">
                                        <p:cTn id="8" dur="1000" fill="hold"/>
                                        <p:tgtEl>
                                          <p:spTgt spid="1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3" descr="H:\Quardia\Quardia Client Folder - Active\AMD\AMD0113 AMD firePro Creo 2 launch event - Mitra Madani\Resources\AMD firepro widescreen OIT 01H.jpg"/>
          <p:cNvPicPr>
            <a:picLocks noChangeAspect="1" noChangeArrowheads="1"/>
          </p:cNvPicPr>
          <p:nvPr/>
        </p:nvPicPr>
        <p:blipFill rotWithShape="1">
          <a:blip r:embed="rId2">
            <a:extLst>
              <a:ext uri="{28A0092B-C50C-407E-A947-70E740481C1C}">
                <a14:useLocalDpi xmlns:a14="http://schemas.microsoft.com/office/drawing/2010/main" val="0"/>
              </a:ext>
            </a:extLst>
          </a:blip>
          <a:srcRect b="6858"/>
          <a:stretch/>
        </p:blipFill>
        <p:spPr bwMode="auto">
          <a:xfrm>
            <a:off x="-1" y="-1586"/>
            <a:ext cx="9144001" cy="4792248"/>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17" descr="6X9PPT_Content_k.jpg"/>
          <p:cNvPicPr>
            <a:picLocks/>
          </p:cNvPicPr>
          <p:nvPr/>
        </p:nvPicPr>
        <p:blipFill rotWithShape="1">
          <a:blip r:embed="rId3" cstate="print"/>
          <a:srcRect l="91234" t="84955" r="2031" b="3193"/>
          <a:stretch/>
        </p:blipFill>
        <p:spPr>
          <a:xfrm>
            <a:off x="8342334" y="4369593"/>
            <a:ext cx="615929" cy="609601"/>
          </a:xfrm>
          <a:prstGeom prst="rect">
            <a:avLst/>
          </a:prstGeom>
        </p:spPr>
      </p:pic>
      <p:grpSp>
        <p:nvGrpSpPr>
          <p:cNvPr id="13" name="Group 12"/>
          <p:cNvGrpSpPr/>
          <p:nvPr/>
        </p:nvGrpSpPr>
        <p:grpSpPr>
          <a:xfrm>
            <a:off x="317424" y="447676"/>
            <a:ext cx="8578926" cy="3790950"/>
            <a:chOff x="212650" y="712379"/>
            <a:chExt cx="4318689" cy="3854808"/>
          </a:xfrm>
        </p:grpSpPr>
        <p:sp>
          <p:nvSpPr>
            <p:cNvPr id="14" name="Rounded Rectangle 13"/>
            <p:cNvSpPr/>
            <p:nvPr/>
          </p:nvSpPr>
          <p:spPr bwMode="auto">
            <a:xfrm>
              <a:off x="212650" y="712379"/>
              <a:ext cx="4318689" cy="3854808"/>
            </a:xfrm>
            <a:prstGeom prst="roundRect">
              <a:avLst>
                <a:gd name="adj" fmla="val 4940"/>
              </a:avLst>
            </a:prstGeom>
            <a:gradFill flip="none" rotWithShape="1">
              <a:gsLst>
                <a:gs pos="0">
                  <a:schemeClr val="bg1"/>
                </a:gs>
                <a:gs pos="62080">
                  <a:srgbClr val="000000">
                    <a:alpha val="67000"/>
                  </a:srgbClr>
                </a:gs>
                <a:gs pos="21000">
                  <a:schemeClr val="bg1">
                    <a:alpha val="65000"/>
                  </a:schemeClr>
                </a:gs>
                <a:gs pos="100000">
                  <a:schemeClr val="bg1">
                    <a:alpha val="82000"/>
                  </a:schemeClr>
                </a:gs>
              </a:gsLst>
              <a:lin ang="16200000" scaled="1"/>
              <a:tileRect/>
            </a:gradFill>
            <a:ln w="19050" algn="ctr">
              <a:solidFill>
                <a:schemeClr val="bg1">
                  <a:lumMod val="75000"/>
                  <a:lumOff val="25000"/>
                </a:schemeClr>
              </a:solidFill>
              <a:round/>
              <a:headEnd/>
              <a:tailEnd/>
            </a:ln>
            <a:effectLst>
              <a:outerShdw blurRad="50800" dist="38100" dir="5400000" algn="t" rotWithShape="0">
                <a:prstClr val="black">
                  <a:alpha val="40000"/>
                </a:prstClr>
              </a:outerShdw>
            </a:effectLst>
          </p:spPr>
          <p:txBody>
            <a:bodyPr lIns="228600" tIns="45714" rIns="228600" bIns="45714" rtlCol="0" anchor="ctr"/>
            <a:lstStyle/>
            <a:p>
              <a:pPr marL="1588" indent="-1588" algn="ctr" defTabSz="913183"/>
              <a:endParaRPr lang="en-CA" b="1" dirty="0" smtClean="0">
                <a:solidFill>
                  <a:prstClr val="white"/>
                </a:solidFill>
                <a:cs typeface="Arial" charset="0"/>
              </a:endParaRPr>
            </a:p>
          </p:txBody>
        </p:sp>
        <p:sp>
          <p:nvSpPr>
            <p:cNvPr id="15" name="Rounded Rectangle 14"/>
            <p:cNvSpPr/>
            <p:nvPr/>
          </p:nvSpPr>
          <p:spPr bwMode="auto">
            <a:xfrm>
              <a:off x="263835" y="816504"/>
              <a:ext cx="4220176" cy="1827988"/>
            </a:xfrm>
            <a:prstGeom prst="roundRect">
              <a:avLst>
                <a:gd name="adj" fmla="val 7471"/>
              </a:avLst>
            </a:prstGeom>
            <a:gradFill flip="none" rotWithShape="1">
              <a:gsLst>
                <a:gs pos="0">
                  <a:schemeClr val="tx1">
                    <a:alpha val="56000"/>
                  </a:schemeClr>
                </a:gs>
                <a:gs pos="3000">
                  <a:schemeClr val="tx1">
                    <a:alpha val="46000"/>
                  </a:schemeClr>
                </a:gs>
                <a:gs pos="23000">
                  <a:schemeClr val="bg1">
                    <a:alpha val="0"/>
                  </a:schemeClr>
                </a:gs>
                <a:gs pos="100000">
                  <a:schemeClr val="bg1">
                    <a:alpha val="0"/>
                  </a:schemeClr>
                </a:gs>
              </a:gsLst>
              <a:lin ang="5400000" scaled="0"/>
              <a:tileRect/>
            </a:gradFill>
            <a:ln w="19050" algn="ctr">
              <a:noFill/>
              <a:round/>
              <a:headEnd/>
              <a:tailEnd/>
            </a:ln>
            <a:effectLst/>
          </p:spPr>
          <p:txBody>
            <a:bodyPr lIns="228600" tIns="45714" rIns="228600" bIns="45714" rtlCol="0" anchor="ctr"/>
            <a:lstStyle/>
            <a:p>
              <a:pPr marL="1588" indent="-1588" algn="ctr" defTabSz="913183"/>
              <a:endParaRPr lang="en-CA" b="1" dirty="0" smtClean="0">
                <a:solidFill>
                  <a:prstClr val="white"/>
                </a:solidFill>
                <a:cs typeface="Arial" charset="0"/>
              </a:endParaRPr>
            </a:p>
          </p:txBody>
        </p:sp>
      </p:grpSp>
      <p:graphicFrame>
        <p:nvGraphicFramePr>
          <p:cNvPr id="24" name="Chart 23"/>
          <p:cNvGraphicFramePr/>
          <p:nvPr>
            <p:extLst>
              <p:ext uri="{D42A27DB-BD31-4B8C-83A1-F6EECF244321}">
                <p14:modId xmlns:p14="http://schemas.microsoft.com/office/powerpoint/2010/main" val="3076923729"/>
              </p:ext>
            </p:extLst>
          </p:nvPr>
        </p:nvGraphicFramePr>
        <p:xfrm>
          <a:off x="438149" y="1047750"/>
          <a:ext cx="8372475" cy="3124200"/>
        </p:xfrm>
        <a:graphic>
          <a:graphicData uri="http://schemas.openxmlformats.org/drawingml/2006/chart">
            <c:chart xmlns:c="http://schemas.openxmlformats.org/drawingml/2006/chart" xmlns:r="http://schemas.openxmlformats.org/officeDocument/2006/relationships" r:id="rId4"/>
          </a:graphicData>
        </a:graphic>
      </p:graphicFrame>
      <p:sp>
        <p:nvSpPr>
          <p:cNvPr id="2" name="Title 1"/>
          <p:cNvSpPr>
            <a:spLocks noGrp="1"/>
          </p:cNvSpPr>
          <p:nvPr>
            <p:ph type="title"/>
          </p:nvPr>
        </p:nvSpPr>
        <p:spPr/>
        <p:txBody>
          <a:bodyPr/>
          <a:lstStyle/>
          <a:p>
            <a:r>
              <a:rPr lang="en-US" dirty="0"/>
              <a:t>VBO –Benchmarks</a:t>
            </a:r>
          </a:p>
        </p:txBody>
      </p:sp>
      <p:sp>
        <p:nvSpPr>
          <p:cNvPr id="8" name="TextBox 7"/>
          <p:cNvSpPr txBox="1"/>
          <p:nvPr/>
        </p:nvSpPr>
        <p:spPr>
          <a:xfrm>
            <a:off x="438149" y="552450"/>
            <a:ext cx="8277225" cy="492443"/>
          </a:xfrm>
          <a:prstGeom prst="rect">
            <a:avLst/>
          </a:prstGeom>
          <a:noFill/>
        </p:spPr>
        <p:txBody>
          <a:bodyPr wrap="square" rtlCol="0">
            <a:spAutoFit/>
          </a:bodyPr>
          <a:lstStyle/>
          <a:p>
            <a:r>
              <a:rPr lang="en-US" sz="1400" b="1" dirty="0" err="1">
                <a:effectLst>
                  <a:outerShdw blurRad="38100" dist="38100" dir="2700000" algn="tl">
                    <a:srgbClr val="000000">
                      <a:alpha val="43137"/>
                    </a:srgbClr>
                  </a:outerShdw>
                </a:effectLst>
              </a:rPr>
              <a:t>Creo</a:t>
            </a:r>
            <a:r>
              <a:rPr lang="en-US" sz="1400" b="1" dirty="0">
                <a:effectLst>
                  <a:outerShdw blurRad="38100" dist="38100" dir="2700000" algn="tl">
                    <a:srgbClr val="000000">
                      <a:alpha val="43137"/>
                    </a:srgbClr>
                  </a:outerShdw>
                </a:effectLst>
              </a:rPr>
              <a:t>® Parametric® 2.0 (VBO) vs. Pro/ENGINEER Wildfire 5.0  (no VBO</a:t>
            </a:r>
            <a:r>
              <a:rPr lang="en-US" sz="1400" b="1" dirty="0" smtClean="0">
                <a:effectLst>
                  <a:outerShdw blurRad="38100" dist="38100" dir="2700000" algn="tl">
                    <a:srgbClr val="000000">
                      <a:alpha val="43137"/>
                    </a:srgbClr>
                  </a:outerShdw>
                </a:effectLst>
              </a:rPr>
              <a:t>) </a:t>
            </a:r>
            <a:r>
              <a:rPr lang="en-US" sz="1200" dirty="0" smtClean="0">
                <a:effectLst>
                  <a:outerShdw blurRad="38100" dist="38100" dir="2700000" algn="tl">
                    <a:srgbClr val="000000">
                      <a:alpha val="43137"/>
                    </a:srgbClr>
                  </a:outerShdw>
                </a:effectLst>
              </a:rPr>
              <a:t>(</a:t>
            </a:r>
            <a:r>
              <a:rPr lang="en-US" sz="1200" dirty="0">
                <a:effectLst>
                  <a:outerShdw blurRad="38100" dist="38100" dir="2700000" algn="tl">
                    <a:srgbClr val="000000">
                      <a:alpha val="43137"/>
                    </a:srgbClr>
                  </a:outerShdw>
                </a:effectLst>
              </a:rPr>
              <a:t>large dataset, shaded mode)</a:t>
            </a:r>
            <a:r>
              <a:rPr lang="en-US" sz="1600" b="1" dirty="0">
                <a:effectLst>
                  <a:outerShdw blurRad="38100" dist="38100" dir="2700000" algn="tl">
                    <a:srgbClr val="000000">
                      <a:alpha val="43137"/>
                    </a:srgbClr>
                  </a:outerShdw>
                </a:effectLst>
              </a:rPr>
              <a:t/>
            </a:r>
            <a:br>
              <a:rPr lang="en-US" sz="1600" b="1" dirty="0">
                <a:effectLst>
                  <a:outerShdw blurRad="38100" dist="38100" dir="2700000" algn="tl">
                    <a:srgbClr val="000000">
                      <a:alpha val="43137"/>
                    </a:srgbClr>
                  </a:outerShdw>
                </a:effectLst>
              </a:rPr>
            </a:br>
            <a:r>
              <a:rPr lang="en-US" sz="1200" b="1" dirty="0">
                <a:effectLst>
                  <a:outerShdw blurRad="38100" dist="38100" dir="2700000" algn="tl">
                    <a:srgbClr val="000000">
                      <a:alpha val="43137"/>
                    </a:srgbClr>
                  </a:outerShdw>
                </a:effectLst>
              </a:rPr>
              <a:t>measured in frames per second - higher scores = better user interactivity</a:t>
            </a:r>
            <a:endParaRPr lang="en-US" sz="1400" b="1" dirty="0">
              <a:effectLst>
                <a:outerShdw blurRad="38100" dist="38100" dir="2700000" algn="tl">
                  <a:srgbClr val="000000">
                    <a:alpha val="43137"/>
                  </a:srgbClr>
                </a:outerShdw>
              </a:effectLst>
            </a:endParaRPr>
          </a:p>
        </p:txBody>
      </p:sp>
      <p:sp>
        <p:nvSpPr>
          <p:cNvPr id="20" name="TextBox 19"/>
          <p:cNvSpPr txBox="1"/>
          <p:nvPr/>
        </p:nvSpPr>
        <p:spPr>
          <a:xfrm rot="16200000">
            <a:off x="288249" y="2379419"/>
            <a:ext cx="460382" cy="261610"/>
          </a:xfrm>
          <a:prstGeom prst="rect">
            <a:avLst/>
          </a:prstGeom>
          <a:noFill/>
        </p:spPr>
        <p:txBody>
          <a:bodyPr wrap="none" rtlCol="0">
            <a:spAutoFit/>
          </a:bodyPr>
          <a:lstStyle/>
          <a:p>
            <a:r>
              <a:rPr lang="en-US" sz="1050" dirty="0" smtClean="0">
                <a:effectLst>
                  <a:outerShdw blurRad="38100" dist="38100" dir="2700000" algn="tl">
                    <a:srgbClr val="000000">
                      <a:alpha val="43137"/>
                    </a:srgbClr>
                  </a:outerShdw>
                </a:effectLst>
              </a:rPr>
              <a:t>FPS</a:t>
            </a:r>
          </a:p>
        </p:txBody>
      </p:sp>
      <p:sp>
        <p:nvSpPr>
          <p:cNvPr id="21" name="Oval 20"/>
          <p:cNvSpPr/>
          <p:nvPr/>
        </p:nvSpPr>
        <p:spPr bwMode="auto">
          <a:xfrm>
            <a:off x="7488306" y="1548433"/>
            <a:ext cx="739747" cy="618297"/>
          </a:xfrm>
          <a:prstGeom prst="ellipse">
            <a:avLst/>
          </a:prstGeom>
          <a:noFill/>
          <a:ln w="25400" algn="ctr">
            <a:solidFill>
              <a:srgbClr val="FFC000"/>
            </a:solidFill>
            <a:round/>
            <a:headEnd/>
            <a:tailEnd/>
          </a:ln>
          <a:effectLst>
            <a:outerShdw blurRad="50800" dist="38100" dir="5400000" algn="t" rotWithShape="0">
              <a:prstClr val="black">
                <a:alpha val="40000"/>
              </a:prstClr>
            </a:outerShdw>
          </a:effectLst>
        </p:spPr>
        <p:txBody>
          <a:bodyPr lIns="228600" tIns="45714" rIns="228600" bIns="45714" rtlCol="0" anchor="ctr"/>
          <a:lstStyle/>
          <a:p>
            <a:pPr marL="1588" indent="-1588" algn="ctr" defTabSz="913183"/>
            <a:endParaRPr lang="en-US" b="1" dirty="0" smtClean="0">
              <a:solidFill>
                <a:prstClr val="white"/>
              </a:solidFill>
              <a:cs typeface="Arial" charset="0"/>
            </a:endParaRPr>
          </a:p>
        </p:txBody>
      </p:sp>
      <p:sp>
        <p:nvSpPr>
          <p:cNvPr id="22" name="Rectangle 21"/>
          <p:cNvSpPr/>
          <p:nvPr/>
        </p:nvSpPr>
        <p:spPr>
          <a:xfrm>
            <a:off x="7064225" y="963658"/>
            <a:ext cx="1587907" cy="584775"/>
          </a:xfrm>
          <a:prstGeom prst="rect">
            <a:avLst/>
          </a:prstGeom>
        </p:spPr>
        <p:txBody>
          <a:bodyPr wrap="square">
            <a:spAutoFit/>
          </a:bodyPr>
          <a:lstStyle/>
          <a:p>
            <a:pPr marL="1588" indent="-1588" algn="ctr" defTabSz="913183"/>
            <a:r>
              <a:rPr lang="en-US" sz="1600" b="1" dirty="0" smtClean="0">
                <a:solidFill>
                  <a:srgbClr val="FFC000"/>
                </a:solidFill>
                <a:effectLst>
                  <a:outerShdw blurRad="38100" dist="38100" dir="2700000" algn="tl">
                    <a:srgbClr val="000000">
                      <a:alpha val="43137"/>
                    </a:srgbClr>
                  </a:outerShdw>
                </a:effectLst>
                <a:cs typeface="Arial" charset="0"/>
              </a:rPr>
              <a:t>Over 400% faster</a:t>
            </a:r>
            <a:endParaRPr lang="en-US" sz="1600" b="1" dirty="0">
              <a:solidFill>
                <a:srgbClr val="FFC000"/>
              </a:solidFill>
              <a:effectLst>
                <a:outerShdw blurRad="38100" dist="38100" dir="2700000" algn="tl">
                  <a:srgbClr val="000000">
                    <a:alpha val="43137"/>
                  </a:srgbClr>
                </a:outerShdw>
              </a:effectLst>
              <a:cs typeface="Arial" charset="0"/>
            </a:endParaRPr>
          </a:p>
        </p:txBody>
      </p:sp>
      <p:pic>
        <p:nvPicPr>
          <p:cNvPr id="19" name="Picture 18"/>
          <p:cNvPicPr>
            <a:picLocks noChangeAspect="1"/>
          </p:cNvPicPr>
          <p:nvPr/>
        </p:nvPicPr>
        <p:blipFill rotWithShape="1">
          <a:blip r:embed="rId5" cstate="email">
            <a:extLst>
              <a:ext uri="{28A0092B-C50C-407E-A947-70E740481C1C}">
                <a14:useLocalDpi xmlns:a14="http://schemas.microsoft.com/office/drawing/2010/main"/>
              </a:ext>
            </a:extLst>
          </a:blip>
          <a:srcRect b="9413"/>
          <a:stretch/>
        </p:blipFill>
        <p:spPr>
          <a:xfrm>
            <a:off x="1012266" y="1212498"/>
            <a:ext cx="1658215" cy="944294"/>
          </a:xfrm>
          <a:prstGeom prst="roundRect">
            <a:avLst>
              <a:gd name="adj" fmla="val 7250"/>
            </a:avLst>
          </a:prstGeom>
          <a:solidFill>
            <a:schemeClr val="accent4"/>
          </a:solidFill>
          <a:ln>
            <a:solidFill>
              <a:schemeClr val="tx1"/>
            </a:solidFill>
          </a:ln>
          <a:effectLst>
            <a:outerShdw blurRad="50800" dist="38100" dir="5400000" algn="t" rotWithShape="0">
              <a:prstClr val="black">
                <a:alpha val="40000"/>
              </a:prstClr>
            </a:outerShdw>
          </a:effectLst>
        </p:spPr>
      </p:pic>
      <p:sp>
        <p:nvSpPr>
          <p:cNvPr id="16" name="TextBox 15"/>
          <p:cNvSpPr txBox="1"/>
          <p:nvPr/>
        </p:nvSpPr>
        <p:spPr>
          <a:xfrm>
            <a:off x="134847" y="4302171"/>
            <a:ext cx="8093206" cy="461665"/>
          </a:xfrm>
          <a:prstGeom prst="rect">
            <a:avLst/>
          </a:prstGeom>
          <a:noFill/>
        </p:spPr>
        <p:txBody>
          <a:bodyPr wrap="square" rtlCol="0">
            <a:spAutoFit/>
          </a:bodyPr>
          <a:lstStyle/>
          <a:p>
            <a:r>
              <a:rPr lang="en-US" sz="800" dirty="0"/>
              <a:t>Based on comparison of </a:t>
            </a:r>
            <a:r>
              <a:rPr lang="en-US" sz="800" dirty="0" err="1"/>
              <a:t>Creo</a:t>
            </a:r>
            <a:r>
              <a:rPr lang="en-US" sz="800" dirty="0"/>
              <a:t> 2.0 (with VBO) (47.3 FPS) vs. Wildfire 5 (without VBO) (9.0 FPS) running internal benchmark,  "</a:t>
            </a:r>
            <a:r>
              <a:rPr lang="en-US" sz="800" dirty="0" err="1"/>
              <a:t>AMD_FP_Creo_Fraps_Bench</a:t>
            </a:r>
            <a:r>
              <a:rPr lang="en-US" sz="800" dirty="0"/>
              <a:t>," using PTC’s combine dataset and "shaded" mode.  Configuration : Dell T3500, Intel Xeon W3690 3.47Ghz 6-Core, 12GB, AMD FirePro V7900, Windows 7 x64, 1920x1200, Drivers: AMD Catalyst Pro 8.911.3.3  </a:t>
            </a:r>
          </a:p>
        </p:txBody>
      </p:sp>
    </p:spTree>
    <p:extLst>
      <p:ext uri="{BB962C8B-B14F-4D97-AF65-F5344CB8AC3E}">
        <p14:creationId xmlns:p14="http://schemas.microsoft.com/office/powerpoint/2010/main" val="1586859494"/>
      </p:ext>
    </p:extLst>
  </p:cSld>
  <p:clrMapOvr>
    <a:masterClrMapping/>
  </p:clrMapOvr>
  <mc:AlternateContent xmlns:mc="http://schemas.openxmlformats.org/markup-compatibility/2006" xmlns:p14="http://schemas.microsoft.com/office/powerpoint/2010/main">
    <mc:Choice Requires="p14">
      <p:transition spd="slow" p14:dur="2000">
        <p14:prism dir="u" isContent="1"/>
      </p:transition>
    </mc:Choice>
    <mc:Fallback xmlns="">
      <p:transition spd="slow">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6X9PPT_Divider_image_k.jpg"/>
          <p:cNvPicPr>
            <a:picLocks/>
          </p:cNvPicPr>
          <p:nvPr/>
        </p:nvPicPr>
        <p:blipFill>
          <a:blip r:embed="rId2" cstate="print"/>
          <a:stretch>
            <a:fillRect/>
          </a:stretch>
        </p:blipFill>
        <p:spPr>
          <a:xfrm>
            <a:off x="0" y="0"/>
            <a:ext cx="9144000" cy="5143500"/>
          </a:xfrm>
          <a:prstGeom prst="rect">
            <a:avLst/>
          </a:prstGeom>
        </p:spPr>
      </p:pic>
      <p:sp>
        <p:nvSpPr>
          <p:cNvPr id="9" name="Title 8"/>
          <p:cNvSpPr>
            <a:spLocks noGrp="1"/>
          </p:cNvSpPr>
          <p:nvPr>
            <p:ph type="title"/>
          </p:nvPr>
        </p:nvSpPr>
        <p:spPr>
          <a:xfrm>
            <a:off x="528609" y="2091690"/>
            <a:ext cx="4834420" cy="1126626"/>
          </a:xfrm>
        </p:spPr>
        <p:txBody>
          <a:bodyPr/>
          <a:lstStyle/>
          <a:p>
            <a:r>
              <a:rPr lang="en-US" sz="2400" dirty="0" smtClean="0"/>
              <a:t>AMD-PTC</a:t>
            </a:r>
            <a:r>
              <a:rPr lang="en-US" sz="2400" dirty="0"/>
              <a:t/>
            </a:r>
            <a:br>
              <a:rPr lang="en-US" sz="2400" dirty="0"/>
            </a:br>
            <a:r>
              <a:rPr lang="en-US" dirty="0"/>
              <a:t>2012 </a:t>
            </a:r>
            <a:r>
              <a:rPr lang="en-US" dirty="0" smtClean="0"/>
              <a:t>marketing plan</a:t>
            </a:r>
            <a:endParaRPr lang="en-US" dirty="0"/>
          </a:p>
        </p:txBody>
      </p:sp>
    </p:spTree>
    <p:extLst>
      <p:ext uri="{BB962C8B-B14F-4D97-AF65-F5344CB8AC3E}">
        <p14:creationId xmlns:p14="http://schemas.microsoft.com/office/powerpoint/2010/main" val="1064405036"/>
      </p:ext>
    </p:extLst>
  </p:cSld>
  <p:clrMapOvr>
    <a:masterClrMapping/>
  </p:clrMapOvr>
  <mc:AlternateContent xmlns:mc="http://schemas.openxmlformats.org/markup-compatibility/2006" xmlns:p14="http://schemas.microsoft.com/office/powerpoint/2010/main">
    <mc:Choice Requires="p14">
      <p:transition spd="slow" p14:dur="4000">
        <p14:vortex dir="u"/>
      </p:transition>
    </mc:Choice>
    <mc:Fallback xmlns="">
      <p:transition spd="slow">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6X9PPT_Divider_image_k.jpg"/>
          <p:cNvPicPr>
            <a:picLocks/>
          </p:cNvPicPr>
          <p:nvPr/>
        </p:nvPicPr>
        <p:blipFill>
          <a:blip r:embed="rId2" cstate="print"/>
          <a:stretch>
            <a:fillRect/>
          </a:stretch>
        </p:blipFill>
        <p:spPr>
          <a:xfrm>
            <a:off x="0" y="0"/>
            <a:ext cx="9144000" cy="5143500"/>
          </a:xfrm>
          <a:prstGeom prst="rect">
            <a:avLst/>
          </a:prstGeom>
        </p:spPr>
      </p:pic>
      <p:sp>
        <p:nvSpPr>
          <p:cNvPr id="9" name="Title 8"/>
          <p:cNvSpPr>
            <a:spLocks noGrp="1"/>
          </p:cNvSpPr>
          <p:nvPr>
            <p:ph type="title"/>
          </p:nvPr>
        </p:nvSpPr>
        <p:spPr>
          <a:xfrm>
            <a:off x="528609" y="2091690"/>
            <a:ext cx="4718305" cy="1126626"/>
          </a:xfrm>
        </p:spPr>
        <p:txBody>
          <a:bodyPr/>
          <a:lstStyle/>
          <a:p>
            <a:r>
              <a:rPr lang="en-US" sz="2400" dirty="0" smtClean="0"/>
              <a:t>AMD + PTC</a:t>
            </a:r>
            <a:br>
              <a:rPr lang="en-US" sz="2400" dirty="0" smtClean="0"/>
            </a:br>
            <a:r>
              <a:rPr lang="en-US" sz="1600" dirty="0" smtClean="0"/>
              <a:t>A strong and Enduring relationship</a:t>
            </a:r>
            <a:endParaRPr lang="en-US" dirty="0"/>
          </a:p>
        </p:txBody>
      </p:sp>
    </p:spTree>
    <p:extLst>
      <p:ext uri="{BB962C8B-B14F-4D97-AF65-F5344CB8AC3E}">
        <p14:creationId xmlns:p14="http://schemas.microsoft.com/office/powerpoint/2010/main" val="1084006849"/>
      </p:ext>
    </p:extLst>
  </p:cSld>
  <p:clrMapOvr>
    <a:masterClrMapping/>
  </p:clrMapOvr>
  <mc:AlternateContent xmlns:mc="http://schemas.openxmlformats.org/markup-compatibility/2006" xmlns:p14="http://schemas.microsoft.com/office/powerpoint/2010/main">
    <mc:Choice Requires="p14">
      <p:transition spd="slow" p14:dur="4000">
        <p14:vortex dir="u"/>
      </p:transition>
    </mc:Choice>
    <mc:Fallback xmlns="">
      <p:transition spd="slow">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111799" y="622299"/>
            <a:ext cx="6630088" cy="3950329"/>
            <a:chOff x="212650" y="712379"/>
            <a:chExt cx="4318689" cy="3854808"/>
          </a:xfrm>
        </p:grpSpPr>
        <p:sp>
          <p:nvSpPr>
            <p:cNvPr id="5" name="Rounded Rectangle 4"/>
            <p:cNvSpPr/>
            <p:nvPr/>
          </p:nvSpPr>
          <p:spPr bwMode="auto">
            <a:xfrm>
              <a:off x="212650" y="712379"/>
              <a:ext cx="4318689" cy="3854808"/>
            </a:xfrm>
            <a:prstGeom prst="roundRect">
              <a:avLst>
                <a:gd name="adj" fmla="val 4940"/>
              </a:avLst>
            </a:prstGeom>
            <a:gradFill flip="none" rotWithShape="1">
              <a:gsLst>
                <a:gs pos="0">
                  <a:schemeClr val="bg1"/>
                </a:gs>
                <a:gs pos="62080">
                  <a:srgbClr val="000000">
                    <a:alpha val="67000"/>
                  </a:srgbClr>
                </a:gs>
                <a:gs pos="21000">
                  <a:schemeClr val="bg1">
                    <a:alpha val="65000"/>
                  </a:schemeClr>
                </a:gs>
                <a:gs pos="100000">
                  <a:schemeClr val="bg1">
                    <a:alpha val="82000"/>
                  </a:schemeClr>
                </a:gs>
              </a:gsLst>
              <a:lin ang="16200000" scaled="1"/>
              <a:tileRect/>
            </a:gradFill>
            <a:ln w="19050" algn="ctr">
              <a:solidFill>
                <a:schemeClr val="bg1">
                  <a:lumMod val="75000"/>
                  <a:lumOff val="25000"/>
                </a:schemeClr>
              </a:solidFill>
              <a:round/>
              <a:headEnd/>
              <a:tailEnd/>
            </a:ln>
            <a:effectLst>
              <a:outerShdw blurRad="50800" dist="38100" dir="5400000" algn="t" rotWithShape="0">
                <a:prstClr val="black">
                  <a:alpha val="40000"/>
                </a:prstClr>
              </a:outerShdw>
            </a:effectLst>
          </p:spPr>
          <p:txBody>
            <a:bodyPr lIns="228600" tIns="45714" rIns="228600" bIns="45714" rtlCol="0" anchor="ctr"/>
            <a:lstStyle/>
            <a:p>
              <a:pPr marL="1588" indent="-1588" algn="ctr" defTabSz="913183"/>
              <a:endParaRPr lang="en-CA" b="1" dirty="0" smtClean="0">
                <a:solidFill>
                  <a:prstClr val="white"/>
                </a:solidFill>
                <a:cs typeface="Arial" charset="0"/>
              </a:endParaRPr>
            </a:p>
          </p:txBody>
        </p:sp>
        <p:sp>
          <p:nvSpPr>
            <p:cNvPr id="6" name="Rounded Rectangle 5"/>
            <p:cNvSpPr/>
            <p:nvPr/>
          </p:nvSpPr>
          <p:spPr bwMode="auto">
            <a:xfrm>
              <a:off x="288748" y="776174"/>
              <a:ext cx="4166494" cy="1827988"/>
            </a:xfrm>
            <a:prstGeom prst="roundRect">
              <a:avLst>
                <a:gd name="adj" fmla="val 7471"/>
              </a:avLst>
            </a:prstGeom>
            <a:gradFill flip="none" rotWithShape="1">
              <a:gsLst>
                <a:gs pos="0">
                  <a:schemeClr val="tx1">
                    <a:alpha val="56000"/>
                  </a:schemeClr>
                </a:gs>
                <a:gs pos="3000">
                  <a:schemeClr val="tx1">
                    <a:alpha val="46000"/>
                  </a:schemeClr>
                </a:gs>
                <a:gs pos="23000">
                  <a:schemeClr val="bg1">
                    <a:alpha val="0"/>
                  </a:schemeClr>
                </a:gs>
                <a:gs pos="100000">
                  <a:schemeClr val="bg1">
                    <a:alpha val="0"/>
                  </a:schemeClr>
                </a:gs>
              </a:gsLst>
              <a:lin ang="5400000" scaled="0"/>
              <a:tileRect/>
            </a:gradFill>
            <a:ln w="19050" algn="ctr">
              <a:noFill/>
              <a:round/>
              <a:headEnd/>
              <a:tailEnd/>
            </a:ln>
            <a:effectLst/>
          </p:spPr>
          <p:txBody>
            <a:bodyPr lIns="228600" tIns="45714" rIns="228600" bIns="45714" rtlCol="0" anchor="ctr"/>
            <a:lstStyle/>
            <a:p>
              <a:pPr marL="1588" indent="-1588" algn="ctr" defTabSz="913183"/>
              <a:endParaRPr lang="en-CA" b="1" dirty="0" smtClean="0">
                <a:solidFill>
                  <a:prstClr val="white"/>
                </a:solidFill>
                <a:cs typeface="Arial" charset="0"/>
              </a:endParaRPr>
            </a:p>
          </p:txBody>
        </p:sp>
        <p:sp>
          <p:nvSpPr>
            <p:cNvPr id="7" name="Content Placeholder 3"/>
            <p:cNvSpPr txBox="1">
              <a:spLocks/>
            </p:cNvSpPr>
            <p:nvPr/>
          </p:nvSpPr>
          <p:spPr>
            <a:xfrm>
              <a:off x="304089" y="866523"/>
              <a:ext cx="4201235" cy="2078694"/>
            </a:xfrm>
            <a:prstGeom prst="rect">
              <a:avLst/>
            </a:prstGeom>
          </p:spPr>
          <p:txBody>
            <a:bodyPr/>
            <a:lstStyle>
              <a:lvl1pPr marL="112713" indent="-112713" algn="l" defTabSz="914400" rtl="0" eaLnBrk="1" latinLnBrk="0" hangingPunct="1">
                <a:spcBef>
                  <a:spcPts val="336"/>
                </a:spcBef>
                <a:spcAft>
                  <a:spcPts val="336"/>
                </a:spcAft>
                <a:buClr>
                  <a:schemeClr val="tx1"/>
                </a:buClr>
                <a:buFont typeface="Wingdings" pitchFamily="2" charset="2"/>
                <a:buChar char="§"/>
                <a:defRPr sz="1400" kern="1200">
                  <a:solidFill>
                    <a:srgbClr val="FFFFFF"/>
                  </a:solidFill>
                  <a:latin typeface="+mn-lt"/>
                  <a:ea typeface="+mn-ea"/>
                  <a:cs typeface="+mn-cs"/>
                </a:defRPr>
              </a:lvl1pPr>
              <a:lvl2pPr marL="400050" indent="-169863" algn="l" defTabSz="914400" rtl="0" eaLnBrk="1" latinLnBrk="0" hangingPunct="1">
                <a:spcBef>
                  <a:spcPts val="336"/>
                </a:spcBef>
                <a:spcAft>
                  <a:spcPts val="336"/>
                </a:spcAft>
                <a:buClr>
                  <a:schemeClr val="tx1"/>
                </a:buClr>
                <a:buFont typeface="Arial" pitchFamily="34" charset="0"/>
                <a:buChar char="–"/>
                <a:defRPr sz="1400" kern="1200">
                  <a:solidFill>
                    <a:srgbClr val="FFFFFF"/>
                  </a:solidFill>
                  <a:latin typeface="+mn-lt"/>
                  <a:ea typeface="+mn-ea"/>
                  <a:cs typeface="+mn-cs"/>
                </a:defRPr>
              </a:lvl2pPr>
              <a:lvl3pPr marL="574675" indent="-109538" algn="l" defTabSz="914400" rtl="0" eaLnBrk="1" latinLnBrk="0" hangingPunct="1">
                <a:spcBef>
                  <a:spcPts val="336"/>
                </a:spcBef>
                <a:spcAft>
                  <a:spcPts val="336"/>
                </a:spcAft>
                <a:buClr>
                  <a:schemeClr val="tx1"/>
                </a:buClr>
                <a:buFont typeface="Wingdings" pitchFamily="2" charset="2"/>
                <a:buChar char="§"/>
                <a:defRPr sz="1200" kern="1200">
                  <a:solidFill>
                    <a:srgbClr val="FFFFFF"/>
                  </a:solidFill>
                  <a:latin typeface="+mn-lt"/>
                  <a:ea typeface="+mn-ea"/>
                  <a:cs typeface="+mn-cs"/>
                </a:defRPr>
              </a:lvl3pPr>
              <a:lvl4pPr marL="854075" indent="-165100" algn="l" defTabSz="914400" rtl="0" eaLnBrk="1" latinLnBrk="0" hangingPunct="1">
                <a:spcBef>
                  <a:spcPts val="336"/>
                </a:spcBef>
                <a:spcAft>
                  <a:spcPts val="336"/>
                </a:spcAft>
                <a:buClr>
                  <a:schemeClr val="tx1"/>
                </a:buClr>
                <a:buFont typeface="Arial" pitchFamily="34" charset="0"/>
                <a:buChar char="–"/>
                <a:defRPr sz="1200" kern="1200">
                  <a:solidFill>
                    <a:srgbClr val="FFFFFF"/>
                  </a:solidFill>
                  <a:latin typeface="+mn-lt"/>
                  <a:ea typeface="+mn-ea"/>
                  <a:cs typeface="+mn-cs"/>
                </a:defRPr>
              </a:lvl4pPr>
              <a:lvl5pPr marL="1027113" indent="-112713" algn="l" defTabSz="914400" rtl="0" eaLnBrk="1" latinLnBrk="0" hangingPunct="1">
                <a:spcBef>
                  <a:spcPts val="336"/>
                </a:spcBef>
                <a:spcAft>
                  <a:spcPts val="336"/>
                </a:spcAft>
                <a:buClr>
                  <a:schemeClr val="tx1"/>
                </a:buClr>
                <a:buFont typeface="Wingdings" pitchFamily="2" charset="2"/>
                <a:buChar char="§"/>
                <a:defRPr sz="1000" kern="1200">
                  <a:solidFill>
                    <a:srgbClr val="FFFFFF"/>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fontAlgn="t">
                <a:spcAft>
                  <a:spcPts val="600"/>
                </a:spcAft>
                <a:buNone/>
              </a:pPr>
              <a:endParaRPr lang="en-US" sz="1100" dirty="0"/>
            </a:p>
          </p:txBody>
        </p:sp>
      </p:grpSp>
      <p:sp>
        <p:nvSpPr>
          <p:cNvPr id="2" name="Title 1"/>
          <p:cNvSpPr>
            <a:spLocks noGrp="1"/>
          </p:cNvSpPr>
          <p:nvPr>
            <p:ph type="title"/>
          </p:nvPr>
        </p:nvSpPr>
        <p:spPr/>
        <p:txBody>
          <a:bodyPr/>
          <a:lstStyle/>
          <a:p>
            <a:r>
              <a:rPr lang="en-US" dirty="0" smtClean="0"/>
              <a:t>Elements </a:t>
            </a:r>
            <a:r>
              <a:rPr lang="en-US" dirty="0"/>
              <a:t>of a </a:t>
            </a:r>
            <a:r>
              <a:rPr lang="en-US" dirty="0" smtClean="0"/>
              <a:t>Co-marketing Plan</a:t>
            </a:r>
            <a:br>
              <a:rPr lang="en-US" dirty="0" smtClean="0"/>
            </a:br>
            <a:r>
              <a:rPr lang="en-US" dirty="0" smtClean="0"/>
              <a:t> </a:t>
            </a:r>
            <a:endParaRPr lang="en-US" dirty="0"/>
          </a:p>
        </p:txBody>
      </p:sp>
      <p:sp>
        <p:nvSpPr>
          <p:cNvPr id="3" name="Content Placeholder 2"/>
          <p:cNvSpPr>
            <a:spLocks noGrp="1"/>
          </p:cNvSpPr>
          <p:nvPr>
            <p:ph idx="1"/>
          </p:nvPr>
        </p:nvSpPr>
        <p:spPr>
          <a:xfrm>
            <a:off x="320675" y="822722"/>
            <a:ext cx="7241268" cy="3939778"/>
          </a:xfrm>
        </p:spPr>
        <p:txBody>
          <a:bodyPr/>
          <a:lstStyle/>
          <a:p>
            <a:r>
              <a:rPr lang="en-US" sz="1600" b="1" dirty="0" smtClean="0"/>
              <a:t>AMD PR/Events around PTC </a:t>
            </a:r>
            <a:r>
              <a:rPr lang="en-US" sz="1600" b="1" dirty="0" err="1" smtClean="0"/>
              <a:t>Creo</a:t>
            </a:r>
            <a:r>
              <a:rPr lang="en-US" sz="1600" b="1" dirty="0" smtClean="0"/>
              <a:t> 2.0 Parametric launch</a:t>
            </a:r>
          </a:p>
          <a:p>
            <a:pPr lvl="1"/>
            <a:r>
              <a:rPr lang="en-US" dirty="0" smtClean="0"/>
              <a:t>PR - AMD Creo 2.0 OIT press release – at launch time</a:t>
            </a:r>
          </a:p>
          <a:p>
            <a:pPr lvl="1"/>
            <a:r>
              <a:rPr lang="en-US" dirty="0" smtClean="0"/>
              <a:t>PlanetPTC Live – AMD sponsorship</a:t>
            </a:r>
          </a:p>
          <a:p>
            <a:r>
              <a:rPr lang="en-US" sz="1600" b="1" dirty="0" smtClean="0"/>
              <a:t>Customer reference and Success stories </a:t>
            </a:r>
          </a:p>
          <a:p>
            <a:pPr lvl="1"/>
            <a:r>
              <a:rPr lang="en-US" dirty="0" smtClean="0"/>
              <a:t>Working with PTC VARs in the US: </a:t>
            </a:r>
            <a:r>
              <a:rPr lang="en-US" dirty="0" err="1" smtClean="0"/>
              <a:t>NxRev</a:t>
            </a:r>
            <a:r>
              <a:rPr lang="en-US" dirty="0" smtClean="0"/>
              <a:t> and </a:t>
            </a:r>
            <a:r>
              <a:rPr lang="en-US" dirty="0" err="1" smtClean="0"/>
              <a:t>Tristar</a:t>
            </a:r>
            <a:endParaRPr lang="en-US" dirty="0" smtClean="0"/>
          </a:p>
          <a:p>
            <a:r>
              <a:rPr lang="en-US" sz="1600" b="1" dirty="0" smtClean="0"/>
              <a:t>Online Marketing and Collaterals (generate awareness)</a:t>
            </a:r>
          </a:p>
          <a:p>
            <a:pPr lvl="1"/>
            <a:r>
              <a:rPr lang="en-US" dirty="0" smtClean="0"/>
              <a:t>Partner reference sheet to PTC sales</a:t>
            </a:r>
            <a:r>
              <a:rPr lang="en-US" dirty="0"/>
              <a:t>, white </a:t>
            </a:r>
            <a:r>
              <a:rPr lang="en-US" dirty="0" smtClean="0"/>
              <a:t>paper, datasheet (APS)</a:t>
            </a:r>
            <a:endParaRPr lang="en-US" dirty="0"/>
          </a:p>
          <a:p>
            <a:pPr lvl="1"/>
            <a:r>
              <a:rPr lang="en-US" dirty="0" smtClean="0"/>
              <a:t>creo.ptc.com blog + videos, AMD and PTC certification websites</a:t>
            </a:r>
          </a:p>
          <a:p>
            <a:r>
              <a:rPr lang="en-US" sz="1600" b="1" dirty="0" smtClean="0"/>
              <a:t>Presentation Material</a:t>
            </a:r>
          </a:p>
          <a:p>
            <a:pPr lvl="1"/>
            <a:r>
              <a:rPr lang="en-US" dirty="0" smtClean="0"/>
              <a:t>AMD PTC relationship, messaging, and product review</a:t>
            </a:r>
          </a:p>
          <a:p>
            <a:r>
              <a:rPr lang="en-US" sz="1600" b="1" dirty="0" smtClean="0"/>
              <a:t>Benchmark data</a:t>
            </a:r>
          </a:p>
          <a:p>
            <a:pPr lvl="1"/>
            <a:r>
              <a:rPr lang="en-US" dirty="0" err="1" smtClean="0"/>
              <a:t>SpecAPC</a:t>
            </a:r>
            <a:r>
              <a:rPr lang="en-US" dirty="0" smtClean="0"/>
              <a:t>, AMD automated benchmarks, OCUS, SPECviewperf12</a:t>
            </a:r>
          </a:p>
          <a:p>
            <a:endParaRPr lang="en-US" dirty="0"/>
          </a:p>
        </p:txBody>
      </p:sp>
    </p:spTree>
    <p:extLst>
      <p:ext uri="{BB962C8B-B14F-4D97-AF65-F5344CB8AC3E}">
        <p14:creationId xmlns:p14="http://schemas.microsoft.com/office/powerpoint/2010/main" val="6407804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decel="10000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1000" fill="hold"/>
                                        <p:tgtEl>
                                          <p:spTgt spid="4"/>
                                        </p:tgtEl>
                                        <p:attrNameLst>
                                          <p:attrName>ppt_x</p:attrName>
                                        </p:attrNameLst>
                                      </p:cBhvr>
                                      <p:tavLst>
                                        <p:tav tm="0">
                                          <p:val>
                                            <p:strVal val="0-#ppt_w/2"/>
                                          </p:val>
                                        </p:tav>
                                        <p:tav tm="100000">
                                          <p:val>
                                            <p:strVal val="#ppt_x"/>
                                          </p:val>
                                        </p:tav>
                                      </p:tavLst>
                                    </p:anim>
                                    <p:anim calcmode="lin" valueType="num">
                                      <p:cBhvr additive="base">
                                        <p:cTn id="8" dur="1000" fill="hold"/>
                                        <p:tgtEl>
                                          <p:spTgt spid="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a:xfrm>
            <a:off x="6231455" y="2301339"/>
            <a:ext cx="1920240" cy="480060"/>
          </a:xfrm>
        </p:spPr>
        <p:txBody>
          <a:bodyPr anchor="ctr"/>
          <a:lstStyle/>
          <a:p>
            <a:r>
              <a:rPr lang="en-US" sz="2000" dirty="0" smtClean="0"/>
              <a:t>Thank you</a:t>
            </a:r>
            <a:endParaRPr lang="en-US" sz="2000" dirty="0"/>
          </a:p>
        </p:txBody>
      </p:sp>
      <p:pic>
        <p:nvPicPr>
          <p:cNvPr id="4" name="Picture 3" descr="Eyefinity_setup_3x2_iStock_000001108365_car_ARROW.png"/>
          <p:cNvPicPr>
            <a:picLocks noChangeAspect="1"/>
          </p:cNvPicPr>
          <p:nvPr/>
        </p:nvPicPr>
        <p:blipFill>
          <a:blip r:embed="rId2" cstate="print"/>
          <a:stretch>
            <a:fillRect/>
          </a:stretch>
        </p:blipFill>
        <p:spPr>
          <a:xfrm>
            <a:off x="91440" y="197727"/>
            <a:ext cx="5943600" cy="4919980"/>
          </a:xfrm>
          <a:prstGeom prst="rect">
            <a:avLst/>
          </a:prstGeom>
        </p:spPr>
      </p:pic>
    </p:spTree>
    <p:extLst>
      <p:ext uri="{BB962C8B-B14F-4D97-AF65-F5344CB8AC3E}">
        <p14:creationId xmlns:p14="http://schemas.microsoft.com/office/powerpoint/2010/main" val="1463853954"/>
      </p:ext>
    </p:extLst>
  </p:cSld>
  <p:clrMapOvr>
    <a:masterClrMapping/>
  </p:clrMapOvr>
  <mc:AlternateContent xmlns:mc="http://schemas.openxmlformats.org/markup-compatibility/2006" xmlns:p14="http://schemas.microsoft.com/office/powerpoint/2010/main">
    <mc:Choice Requires="p14">
      <p:transition spd="slow" p14:dur="4000">
        <p14:vortex dir="u"/>
      </p:transition>
    </mc:Choice>
    <mc:Fallback xmlns="">
      <p:transition spd="slow">
        <p:fade/>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20040" y="822959"/>
            <a:ext cx="8503920" cy="4011129"/>
          </a:xfrm>
        </p:spPr>
        <p:txBody>
          <a:bodyPr anchor="b"/>
          <a:lstStyle/>
          <a:p>
            <a:pPr marL="0" indent="0">
              <a:buNone/>
            </a:pPr>
            <a:r>
              <a:rPr lang="en-US" sz="900" b="1" dirty="0"/>
              <a:t>DISCLAIMER</a:t>
            </a:r>
            <a:endParaRPr lang="en-US" sz="900" dirty="0"/>
          </a:p>
          <a:p>
            <a:pPr marL="0" indent="0">
              <a:buNone/>
            </a:pPr>
            <a:r>
              <a:rPr lang="en-US" sz="900" dirty="0"/>
              <a:t>The information presented in this document is for informational purposes only and may contain technical inaccuracies, omissions and typographical errors.</a:t>
            </a:r>
          </a:p>
          <a:p>
            <a:pPr marL="0" indent="0">
              <a:buNone/>
            </a:pPr>
            <a:r>
              <a:rPr lang="en-US" sz="900" dirty="0"/>
              <a:t>The information contained herein is subject to change and may be rendered inaccurate for many reasons, including but not limited to product and roadmap changes, component and motherboard version changes, new model and/or product releases, product differences between differing manufacturers, software changes, BIOS flashes, firmware upgrades, or the like. AMD assumes no obligation to update or otherwise correct or revise this information. However, AMD reserves the right to revise this information and to make changes from time to time to the content hereof without obligation of AMD to notify any person of such revisions or changes. </a:t>
            </a:r>
          </a:p>
          <a:p>
            <a:pPr marL="0" indent="0">
              <a:buNone/>
            </a:pPr>
            <a:r>
              <a:rPr lang="en-US" sz="900" dirty="0"/>
              <a:t>AMD </a:t>
            </a:r>
            <a:r>
              <a:rPr lang="en-US" sz="900" dirty="0" err="1"/>
              <a:t>Eyefinity</a:t>
            </a:r>
            <a:r>
              <a:rPr lang="en-US" sz="900" dirty="0"/>
              <a:t> technology works with applications that support non-standard aspect ratios, which is required for panning across multiple displays. To enable more than two displays, additional panels with native </a:t>
            </a:r>
            <a:r>
              <a:rPr lang="en-US" sz="900" dirty="0" err="1"/>
              <a:t>DisplayPort</a:t>
            </a:r>
            <a:r>
              <a:rPr lang="en-US" sz="900" dirty="0"/>
              <a:t> connectors, and/or </a:t>
            </a:r>
            <a:r>
              <a:rPr lang="en-US" sz="900" dirty="0" err="1"/>
              <a:t>DisplayPort</a:t>
            </a:r>
            <a:r>
              <a:rPr lang="en-US" sz="900" dirty="0"/>
              <a:t> compliant active adapters to convert your monitor’s native input to your cards </a:t>
            </a:r>
            <a:r>
              <a:rPr lang="en-US" sz="900" dirty="0" err="1"/>
              <a:t>DisplayPort</a:t>
            </a:r>
            <a:r>
              <a:rPr lang="en-US" sz="900" dirty="0"/>
              <a:t> or Mini-</a:t>
            </a:r>
            <a:r>
              <a:rPr lang="en-US" sz="900" dirty="0" err="1"/>
              <a:t>DisplayPort</a:t>
            </a:r>
            <a:r>
              <a:rPr lang="en-US" sz="900" dirty="0"/>
              <a:t> connector(s), are required.  AMD </a:t>
            </a:r>
            <a:r>
              <a:rPr lang="en-US" sz="900" dirty="0" err="1"/>
              <a:t>Eyefinity</a:t>
            </a:r>
            <a:r>
              <a:rPr lang="en-US" sz="900" dirty="0"/>
              <a:t> technology can support up to 6 displays using a single enabled AMD FirePro™ graphics card with Windows Vista or Windows 7 operating systems – the number of displays may vary by board design and you should confirm exact specifications with the applicable manufacturer before purchase.  SLS (“Single Large Surface”) functionality requires an identical display resolution on all configured displays. </a:t>
            </a:r>
          </a:p>
          <a:p>
            <a:pPr marL="0" indent="0">
              <a:buNone/>
            </a:pPr>
            <a:r>
              <a:rPr lang="en-US" sz="900" dirty="0" smtClean="0"/>
              <a:t>AMD </a:t>
            </a:r>
            <a:r>
              <a:rPr lang="en-US" sz="900" dirty="0"/>
              <a:t>MAKES NO REPRESENTATIONS OR WARRANTIES WITH RESPECT TO THE CONTENTS HEREOF AND ASSUMES NO RESPONSIBILITY FOR ANY INACCURACIES, ERRORS OR OMISSIONS THAT MAY APPEAR IN THIS INFORMATION.</a:t>
            </a:r>
          </a:p>
          <a:p>
            <a:pPr marL="0" indent="0">
              <a:buNone/>
            </a:pPr>
            <a:r>
              <a:rPr lang="en-US" sz="900" dirty="0" smtClean="0"/>
              <a:t>AMD </a:t>
            </a:r>
            <a:r>
              <a:rPr lang="en-US" sz="900" dirty="0"/>
              <a:t>SPECIFICALLY DISCLAIMS ANY IMPLIED WARRANTIES OF MERCHANTABILITY OR FITNESS FOR ANY PARTICULAR PURPOSE. IN NO EVENT WILL AMD BE LIABLE TO ANY PERSON FOR ANY DIRECT, INDIRECT, SPECIAL OR OTHER CONSEQUENTIAL DAMAGES ARISING FROM THE USE OF ANY INFORMATION CONTAINED HEREIN, EVEN IF AMD IS EXPRESSLY ADVISED OF THE POSSIBILITY OF SUCH DAMAGES</a:t>
            </a:r>
            <a:r>
              <a:rPr lang="en-US" sz="900" dirty="0" smtClean="0"/>
              <a:t>.</a:t>
            </a:r>
          </a:p>
          <a:p>
            <a:pPr marL="0" lvl="0" indent="0">
              <a:lnSpc>
                <a:spcPct val="100000"/>
              </a:lnSpc>
              <a:buNone/>
            </a:pPr>
            <a:endParaRPr lang="en-US" sz="1000" b="1" dirty="0" smtClean="0"/>
          </a:p>
          <a:p>
            <a:pPr marL="0" lvl="0" indent="0">
              <a:lnSpc>
                <a:spcPct val="100000"/>
              </a:lnSpc>
              <a:buNone/>
            </a:pPr>
            <a:r>
              <a:rPr lang="en-US" sz="1000" b="1" dirty="0"/>
              <a:t>Trademark Attribution</a:t>
            </a:r>
          </a:p>
          <a:p>
            <a:pPr marL="0" indent="0">
              <a:buNone/>
            </a:pPr>
            <a:r>
              <a:rPr lang="en-US" sz="1000" dirty="0"/>
              <a:t>© Copyright 2012 Advanced Micro Devices, Inc. All rights reserved. AMD, the AMD Arrow logo, FirePro, Catalyst, and combinations thereof are trademarks of Advanced Micro Devices, Inc. Microsoft and Windows are registered trademarks of Microsoft Corporation in the United States and other jurisdictions. PTC and </a:t>
            </a:r>
            <a:r>
              <a:rPr lang="en-US" sz="1000" dirty="0" err="1"/>
              <a:t>Creo</a:t>
            </a:r>
            <a:r>
              <a:rPr lang="en-US" sz="1000" dirty="0"/>
              <a:t> are registered trademarks of Parametric Technology Corporation or its subsidiaries in the United States and other countries. </a:t>
            </a:r>
            <a:r>
              <a:rPr lang="en-US" sz="1000" dirty="0" smtClean="0"/>
              <a:t>Other </a:t>
            </a:r>
            <a:r>
              <a:rPr lang="en-US" sz="1000" dirty="0"/>
              <a:t>names are for informational purposes only and may be trademarks of their respective owners. Benchmarking datasets and related images provided courtesy of PTC and AMD. </a:t>
            </a:r>
            <a:r>
              <a:rPr lang="en-US" sz="1000" dirty="0" smtClean="0"/>
              <a:t>3D models used for additional graphics design elements provided </a:t>
            </a:r>
            <a:r>
              <a:rPr lang="en-US" sz="1000" dirty="0"/>
              <a:t>courtesy of </a:t>
            </a:r>
            <a:r>
              <a:rPr lang="en-US" sz="1000" dirty="0" err="1"/>
              <a:t>TurboSquid</a:t>
            </a:r>
            <a:r>
              <a:rPr lang="en-US" sz="1000" dirty="0"/>
              <a:t> and its vendors.</a:t>
            </a:r>
          </a:p>
          <a:p>
            <a:pPr marL="0" indent="0">
              <a:buNone/>
            </a:pPr>
            <a:endParaRPr lang="en-US" sz="1000" dirty="0"/>
          </a:p>
          <a:p>
            <a:pPr marL="0" lvl="0" indent="0">
              <a:lnSpc>
                <a:spcPct val="100000"/>
              </a:lnSpc>
              <a:buNone/>
            </a:pPr>
            <a:endParaRPr lang="en-US" sz="1200" dirty="0" smtClean="0"/>
          </a:p>
        </p:txBody>
      </p:sp>
    </p:spTree>
    <p:extLst>
      <p:ext uri="{BB962C8B-B14F-4D97-AF65-F5344CB8AC3E}">
        <p14:creationId xmlns:p14="http://schemas.microsoft.com/office/powerpoint/2010/main" val="876815689"/>
      </p:ext>
    </p:extLst>
  </p:cSld>
  <p:clrMapOvr>
    <a:masterClrMapping/>
  </p:clrMapOvr>
  <mc:AlternateContent xmlns:mc="http://schemas.openxmlformats.org/markup-compatibility/2006" xmlns:p14="http://schemas.microsoft.com/office/powerpoint/2010/main">
    <mc:Choice Requires="p14">
      <p:transition spd="slow" p14:dur="900">
        <p14:flythrough dir="out" hasBounce="1"/>
      </p:transition>
    </mc:Choice>
    <mc:Fallback xmlns="">
      <p:transition spd="slow">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AMD &amp; PTC Relationship</a:t>
            </a:r>
            <a:endParaRPr lang="en-US" dirty="0"/>
          </a:p>
        </p:txBody>
      </p:sp>
      <p:pic>
        <p:nvPicPr>
          <p:cNvPr id="10" name="Picture 2" descr="C:\Users\areymond.AMD\Documents\0_Asset DB Graphics\ProductsImages&amp;Videos\PTC\Creo Pictures Jun2 2011\Creo_screengrab\Creo_Simulation retouched.jpg"/>
          <p:cNvPicPr>
            <a:picLocks noChangeAspect="1" noChangeArrowheads="1"/>
          </p:cNvPicPr>
          <p:nvPr/>
        </p:nvPicPr>
        <p:blipFill>
          <a:blip r:embed="rId3" cstate="screen"/>
          <a:srcRect/>
          <a:stretch>
            <a:fillRect/>
          </a:stretch>
        </p:blipFill>
        <p:spPr bwMode="auto">
          <a:xfrm>
            <a:off x="6475139" y="929245"/>
            <a:ext cx="2088287" cy="1259713"/>
          </a:xfrm>
          <a:prstGeom prst="roundRect">
            <a:avLst>
              <a:gd name="adj" fmla="val 2950"/>
            </a:avLst>
          </a:prstGeom>
          <a:solidFill>
            <a:srgbClr val="FFFFFF">
              <a:shade val="85000"/>
            </a:srgbClr>
          </a:solidFill>
          <a:ln>
            <a:solidFill>
              <a:schemeClr val="bg1">
                <a:lumMod val="95000"/>
                <a:lumOff val="5000"/>
              </a:schemeClr>
            </a:solidFill>
          </a:ln>
          <a:effectLst>
            <a:reflection blurRad="12700" stA="38000" endPos="28000" dist="5000" dir="5400000" sy="-100000" algn="bl" rotWithShape="0"/>
          </a:effectLst>
        </p:spPr>
      </p:pic>
      <p:grpSp>
        <p:nvGrpSpPr>
          <p:cNvPr id="7" name="Group 6"/>
          <p:cNvGrpSpPr/>
          <p:nvPr/>
        </p:nvGrpSpPr>
        <p:grpSpPr>
          <a:xfrm>
            <a:off x="130629" y="616857"/>
            <a:ext cx="5885542" cy="3950329"/>
            <a:chOff x="212650" y="712379"/>
            <a:chExt cx="4318689" cy="3854808"/>
          </a:xfrm>
        </p:grpSpPr>
        <p:sp>
          <p:nvSpPr>
            <p:cNvPr id="11" name="Rounded Rectangle 10"/>
            <p:cNvSpPr/>
            <p:nvPr/>
          </p:nvSpPr>
          <p:spPr bwMode="auto">
            <a:xfrm>
              <a:off x="212650" y="712379"/>
              <a:ext cx="4318689" cy="3854808"/>
            </a:xfrm>
            <a:prstGeom prst="roundRect">
              <a:avLst>
                <a:gd name="adj" fmla="val 4940"/>
              </a:avLst>
            </a:prstGeom>
            <a:gradFill flip="none" rotWithShape="1">
              <a:gsLst>
                <a:gs pos="0">
                  <a:schemeClr val="bg1"/>
                </a:gs>
                <a:gs pos="62080">
                  <a:srgbClr val="000000">
                    <a:alpha val="67000"/>
                  </a:srgbClr>
                </a:gs>
                <a:gs pos="21000">
                  <a:schemeClr val="bg1">
                    <a:alpha val="65000"/>
                  </a:schemeClr>
                </a:gs>
                <a:gs pos="100000">
                  <a:schemeClr val="bg1">
                    <a:alpha val="82000"/>
                  </a:schemeClr>
                </a:gs>
              </a:gsLst>
              <a:lin ang="16200000" scaled="1"/>
              <a:tileRect/>
            </a:gradFill>
            <a:ln w="19050" algn="ctr">
              <a:solidFill>
                <a:schemeClr val="bg1">
                  <a:lumMod val="75000"/>
                  <a:lumOff val="25000"/>
                </a:schemeClr>
              </a:solidFill>
              <a:round/>
              <a:headEnd/>
              <a:tailEnd/>
            </a:ln>
            <a:effectLst>
              <a:outerShdw blurRad="50800" dist="38100" dir="5400000" algn="t" rotWithShape="0">
                <a:prstClr val="black">
                  <a:alpha val="40000"/>
                </a:prstClr>
              </a:outerShdw>
            </a:effectLst>
          </p:spPr>
          <p:txBody>
            <a:bodyPr lIns="228600" tIns="45714" rIns="228600" bIns="45714" rtlCol="0" anchor="ctr"/>
            <a:lstStyle/>
            <a:p>
              <a:pPr marL="1588" indent="-1588" algn="ctr" defTabSz="913183"/>
              <a:endParaRPr lang="en-CA" b="1" dirty="0" smtClean="0">
                <a:solidFill>
                  <a:prstClr val="white"/>
                </a:solidFill>
                <a:cs typeface="Arial" charset="0"/>
              </a:endParaRPr>
            </a:p>
          </p:txBody>
        </p:sp>
        <p:sp>
          <p:nvSpPr>
            <p:cNvPr id="12" name="Rounded Rectangle 11"/>
            <p:cNvSpPr/>
            <p:nvPr/>
          </p:nvSpPr>
          <p:spPr bwMode="auto">
            <a:xfrm>
              <a:off x="288748" y="776174"/>
              <a:ext cx="4166494" cy="1827988"/>
            </a:xfrm>
            <a:prstGeom prst="roundRect">
              <a:avLst>
                <a:gd name="adj" fmla="val 7471"/>
              </a:avLst>
            </a:prstGeom>
            <a:gradFill flip="none" rotWithShape="1">
              <a:gsLst>
                <a:gs pos="0">
                  <a:schemeClr val="tx1">
                    <a:alpha val="56000"/>
                  </a:schemeClr>
                </a:gs>
                <a:gs pos="3000">
                  <a:schemeClr val="tx1">
                    <a:alpha val="46000"/>
                  </a:schemeClr>
                </a:gs>
                <a:gs pos="23000">
                  <a:schemeClr val="bg1">
                    <a:alpha val="0"/>
                  </a:schemeClr>
                </a:gs>
                <a:gs pos="100000">
                  <a:schemeClr val="bg1">
                    <a:alpha val="0"/>
                  </a:schemeClr>
                </a:gs>
              </a:gsLst>
              <a:lin ang="5400000" scaled="0"/>
              <a:tileRect/>
            </a:gradFill>
            <a:ln w="19050" algn="ctr">
              <a:noFill/>
              <a:round/>
              <a:headEnd/>
              <a:tailEnd/>
            </a:ln>
            <a:effectLst/>
          </p:spPr>
          <p:txBody>
            <a:bodyPr lIns="228600" tIns="45714" rIns="228600" bIns="45714" rtlCol="0" anchor="ctr"/>
            <a:lstStyle/>
            <a:p>
              <a:pPr marL="1588" indent="-1588" algn="ctr" defTabSz="913183"/>
              <a:endParaRPr lang="en-CA" b="1" dirty="0" smtClean="0">
                <a:solidFill>
                  <a:prstClr val="white"/>
                </a:solidFill>
                <a:cs typeface="Arial" charset="0"/>
              </a:endParaRPr>
            </a:p>
          </p:txBody>
        </p:sp>
        <p:sp>
          <p:nvSpPr>
            <p:cNvPr id="13" name="Content Placeholder 3"/>
            <p:cNvSpPr txBox="1">
              <a:spLocks/>
            </p:cNvSpPr>
            <p:nvPr/>
          </p:nvSpPr>
          <p:spPr>
            <a:xfrm>
              <a:off x="304089" y="866523"/>
              <a:ext cx="4201235" cy="2078694"/>
            </a:xfrm>
            <a:prstGeom prst="rect">
              <a:avLst/>
            </a:prstGeom>
          </p:spPr>
          <p:txBody>
            <a:bodyPr/>
            <a:lstStyle>
              <a:lvl1pPr marL="112713" indent="-112713" algn="l" defTabSz="914400" rtl="0" eaLnBrk="1" latinLnBrk="0" hangingPunct="1">
                <a:spcBef>
                  <a:spcPts val="336"/>
                </a:spcBef>
                <a:spcAft>
                  <a:spcPts val="336"/>
                </a:spcAft>
                <a:buClr>
                  <a:schemeClr val="tx1"/>
                </a:buClr>
                <a:buFont typeface="Wingdings" pitchFamily="2" charset="2"/>
                <a:buChar char="§"/>
                <a:defRPr sz="1400" kern="1200">
                  <a:solidFill>
                    <a:srgbClr val="FFFFFF"/>
                  </a:solidFill>
                  <a:latin typeface="+mn-lt"/>
                  <a:ea typeface="+mn-ea"/>
                  <a:cs typeface="+mn-cs"/>
                </a:defRPr>
              </a:lvl1pPr>
              <a:lvl2pPr marL="400050" indent="-169863" algn="l" defTabSz="914400" rtl="0" eaLnBrk="1" latinLnBrk="0" hangingPunct="1">
                <a:spcBef>
                  <a:spcPts val="336"/>
                </a:spcBef>
                <a:spcAft>
                  <a:spcPts val="336"/>
                </a:spcAft>
                <a:buClr>
                  <a:schemeClr val="tx1"/>
                </a:buClr>
                <a:buFont typeface="Arial" pitchFamily="34" charset="0"/>
                <a:buChar char="–"/>
                <a:defRPr sz="1400" kern="1200">
                  <a:solidFill>
                    <a:srgbClr val="FFFFFF"/>
                  </a:solidFill>
                  <a:latin typeface="+mn-lt"/>
                  <a:ea typeface="+mn-ea"/>
                  <a:cs typeface="+mn-cs"/>
                </a:defRPr>
              </a:lvl2pPr>
              <a:lvl3pPr marL="574675" indent="-109538" algn="l" defTabSz="914400" rtl="0" eaLnBrk="1" latinLnBrk="0" hangingPunct="1">
                <a:spcBef>
                  <a:spcPts val="336"/>
                </a:spcBef>
                <a:spcAft>
                  <a:spcPts val="336"/>
                </a:spcAft>
                <a:buClr>
                  <a:schemeClr val="tx1"/>
                </a:buClr>
                <a:buFont typeface="Wingdings" pitchFamily="2" charset="2"/>
                <a:buChar char="§"/>
                <a:defRPr sz="1200" kern="1200">
                  <a:solidFill>
                    <a:srgbClr val="FFFFFF"/>
                  </a:solidFill>
                  <a:latin typeface="+mn-lt"/>
                  <a:ea typeface="+mn-ea"/>
                  <a:cs typeface="+mn-cs"/>
                </a:defRPr>
              </a:lvl3pPr>
              <a:lvl4pPr marL="854075" indent="-165100" algn="l" defTabSz="914400" rtl="0" eaLnBrk="1" latinLnBrk="0" hangingPunct="1">
                <a:spcBef>
                  <a:spcPts val="336"/>
                </a:spcBef>
                <a:spcAft>
                  <a:spcPts val="336"/>
                </a:spcAft>
                <a:buClr>
                  <a:schemeClr val="tx1"/>
                </a:buClr>
                <a:buFont typeface="Arial" pitchFamily="34" charset="0"/>
                <a:buChar char="–"/>
                <a:defRPr sz="1200" kern="1200">
                  <a:solidFill>
                    <a:srgbClr val="FFFFFF"/>
                  </a:solidFill>
                  <a:latin typeface="+mn-lt"/>
                  <a:ea typeface="+mn-ea"/>
                  <a:cs typeface="+mn-cs"/>
                </a:defRPr>
              </a:lvl4pPr>
              <a:lvl5pPr marL="1027113" indent="-112713" algn="l" defTabSz="914400" rtl="0" eaLnBrk="1" latinLnBrk="0" hangingPunct="1">
                <a:spcBef>
                  <a:spcPts val="336"/>
                </a:spcBef>
                <a:spcAft>
                  <a:spcPts val="336"/>
                </a:spcAft>
                <a:buClr>
                  <a:schemeClr val="tx1"/>
                </a:buClr>
                <a:buFont typeface="Wingdings" pitchFamily="2" charset="2"/>
                <a:buChar char="§"/>
                <a:defRPr sz="1000" kern="1200">
                  <a:solidFill>
                    <a:srgbClr val="FFFFFF"/>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fontAlgn="t">
                <a:spcAft>
                  <a:spcPts val="600"/>
                </a:spcAft>
                <a:buNone/>
              </a:pPr>
              <a:endParaRPr lang="en-US" sz="1100" dirty="0"/>
            </a:p>
          </p:txBody>
        </p:sp>
      </p:grpSp>
      <p:pic>
        <p:nvPicPr>
          <p:cNvPr id="14" name="Picture 3" descr="C:\Users\areymond.AMD\Documents\0_Asset DB Graphics\ProductsImages&amp;Videos\PTC\Creo Pictures Jun2 2011\Creo_screengrab\image 5 embedded_browser.jpg"/>
          <p:cNvPicPr>
            <a:picLocks noChangeAspect="1" noChangeArrowheads="1"/>
          </p:cNvPicPr>
          <p:nvPr/>
        </p:nvPicPr>
        <p:blipFill>
          <a:blip r:embed="rId4" cstate="screen"/>
          <a:srcRect/>
          <a:stretch>
            <a:fillRect/>
          </a:stretch>
        </p:blipFill>
        <p:spPr bwMode="auto">
          <a:xfrm>
            <a:off x="6488426" y="2730841"/>
            <a:ext cx="2075000" cy="1402156"/>
          </a:xfrm>
          <a:prstGeom prst="roundRect">
            <a:avLst>
              <a:gd name="adj" fmla="val 2950"/>
            </a:avLst>
          </a:prstGeom>
          <a:solidFill>
            <a:srgbClr val="FFFFFF">
              <a:shade val="85000"/>
            </a:srgbClr>
          </a:solidFill>
          <a:ln>
            <a:solidFill>
              <a:schemeClr val="bg1">
                <a:lumMod val="95000"/>
                <a:lumOff val="5000"/>
              </a:schemeClr>
            </a:solidFill>
          </a:ln>
          <a:effectLst>
            <a:reflection blurRad="12700" stA="38000" endPos="28000" dist="5000" dir="5400000" sy="-100000" algn="bl" rotWithShape="0"/>
          </a:effectLst>
        </p:spPr>
      </p:pic>
      <p:sp>
        <p:nvSpPr>
          <p:cNvPr id="8" name="Content Placeholder 5"/>
          <p:cNvSpPr>
            <a:spLocks noGrp="1"/>
          </p:cNvSpPr>
          <p:nvPr>
            <p:ph idx="1"/>
          </p:nvPr>
        </p:nvSpPr>
        <p:spPr>
          <a:xfrm>
            <a:off x="320676" y="828948"/>
            <a:ext cx="5676364" cy="1753078"/>
          </a:xfrm>
        </p:spPr>
        <p:txBody>
          <a:bodyPr/>
          <a:lstStyle/>
          <a:p>
            <a:pPr>
              <a:spcBef>
                <a:spcPts val="600"/>
              </a:spcBef>
              <a:buNone/>
            </a:pPr>
            <a:r>
              <a:rPr lang="en-US" sz="1600" b="1" u="sng" dirty="0" smtClean="0">
                <a:latin typeface="Verdana" pitchFamily="34" charset="0"/>
                <a:ea typeface="Verdana" pitchFamily="34" charset="0"/>
                <a:cs typeface="Verdana" pitchFamily="34" charset="0"/>
              </a:rPr>
              <a:t>AMD + PTC = Deep technical collaboration</a:t>
            </a:r>
            <a:r>
              <a:rPr lang="en-US" sz="1600" b="1" dirty="0" smtClean="0">
                <a:latin typeface="Verdana" pitchFamily="34" charset="0"/>
                <a:ea typeface="Verdana" pitchFamily="34" charset="0"/>
                <a:cs typeface="Verdana" pitchFamily="34" charset="0"/>
              </a:rPr>
              <a:t> </a:t>
            </a:r>
            <a:r>
              <a:rPr lang="en-US" sz="1600" dirty="0" smtClean="0">
                <a:latin typeface="Verdana" pitchFamily="34" charset="0"/>
                <a:ea typeface="Verdana" pitchFamily="34" charset="0"/>
                <a:cs typeface="Verdana" pitchFamily="34" charset="0"/>
              </a:rPr>
              <a:t>for optimized graphics performance, graphics feature implementation, and reliability for designers </a:t>
            </a:r>
            <a:r>
              <a:rPr lang="en-US" sz="1600" smtClean="0">
                <a:latin typeface="Verdana" pitchFamily="34" charset="0"/>
                <a:ea typeface="Verdana" pitchFamily="34" charset="0"/>
                <a:cs typeface="Verdana" pitchFamily="34" charset="0"/>
              </a:rPr>
              <a:t>and engineers</a:t>
            </a:r>
            <a:endParaRPr lang="en-US" sz="1600" dirty="0" smtClean="0">
              <a:latin typeface="Verdana" pitchFamily="34" charset="0"/>
              <a:ea typeface="Verdana" pitchFamily="34" charset="0"/>
              <a:cs typeface="Verdana" pitchFamily="34" charset="0"/>
            </a:endParaRPr>
          </a:p>
          <a:p>
            <a:pPr>
              <a:spcBef>
                <a:spcPts val="600"/>
              </a:spcBef>
              <a:buNone/>
            </a:pPr>
            <a:r>
              <a:rPr lang="en-US" sz="1600" b="1" u="sng" dirty="0" smtClean="0">
                <a:latin typeface="Verdana" pitchFamily="34" charset="0"/>
                <a:ea typeface="Verdana" pitchFamily="34" charset="0"/>
                <a:cs typeface="Verdana" pitchFamily="34" charset="0"/>
              </a:rPr>
              <a:t>Strategic commitment</a:t>
            </a:r>
            <a:r>
              <a:rPr lang="en-US" sz="1600" dirty="0" smtClean="0">
                <a:latin typeface="Verdana" pitchFamily="34" charset="0"/>
                <a:ea typeface="Verdana" pitchFamily="34" charset="0"/>
                <a:cs typeface="Verdana" pitchFamily="34" charset="0"/>
              </a:rPr>
              <a:t> to the relationship</a:t>
            </a:r>
          </a:p>
          <a:p>
            <a:pPr>
              <a:spcBef>
                <a:spcPts val="600"/>
              </a:spcBef>
              <a:buNone/>
            </a:pPr>
            <a:endParaRPr lang="en-US" sz="300" dirty="0" smtClean="0">
              <a:latin typeface="Verdana" pitchFamily="34" charset="0"/>
              <a:ea typeface="Verdana" pitchFamily="34" charset="0"/>
              <a:cs typeface="Verdana" pitchFamily="34" charset="0"/>
            </a:endParaRPr>
          </a:p>
          <a:p>
            <a:pPr>
              <a:buClr>
                <a:schemeClr val="accent1"/>
              </a:buClr>
              <a:buNone/>
            </a:pPr>
            <a:r>
              <a:rPr lang="en-US" sz="1600" b="1" u="sng" dirty="0" err="1" smtClean="0">
                <a:latin typeface="Verdana" pitchFamily="34" charset="0"/>
                <a:ea typeface="Verdana" pitchFamily="34" charset="0"/>
                <a:cs typeface="Verdana" pitchFamily="34" charset="0"/>
              </a:rPr>
              <a:t>Creo</a:t>
            </a:r>
            <a:r>
              <a:rPr lang="en-US" b="1" u="sng" baseline="30000" dirty="0" smtClean="0">
                <a:latin typeface="Verdana" pitchFamily="34" charset="0"/>
                <a:ea typeface="Verdana" pitchFamily="34" charset="0"/>
                <a:cs typeface="Verdana" pitchFamily="34" charset="0"/>
              </a:rPr>
              <a:t>®</a:t>
            </a:r>
            <a:r>
              <a:rPr lang="en-US" sz="1600" b="1" u="sng" dirty="0" smtClean="0">
                <a:latin typeface="Verdana" pitchFamily="34" charset="0"/>
                <a:ea typeface="Verdana" pitchFamily="34" charset="0"/>
                <a:cs typeface="Verdana" pitchFamily="34" charset="0"/>
              </a:rPr>
              <a:t> certification for AMD FirePro</a:t>
            </a:r>
            <a:r>
              <a:rPr lang="en-US" sz="1600" b="1" u="sng" baseline="30000" dirty="0" smtClean="0">
                <a:latin typeface="Verdana" pitchFamily="34" charset="0"/>
                <a:ea typeface="Verdana" pitchFamily="34" charset="0"/>
                <a:cs typeface="Verdana" pitchFamily="34" charset="0"/>
              </a:rPr>
              <a:t>™</a:t>
            </a:r>
            <a:r>
              <a:rPr lang="en-US" sz="1600" b="1" u="sng" dirty="0" smtClean="0">
                <a:latin typeface="Verdana" pitchFamily="34" charset="0"/>
                <a:ea typeface="Verdana" pitchFamily="34" charset="0"/>
                <a:cs typeface="Verdana" pitchFamily="34" charset="0"/>
              </a:rPr>
              <a:t> </a:t>
            </a:r>
            <a:endParaRPr lang="en-US" sz="1600" dirty="0" smtClean="0">
              <a:latin typeface="Verdana" pitchFamily="34" charset="0"/>
              <a:ea typeface="Verdana" pitchFamily="34" charset="0"/>
              <a:cs typeface="Verdana" pitchFamily="34" charset="0"/>
            </a:endParaRPr>
          </a:p>
          <a:p>
            <a:pPr>
              <a:spcBef>
                <a:spcPts val="600"/>
              </a:spcBef>
              <a:buNone/>
            </a:pPr>
            <a:endParaRPr lang="en-US" sz="1100" dirty="0"/>
          </a:p>
        </p:txBody>
      </p:sp>
      <p:sp>
        <p:nvSpPr>
          <p:cNvPr id="9" name="Rectangle 8"/>
          <p:cNvSpPr/>
          <p:nvPr/>
        </p:nvSpPr>
        <p:spPr>
          <a:xfrm>
            <a:off x="223320" y="2923298"/>
            <a:ext cx="5649943" cy="1569660"/>
          </a:xfrm>
          <a:prstGeom prst="rect">
            <a:avLst/>
          </a:prstGeom>
        </p:spPr>
        <p:txBody>
          <a:bodyPr wrap="square">
            <a:spAutoFit/>
          </a:bodyPr>
          <a:lstStyle/>
          <a:p>
            <a:r>
              <a:rPr lang="en-US" sz="1200" dirty="0" smtClean="0">
                <a:latin typeface="Verdana" pitchFamily="34" charset="0"/>
                <a:ea typeface="Verdana" pitchFamily="34" charset="0"/>
                <a:cs typeface="Verdana" pitchFamily="34" charset="0"/>
              </a:rPr>
              <a:t>“</a:t>
            </a:r>
            <a:r>
              <a:rPr lang="en-US" sz="1200" i="1" dirty="0" smtClean="0">
                <a:solidFill>
                  <a:srgbClr val="FFC000"/>
                </a:solidFill>
                <a:latin typeface="Verdana" pitchFamily="34" charset="0"/>
                <a:ea typeface="Verdana" pitchFamily="34" charset="0"/>
                <a:cs typeface="Verdana" pitchFamily="34" charset="0"/>
              </a:rPr>
              <a:t>Creating innovative products requires innovative graphics design technologies.  PTC works closely with AMD to provide </a:t>
            </a:r>
            <a:r>
              <a:rPr lang="en-US" sz="1200" i="1" dirty="0" err="1" smtClean="0">
                <a:solidFill>
                  <a:srgbClr val="FFC000"/>
                </a:solidFill>
                <a:latin typeface="Verdana" pitchFamily="34" charset="0"/>
                <a:ea typeface="Verdana" pitchFamily="34" charset="0"/>
                <a:cs typeface="Verdana" pitchFamily="34" charset="0"/>
              </a:rPr>
              <a:t>Creo</a:t>
            </a:r>
            <a:r>
              <a:rPr lang="en-US" sz="1200" i="1" baseline="30000" dirty="0" smtClean="0">
                <a:solidFill>
                  <a:srgbClr val="FFC000"/>
                </a:solidFill>
                <a:latin typeface="Verdana" pitchFamily="34" charset="0"/>
                <a:ea typeface="Verdana" pitchFamily="34" charset="0"/>
                <a:cs typeface="Verdana" pitchFamily="34" charset="0"/>
              </a:rPr>
              <a:t>®</a:t>
            </a:r>
            <a:r>
              <a:rPr lang="en-US" sz="1200" i="1" dirty="0" smtClean="0">
                <a:solidFill>
                  <a:srgbClr val="FFC000"/>
                </a:solidFill>
                <a:latin typeface="Verdana" pitchFamily="34" charset="0"/>
                <a:ea typeface="Verdana" pitchFamily="34" charset="0"/>
                <a:cs typeface="Verdana" pitchFamily="34" charset="0"/>
              </a:rPr>
              <a:t> users with the reliability, performance and workflow innovations they need. AMD FirePro</a:t>
            </a:r>
            <a:r>
              <a:rPr lang="en-US" sz="1200" i="1" baseline="30000" dirty="0" smtClean="0">
                <a:solidFill>
                  <a:srgbClr val="FFC000"/>
                </a:solidFill>
                <a:latin typeface="Verdana" pitchFamily="34" charset="0"/>
                <a:ea typeface="Verdana" pitchFamily="34" charset="0"/>
                <a:cs typeface="Verdana" pitchFamily="34" charset="0"/>
              </a:rPr>
              <a:t>™</a:t>
            </a:r>
            <a:r>
              <a:rPr lang="en-US" sz="1200" i="1" dirty="0" smtClean="0">
                <a:solidFill>
                  <a:srgbClr val="FFC000"/>
                </a:solidFill>
                <a:latin typeface="Verdana" pitchFamily="34" charset="0"/>
                <a:ea typeface="Verdana" pitchFamily="34" charset="0"/>
                <a:cs typeface="Verdana" pitchFamily="34" charset="0"/>
              </a:rPr>
              <a:t> professional graphics cards are a great choice for Creo users who value a superb workstation-class design experience at a compelling price</a:t>
            </a:r>
            <a:r>
              <a:rPr lang="en-US" sz="1200" i="1" dirty="0" smtClean="0">
                <a:latin typeface="Verdana" pitchFamily="34" charset="0"/>
                <a:ea typeface="Verdana" pitchFamily="34" charset="0"/>
                <a:cs typeface="Verdana" pitchFamily="34" charset="0"/>
              </a:rPr>
              <a:t>.”</a:t>
            </a:r>
            <a:br>
              <a:rPr lang="en-US" sz="1200" i="1" dirty="0" smtClean="0">
                <a:latin typeface="Verdana" pitchFamily="34" charset="0"/>
                <a:ea typeface="Verdana" pitchFamily="34" charset="0"/>
                <a:cs typeface="Verdana" pitchFamily="34" charset="0"/>
              </a:rPr>
            </a:br>
            <a:endParaRPr lang="en-US" sz="1200" i="1" dirty="0" smtClean="0">
              <a:latin typeface="Verdana" pitchFamily="34" charset="0"/>
              <a:ea typeface="Verdana" pitchFamily="34" charset="0"/>
              <a:cs typeface="Verdana" pitchFamily="34" charset="0"/>
            </a:endParaRPr>
          </a:p>
          <a:p>
            <a:r>
              <a:rPr lang="en-US" sz="1200" i="1" dirty="0" smtClean="0">
                <a:latin typeface="Verdana" pitchFamily="34" charset="0"/>
                <a:ea typeface="Verdana" pitchFamily="34" charset="0"/>
                <a:cs typeface="Verdana" pitchFamily="34" charset="0"/>
              </a:rPr>
              <a:t>– Mike Campbell, Divisional VP of MCAD Product Management, PTC</a:t>
            </a:r>
            <a:endParaRPr lang="en-US" sz="1200" i="1" dirty="0">
              <a:latin typeface="Verdana" pitchFamily="34" charset="0"/>
              <a:ea typeface="Verdana" pitchFamily="34" charset="0"/>
              <a:cs typeface="Verdana" pitchFamily="34" charset="0"/>
            </a:endParaRPr>
          </a:p>
        </p:txBody>
      </p:sp>
    </p:spTree>
    <p:extLst>
      <p:ext uri="{BB962C8B-B14F-4D97-AF65-F5344CB8AC3E}">
        <p14:creationId xmlns:p14="http://schemas.microsoft.com/office/powerpoint/2010/main" val="21219787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decel="100000"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1000" fill="hold"/>
                                        <p:tgtEl>
                                          <p:spTgt spid="7"/>
                                        </p:tgtEl>
                                        <p:attrNameLst>
                                          <p:attrName>ppt_x</p:attrName>
                                        </p:attrNameLst>
                                      </p:cBhvr>
                                      <p:tavLst>
                                        <p:tav tm="0">
                                          <p:val>
                                            <p:strVal val="0-#ppt_w/2"/>
                                          </p:val>
                                        </p:tav>
                                        <p:tav tm="100000">
                                          <p:val>
                                            <p:strVal val="#ppt_x"/>
                                          </p:val>
                                        </p:tav>
                                      </p:tavLst>
                                    </p:anim>
                                    <p:anim calcmode="lin" valueType="num">
                                      <p:cBhvr additive="base">
                                        <p:cTn id="8" dur="1000" fill="hold"/>
                                        <p:tgtEl>
                                          <p:spTgt spid="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AMD &amp; PTC Relationship</a:t>
            </a:r>
            <a:endParaRPr lang="en-US" dirty="0"/>
          </a:p>
        </p:txBody>
      </p:sp>
      <p:grpSp>
        <p:nvGrpSpPr>
          <p:cNvPr id="7" name="Group 6"/>
          <p:cNvGrpSpPr/>
          <p:nvPr/>
        </p:nvGrpSpPr>
        <p:grpSpPr>
          <a:xfrm>
            <a:off x="111798" y="622299"/>
            <a:ext cx="5885542" cy="3950329"/>
            <a:chOff x="212650" y="712379"/>
            <a:chExt cx="4318689" cy="3854808"/>
          </a:xfrm>
        </p:grpSpPr>
        <p:sp>
          <p:nvSpPr>
            <p:cNvPr id="11" name="Rounded Rectangle 10"/>
            <p:cNvSpPr/>
            <p:nvPr/>
          </p:nvSpPr>
          <p:spPr bwMode="auto">
            <a:xfrm>
              <a:off x="212650" y="712379"/>
              <a:ext cx="4318689" cy="3854808"/>
            </a:xfrm>
            <a:prstGeom prst="roundRect">
              <a:avLst>
                <a:gd name="adj" fmla="val 4940"/>
              </a:avLst>
            </a:prstGeom>
            <a:gradFill flip="none" rotWithShape="1">
              <a:gsLst>
                <a:gs pos="0">
                  <a:schemeClr val="bg1"/>
                </a:gs>
                <a:gs pos="62080">
                  <a:srgbClr val="000000">
                    <a:alpha val="67000"/>
                  </a:srgbClr>
                </a:gs>
                <a:gs pos="21000">
                  <a:schemeClr val="bg1">
                    <a:alpha val="65000"/>
                  </a:schemeClr>
                </a:gs>
                <a:gs pos="100000">
                  <a:schemeClr val="bg1">
                    <a:alpha val="82000"/>
                  </a:schemeClr>
                </a:gs>
              </a:gsLst>
              <a:lin ang="16200000" scaled="1"/>
              <a:tileRect/>
            </a:gradFill>
            <a:ln w="19050" algn="ctr">
              <a:solidFill>
                <a:schemeClr val="bg1">
                  <a:lumMod val="75000"/>
                  <a:lumOff val="25000"/>
                </a:schemeClr>
              </a:solidFill>
              <a:round/>
              <a:headEnd/>
              <a:tailEnd/>
            </a:ln>
            <a:effectLst>
              <a:outerShdw blurRad="50800" dist="38100" dir="5400000" algn="t" rotWithShape="0">
                <a:prstClr val="black">
                  <a:alpha val="40000"/>
                </a:prstClr>
              </a:outerShdw>
            </a:effectLst>
          </p:spPr>
          <p:txBody>
            <a:bodyPr lIns="228600" tIns="45714" rIns="228600" bIns="45714" rtlCol="0" anchor="ctr"/>
            <a:lstStyle/>
            <a:p>
              <a:pPr marL="1588" indent="-1588" algn="ctr" defTabSz="913183"/>
              <a:endParaRPr lang="en-CA" b="1" dirty="0" smtClean="0">
                <a:solidFill>
                  <a:prstClr val="white"/>
                </a:solidFill>
                <a:cs typeface="Arial" charset="0"/>
              </a:endParaRPr>
            </a:p>
          </p:txBody>
        </p:sp>
        <p:sp>
          <p:nvSpPr>
            <p:cNvPr id="12" name="Rounded Rectangle 11"/>
            <p:cNvSpPr/>
            <p:nvPr/>
          </p:nvSpPr>
          <p:spPr bwMode="auto">
            <a:xfrm>
              <a:off x="288748" y="776174"/>
              <a:ext cx="4166494" cy="1827988"/>
            </a:xfrm>
            <a:prstGeom prst="roundRect">
              <a:avLst>
                <a:gd name="adj" fmla="val 7471"/>
              </a:avLst>
            </a:prstGeom>
            <a:gradFill flip="none" rotWithShape="1">
              <a:gsLst>
                <a:gs pos="0">
                  <a:schemeClr val="tx1">
                    <a:alpha val="56000"/>
                  </a:schemeClr>
                </a:gs>
                <a:gs pos="3000">
                  <a:schemeClr val="tx1">
                    <a:alpha val="46000"/>
                  </a:schemeClr>
                </a:gs>
                <a:gs pos="23000">
                  <a:schemeClr val="bg1">
                    <a:alpha val="0"/>
                  </a:schemeClr>
                </a:gs>
                <a:gs pos="100000">
                  <a:schemeClr val="bg1">
                    <a:alpha val="0"/>
                  </a:schemeClr>
                </a:gs>
              </a:gsLst>
              <a:lin ang="5400000" scaled="0"/>
              <a:tileRect/>
            </a:gradFill>
            <a:ln w="19050" algn="ctr">
              <a:noFill/>
              <a:round/>
              <a:headEnd/>
              <a:tailEnd/>
            </a:ln>
            <a:effectLst/>
          </p:spPr>
          <p:txBody>
            <a:bodyPr lIns="228600" tIns="45714" rIns="228600" bIns="45714" rtlCol="0" anchor="ctr"/>
            <a:lstStyle/>
            <a:p>
              <a:pPr marL="1588" indent="-1588" algn="ctr" defTabSz="913183"/>
              <a:endParaRPr lang="en-CA" b="1" dirty="0" smtClean="0">
                <a:solidFill>
                  <a:prstClr val="white"/>
                </a:solidFill>
                <a:cs typeface="Arial" charset="0"/>
              </a:endParaRPr>
            </a:p>
          </p:txBody>
        </p:sp>
        <p:sp>
          <p:nvSpPr>
            <p:cNvPr id="13" name="Content Placeholder 3"/>
            <p:cNvSpPr txBox="1">
              <a:spLocks/>
            </p:cNvSpPr>
            <p:nvPr/>
          </p:nvSpPr>
          <p:spPr>
            <a:xfrm>
              <a:off x="304089" y="866523"/>
              <a:ext cx="4201235" cy="2078694"/>
            </a:xfrm>
            <a:prstGeom prst="rect">
              <a:avLst/>
            </a:prstGeom>
          </p:spPr>
          <p:txBody>
            <a:bodyPr/>
            <a:lstStyle>
              <a:lvl1pPr marL="112713" indent="-112713" algn="l" defTabSz="914400" rtl="0" eaLnBrk="1" latinLnBrk="0" hangingPunct="1">
                <a:spcBef>
                  <a:spcPts val="336"/>
                </a:spcBef>
                <a:spcAft>
                  <a:spcPts val="336"/>
                </a:spcAft>
                <a:buClr>
                  <a:schemeClr val="tx1"/>
                </a:buClr>
                <a:buFont typeface="Wingdings" pitchFamily="2" charset="2"/>
                <a:buChar char="§"/>
                <a:defRPr sz="1400" kern="1200">
                  <a:solidFill>
                    <a:srgbClr val="FFFFFF"/>
                  </a:solidFill>
                  <a:latin typeface="+mn-lt"/>
                  <a:ea typeface="+mn-ea"/>
                  <a:cs typeface="+mn-cs"/>
                </a:defRPr>
              </a:lvl1pPr>
              <a:lvl2pPr marL="400050" indent="-169863" algn="l" defTabSz="914400" rtl="0" eaLnBrk="1" latinLnBrk="0" hangingPunct="1">
                <a:spcBef>
                  <a:spcPts val="336"/>
                </a:spcBef>
                <a:spcAft>
                  <a:spcPts val="336"/>
                </a:spcAft>
                <a:buClr>
                  <a:schemeClr val="tx1"/>
                </a:buClr>
                <a:buFont typeface="Arial" pitchFamily="34" charset="0"/>
                <a:buChar char="–"/>
                <a:defRPr sz="1400" kern="1200">
                  <a:solidFill>
                    <a:srgbClr val="FFFFFF"/>
                  </a:solidFill>
                  <a:latin typeface="+mn-lt"/>
                  <a:ea typeface="+mn-ea"/>
                  <a:cs typeface="+mn-cs"/>
                </a:defRPr>
              </a:lvl2pPr>
              <a:lvl3pPr marL="574675" indent="-109538" algn="l" defTabSz="914400" rtl="0" eaLnBrk="1" latinLnBrk="0" hangingPunct="1">
                <a:spcBef>
                  <a:spcPts val="336"/>
                </a:spcBef>
                <a:spcAft>
                  <a:spcPts val="336"/>
                </a:spcAft>
                <a:buClr>
                  <a:schemeClr val="tx1"/>
                </a:buClr>
                <a:buFont typeface="Wingdings" pitchFamily="2" charset="2"/>
                <a:buChar char="§"/>
                <a:defRPr sz="1200" kern="1200">
                  <a:solidFill>
                    <a:srgbClr val="FFFFFF"/>
                  </a:solidFill>
                  <a:latin typeface="+mn-lt"/>
                  <a:ea typeface="+mn-ea"/>
                  <a:cs typeface="+mn-cs"/>
                </a:defRPr>
              </a:lvl3pPr>
              <a:lvl4pPr marL="854075" indent="-165100" algn="l" defTabSz="914400" rtl="0" eaLnBrk="1" latinLnBrk="0" hangingPunct="1">
                <a:spcBef>
                  <a:spcPts val="336"/>
                </a:spcBef>
                <a:spcAft>
                  <a:spcPts val="336"/>
                </a:spcAft>
                <a:buClr>
                  <a:schemeClr val="tx1"/>
                </a:buClr>
                <a:buFont typeface="Arial" pitchFamily="34" charset="0"/>
                <a:buChar char="–"/>
                <a:defRPr sz="1200" kern="1200">
                  <a:solidFill>
                    <a:srgbClr val="FFFFFF"/>
                  </a:solidFill>
                  <a:latin typeface="+mn-lt"/>
                  <a:ea typeface="+mn-ea"/>
                  <a:cs typeface="+mn-cs"/>
                </a:defRPr>
              </a:lvl4pPr>
              <a:lvl5pPr marL="1027113" indent="-112713" algn="l" defTabSz="914400" rtl="0" eaLnBrk="1" latinLnBrk="0" hangingPunct="1">
                <a:spcBef>
                  <a:spcPts val="336"/>
                </a:spcBef>
                <a:spcAft>
                  <a:spcPts val="336"/>
                </a:spcAft>
                <a:buClr>
                  <a:schemeClr val="tx1"/>
                </a:buClr>
                <a:buFont typeface="Wingdings" pitchFamily="2" charset="2"/>
                <a:buChar char="§"/>
                <a:defRPr sz="1000" kern="1200">
                  <a:solidFill>
                    <a:srgbClr val="FFFFFF"/>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fontAlgn="t">
                <a:spcAft>
                  <a:spcPts val="600"/>
                </a:spcAft>
                <a:buNone/>
              </a:pPr>
              <a:endParaRPr lang="en-US" sz="1100" dirty="0"/>
            </a:p>
          </p:txBody>
        </p:sp>
      </p:grpSp>
      <p:sp>
        <p:nvSpPr>
          <p:cNvPr id="15" name="Content Placeholder 2"/>
          <p:cNvSpPr>
            <a:spLocks noGrp="1"/>
          </p:cNvSpPr>
          <p:nvPr>
            <p:ph idx="1"/>
          </p:nvPr>
        </p:nvSpPr>
        <p:spPr>
          <a:xfrm>
            <a:off x="269875" y="929246"/>
            <a:ext cx="5528582" cy="2285668"/>
          </a:xfrm>
        </p:spPr>
        <p:txBody>
          <a:bodyPr/>
          <a:lstStyle/>
          <a:p>
            <a:r>
              <a:rPr lang="en-US" dirty="0" smtClean="0"/>
              <a:t>PTC and AMD enjoy a very strong relationship. Both use each other’s products in their development process. </a:t>
            </a:r>
          </a:p>
          <a:p>
            <a:endParaRPr lang="en-US" dirty="0" smtClean="0"/>
          </a:p>
          <a:p>
            <a:r>
              <a:rPr lang="en-US" dirty="0">
                <a:solidFill>
                  <a:srgbClr val="FFC000"/>
                </a:solidFill>
              </a:rPr>
              <a:t>AMD IS A PTC </a:t>
            </a:r>
            <a:r>
              <a:rPr lang="en-US" dirty="0" smtClean="0">
                <a:solidFill>
                  <a:srgbClr val="FFC000"/>
                </a:solidFill>
              </a:rPr>
              <a:t>CUSTOMER! </a:t>
            </a:r>
            <a:r>
              <a:rPr lang="en-US" dirty="0" err="1" smtClean="0"/>
              <a:t>Creo</a:t>
            </a:r>
            <a:r>
              <a:rPr lang="en-US" baseline="30000" dirty="0" smtClean="0"/>
              <a:t>®</a:t>
            </a:r>
            <a:r>
              <a:rPr lang="en-US" dirty="0" smtClean="0"/>
              <a:t> Elements /Pro (previously named Pro/ENGINEER</a:t>
            </a:r>
            <a:r>
              <a:rPr lang="en-US" baseline="30000" dirty="0" smtClean="0"/>
              <a:t>®</a:t>
            </a:r>
            <a:r>
              <a:rPr lang="en-US" dirty="0" smtClean="0"/>
              <a:t>) is used by AMD design team for the development of AMD FirePro</a:t>
            </a:r>
            <a:r>
              <a:rPr lang="en-US" baseline="30000" dirty="0" smtClean="0"/>
              <a:t>™</a:t>
            </a:r>
            <a:r>
              <a:rPr lang="en-US" dirty="0" smtClean="0"/>
              <a:t> graphics cards.</a:t>
            </a:r>
            <a:endParaRPr lang="en-US" dirty="0" smtClean="0">
              <a:solidFill>
                <a:srgbClr val="FFC000"/>
              </a:solidFill>
            </a:endParaRPr>
          </a:p>
          <a:p>
            <a:endParaRPr lang="en-US" dirty="0" smtClean="0"/>
          </a:p>
          <a:p>
            <a:endParaRPr lang="en-US" dirty="0" smtClean="0"/>
          </a:p>
          <a:p>
            <a:endParaRPr lang="en-US" dirty="0"/>
          </a:p>
        </p:txBody>
      </p:sp>
      <p:sp>
        <p:nvSpPr>
          <p:cNvPr id="16" name="Rectangle 15"/>
          <p:cNvSpPr/>
          <p:nvPr/>
        </p:nvSpPr>
        <p:spPr>
          <a:xfrm>
            <a:off x="165100" y="2597464"/>
            <a:ext cx="5747366" cy="1729704"/>
          </a:xfrm>
          <a:prstGeom prst="rect">
            <a:avLst/>
          </a:prstGeom>
        </p:spPr>
        <p:txBody>
          <a:bodyPr wrap="square">
            <a:spAutoFit/>
          </a:bodyPr>
          <a:lstStyle/>
          <a:p>
            <a:pPr>
              <a:spcBef>
                <a:spcPct val="30000"/>
              </a:spcBef>
              <a:defRPr/>
            </a:pPr>
            <a:r>
              <a:rPr lang="en-US" sz="1400" i="1" dirty="0" smtClean="0">
                <a:solidFill>
                  <a:srgbClr val="FFFF00"/>
                </a:solidFill>
              </a:rPr>
              <a:t>“</a:t>
            </a:r>
            <a:r>
              <a:rPr lang="en-US" sz="1400" i="1" dirty="0" smtClean="0">
                <a:solidFill>
                  <a:srgbClr val="FFC000"/>
                </a:solidFill>
              </a:rPr>
              <a:t>As long-time PTC users, the AMD  FirePro</a:t>
            </a:r>
            <a:r>
              <a:rPr lang="en-US" sz="1400" i="1" baseline="30000" dirty="0" smtClean="0">
                <a:solidFill>
                  <a:srgbClr val="FFC000"/>
                </a:solidFill>
              </a:rPr>
              <a:t>™</a:t>
            </a:r>
            <a:r>
              <a:rPr lang="en-US" sz="1400" i="1" dirty="0" smtClean="0">
                <a:solidFill>
                  <a:srgbClr val="FFC000"/>
                </a:solidFill>
              </a:rPr>
              <a:t> development team have come to count on the power and flexibility that Creo Elements/Pro applications bring to bear on product design and visualization. </a:t>
            </a:r>
          </a:p>
          <a:p>
            <a:pPr>
              <a:spcBef>
                <a:spcPct val="30000"/>
              </a:spcBef>
              <a:defRPr/>
            </a:pPr>
            <a:r>
              <a:rPr lang="en-US" sz="1400" i="1" dirty="0" smtClean="0">
                <a:solidFill>
                  <a:srgbClr val="FFC000"/>
                </a:solidFill>
              </a:rPr>
              <a:t>This reflects not only on the commitment to the AMD-PTC relationship but also a deep understanding of both the practical and technical end user requirements shared across the PTC end-user community.”   </a:t>
            </a:r>
          </a:p>
          <a:p>
            <a:pPr>
              <a:spcBef>
                <a:spcPct val="30000"/>
              </a:spcBef>
              <a:defRPr/>
            </a:pPr>
            <a:r>
              <a:rPr lang="en-US" sz="1400" i="1" dirty="0" smtClean="0">
                <a:solidFill>
                  <a:schemeClr val="tx1">
                    <a:lumMod val="85000"/>
                  </a:schemeClr>
                </a:solidFill>
              </a:rPr>
              <a:t>- Khalid Sheltami, GPU Product Engineer, AMD </a:t>
            </a:r>
          </a:p>
        </p:txBody>
      </p:sp>
      <p:pic>
        <p:nvPicPr>
          <p:cNvPr id="1027" name="Picture 1" descr="image00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14050" y="1297159"/>
            <a:ext cx="2468849" cy="1613307"/>
          </a:xfrm>
          <a:prstGeom prst="rect">
            <a:avLst/>
          </a:prstGeom>
          <a:noFill/>
          <a:ln>
            <a:noFill/>
          </a:ln>
          <a:effectLst>
            <a:reflection stA="29000" endPos="24000" dist="50800" dir="5400000" sy="-100000" algn="bl" rotWithShape="0"/>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9888544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decel="100000"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1000" fill="hold"/>
                                        <p:tgtEl>
                                          <p:spTgt spid="7"/>
                                        </p:tgtEl>
                                        <p:attrNameLst>
                                          <p:attrName>ppt_x</p:attrName>
                                        </p:attrNameLst>
                                      </p:cBhvr>
                                      <p:tavLst>
                                        <p:tav tm="0">
                                          <p:val>
                                            <p:strVal val="0-#ppt_w/2"/>
                                          </p:val>
                                        </p:tav>
                                        <p:tav tm="100000">
                                          <p:val>
                                            <p:strVal val="#ppt_x"/>
                                          </p:val>
                                        </p:tav>
                                      </p:tavLst>
                                    </p:anim>
                                    <p:anim calcmode="lin" valueType="num">
                                      <p:cBhvr additive="base">
                                        <p:cTn id="8" dur="1000" fill="hold"/>
                                        <p:tgtEl>
                                          <p:spTgt spid="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6X9PPT_Divider_image_k.jpg"/>
          <p:cNvPicPr>
            <a:picLocks/>
          </p:cNvPicPr>
          <p:nvPr/>
        </p:nvPicPr>
        <p:blipFill>
          <a:blip r:embed="rId2" cstate="print"/>
          <a:stretch>
            <a:fillRect/>
          </a:stretch>
        </p:blipFill>
        <p:spPr>
          <a:xfrm>
            <a:off x="0" y="0"/>
            <a:ext cx="9144000" cy="5143500"/>
          </a:xfrm>
          <a:prstGeom prst="rect">
            <a:avLst/>
          </a:prstGeom>
        </p:spPr>
      </p:pic>
      <p:sp>
        <p:nvSpPr>
          <p:cNvPr id="9" name="Title 8"/>
          <p:cNvSpPr>
            <a:spLocks noGrp="1"/>
          </p:cNvSpPr>
          <p:nvPr>
            <p:ph type="title"/>
          </p:nvPr>
        </p:nvSpPr>
        <p:spPr>
          <a:xfrm>
            <a:off x="209671" y="2091690"/>
            <a:ext cx="5206839" cy="1126626"/>
          </a:xfrm>
        </p:spPr>
        <p:txBody>
          <a:bodyPr/>
          <a:lstStyle/>
          <a:p>
            <a:r>
              <a:rPr lang="en-US" dirty="0" smtClean="0"/>
              <a:t>AMD </a:t>
            </a:r>
            <a:r>
              <a:rPr lang="en-US" dirty="0" err="1" smtClean="0"/>
              <a:t>FirePpro</a:t>
            </a:r>
            <a:r>
              <a:rPr lang="en-US" dirty="0" smtClean="0"/>
              <a:t> &amp; </a:t>
            </a:r>
            <a:r>
              <a:rPr lang="en-US" dirty="0" err="1" smtClean="0"/>
              <a:t>Creo</a:t>
            </a:r>
            <a:r>
              <a:rPr lang="en-US" dirty="0" smtClean="0"/>
              <a:t> Parametric 2.0</a:t>
            </a:r>
            <a:br>
              <a:rPr lang="en-US" dirty="0" smtClean="0"/>
            </a:br>
            <a:r>
              <a:rPr lang="en-US" sz="1600" dirty="0" smtClean="0"/>
              <a:t>The fruits of our labor</a:t>
            </a:r>
            <a:endParaRPr lang="en-US" sz="1600" dirty="0"/>
          </a:p>
        </p:txBody>
      </p:sp>
    </p:spTree>
    <p:extLst>
      <p:ext uri="{BB962C8B-B14F-4D97-AF65-F5344CB8AC3E}">
        <p14:creationId xmlns:p14="http://schemas.microsoft.com/office/powerpoint/2010/main" val="3152978807"/>
      </p:ext>
    </p:extLst>
  </p:cSld>
  <p:clrMapOvr>
    <a:masterClrMapping/>
  </p:clrMapOvr>
  <mc:AlternateContent xmlns:mc="http://schemas.openxmlformats.org/markup-compatibility/2006" xmlns:p14="http://schemas.microsoft.com/office/powerpoint/2010/main">
    <mc:Choice Requires="p14">
      <p:transition spd="slow" p14:dur="4000">
        <p14:vortex dir="u"/>
      </p:transition>
    </mc:Choice>
    <mc:Fallback xmlns="">
      <p:transition spd="slow">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descr="H:\Quardia\Quardia Client Folder - Active\AMD\AMD0113 AMD firePro Creo 2 launch event - Mitra Madani\car with oit c.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94847" y="768015"/>
            <a:ext cx="5749153" cy="3638618"/>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lstStyle/>
          <a:p>
            <a:r>
              <a:rPr lang="en-US" dirty="0"/>
              <a:t>AMD + PTC – leading Innovation for 3D CAD </a:t>
            </a:r>
            <a:r>
              <a:rPr lang="en-US" dirty="0" err="1"/>
              <a:t>marketspace</a:t>
            </a:r>
            <a:endParaRPr lang="en-US" dirty="0"/>
          </a:p>
        </p:txBody>
      </p:sp>
      <p:pic>
        <p:nvPicPr>
          <p:cNvPr id="8" name="Picture 7" descr="6X9PPT_Content_k.jpg"/>
          <p:cNvPicPr>
            <a:picLocks/>
          </p:cNvPicPr>
          <p:nvPr/>
        </p:nvPicPr>
        <p:blipFill rotWithShape="1">
          <a:blip r:embed="rId3" cstate="print"/>
          <a:srcRect l="91234" t="84955" r="2031" b="3193"/>
          <a:stretch/>
        </p:blipFill>
        <p:spPr>
          <a:xfrm>
            <a:off x="8342334" y="4369593"/>
            <a:ext cx="615929" cy="609601"/>
          </a:xfrm>
          <a:prstGeom prst="rect">
            <a:avLst/>
          </a:prstGeom>
        </p:spPr>
      </p:pic>
      <p:grpSp>
        <p:nvGrpSpPr>
          <p:cNvPr id="9" name="Group 8"/>
          <p:cNvGrpSpPr/>
          <p:nvPr/>
        </p:nvGrpSpPr>
        <p:grpSpPr>
          <a:xfrm>
            <a:off x="212650" y="712379"/>
            <a:ext cx="4318689" cy="3854808"/>
            <a:chOff x="212650" y="712379"/>
            <a:chExt cx="4318689" cy="3854808"/>
          </a:xfrm>
        </p:grpSpPr>
        <p:sp>
          <p:nvSpPr>
            <p:cNvPr id="11" name="Rounded Rectangle 10"/>
            <p:cNvSpPr/>
            <p:nvPr/>
          </p:nvSpPr>
          <p:spPr bwMode="auto">
            <a:xfrm>
              <a:off x="212650" y="712379"/>
              <a:ext cx="4318689" cy="3854808"/>
            </a:xfrm>
            <a:prstGeom prst="roundRect">
              <a:avLst>
                <a:gd name="adj" fmla="val 4940"/>
              </a:avLst>
            </a:prstGeom>
            <a:gradFill flip="none" rotWithShape="1">
              <a:gsLst>
                <a:gs pos="0">
                  <a:schemeClr val="bg1"/>
                </a:gs>
                <a:gs pos="62080">
                  <a:srgbClr val="000000">
                    <a:alpha val="67000"/>
                  </a:srgbClr>
                </a:gs>
                <a:gs pos="21000">
                  <a:schemeClr val="bg1">
                    <a:alpha val="65000"/>
                  </a:schemeClr>
                </a:gs>
                <a:gs pos="100000">
                  <a:schemeClr val="bg1">
                    <a:alpha val="82000"/>
                  </a:schemeClr>
                </a:gs>
              </a:gsLst>
              <a:lin ang="16200000" scaled="1"/>
              <a:tileRect/>
            </a:gradFill>
            <a:ln w="19050" algn="ctr">
              <a:solidFill>
                <a:schemeClr val="bg1">
                  <a:lumMod val="75000"/>
                  <a:lumOff val="25000"/>
                </a:schemeClr>
              </a:solidFill>
              <a:round/>
              <a:headEnd/>
              <a:tailEnd/>
            </a:ln>
            <a:effectLst>
              <a:outerShdw blurRad="50800" dist="38100" dir="5400000" algn="t" rotWithShape="0">
                <a:prstClr val="black">
                  <a:alpha val="40000"/>
                </a:prstClr>
              </a:outerShdw>
            </a:effectLst>
          </p:spPr>
          <p:txBody>
            <a:bodyPr lIns="228600" tIns="45714" rIns="228600" bIns="45714" rtlCol="0" anchor="ctr"/>
            <a:lstStyle/>
            <a:p>
              <a:pPr marL="1588" indent="-1588" algn="ctr" defTabSz="913183"/>
              <a:endParaRPr lang="en-CA" b="1" dirty="0" smtClean="0">
                <a:solidFill>
                  <a:prstClr val="white"/>
                </a:solidFill>
                <a:cs typeface="Arial" charset="0"/>
              </a:endParaRPr>
            </a:p>
          </p:txBody>
        </p:sp>
        <p:sp>
          <p:nvSpPr>
            <p:cNvPr id="12" name="Rounded Rectangle 11"/>
            <p:cNvSpPr/>
            <p:nvPr/>
          </p:nvSpPr>
          <p:spPr bwMode="auto">
            <a:xfrm>
              <a:off x="288748" y="776174"/>
              <a:ext cx="4166494" cy="1827988"/>
            </a:xfrm>
            <a:prstGeom prst="roundRect">
              <a:avLst>
                <a:gd name="adj" fmla="val 7471"/>
              </a:avLst>
            </a:prstGeom>
            <a:gradFill flip="none" rotWithShape="1">
              <a:gsLst>
                <a:gs pos="0">
                  <a:schemeClr val="tx1">
                    <a:alpha val="56000"/>
                  </a:schemeClr>
                </a:gs>
                <a:gs pos="3000">
                  <a:schemeClr val="tx1">
                    <a:alpha val="46000"/>
                  </a:schemeClr>
                </a:gs>
                <a:gs pos="23000">
                  <a:schemeClr val="bg1">
                    <a:alpha val="0"/>
                  </a:schemeClr>
                </a:gs>
                <a:gs pos="100000">
                  <a:schemeClr val="bg1">
                    <a:alpha val="0"/>
                  </a:schemeClr>
                </a:gs>
              </a:gsLst>
              <a:lin ang="5400000" scaled="0"/>
              <a:tileRect/>
            </a:gradFill>
            <a:ln w="19050" algn="ctr">
              <a:noFill/>
              <a:round/>
              <a:headEnd/>
              <a:tailEnd/>
            </a:ln>
            <a:effectLst/>
          </p:spPr>
          <p:txBody>
            <a:bodyPr lIns="228600" tIns="45714" rIns="228600" bIns="45714" rtlCol="0" anchor="ctr"/>
            <a:lstStyle/>
            <a:p>
              <a:pPr marL="1588" indent="-1588" algn="ctr" defTabSz="913183"/>
              <a:endParaRPr lang="en-CA" b="1" dirty="0" smtClean="0">
                <a:solidFill>
                  <a:prstClr val="white"/>
                </a:solidFill>
                <a:cs typeface="Arial" charset="0"/>
              </a:endParaRPr>
            </a:p>
          </p:txBody>
        </p:sp>
        <p:sp>
          <p:nvSpPr>
            <p:cNvPr id="16" name="Content Placeholder 3"/>
            <p:cNvSpPr txBox="1">
              <a:spLocks/>
            </p:cNvSpPr>
            <p:nvPr/>
          </p:nvSpPr>
          <p:spPr>
            <a:xfrm>
              <a:off x="304089" y="866523"/>
              <a:ext cx="4201235" cy="2078694"/>
            </a:xfrm>
            <a:prstGeom prst="rect">
              <a:avLst/>
            </a:prstGeom>
          </p:spPr>
          <p:txBody>
            <a:bodyPr/>
            <a:lstStyle>
              <a:lvl1pPr marL="112713" indent="-112713" algn="l" defTabSz="914400" rtl="0" eaLnBrk="1" latinLnBrk="0" hangingPunct="1">
                <a:spcBef>
                  <a:spcPts val="336"/>
                </a:spcBef>
                <a:spcAft>
                  <a:spcPts val="336"/>
                </a:spcAft>
                <a:buClr>
                  <a:schemeClr val="tx1"/>
                </a:buClr>
                <a:buFont typeface="Wingdings" pitchFamily="2" charset="2"/>
                <a:buChar char="§"/>
                <a:defRPr sz="1400" kern="1200">
                  <a:solidFill>
                    <a:srgbClr val="FFFFFF"/>
                  </a:solidFill>
                  <a:latin typeface="+mn-lt"/>
                  <a:ea typeface="+mn-ea"/>
                  <a:cs typeface="+mn-cs"/>
                </a:defRPr>
              </a:lvl1pPr>
              <a:lvl2pPr marL="400050" indent="-169863" algn="l" defTabSz="914400" rtl="0" eaLnBrk="1" latinLnBrk="0" hangingPunct="1">
                <a:spcBef>
                  <a:spcPts val="336"/>
                </a:spcBef>
                <a:spcAft>
                  <a:spcPts val="336"/>
                </a:spcAft>
                <a:buClr>
                  <a:schemeClr val="tx1"/>
                </a:buClr>
                <a:buFont typeface="Arial" pitchFamily="34" charset="0"/>
                <a:buChar char="–"/>
                <a:defRPr sz="1400" kern="1200">
                  <a:solidFill>
                    <a:srgbClr val="FFFFFF"/>
                  </a:solidFill>
                  <a:latin typeface="+mn-lt"/>
                  <a:ea typeface="+mn-ea"/>
                  <a:cs typeface="+mn-cs"/>
                </a:defRPr>
              </a:lvl2pPr>
              <a:lvl3pPr marL="574675" indent="-109538" algn="l" defTabSz="914400" rtl="0" eaLnBrk="1" latinLnBrk="0" hangingPunct="1">
                <a:spcBef>
                  <a:spcPts val="336"/>
                </a:spcBef>
                <a:spcAft>
                  <a:spcPts val="336"/>
                </a:spcAft>
                <a:buClr>
                  <a:schemeClr val="tx1"/>
                </a:buClr>
                <a:buFont typeface="Wingdings" pitchFamily="2" charset="2"/>
                <a:buChar char="§"/>
                <a:defRPr sz="1200" kern="1200">
                  <a:solidFill>
                    <a:srgbClr val="FFFFFF"/>
                  </a:solidFill>
                  <a:latin typeface="+mn-lt"/>
                  <a:ea typeface="+mn-ea"/>
                  <a:cs typeface="+mn-cs"/>
                </a:defRPr>
              </a:lvl3pPr>
              <a:lvl4pPr marL="854075" indent="-165100" algn="l" defTabSz="914400" rtl="0" eaLnBrk="1" latinLnBrk="0" hangingPunct="1">
                <a:spcBef>
                  <a:spcPts val="336"/>
                </a:spcBef>
                <a:spcAft>
                  <a:spcPts val="336"/>
                </a:spcAft>
                <a:buClr>
                  <a:schemeClr val="tx1"/>
                </a:buClr>
                <a:buFont typeface="Arial" pitchFamily="34" charset="0"/>
                <a:buChar char="–"/>
                <a:defRPr sz="1200" kern="1200">
                  <a:solidFill>
                    <a:srgbClr val="FFFFFF"/>
                  </a:solidFill>
                  <a:latin typeface="+mn-lt"/>
                  <a:ea typeface="+mn-ea"/>
                  <a:cs typeface="+mn-cs"/>
                </a:defRPr>
              </a:lvl4pPr>
              <a:lvl5pPr marL="1027113" indent="-112713" algn="l" defTabSz="914400" rtl="0" eaLnBrk="1" latinLnBrk="0" hangingPunct="1">
                <a:spcBef>
                  <a:spcPts val="336"/>
                </a:spcBef>
                <a:spcAft>
                  <a:spcPts val="336"/>
                </a:spcAft>
                <a:buClr>
                  <a:schemeClr val="tx1"/>
                </a:buClr>
                <a:buFont typeface="Wingdings" pitchFamily="2" charset="2"/>
                <a:buChar char="§"/>
                <a:defRPr sz="1000" kern="1200">
                  <a:solidFill>
                    <a:srgbClr val="FFFFFF"/>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fontAlgn="t">
                <a:spcAft>
                  <a:spcPts val="600"/>
                </a:spcAft>
                <a:buNone/>
              </a:pPr>
              <a:r>
                <a:rPr lang="en-US" sz="1600" b="1" dirty="0">
                  <a:solidFill>
                    <a:srgbClr val="FFC000"/>
                  </a:solidFill>
                </a:rPr>
                <a:t>AMD FirePro™ team </a:t>
              </a:r>
              <a:r>
                <a:rPr lang="en-US" sz="1600" b="1" dirty="0" smtClean="0">
                  <a:solidFill>
                    <a:srgbClr val="FFC000"/>
                  </a:solidFill>
                </a:rPr>
                <a:t>collaborated </a:t>
              </a:r>
              <a:r>
                <a:rPr lang="en-US" sz="1600" b="1" dirty="0">
                  <a:solidFill>
                    <a:srgbClr val="FFC000"/>
                  </a:solidFill>
                </a:rPr>
                <a:t>with PTC on new, advanced GPU-acceleration for PTC</a:t>
              </a:r>
              <a:r>
                <a:rPr lang="en-US" sz="1600" b="1" baseline="30000" dirty="0">
                  <a:solidFill>
                    <a:srgbClr val="FFC000"/>
                  </a:solidFill>
                </a:rPr>
                <a:t>®</a:t>
              </a:r>
              <a:r>
                <a:rPr lang="en-US" sz="1600" b="1" dirty="0">
                  <a:solidFill>
                    <a:srgbClr val="FFC000"/>
                  </a:solidFill>
                </a:rPr>
                <a:t> </a:t>
              </a:r>
              <a:r>
                <a:rPr lang="en-US" sz="1600" b="1" dirty="0" err="1">
                  <a:solidFill>
                    <a:srgbClr val="FFC000"/>
                  </a:solidFill>
                </a:rPr>
                <a:t>Creo</a:t>
              </a:r>
              <a:r>
                <a:rPr lang="en-US" sz="1600" b="1" baseline="30000" dirty="0">
                  <a:solidFill>
                    <a:srgbClr val="FFC000"/>
                  </a:solidFill>
                </a:rPr>
                <a:t>®</a:t>
              </a:r>
              <a:r>
                <a:rPr lang="en-US" sz="1600" b="1" dirty="0">
                  <a:solidFill>
                    <a:srgbClr val="FFC000"/>
                  </a:solidFill>
                </a:rPr>
                <a:t> Parametric 2.0 users</a:t>
              </a:r>
            </a:p>
            <a:p>
              <a:pPr fontAlgn="t">
                <a:spcAft>
                  <a:spcPts val="600"/>
                </a:spcAft>
              </a:pPr>
              <a:r>
                <a:rPr lang="en-US" dirty="0"/>
                <a:t>“OIT” </a:t>
              </a:r>
              <a:r>
                <a:rPr lang="en-US" dirty="0" smtClean="0"/>
                <a:t>- GPU-accelerated Transparency mode</a:t>
              </a:r>
            </a:p>
            <a:p>
              <a:pPr fontAlgn="t">
                <a:spcAft>
                  <a:spcPts val="600"/>
                </a:spcAft>
              </a:pPr>
              <a:r>
                <a:rPr lang="en-US" dirty="0" smtClean="0"/>
                <a:t>“VBO” </a:t>
              </a:r>
              <a:r>
                <a:rPr lang="en-US" dirty="0"/>
                <a:t>- “Always-on”, GPU-accelerated 3D viewport performance enhancements</a:t>
              </a:r>
              <a:endParaRPr lang="en-US" sz="1100" dirty="0"/>
            </a:p>
          </p:txBody>
        </p:sp>
        <p:pic>
          <p:nvPicPr>
            <p:cNvPr id="5" name="Picture 2" descr="H:\Quardia\Quardia Client Folder - Active\AMD\AMD0113 AMD firePro Creo 2 launch event - Mitra Madani\Resources\AMD01b.jp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b="26395"/>
            <a:stretch/>
          </p:blipFill>
          <p:spPr bwMode="auto">
            <a:xfrm>
              <a:off x="479024" y="2836349"/>
              <a:ext cx="3832696" cy="1472184"/>
            </a:xfrm>
            <a:prstGeom prst="roundRect">
              <a:avLst>
                <a:gd name="adj" fmla="val 7250"/>
              </a:avLst>
            </a:prstGeom>
            <a:solidFill>
              <a:schemeClr val="accent4"/>
            </a:solidFill>
            <a:ln>
              <a:solidFill>
                <a:schemeClr val="tx1"/>
              </a:solidFill>
            </a:ln>
            <a:effectLst>
              <a:outerShdw blurRad="50800" dist="38100" dir="5400000" algn="t" rotWithShape="0">
                <a:prstClr val="black">
                  <a:alpha val="40000"/>
                </a:prstClr>
              </a:outerShdw>
            </a:effectLst>
            <a:extLst/>
          </p:spPr>
        </p:pic>
      </p:grpSp>
    </p:spTree>
    <p:extLst>
      <p:ext uri="{BB962C8B-B14F-4D97-AF65-F5344CB8AC3E}">
        <p14:creationId xmlns:p14="http://schemas.microsoft.com/office/powerpoint/2010/main" val="4103480739"/>
      </p:ext>
    </p:extLst>
  </p:cSld>
  <p:clrMapOvr>
    <a:masterClrMapping/>
  </p:clrMapOvr>
  <mc:AlternateContent xmlns:mc="http://schemas.openxmlformats.org/markup-compatibility/2006" xmlns:p14="http://schemas.microsoft.com/office/powerpoint/2010/main">
    <mc:Choice Requires="p14">
      <p:transition spd="slow" p14:dur="900">
        <p14:flythrough hasBounce="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decel="100000" fill="hold" nodeType="with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1000" fill="hold"/>
                                        <p:tgtEl>
                                          <p:spTgt spid="9"/>
                                        </p:tgtEl>
                                        <p:attrNameLst>
                                          <p:attrName>ppt_x</p:attrName>
                                        </p:attrNameLst>
                                      </p:cBhvr>
                                      <p:tavLst>
                                        <p:tav tm="0">
                                          <p:val>
                                            <p:strVal val="0-#ppt_w/2"/>
                                          </p:val>
                                        </p:tav>
                                        <p:tav tm="100000">
                                          <p:val>
                                            <p:strVal val="#ppt_x"/>
                                          </p:val>
                                        </p:tav>
                                      </p:tavLst>
                                    </p:anim>
                                    <p:anim calcmode="lin" valueType="num">
                                      <p:cBhvr additive="base">
                                        <p:cTn id="8" dur="1000" fill="hold"/>
                                        <p:tgtEl>
                                          <p:spTgt spid="9"/>
                                        </p:tgtEl>
                                        <p:attrNameLst>
                                          <p:attrName>ppt_y</p:attrName>
                                        </p:attrNameLst>
                                      </p:cBhvr>
                                      <p:tavLst>
                                        <p:tav tm="0">
                                          <p:val>
                                            <p:strVal val="#ppt_y"/>
                                          </p:val>
                                        </p:tav>
                                        <p:tav tm="100000">
                                          <p:val>
                                            <p:strVal val="#ppt_y"/>
                                          </p:val>
                                        </p:tav>
                                      </p:tavLst>
                                    </p:anim>
                                  </p:childTnLst>
                                </p:cTn>
                              </p:par>
                              <p:par>
                                <p:cTn id="9" presetID="2" presetClass="entr" presetSubtype="2" decel="100000" fill="hold" nodeType="withEffect">
                                  <p:stCondLst>
                                    <p:cond delay="0"/>
                                  </p:stCondLst>
                                  <p:childTnLst>
                                    <p:set>
                                      <p:cBhvr>
                                        <p:cTn id="10" dur="1" fill="hold">
                                          <p:stCondLst>
                                            <p:cond delay="0"/>
                                          </p:stCondLst>
                                        </p:cTn>
                                        <p:tgtEl>
                                          <p:spTgt spid="1027"/>
                                        </p:tgtEl>
                                        <p:attrNameLst>
                                          <p:attrName>style.visibility</p:attrName>
                                        </p:attrNameLst>
                                      </p:cBhvr>
                                      <p:to>
                                        <p:strVal val="visible"/>
                                      </p:to>
                                    </p:set>
                                    <p:anim calcmode="lin" valueType="num">
                                      <p:cBhvr additive="base">
                                        <p:cTn id="11" dur="1000" fill="hold"/>
                                        <p:tgtEl>
                                          <p:spTgt spid="1027"/>
                                        </p:tgtEl>
                                        <p:attrNameLst>
                                          <p:attrName>ppt_x</p:attrName>
                                        </p:attrNameLst>
                                      </p:cBhvr>
                                      <p:tavLst>
                                        <p:tav tm="0">
                                          <p:val>
                                            <p:strVal val="1+#ppt_w/2"/>
                                          </p:val>
                                        </p:tav>
                                        <p:tav tm="100000">
                                          <p:val>
                                            <p:strVal val="#ppt_x"/>
                                          </p:val>
                                        </p:tav>
                                      </p:tavLst>
                                    </p:anim>
                                    <p:anim calcmode="lin" valueType="num">
                                      <p:cBhvr additive="base">
                                        <p:cTn id="12" dur="1000" fill="hold"/>
                                        <p:tgtEl>
                                          <p:spTgt spid="102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6X9PPT_Divider_image_k.jpg"/>
          <p:cNvPicPr>
            <a:picLocks/>
          </p:cNvPicPr>
          <p:nvPr/>
        </p:nvPicPr>
        <p:blipFill>
          <a:blip r:embed="rId2" cstate="print"/>
          <a:stretch>
            <a:fillRect/>
          </a:stretch>
        </p:blipFill>
        <p:spPr>
          <a:xfrm>
            <a:off x="0" y="0"/>
            <a:ext cx="9144000" cy="5143500"/>
          </a:xfrm>
          <a:prstGeom prst="rect">
            <a:avLst/>
          </a:prstGeom>
        </p:spPr>
      </p:pic>
      <p:sp>
        <p:nvSpPr>
          <p:cNvPr id="9" name="Title 8"/>
          <p:cNvSpPr>
            <a:spLocks noGrp="1"/>
          </p:cNvSpPr>
          <p:nvPr>
            <p:ph type="title"/>
          </p:nvPr>
        </p:nvSpPr>
        <p:spPr>
          <a:xfrm>
            <a:off x="528609" y="2091690"/>
            <a:ext cx="4262465" cy="1126626"/>
          </a:xfrm>
        </p:spPr>
        <p:txBody>
          <a:bodyPr/>
          <a:lstStyle/>
          <a:p>
            <a:r>
              <a:rPr lang="en-US" dirty="0"/>
              <a:t>GPU-accelerated Transparency mode in </a:t>
            </a:r>
            <a:r>
              <a:rPr lang="en-US" dirty="0" err="1"/>
              <a:t>Creo</a:t>
            </a:r>
            <a:r>
              <a:rPr lang="en-US" baseline="30000" dirty="0"/>
              <a:t>®</a:t>
            </a:r>
            <a:r>
              <a:rPr lang="en-US" dirty="0"/>
              <a:t> </a:t>
            </a:r>
            <a:r>
              <a:rPr lang="en-US" dirty="0" smtClean="0"/>
              <a:t>Parametric </a:t>
            </a:r>
            <a:r>
              <a:rPr lang="en-US" dirty="0"/>
              <a:t>2.0 via “OIT”</a:t>
            </a:r>
          </a:p>
        </p:txBody>
      </p:sp>
    </p:spTree>
    <p:extLst>
      <p:ext uri="{BB962C8B-B14F-4D97-AF65-F5344CB8AC3E}">
        <p14:creationId xmlns:p14="http://schemas.microsoft.com/office/powerpoint/2010/main" val="304957758"/>
      </p:ext>
    </p:extLst>
  </p:cSld>
  <p:clrMapOvr>
    <a:masterClrMapping/>
  </p:clrMapOvr>
  <mc:AlternateContent xmlns:mc="http://schemas.openxmlformats.org/markup-compatibility/2006" xmlns:p14="http://schemas.microsoft.com/office/powerpoint/2010/main">
    <mc:Choice Requires="p14">
      <p:transition spd="slow" p14:dur="4000">
        <p14:vortex dir="u"/>
      </p:transition>
    </mc:Choice>
    <mc:Fallback xmlns="">
      <p:transition spd="slow">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H:\Quardia\Quardia Client Folder - Active\AMD\AMD0113 AMD firePro Creo 2 launch event - Mitra Madani\Resources\AMD firepro widescreen OIT 01D2.jpg"/>
          <p:cNvPicPr>
            <a:picLocks noChangeAspect="1" noChangeArrowheads="1"/>
          </p:cNvPicPr>
          <p:nvPr/>
        </p:nvPicPr>
        <p:blipFill rotWithShape="1">
          <a:blip r:embed="rId2">
            <a:extLst>
              <a:ext uri="{28A0092B-C50C-407E-A947-70E740481C1C}">
                <a14:useLocalDpi xmlns:a14="http://schemas.microsoft.com/office/drawing/2010/main" val="0"/>
              </a:ext>
            </a:extLst>
          </a:blip>
          <a:srcRect b="7082"/>
          <a:stretch/>
        </p:blipFill>
        <p:spPr bwMode="auto">
          <a:xfrm>
            <a:off x="0" y="1"/>
            <a:ext cx="9144001" cy="4780722"/>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lstStyle/>
          <a:p>
            <a:r>
              <a:rPr lang="en-US" smtClean="0"/>
              <a:t>OIT – Order independent Transparency</a:t>
            </a:r>
            <a:endParaRPr lang="en-US" dirty="0"/>
          </a:p>
        </p:txBody>
      </p:sp>
      <p:grpSp>
        <p:nvGrpSpPr>
          <p:cNvPr id="3" name="Group 2"/>
          <p:cNvGrpSpPr/>
          <p:nvPr/>
        </p:nvGrpSpPr>
        <p:grpSpPr>
          <a:xfrm>
            <a:off x="425301" y="1212108"/>
            <a:ext cx="8293394" cy="2519919"/>
            <a:chOff x="425301" y="1212108"/>
            <a:chExt cx="8293394" cy="2519919"/>
          </a:xfrm>
        </p:grpSpPr>
        <p:grpSp>
          <p:nvGrpSpPr>
            <p:cNvPr id="14" name="Group 13"/>
            <p:cNvGrpSpPr/>
            <p:nvPr/>
          </p:nvGrpSpPr>
          <p:grpSpPr>
            <a:xfrm>
              <a:off x="425301" y="1212108"/>
              <a:ext cx="8293394" cy="2519919"/>
              <a:chOff x="212650" y="712379"/>
              <a:chExt cx="4318689" cy="3854808"/>
            </a:xfrm>
          </p:grpSpPr>
          <p:sp>
            <p:nvSpPr>
              <p:cNvPr id="15" name="Rounded Rectangle 14"/>
              <p:cNvSpPr/>
              <p:nvPr/>
            </p:nvSpPr>
            <p:spPr bwMode="auto">
              <a:xfrm>
                <a:off x="212650" y="712379"/>
                <a:ext cx="4318689" cy="3854808"/>
              </a:xfrm>
              <a:prstGeom prst="roundRect">
                <a:avLst>
                  <a:gd name="adj" fmla="val 8737"/>
                </a:avLst>
              </a:prstGeom>
              <a:gradFill flip="none" rotWithShape="1">
                <a:gsLst>
                  <a:gs pos="0">
                    <a:schemeClr val="bg1"/>
                  </a:gs>
                  <a:gs pos="62080">
                    <a:srgbClr val="000000">
                      <a:alpha val="67000"/>
                    </a:srgbClr>
                  </a:gs>
                  <a:gs pos="21000">
                    <a:schemeClr val="bg1">
                      <a:alpha val="65000"/>
                    </a:schemeClr>
                  </a:gs>
                  <a:gs pos="100000">
                    <a:schemeClr val="bg1">
                      <a:alpha val="82000"/>
                    </a:schemeClr>
                  </a:gs>
                </a:gsLst>
                <a:lin ang="16200000" scaled="1"/>
                <a:tileRect/>
              </a:gradFill>
              <a:ln w="19050" algn="ctr">
                <a:solidFill>
                  <a:schemeClr val="bg1">
                    <a:lumMod val="75000"/>
                    <a:lumOff val="25000"/>
                  </a:schemeClr>
                </a:solidFill>
                <a:round/>
                <a:headEnd/>
                <a:tailEnd/>
              </a:ln>
              <a:effectLst>
                <a:outerShdw blurRad="50800" dist="38100" dir="5400000" algn="t" rotWithShape="0">
                  <a:prstClr val="black">
                    <a:alpha val="40000"/>
                  </a:prstClr>
                </a:outerShdw>
              </a:effectLst>
            </p:spPr>
            <p:txBody>
              <a:bodyPr lIns="228600" tIns="45714" rIns="228600" bIns="45714" rtlCol="0" anchor="ctr"/>
              <a:lstStyle/>
              <a:p>
                <a:pPr marL="1588" indent="-1588" algn="ctr" defTabSz="913183"/>
                <a:endParaRPr lang="en-CA" b="1" dirty="0" smtClean="0">
                  <a:solidFill>
                    <a:prstClr val="white"/>
                  </a:solidFill>
                  <a:cs typeface="Arial" charset="0"/>
                </a:endParaRPr>
              </a:p>
            </p:txBody>
          </p:sp>
          <p:sp>
            <p:nvSpPr>
              <p:cNvPr id="16" name="Rounded Rectangle 15"/>
              <p:cNvSpPr/>
              <p:nvPr/>
            </p:nvSpPr>
            <p:spPr bwMode="auto">
              <a:xfrm>
                <a:off x="276548" y="857502"/>
                <a:ext cx="4195903" cy="1827987"/>
              </a:xfrm>
              <a:prstGeom prst="roundRect">
                <a:avLst>
                  <a:gd name="adj" fmla="val 12810"/>
                </a:avLst>
              </a:prstGeom>
              <a:gradFill flip="none" rotWithShape="1">
                <a:gsLst>
                  <a:gs pos="0">
                    <a:schemeClr val="tx1">
                      <a:alpha val="56000"/>
                    </a:schemeClr>
                  </a:gs>
                  <a:gs pos="3000">
                    <a:schemeClr val="tx1">
                      <a:alpha val="46000"/>
                    </a:schemeClr>
                  </a:gs>
                  <a:gs pos="23000">
                    <a:schemeClr val="bg1">
                      <a:alpha val="0"/>
                    </a:schemeClr>
                  </a:gs>
                  <a:gs pos="100000">
                    <a:schemeClr val="bg1">
                      <a:alpha val="0"/>
                    </a:schemeClr>
                  </a:gs>
                </a:gsLst>
                <a:lin ang="5400000" scaled="0"/>
                <a:tileRect/>
              </a:gradFill>
              <a:ln w="19050" algn="ctr">
                <a:noFill/>
                <a:round/>
                <a:headEnd/>
                <a:tailEnd/>
              </a:ln>
              <a:effectLst/>
            </p:spPr>
            <p:txBody>
              <a:bodyPr lIns="228600" tIns="45714" rIns="228600" bIns="45714" rtlCol="0" anchor="ctr"/>
              <a:lstStyle/>
              <a:p>
                <a:pPr marL="1588" indent="-1588" algn="ctr" defTabSz="913183"/>
                <a:endParaRPr lang="en-CA" b="1" dirty="0" smtClean="0">
                  <a:solidFill>
                    <a:prstClr val="white"/>
                  </a:solidFill>
                  <a:cs typeface="Arial" charset="0"/>
                </a:endParaRPr>
              </a:p>
            </p:txBody>
          </p:sp>
        </p:grpSp>
        <p:sp>
          <p:nvSpPr>
            <p:cNvPr id="6" name="Content Placeholder 2"/>
            <p:cNvSpPr txBox="1">
              <a:spLocks/>
            </p:cNvSpPr>
            <p:nvPr/>
          </p:nvSpPr>
          <p:spPr>
            <a:xfrm>
              <a:off x="880245" y="1664710"/>
              <a:ext cx="7425556" cy="1824547"/>
            </a:xfrm>
            <a:prstGeom prst="rect">
              <a:avLst/>
            </a:prstGeom>
          </p:spPr>
          <p:txBody>
            <a:bodyPr vert="horz" lIns="0" tIns="0" rIns="0" bIns="0" rtlCol="0">
              <a:noAutofit/>
            </a:bodyPr>
            <a:lstStyle>
              <a:lvl1pPr marL="112713" indent="-112713" algn="l" defTabSz="914400" rtl="0" eaLnBrk="1" latinLnBrk="0" hangingPunct="1">
                <a:spcBef>
                  <a:spcPts val="336"/>
                </a:spcBef>
                <a:spcAft>
                  <a:spcPts val="336"/>
                </a:spcAft>
                <a:buClr>
                  <a:schemeClr val="accent1"/>
                </a:buClr>
                <a:buFont typeface="Wingdings" pitchFamily="2" charset="2"/>
                <a:buChar char="§"/>
                <a:defRPr sz="1400" kern="1200">
                  <a:solidFill>
                    <a:schemeClr val="tx1"/>
                  </a:solidFill>
                  <a:latin typeface="+mn-lt"/>
                  <a:ea typeface="+mn-ea"/>
                  <a:cs typeface="+mn-cs"/>
                </a:defRPr>
              </a:lvl1pPr>
              <a:lvl2pPr marL="400050" indent="-169863" algn="l" defTabSz="914400" rtl="0" eaLnBrk="1" latinLnBrk="0" hangingPunct="1">
                <a:spcBef>
                  <a:spcPts val="336"/>
                </a:spcBef>
                <a:spcAft>
                  <a:spcPts val="336"/>
                </a:spcAft>
                <a:buClr>
                  <a:schemeClr val="accent1"/>
                </a:buClr>
                <a:buFont typeface="Arial" pitchFamily="34" charset="0"/>
                <a:buChar char="–"/>
                <a:defRPr lang="en-US" sz="1400" kern="1200" dirty="0" smtClean="0">
                  <a:solidFill>
                    <a:schemeClr val="tx1"/>
                  </a:solidFill>
                  <a:latin typeface="+mn-lt"/>
                  <a:ea typeface="+mn-ea"/>
                  <a:cs typeface="+mn-cs"/>
                </a:defRPr>
              </a:lvl2pPr>
              <a:lvl3pPr marL="574675" indent="-109538" algn="l" defTabSz="914400" rtl="0" eaLnBrk="1" latinLnBrk="0" hangingPunct="1">
                <a:spcBef>
                  <a:spcPts val="336"/>
                </a:spcBef>
                <a:spcAft>
                  <a:spcPts val="336"/>
                </a:spcAft>
                <a:buClr>
                  <a:schemeClr val="accent1"/>
                </a:buClr>
                <a:buFont typeface="Wingdings" pitchFamily="2" charset="2"/>
                <a:buChar char="§"/>
                <a:defRPr sz="1200" kern="1200">
                  <a:solidFill>
                    <a:schemeClr val="tx1"/>
                  </a:solidFill>
                  <a:latin typeface="+mn-lt"/>
                  <a:ea typeface="+mn-ea"/>
                  <a:cs typeface="+mn-cs"/>
                </a:defRPr>
              </a:lvl3pPr>
              <a:lvl4pPr marL="854075" indent="-165100" algn="l" defTabSz="914400" rtl="0" eaLnBrk="1" latinLnBrk="0" hangingPunct="1">
                <a:spcBef>
                  <a:spcPts val="336"/>
                </a:spcBef>
                <a:spcAft>
                  <a:spcPts val="336"/>
                </a:spcAft>
                <a:buClr>
                  <a:schemeClr val="accent1"/>
                </a:buClr>
                <a:buFont typeface="Arial" pitchFamily="34" charset="0"/>
                <a:buChar char="–"/>
                <a:defRPr sz="1200" kern="1200">
                  <a:solidFill>
                    <a:schemeClr val="tx1"/>
                  </a:solidFill>
                  <a:latin typeface="+mn-lt"/>
                  <a:ea typeface="+mn-ea"/>
                  <a:cs typeface="+mn-cs"/>
                </a:defRPr>
              </a:lvl4pPr>
              <a:lvl5pPr marL="1027113" indent="-112713" algn="l" defTabSz="914400" rtl="0" eaLnBrk="1" latinLnBrk="0" hangingPunct="1">
                <a:spcBef>
                  <a:spcPts val="336"/>
                </a:spcBef>
                <a:spcAft>
                  <a:spcPts val="336"/>
                </a:spcAft>
                <a:buClr>
                  <a:schemeClr val="accent1"/>
                </a:buClr>
                <a:buFont typeface="Wingdings" pitchFamily="2" charset="2"/>
                <a:buChar char="§"/>
                <a:defRPr sz="1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nSpc>
                  <a:spcPts val="2900"/>
                </a:lnSpc>
                <a:spcAft>
                  <a:spcPts val="2000"/>
                </a:spcAft>
                <a:buNone/>
              </a:pPr>
              <a:r>
                <a:rPr lang="en-US" sz="2000" i="1" dirty="0">
                  <a:solidFill>
                    <a:schemeClr val="tx1">
                      <a:lumMod val="85000"/>
                    </a:schemeClr>
                  </a:solidFill>
                </a:rPr>
                <a:t>Order-independent transparency or “OIT” in computer graphics programming terminology denotes </a:t>
              </a:r>
              <a:r>
                <a:rPr lang="en-US" sz="2000" b="1" i="1" dirty="0">
                  <a:solidFill>
                    <a:srgbClr val="FFC000"/>
                  </a:solidFill>
                </a:rPr>
                <a:t>any technique that can correctly render overlapping semi-transparent objects without having to sort them before they are being rendered</a:t>
              </a:r>
              <a:r>
                <a:rPr lang="en-US" sz="2000" b="1" i="1" dirty="0" smtClean="0">
                  <a:solidFill>
                    <a:srgbClr val="FFC000"/>
                  </a:solidFill>
                </a:rPr>
                <a:t>.</a:t>
              </a:r>
              <a:endParaRPr lang="en-US" dirty="0" smtClean="0"/>
            </a:p>
            <a:p>
              <a:pPr marL="0" indent="0">
                <a:lnSpc>
                  <a:spcPts val="2900"/>
                </a:lnSpc>
                <a:spcAft>
                  <a:spcPts val="2000"/>
                </a:spcAft>
                <a:buNone/>
              </a:pPr>
              <a:endParaRPr lang="en-US" dirty="0"/>
            </a:p>
          </p:txBody>
        </p:sp>
      </p:grpSp>
      <p:pic>
        <p:nvPicPr>
          <p:cNvPr id="9" name="Picture 8" descr="6X9PPT_Content_k.jpg"/>
          <p:cNvPicPr>
            <a:picLocks/>
          </p:cNvPicPr>
          <p:nvPr/>
        </p:nvPicPr>
        <p:blipFill rotWithShape="1">
          <a:blip r:embed="rId3" cstate="print"/>
          <a:srcRect l="91234" t="84955" r="2031" b="3193"/>
          <a:stretch/>
        </p:blipFill>
        <p:spPr>
          <a:xfrm>
            <a:off x="8342334" y="4369593"/>
            <a:ext cx="615929" cy="609601"/>
          </a:xfrm>
          <a:prstGeom prst="rect">
            <a:avLst/>
          </a:prstGeom>
        </p:spPr>
      </p:pic>
    </p:spTree>
    <p:extLst>
      <p:ext uri="{BB962C8B-B14F-4D97-AF65-F5344CB8AC3E}">
        <p14:creationId xmlns:p14="http://schemas.microsoft.com/office/powerpoint/2010/main" val="2785411439"/>
      </p:ext>
    </p:extLst>
  </p:cSld>
  <p:clrMapOvr>
    <a:masterClrMapping/>
  </p:clrMapOvr>
  <mc:AlternateContent xmlns:mc="http://schemas.openxmlformats.org/markup-compatibility/2006" xmlns:p14="http://schemas.microsoft.com/office/powerpoint/2010/main">
    <mc:Choice Requires="p14">
      <p:transition spd="slow" p14:dur="900">
        <p14:flythrough dir="out" hasBounce="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decel="100000"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1000" fill="hold"/>
                                        <p:tgtEl>
                                          <p:spTgt spid="3"/>
                                        </p:tgtEl>
                                        <p:attrNameLst>
                                          <p:attrName>ppt_x</p:attrName>
                                        </p:attrNameLst>
                                      </p:cBhvr>
                                      <p:tavLst>
                                        <p:tav tm="0">
                                          <p:val>
                                            <p:strVal val="#ppt_x"/>
                                          </p:val>
                                        </p:tav>
                                        <p:tav tm="100000">
                                          <p:val>
                                            <p:strVal val="#ppt_x"/>
                                          </p:val>
                                        </p:tav>
                                      </p:tavLst>
                                    </p:anim>
                                    <p:anim calcmode="lin" valueType="num">
                                      <p:cBhvr additive="base">
                                        <p:cTn id="8" dur="10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H:\Quardia\Quardia Client Folder - Active\AMD\AMD0113 AMD firePro Creo 2 launch event - Mitra Madani\Resources\truck1.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74844" y="181986"/>
            <a:ext cx="7506186" cy="4629017"/>
          </a:xfrm>
          <a:prstGeom prst="rect">
            <a:avLst/>
          </a:prstGeom>
          <a:noFill/>
          <a:effectLst>
            <a:outerShdw blurRad="50800" dist="38100" dir="5400000" algn="t" rotWithShape="0">
              <a:prstClr val="black">
                <a:alpha val="40000"/>
              </a:prstClr>
            </a:outerShdw>
          </a:effectLst>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lstStyle/>
          <a:p>
            <a:r>
              <a:rPr lang="en-US" smtClean="0"/>
              <a:t>OIT – Order independent Transparency</a:t>
            </a:r>
            <a:endParaRPr lang="en-US" dirty="0"/>
          </a:p>
        </p:txBody>
      </p:sp>
      <p:sp>
        <p:nvSpPr>
          <p:cNvPr id="6" name="TextBox 5"/>
          <p:cNvSpPr txBox="1"/>
          <p:nvPr/>
        </p:nvSpPr>
        <p:spPr>
          <a:xfrm>
            <a:off x="491905" y="4419535"/>
            <a:ext cx="7879977" cy="584775"/>
          </a:xfrm>
          <a:prstGeom prst="rect">
            <a:avLst/>
          </a:prstGeom>
          <a:noFill/>
        </p:spPr>
        <p:txBody>
          <a:bodyPr wrap="square" rtlCol="0">
            <a:spAutoFit/>
          </a:bodyPr>
          <a:lstStyle/>
          <a:p>
            <a:r>
              <a:rPr lang="en-US" sz="800" dirty="0">
                <a:solidFill>
                  <a:schemeClr val="tx1">
                    <a:lumMod val="50000"/>
                  </a:schemeClr>
                </a:solidFill>
              </a:rPr>
              <a:t>Based on comparison of </a:t>
            </a:r>
            <a:r>
              <a:rPr lang="en-US" sz="800" dirty="0" err="1">
                <a:solidFill>
                  <a:schemeClr val="tx1">
                    <a:lumMod val="50000"/>
                  </a:schemeClr>
                </a:solidFill>
              </a:rPr>
              <a:t>Creo</a:t>
            </a:r>
            <a:r>
              <a:rPr lang="en-US" sz="800" dirty="0">
                <a:solidFill>
                  <a:schemeClr val="tx1">
                    <a:lumMod val="50000"/>
                  </a:schemeClr>
                </a:solidFill>
              </a:rPr>
              <a:t> 2.0 “OIT” mode (25.3 FPS) vs. "blended" transparency mode in Wildfire 5 (2.8 FPS)  running internal benchmark, "</a:t>
            </a:r>
            <a:r>
              <a:rPr lang="en-US" sz="800" dirty="0" err="1">
                <a:solidFill>
                  <a:schemeClr val="tx1">
                    <a:lumMod val="50000"/>
                  </a:schemeClr>
                </a:solidFill>
              </a:rPr>
              <a:t>AMD_FP_Creo_Fraps_Bench</a:t>
            </a:r>
            <a:r>
              <a:rPr lang="en-US" sz="800" dirty="0">
                <a:solidFill>
                  <a:schemeClr val="tx1">
                    <a:lumMod val="50000"/>
                  </a:schemeClr>
                </a:solidFill>
              </a:rPr>
              <a:t>," using AMD’s motorcycle dataset and "shaded" mode.  Configuration: Dell T3500, Intel Xeon W3690 3.47Ghz 6-Core, 12GB, AMD FirePro V7900, Windows 7 x64, 1920x1200, Driver: AMD Catalyst Pro 8.911.3.3</a:t>
            </a:r>
            <a:endParaRPr lang="en-US" sz="800" dirty="0">
              <a:solidFill>
                <a:schemeClr val="tx1">
                  <a:lumMod val="50000"/>
                </a:schemeClr>
              </a:solidFill>
              <a:latin typeface="Arial" pitchFamily="34" charset="0"/>
              <a:cs typeface="Arial" pitchFamily="34" charset="0"/>
            </a:endParaRPr>
          </a:p>
          <a:p>
            <a:r>
              <a:rPr lang="en-US" sz="800" dirty="0" smtClean="0">
                <a:solidFill>
                  <a:srgbClr val="969597"/>
                </a:solidFill>
                <a:latin typeface="Arial" pitchFamily="34" charset="0"/>
                <a:cs typeface="Arial" pitchFamily="34" charset="0"/>
              </a:rPr>
              <a:t>.   </a:t>
            </a:r>
            <a:endParaRPr lang="en-US" sz="800" dirty="0">
              <a:solidFill>
                <a:srgbClr val="969597"/>
              </a:solidFill>
              <a:latin typeface="Arial" pitchFamily="34" charset="0"/>
              <a:cs typeface="Arial" pitchFamily="34" charset="0"/>
            </a:endParaRPr>
          </a:p>
        </p:txBody>
      </p:sp>
      <p:grpSp>
        <p:nvGrpSpPr>
          <p:cNvPr id="3" name="Group 2"/>
          <p:cNvGrpSpPr/>
          <p:nvPr/>
        </p:nvGrpSpPr>
        <p:grpSpPr>
          <a:xfrm>
            <a:off x="317424" y="550454"/>
            <a:ext cx="5016575" cy="3745321"/>
            <a:chOff x="317424" y="550454"/>
            <a:chExt cx="5016575" cy="3745321"/>
          </a:xfrm>
        </p:grpSpPr>
        <p:grpSp>
          <p:nvGrpSpPr>
            <p:cNvPr id="15" name="Group 14"/>
            <p:cNvGrpSpPr/>
            <p:nvPr/>
          </p:nvGrpSpPr>
          <p:grpSpPr>
            <a:xfrm>
              <a:off x="317424" y="550454"/>
              <a:ext cx="5016575" cy="3745321"/>
              <a:chOff x="212650" y="712379"/>
              <a:chExt cx="4318689" cy="3854808"/>
            </a:xfrm>
          </p:grpSpPr>
          <p:sp>
            <p:nvSpPr>
              <p:cNvPr id="11" name="Rounded Rectangle 10"/>
              <p:cNvSpPr/>
              <p:nvPr/>
            </p:nvSpPr>
            <p:spPr bwMode="auto">
              <a:xfrm>
                <a:off x="212650" y="712379"/>
                <a:ext cx="4318689" cy="3854808"/>
              </a:xfrm>
              <a:prstGeom prst="roundRect">
                <a:avLst>
                  <a:gd name="adj" fmla="val 4940"/>
                </a:avLst>
              </a:prstGeom>
              <a:gradFill flip="none" rotWithShape="1">
                <a:gsLst>
                  <a:gs pos="0">
                    <a:schemeClr val="bg1"/>
                  </a:gs>
                  <a:gs pos="62080">
                    <a:srgbClr val="000000">
                      <a:alpha val="67000"/>
                    </a:srgbClr>
                  </a:gs>
                  <a:gs pos="21000">
                    <a:schemeClr val="bg1">
                      <a:alpha val="65000"/>
                    </a:schemeClr>
                  </a:gs>
                  <a:gs pos="100000">
                    <a:schemeClr val="bg1">
                      <a:alpha val="82000"/>
                    </a:schemeClr>
                  </a:gs>
                </a:gsLst>
                <a:lin ang="16200000" scaled="1"/>
                <a:tileRect/>
              </a:gradFill>
              <a:ln w="19050" algn="ctr">
                <a:solidFill>
                  <a:schemeClr val="bg1">
                    <a:lumMod val="75000"/>
                    <a:lumOff val="25000"/>
                  </a:schemeClr>
                </a:solidFill>
                <a:round/>
                <a:headEnd/>
                <a:tailEnd/>
              </a:ln>
              <a:effectLst>
                <a:outerShdw blurRad="50800" dist="38100" dir="5400000" algn="t" rotWithShape="0">
                  <a:prstClr val="black">
                    <a:alpha val="40000"/>
                  </a:prstClr>
                </a:outerShdw>
              </a:effectLst>
            </p:spPr>
            <p:txBody>
              <a:bodyPr lIns="228600" tIns="45714" rIns="228600" bIns="45714" rtlCol="0" anchor="ctr"/>
              <a:lstStyle/>
              <a:p>
                <a:pPr marL="1588" indent="-1588" algn="ctr" defTabSz="913183"/>
                <a:endParaRPr lang="en-CA" b="1" dirty="0" smtClean="0">
                  <a:solidFill>
                    <a:prstClr val="white"/>
                  </a:solidFill>
                  <a:cs typeface="Arial" charset="0"/>
                </a:endParaRPr>
              </a:p>
            </p:txBody>
          </p:sp>
          <p:sp>
            <p:nvSpPr>
              <p:cNvPr id="12" name="Rounded Rectangle 11"/>
              <p:cNvSpPr/>
              <p:nvPr/>
            </p:nvSpPr>
            <p:spPr bwMode="auto">
              <a:xfrm>
                <a:off x="288747" y="805584"/>
                <a:ext cx="4166494" cy="1827988"/>
              </a:xfrm>
              <a:prstGeom prst="roundRect">
                <a:avLst>
                  <a:gd name="adj" fmla="val 7471"/>
                </a:avLst>
              </a:prstGeom>
              <a:gradFill flip="none" rotWithShape="1">
                <a:gsLst>
                  <a:gs pos="0">
                    <a:schemeClr val="tx1">
                      <a:alpha val="56000"/>
                    </a:schemeClr>
                  </a:gs>
                  <a:gs pos="3000">
                    <a:schemeClr val="tx1">
                      <a:alpha val="46000"/>
                    </a:schemeClr>
                  </a:gs>
                  <a:gs pos="23000">
                    <a:schemeClr val="bg1">
                      <a:alpha val="0"/>
                    </a:schemeClr>
                  </a:gs>
                  <a:gs pos="100000">
                    <a:schemeClr val="bg1">
                      <a:alpha val="0"/>
                    </a:schemeClr>
                  </a:gs>
                </a:gsLst>
                <a:lin ang="5400000" scaled="0"/>
                <a:tileRect/>
              </a:gradFill>
              <a:ln w="19050" algn="ctr">
                <a:noFill/>
                <a:round/>
                <a:headEnd/>
                <a:tailEnd/>
              </a:ln>
              <a:effectLst/>
            </p:spPr>
            <p:txBody>
              <a:bodyPr lIns="228600" tIns="45714" rIns="228600" bIns="45714" rtlCol="0" anchor="ctr"/>
              <a:lstStyle/>
              <a:p>
                <a:pPr marL="1588" indent="-1588" algn="ctr" defTabSz="913183"/>
                <a:endParaRPr lang="en-CA" b="1" dirty="0" smtClean="0">
                  <a:solidFill>
                    <a:prstClr val="white"/>
                  </a:solidFill>
                  <a:cs typeface="Arial" charset="0"/>
                </a:endParaRPr>
              </a:p>
            </p:txBody>
          </p:sp>
        </p:grpSp>
        <p:sp>
          <p:nvSpPr>
            <p:cNvPr id="13" name="Content Placeholder 3"/>
            <p:cNvSpPr txBox="1">
              <a:spLocks/>
            </p:cNvSpPr>
            <p:nvPr/>
          </p:nvSpPr>
          <p:spPr>
            <a:xfrm>
              <a:off x="514467" y="718457"/>
              <a:ext cx="4582236" cy="2177479"/>
            </a:xfrm>
            <a:prstGeom prst="rect">
              <a:avLst/>
            </a:prstGeom>
          </p:spPr>
          <p:txBody>
            <a:bodyPr/>
            <a:lstStyle>
              <a:lvl1pPr marL="112713" indent="-112713" algn="l" defTabSz="914400" rtl="0" eaLnBrk="1" latinLnBrk="0" hangingPunct="1">
                <a:spcBef>
                  <a:spcPts val="336"/>
                </a:spcBef>
                <a:spcAft>
                  <a:spcPts val="336"/>
                </a:spcAft>
                <a:buClr>
                  <a:schemeClr val="tx1"/>
                </a:buClr>
                <a:buFont typeface="Wingdings" pitchFamily="2" charset="2"/>
                <a:buChar char="§"/>
                <a:defRPr sz="1400" kern="1200">
                  <a:solidFill>
                    <a:srgbClr val="FFFFFF"/>
                  </a:solidFill>
                  <a:latin typeface="+mn-lt"/>
                  <a:ea typeface="+mn-ea"/>
                  <a:cs typeface="+mn-cs"/>
                </a:defRPr>
              </a:lvl1pPr>
              <a:lvl2pPr marL="400050" indent="-169863" algn="l" defTabSz="914400" rtl="0" eaLnBrk="1" latinLnBrk="0" hangingPunct="1">
                <a:spcBef>
                  <a:spcPts val="336"/>
                </a:spcBef>
                <a:spcAft>
                  <a:spcPts val="336"/>
                </a:spcAft>
                <a:buClr>
                  <a:schemeClr val="tx1"/>
                </a:buClr>
                <a:buFont typeface="Arial" pitchFamily="34" charset="0"/>
                <a:buChar char="–"/>
                <a:defRPr sz="1400" kern="1200">
                  <a:solidFill>
                    <a:srgbClr val="FFFFFF"/>
                  </a:solidFill>
                  <a:latin typeface="+mn-lt"/>
                  <a:ea typeface="+mn-ea"/>
                  <a:cs typeface="+mn-cs"/>
                </a:defRPr>
              </a:lvl2pPr>
              <a:lvl3pPr marL="574675" indent="-109538" algn="l" defTabSz="914400" rtl="0" eaLnBrk="1" latinLnBrk="0" hangingPunct="1">
                <a:spcBef>
                  <a:spcPts val="336"/>
                </a:spcBef>
                <a:spcAft>
                  <a:spcPts val="336"/>
                </a:spcAft>
                <a:buClr>
                  <a:schemeClr val="tx1"/>
                </a:buClr>
                <a:buFont typeface="Wingdings" pitchFamily="2" charset="2"/>
                <a:buChar char="§"/>
                <a:defRPr sz="1200" kern="1200">
                  <a:solidFill>
                    <a:srgbClr val="FFFFFF"/>
                  </a:solidFill>
                  <a:latin typeface="+mn-lt"/>
                  <a:ea typeface="+mn-ea"/>
                  <a:cs typeface="+mn-cs"/>
                </a:defRPr>
              </a:lvl3pPr>
              <a:lvl4pPr marL="854075" indent="-165100" algn="l" defTabSz="914400" rtl="0" eaLnBrk="1" latinLnBrk="0" hangingPunct="1">
                <a:spcBef>
                  <a:spcPts val="336"/>
                </a:spcBef>
                <a:spcAft>
                  <a:spcPts val="336"/>
                </a:spcAft>
                <a:buClr>
                  <a:schemeClr val="tx1"/>
                </a:buClr>
                <a:buFont typeface="Arial" pitchFamily="34" charset="0"/>
                <a:buChar char="–"/>
                <a:defRPr sz="1200" kern="1200">
                  <a:solidFill>
                    <a:srgbClr val="FFFFFF"/>
                  </a:solidFill>
                  <a:latin typeface="+mn-lt"/>
                  <a:ea typeface="+mn-ea"/>
                  <a:cs typeface="+mn-cs"/>
                </a:defRPr>
              </a:lvl4pPr>
              <a:lvl5pPr marL="1027113" indent="-112713" algn="l" defTabSz="914400" rtl="0" eaLnBrk="1" latinLnBrk="0" hangingPunct="1">
                <a:spcBef>
                  <a:spcPts val="336"/>
                </a:spcBef>
                <a:spcAft>
                  <a:spcPts val="336"/>
                </a:spcAft>
                <a:buClr>
                  <a:schemeClr val="tx1"/>
                </a:buClr>
                <a:buFont typeface="Wingdings" pitchFamily="2" charset="2"/>
                <a:buChar char="§"/>
                <a:defRPr sz="1000" kern="1200">
                  <a:solidFill>
                    <a:srgbClr val="FFFFFF"/>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fontAlgn="t">
                <a:spcAft>
                  <a:spcPts val="1200"/>
                </a:spcAft>
                <a:buNone/>
              </a:pPr>
              <a:r>
                <a:rPr lang="en-US" sz="1600" b="1" dirty="0">
                  <a:solidFill>
                    <a:srgbClr val="FFC000"/>
                  </a:solidFill>
                </a:rPr>
                <a:t>GPU-accelerated transparency rendering in PTC</a:t>
              </a:r>
              <a:r>
                <a:rPr lang="en-US" sz="1600" b="1" baseline="30000" dirty="0">
                  <a:solidFill>
                    <a:srgbClr val="FFC000"/>
                  </a:solidFill>
                </a:rPr>
                <a:t>®</a:t>
              </a:r>
              <a:r>
                <a:rPr lang="en-US" sz="1600" b="1" dirty="0">
                  <a:solidFill>
                    <a:srgbClr val="FFC000"/>
                  </a:solidFill>
                </a:rPr>
                <a:t> </a:t>
              </a:r>
              <a:r>
                <a:rPr lang="en-US" sz="1600" b="1" dirty="0" err="1">
                  <a:solidFill>
                    <a:srgbClr val="FFC000"/>
                  </a:solidFill>
                </a:rPr>
                <a:t>Creo</a:t>
              </a:r>
              <a:r>
                <a:rPr lang="en-US" sz="1600" b="1" baseline="30000" dirty="0">
                  <a:solidFill>
                    <a:srgbClr val="FFC000"/>
                  </a:solidFill>
                </a:rPr>
                <a:t>®</a:t>
              </a:r>
              <a:r>
                <a:rPr lang="en-US" sz="1600" b="1" dirty="0">
                  <a:solidFill>
                    <a:srgbClr val="FFC000"/>
                  </a:solidFill>
                </a:rPr>
                <a:t> Parametric 2.0 via “OIT</a:t>
              </a:r>
              <a:r>
                <a:rPr lang="en-US" sz="1600" b="1" dirty="0" smtClean="0">
                  <a:solidFill>
                    <a:srgbClr val="FFC000"/>
                  </a:solidFill>
                </a:rPr>
                <a:t>”- </a:t>
              </a:r>
              <a:br>
                <a:rPr lang="en-US" sz="1600" b="1" dirty="0" smtClean="0">
                  <a:solidFill>
                    <a:srgbClr val="FFC000"/>
                  </a:solidFill>
                </a:rPr>
              </a:br>
              <a:endParaRPr lang="en-US" sz="1600" b="1" dirty="0" smtClean="0">
                <a:solidFill>
                  <a:srgbClr val="FFC000"/>
                </a:solidFill>
              </a:endParaRPr>
            </a:p>
            <a:p>
              <a:pPr marL="168275" indent="-168275" fontAlgn="t">
                <a:spcAft>
                  <a:spcPts val="1200"/>
                </a:spcAft>
              </a:pPr>
              <a:r>
                <a:rPr lang="en-US" sz="1600" dirty="0" smtClean="0"/>
                <a:t>Developed for </a:t>
              </a:r>
              <a:r>
                <a:rPr lang="en-US" sz="1600" dirty="0" err="1" smtClean="0"/>
                <a:t>Creo</a:t>
              </a:r>
              <a:r>
                <a:rPr lang="en-US" sz="1600" baseline="30000" dirty="0" smtClean="0"/>
                <a:t>®</a:t>
              </a:r>
              <a:r>
                <a:rPr lang="en-US" sz="1600" dirty="0" smtClean="0"/>
                <a:t> Parametric 2.0 by AMD FirePro™ team in close collaboration with PTC</a:t>
              </a:r>
              <a:endParaRPr lang="en-US" sz="1600" baseline="30000" dirty="0" smtClean="0"/>
            </a:p>
            <a:p>
              <a:pPr marL="168275" indent="-168275" fontAlgn="t">
                <a:spcAft>
                  <a:spcPts val="1200"/>
                </a:spcAft>
              </a:pPr>
              <a:r>
                <a:rPr lang="en-US" sz="1600" b="1" dirty="0" smtClean="0"/>
                <a:t>Up to 900%+ faster 3D </a:t>
              </a:r>
              <a:r>
                <a:rPr lang="en-US" sz="1600" b="1" dirty="0"/>
                <a:t>performance </a:t>
              </a:r>
              <a:r>
                <a:rPr lang="en-US" sz="1600" dirty="0" smtClean="0"/>
                <a:t>with </a:t>
              </a:r>
              <a:r>
                <a:rPr lang="en-US" sz="1600" dirty="0" err="1"/>
                <a:t>Creo</a:t>
              </a:r>
              <a:r>
                <a:rPr lang="en-US" sz="1600" baseline="30000" dirty="0"/>
                <a:t>®</a:t>
              </a:r>
              <a:r>
                <a:rPr lang="en-US" sz="1600" dirty="0"/>
                <a:t> Parametric </a:t>
              </a:r>
              <a:r>
                <a:rPr lang="en-US" sz="1600" dirty="0" smtClean="0"/>
                <a:t>2.0*</a:t>
              </a:r>
              <a:endParaRPr lang="en-US" sz="1600" dirty="0"/>
            </a:p>
            <a:p>
              <a:pPr marL="168275" indent="-168275" fontAlgn="t">
                <a:spcAft>
                  <a:spcPts val="1200"/>
                </a:spcAft>
              </a:pPr>
              <a:r>
                <a:rPr lang="en-US" sz="1600" dirty="0"/>
                <a:t>Pixel-accurate transparency rendering – (greatly reduced visual </a:t>
              </a:r>
              <a:r>
                <a:rPr lang="en-US" sz="1600" dirty="0" err="1"/>
                <a:t>artifacting</a:t>
              </a:r>
              <a:r>
                <a:rPr lang="en-US" sz="1600" dirty="0" smtClean="0"/>
                <a:t>)</a:t>
              </a:r>
            </a:p>
            <a:p>
              <a:pPr marL="168275" indent="-168275" fontAlgn="t">
                <a:spcAft>
                  <a:spcPts val="1200"/>
                </a:spcAft>
              </a:pPr>
              <a:r>
                <a:rPr lang="en-US" sz="1600" b="1" dirty="0" smtClean="0"/>
                <a:t>Exclusive feature </a:t>
              </a:r>
              <a:r>
                <a:rPr lang="en-US" sz="1600" dirty="0" smtClean="0"/>
                <a:t>- OIT mode only accessible when using AMD FirePro</a:t>
              </a:r>
              <a:r>
                <a:rPr lang="en-US" sz="1600" baseline="30000" dirty="0" smtClean="0"/>
                <a:t>™</a:t>
              </a:r>
              <a:r>
                <a:rPr lang="en-US" sz="1600" dirty="0" smtClean="0"/>
                <a:t> cards</a:t>
              </a:r>
            </a:p>
          </p:txBody>
        </p:sp>
      </p:grpSp>
    </p:spTree>
    <p:extLst>
      <p:ext uri="{BB962C8B-B14F-4D97-AF65-F5344CB8AC3E}">
        <p14:creationId xmlns:p14="http://schemas.microsoft.com/office/powerpoint/2010/main" val="1553439205"/>
      </p:ext>
    </p:extLst>
  </p:cSld>
  <p:clrMapOvr>
    <a:masterClrMapping/>
  </p:clrMapOvr>
  <mc:AlternateContent xmlns:mc="http://schemas.openxmlformats.org/markup-compatibility/2006" xmlns:p14="http://schemas.microsoft.com/office/powerpoint/2010/main">
    <mc:Choice Requires="p14">
      <p:transition spd="slow" p14:dur="900">
        <p14:flythrough hasBounce="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decel="100000" fill="hold" nodeType="withEffect">
                                  <p:stCondLst>
                                    <p:cond delay="0"/>
                                  </p:stCondLst>
                                  <p:childTnLst>
                                    <p:set>
                                      <p:cBhvr>
                                        <p:cTn id="6" dur="1" fill="hold">
                                          <p:stCondLst>
                                            <p:cond delay="0"/>
                                          </p:stCondLst>
                                        </p:cTn>
                                        <p:tgtEl>
                                          <p:spTgt spid="3074"/>
                                        </p:tgtEl>
                                        <p:attrNameLst>
                                          <p:attrName>style.visibility</p:attrName>
                                        </p:attrNameLst>
                                      </p:cBhvr>
                                      <p:to>
                                        <p:strVal val="visible"/>
                                      </p:to>
                                    </p:set>
                                    <p:anim calcmode="lin" valueType="num">
                                      <p:cBhvr additive="base">
                                        <p:cTn id="7" dur="1000" fill="hold"/>
                                        <p:tgtEl>
                                          <p:spTgt spid="3074"/>
                                        </p:tgtEl>
                                        <p:attrNameLst>
                                          <p:attrName>ppt_x</p:attrName>
                                        </p:attrNameLst>
                                      </p:cBhvr>
                                      <p:tavLst>
                                        <p:tav tm="0">
                                          <p:val>
                                            <p:strVal val="1+#ppt_w/2"/>
                                          </p:val>
                                        </p:tav>
                                        <p:tav tm="100000">
                                          <p:val>
                                            <p:strVal val="#ppt_x"/>
                                          </p:val>
                                        </p:tav>
                                      </p:tavLst>
                                    </p:anim>
                                    <p:anim calcmode="lin" valueType="num">
                                      <p:cBhvr additive="base">
                                        <p:cTn id="8" dur="1000" fill="hold"/>
                                        <p:tgtEl>
                                          <p:spTgt spid="3074"/>
                                        </p:tgtEl>
                                        <p:attrNameLst>
                                          <p:attrName>ppt_y</p:attrName>
                                        </p:attrNameLst>
                                      </p:cBhvr>
                                      <p:tavLst>
                                        <p:tav tm="0">
                                          <p:val>
                                            <p:strVal val="#ppt_y"/>
                                          </p:val>
                                        </p:tav>
                                        <p:tav tm="100000">
                                          <p:val>
                                            <p:strVal val="#ppt_y"/>
                                          </p:val>
                                        </p:tav>
                                      </p:tavLst>
                                    </p:anim>
                                  </p:childTnLst>
                                </p:cTn>
                              </p:par>
                              <p:par>
                                <p:cTn id="9" presetID="2" presetClass="entr" presetSubtype="8" decel="100000" fill="hold" nodeType="with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1000" fill="hold"/>
                                        <p:tgtEl>
                                          <p:spTgt spid="3"/>
                                        </p:tgtEl>
                                        <p:attrNameLst>
                                          <p:attrName>ppt_x</p:attrName>
                                        </p:attrNameLst>
                                      </p:cBhvr>
                                      <p:tavLst>
                                        <p:tav tm="0">
                                          <p:val>
                                            <p:strVal val="0-#ppt_w/2"/>
                                          </p:val>
                                        </p:tav>
                                        <p:tav tm="100000">
                                          <p:val>
                                            <p:strVal val="#ppt_x"/>
                                          </p:val>
                                        </p:tav>
                                      </p:tavLst>
                                    </p:anim>
                                    <p:anim calcmode="lin" valueType="num">
                                      <p:cBhvr additive="base">
                                        <p:cTn id="12" dur="1000" fill="hold"/>
                                        <p:tgtEl>
                                          <p:spTgt spid="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FirePro_PPT_2011_BK_Conf_NDA_Wide_031511">
  <a:themeElements>
    <a:clrScheme name="AMD 2010 Theme">
      <a:dk1>
        <a:sysClr val="windowText" lastClr="000000"/>
      </a:dk1>
      <a:lt1>
        <a:sysClr val="window" lastClr="FFFFFF"/>
      </a:lt1>
      <a:dk2>
        <a:srgbClr val="009966"/>
      </a:dk2>
      <a:lt2>
        <a:srgbClr val="1B1B1B"/>
      </a:lt2>
      <a:accent1>
        <a:srgbClr val="D31919"/>
      </a:accent1>
      <a:accent2>
        <a:srgbClr val="767DC5"/>
      </a:accent2>
      <a:accent3>
        <a:srgbClr val="FC6500"/>
      </a:accent3>
      <a:accent4>
        <a:srgbClr val="807F82"/>
      </a:accent4>
      <a:accent5>
        <a:srgbClr val="0860A8"/>
      </a:accent5>
      <a:accent6>
        <a:srgbClr val="FFFFFF"/>
      </a:accent6>
      <a:hlink>
        <a:srgbClr val="009966"/>
      </a:hlink>
      <a:folHlink>
        <a:srgbClr val="767DC5"/>
      </a:folHlink>
    </a:clrScheme>
    <a:fontScheme name="AMD Arial Them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bg2"/>
        </a:solidFill>
        <a:ln w="25400" algn="ctr">
          <a:noFill/>
          <a:round/>
          <a:headEnd/>
          <a:tailEnd/>
        </a:ln>
        <a:effectLst>
          <a:outerShdw blurRad="50800" dist="38100" dir="5400000" algn="t" rotWithShape="0">
            <a:prstClr val="black">
              <a:alpha val="40000"/>
            </a:prstClr>
          </a:outerShdw>
        </a:effectLst>
      </a:spPr>
      <a:bodyPr lIns="228600" tIns="45714" rIns="228600" bIns="45714" anchor="ctr"/>
      <a:lstStyle>
        <a:defPPr marL="1588" indent="-1588" algn="ctr" defTabSz="913183">
          <a:defRPr b="1" dirty="0" smtClean="0">
            <a:solidFill>
              <a:prstClr val="white"/>
            </a:solidFill>
            <a:cs typeface="Arial" charset="0"/>
          </a:defRPr>
        </a:defPPr>
      </a:lstStyle>
    </a:spDef>
    <a:txDef>
      <a:spPr>
        <a:noFill/>
      </a:spPr>
      <a:bodyPr wrap="none" rtlCol="0">
        <a:spAutoFit/>
      </a:bodyPr>
      <a:lstStyle>
        <a:defPPr>
          <a:defRPr dirty="0" smtClean="0">
            <a:solidFill>
              <a:schemeClr val="bg1"/>
            </a:solidFill>
          </a:defRPr>
        </a:defPPr>
      </a:lstStyle>
    </a:tx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FirePro_PPT_2011_BK_Conf_NDA_Wide_031511</Template>
  <TotalTime>0</TotalTime>
  <Words>1488</Words>
  <Application>Microsoft Office PowerPoint</Application>
  <PresentationFormat>On-screen Show (16:9)</PresentationFormat>
  <Paragraphs>149</Paragraphs>
  <Slides>22</Slides>
  <Notes>4</Notes>
  <HiddenSlides>0</HiddenSlides>
  <MMClips>0</MMClips>
  <ScaleCrop>false</ScaleCrop>
  <HeadingPairs>
    <vt:vector size="4" baseType="variant">
      <vt:variant>
        <vt:lpstr>Theme</vt:lpstr>
      </vt:variant>
      <vt:variant>
        <vt:i4>1</vt:i4>
      </vt:variant>
      <vt:variant>
        <vt:lpstr>Slide Titles</vt:lpstr>
      </vt:variant>
      <vt:variant>
        <vt:i4>22</vt:i4>
      </vt:variant>
    </vt:vector>
  </HeadingPairs>
  <TitlesOfParts>
    <vt:vector size="23" baseType="lpstr">
      <vt:lpstr>FirePro_PPT_2011_BK_Conf_NDA_Wide_031511</vt:lpstr>
      <vt:lpstr>AMD FIREPRO™ / CREO 2.0  Sales Deck</vt:lpstr>
      <vt:lpstr>AMD + PTC A strong and Enduring relationship</vt:lpstr>
      <vt:lpstr>AMD &amp; PTC Relationship</vt:lpstr>
      <vt:lpstr>AMD &amp; PTC Relationship</vt:lpstr>
      <vt:lpstr>AMD FirePpro &amp; Creo Parametric 2.0 The fruits of our labor</vt:lpstr>
      <vt:lpstr>AMD + PTC – leading Innovation for 3D CAD marketspace</vt:lpstr>
      <vt:lpstr>GPU-accelerated Transparency mode in Creo® Parametric 2.0 via “OIT”</vt:lpstr>
      <vt:lpstr>OIT – Order independent Transparency</vt:lpstr>
      <vt:lpstr>OIT – Order independent Transparency</vt:lpstr>
      <vt:lpstr>OIT – Order independent Transparency FEATURE</vt:lpstr>
      <vt:lpstr>OIT – Order independent Transparency</vt:lpstr>
      <vt:lpstr>OIT – Benchmarks</vt:lpstr>
      <vt:lpstr>OIT – Benchmarks</vt:lpstr>
      <vt:lpstr>Full-time GPU-accelerated  3D viewport performance enhancements via “VBO”</vt:lpstr>
      <vt:lpstr>VBO –vertex buffer object</vt:lpstr>
      <vt:lpstr>VBO –vertex buffer object FEATURE</vt:lpstr>
      <vt:lpstr>VBO –vertex buffer object</vt:lpstr>
      <vt:lpstr>VBO –Benchmarks</vt:lpstr>
      <vt:lpstr>AMD-PTC 2012 marketing plan</vt:lpstr>
      <vt:lpstr>Elements of a Co-marketing Plan  </vt:lpstr>
      <vt:lpstr>Thank you</vt:lpstr>
      <vt:lpstr>PowerPoint Presentation</vt:lpstr>
    </vt:vector>
  </TitlesOfParts>
  <Company>Advanced Micro Devices</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AMD FirePro™ / Creo 2.0  launch Event</dc:title>
  <dc:creator>Windows User</dc:creator>
  <cp:lastModifiedBy>Willecke, Matthias</cp:lastModifiedBy>
  <cp:revision>362</cp:revision>
  <dcterms:created xsi:type="dcterms:W3CDTF">2012-03-19T16:20:54Z</dcterms:created>
  <dcterms:modified xsi:type="dcterms:W3CDTF">2012-04-17T08:22:19Z</dcterms:modified>
</cp:coreProperties>
</file>