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90" r:id="rId4"/>
    <p:sldMasterId id="2147484645" r:id="rId5"/>
    <p:sldMasterId id="2147484641" r:id="rId6"/>
    <p:sldMasterId id="2147484637" r:id="rId7"/>
    <p:sldMasterId id="2147484633" r:id="rId8"/>
  </p:sldMasterIdLst>
  <p:notesMasterIdLst>
    <p:notesMasterId r:id="rId46"/>
  </p:notesMasterIdLst>
  <p:handoutMasterIdLst>
    <p:handoutMasterId r:id="rId47"/>
  </p:handoutMasterIdLst>
  <p:sldIdLst>
    <p:sldId id="25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284" r:id="rId4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036"/>
    <a:srgbClr val="3D3D3D"/>
    <a:srgbClr val="494949"/>
    <a:srgbClr val="EF4036"/>
    <a:srgbClr val="414141"/>
    <a:srgbClr val="3B3B3B"/>
    <a:srgbClr val="2A2A2A"/>
    <a:srgbClr val="1D1D1D"/>
    <a:srgbClr val="4D4D4D"/>
    <a:srgbClr val="69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 autoAdjust="0"/>
    <p:restoredTop sz="94541" autoAdjust="0"/>
  </p:normalViewPr>
  <p:slideViewPr>
    <p:cSldViewPr snapToGrid="0">
      <p:cViewPr>
        <p:scale>
          <a:sx n="153" d="100"/>
          <a:sy n="153" d="100"/>
        </p:scale>
        <p:origin x="-630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A17669A-5BB7-4D94-B429-607C76D7E0D9}" type="slidenum">
              <a:rPr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89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F7B9195-2302-403D-B502-E5C2878536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233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905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39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044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05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735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905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554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763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639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27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169"/>
            <a:ext cx="9144972" cy="5155129"/>
          </a:xfrm>
          <a:prstGeom prst="rect">
            <a:avLst/>
          </a:prstGeom>
        </p:spPr>
      </p:pic>
      <p:sp>
        <p:nvSpPr>
          <p:cNvPr id="1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463810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290457" y="1612537"/>
            <a:ext cx="6532" cy="129322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86" y="1881616"/>
            <a:ext cx="3026652" cy="893110"/>
          </a:xfrm>
          <a:prstGeom prst="rect">
            <a:avLst/>
          </a:prstGeom>
        </p:spPr>
      </p:pic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1944013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helvetica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690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72202" y="1245030"/>
            <a:ext cx="7398589" cy="28388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8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and Text (Below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94" y="1246506"/>
            <a:ext cx="6560911" cy="2522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99" y="3842414"/>
            <a:ext cx="6585857" cy="457535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2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Full Screen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3999" cy="4654296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97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80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1098"/>
            <a:ext cx="9144969" cy="5155128"/>
          </a:xfrm>
          <a:prstGeom prst="rect">
            <a:avLst/>
          </a:prstGeom>
        </p:spPr>
      </p:pic>
      <p:sp>
        <p:nvSpPr>
          <p:cNvPr id="11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2348854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8" name="Picture 7" descr="tre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smtClean="0">
                <a:solidFill>
                  <a:schemeClr val="bg1"/>
                </a:solidFill>
                <a:latin typeface="Myriad Pro" pitchFamily="34" charset="0"/>
              </a:rPr>
              <a:t>Consider </a:t>
            </a: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the environment before printing </a:t>
            </a:r>
            <a:r>
              <a:rPr lang="en-US" sz="800" smtClean="0">
                <a:solidFill>
                  <a:schemeClr val="bg1"/>
                </a:solidFill>
                <a:latin typeface="Myriad Pro" pitchFamily="34" charset="0"/>
              </a:rPr>
              <a:t>this presentation.</a:t>
            </a:r>
            <a:endParaRPr lang="en-US" sz="800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52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7772400" cy="4389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38574" y="626706"/>
            <a:ext cx="8678862" cy="360869"/>
          </a:xfrm>
          <a:prstGeom prst="rect">
            <a:avLst/>
          </a:prstGeom>
        </p:spPr>
        <p:txBody>
          <a:bodyPr/>
          <a:lstStyle>
            <a:lvl1pPr>
              <a:buNone/>
              <a:defRPr sz="2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15939" y="1320389"/>
            <a:ext cx="8179329" cy="685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72188" y="4804342"/>
            <a:ext cx="2895600" cy="20036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Confidential | Planar Systems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25425" y="4800600"/>
            <a:ext cx="427038" cy="16328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48049"/>
      </p:ext>
    </p:extLst>
  </p:cSld>
  <p:clrMapOvr>
    <a:masterClrMapping/>
  </p:clrMapOvr>
  <p:transition spd="med">
    <p:fade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60401" y="1218804"/>
            <a:ext cx="8195733" cy="68580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Myriad Pro" pitchFamily="34" charset="0"/>
              </a:defRPr>
            </a:lvl1pPr>
            <a:lvl2pPr>
              <a:defRPr sz="1600">
                <a:latin typeface="Myriad Pro" pitchFamily="34" charset="0"/>
              </a:defRPr>
            </a:lvl2pPr>
            <a:lvl3pPr>
              <a:defRPr sz="16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08"/>
            <a:ext cx="7772400" cy="46434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972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72188" y="4804342"/>
            <a:ext cx="2895600" cy="20036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Confidential | Planar Systems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25425" y="4800600"/>
            <a:ext cx="427038" cy="163289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610A0BCD-70B4-4B9D-BC9B-42A87D9211B4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33785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86" y="2082399"/>
            <a:ext cx="3026652" cy="893110"/>
          </a:xfrm>
          <a:prstGeom prst="rect">
            <a:avLst/>
          </a:prstGeom>
        </p:spPr>
      </p:pic>
      <p:sp>
        <p:nvSpPr>
          <p:cNvPr id="15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455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6533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290457" y="19140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97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17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2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86" y="2082399"/>
            <a:ext cx="3026652" cy="893110"/>
          </a:xfrm>
          <a:prstGeom prst="rect">
            <a:avLst/>
          </a:prstGeom>
        </p:spPr>
      </p:pic>
      <p:sp>
        <p:nvSpPr>
          <p:cNvPr id="18" name="Title 1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455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THANK YOU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290457" y="19140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re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91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0169"/>
            <a:ext cx="9144970" cy="5155129"/>
          </a:xfrm>
          <a:prstGeom prst="rect">
            <a:avLst/>
          </a:prstGeom>
        </p:spPr>
      </p:pic>
      <p:sp>
        <p:nvSpPr>
          <p:cNvPr id="6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7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1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86" y="2082399"/>
            <a:ext cx="3026652" cy="893110"/>
          </a:xfrm>
          <a:prstGeom prst="rect">
            <a:avLst/>
          </a:prstGeom>
        </p:spPr>
      </p:pic>
      <p:sp>
        <p:nvSpPr>
          <p:cNvPr id="15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455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6533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290457" y="19140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89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86" y="2082399"/>
            <a:ext cx="3026652" cy="893110"/>
          </a:xfrm>
          <a:prstGeom prst="rect">
            <a:avLst/>
          </a:prstGeom>
        </p:spPr>
      </p:pic>
      <p:sp>
        <p:nvSpPr>
          <p:cNvPr id="25" name="Title 1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455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THANK YOU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290457" y="19140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re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1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7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86" y="2076049"/>
            <a:ext cx="3026652" cy="893110"/>
          </a:xfrm>
          <a:prstGeom prst="rect">
            <a:avLst/>
          </a:prstGeom>
        </p:spPr>
      </p:pic>
      <p:sp>
        <p:nvSpPr>
          <p:cNvPr id="15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919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5898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290457" y="190771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98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86" y="2076049"/>
            <a:ext cx="3026652" cy="893110"/>
          </a:xfrm>
          <a:prstGeom prst="rect">
            <a:avLst/>
          </a:prstGeom>
        </p:spPr>
      </p:pic>
      <p:sp>
        <p:nvSpPr>
          <p:cNvPr id="18" name="Title 1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919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THANK YOU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290457" y="190771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re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3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47" y="2090301"/>
            <a:ext cx="3008889" cy="887869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5290457" y="1887623"/>
            <a:ext cx="6532" cy="1293223"/>
          </a:xfrm>
          <a:prstGeom prst="line">
            <a:avLst/>
          </a:prstGeom>
          <a:ln w="25400">
            <a:solidFill>
              <a:srgbClr val="4949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7"/>
          <p:cNvSpPr txBox="1">
            <a:spLocks/>
          </p:cNvSpPr>
          <p:nvPr userDrawn="1"/>
        </p:nvSpPr>
        <p:spPr>
          <a:xfrm>
            <a:off x="348343" y="2324876"/>
            <a:ext cx="7772400" cy="454479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r>
              <a:rPr lang="en-US" dirty="0" smtClean="0">
                <a:solidFill>
                  <a:schemeClr val="bg2"/>
                </a:solidFill>
              </a:rPr>
              <a:t>Corporate </a:t>
            </a:r>
            <a:r>
              <a:rPr lang="en-US" dirty="0" smtClean="0">
                <a:solidFill>
                  <a:schemeClr val="accent3"/>
                </a:solidFill>
              </a:rPr>
              <a:t>overview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7803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2"/>
                </a:solidFill>
              </a:defRPr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47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5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47" y="2103001"/>
            <a:ext cx="3008889" cy="88786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290457" y="1900323"/>
            <a:ext cx="6532" cy="1293223"/>
          </a:xfrm>
          <a:prstGeom prst="line">
            <a:avLst/>
          </a:prstGeom>
          <a:ln w="25400">
            <a:solidFill>
              <a:srgbClr val="4949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7"/>
          <p:cNvSpPr txBox="1">
            <a:spLocks/>
          </p:cNvSpPr>
          <p:nvPr userDrawn="1"/>
        </p:nvSpPr>
        <p:spPr>
          <a:xfrm>
            <a:off x="348343" y="2337576"/>
            <a:ext cx="7772400" cy="454479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r>
              <a:rPr lang="en-US" dirty="0" smtClean="0">
                <a:solidFill>
                  <a:schemeClr val="accent3"/>
                </a:solidFill>
              </a:rPr>
              <a:t>Thank you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12" name="Picture 11" descr="tre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rgbClr val="494949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16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Subhead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5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Inset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33708" y="1347035"/>
            <a:ext cx="8179329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  <a:lvl2pPr>
              <a:buNone/>
              <a:defRPr sz="1800">
                <a:latin typeface="Myriad Pro" pitchFamily="34" charset="0"/>
              </a:defRPr>
            </a:lvl2pPr>
            <a:lvl3pPr>
              <a:buNone/>
              <a:defRPr sz="1800">
                <a:latin typeface="Myriad Pro" pitchFamily="34" charset="0"/>
              </a:defRPr>
            </a:lvl3pPr>
            <a:lvl4pPr>
              <a:buNone/>
              <a:defRPr sz="1800">
                <a:latin typeface="Myriad Pro" pitchFamily="34" charset="0"/>
              </a:defRPr>
            </a:lvl4pPr>
            <a:lvl5pPr>
              <a:buNone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308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Bullets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600">
                <a:latin typeface="Myriad Pro" pitchFamily="34" charset="0"/>
              </a:defRPr>
            </a:lvl1pPr>
            <a:lvl2pPr>
              <a:buClr>
                <a:schemeClr val="accent1"/>
              </a:buClr>
              <a:defRPr sz="1600">
                <a:latin typeface="Myriad Pro" pitchFamily="34" charset="0"/>
              </a:defRPr>
            </a:lvl2pPr>
            <a:lvl3pPr>
              <a:buClr>
                <a:schemeClr val="accent1"/>
              </a:buClr>
              <a:defRPr sz="1600">
                <a:latin typeface="Myriad Pro" pitchFamily="34" charset="0"/>
              </a:defRPr>
            </a:lvl3pPr>
            <a:lvl4pPr>
              <a:buClr>
                <a:schemeClr val="accent1"/>
              </a:buClr>
              <a:defRPr sz="1600">
                <a:latin typeface="Myriad Pro" pitchFamily="34" charset="0"/>
              </a:defRPr>
            </a:lvl4pPr>
            <a:lvl5pPr>
              <a:buClr>
                <a:schemeClr val="accent1"/>
              </a:buCl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3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32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L) and Bullets (R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34517" y="1250307"/>
            <a:ext cx="3874559" cy="27944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1" y="1724303"/>
            <a:ext cx="4579937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  <a:lvl2pPr>
              <a:buClr>
                <a:schemeClr val="accent1"/>
              </a:buClr>
              <a:defRPr>
                <a:latin typeface="Myriad Pro" pitchFamily="34" charset="0"/>
              </a:defRPr>
            </a:lvl2pPr>
            <a:lvl3pPr>
              <a:buClr>
                <a:schemeClr val="accent1"/>
              </a:buClr>
              <a:defRPr>
                <a:latin typeface="Myriad Pro" pitchFamily="34" charset="0"/>
              </a:defRPr>
            </a:lvl3pPr>
            <a:lvl4pPr>
              <a:buClr>
                <a:schemeClr val="accent1"/>
              </a:buClr>
              <a:defRPr>
                <a:latin typeface="Myriad Pro" pitchFamily="34" charset="0"/>
              </a:defRPr>
            </a:lvl4pPr>
            <a:lvl5pPr>
              <a:buClr>
                <a:schemeClr val="accent1"/>
              </a:buCl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316602"/>
            <a:ext cx="45720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4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(L) and Image (R)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42991" y="1250307"/>
            <a:ext cx="3720495" cy="2861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buClr>
                <a:schemeClr val="accent1"/>
              </a:buClr>
              <a:buSzPct val="100000"/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5780" y="1703397"/>
            <a:ext cx="4500112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1pPr>
            <a:lvl2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2pPr>
            <a:lvl3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3pPr>
            <a:lvl4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4pPr>
            <a:lvl5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338317" y="1328701"/>
            <a:ext cx="4506688" cy="350722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17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9" y="4732509"/>
            <a:ext cx="9136341" cy="418748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183751" y="4846320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A0BCD-70B4-4B9D-BC9B-42A87D9211B4}" type="slidenum">
              <a:rPr lang="en-US" sz="600" b="0" smtClean="0">
                <a:latin typeface="+mn-lt"/>
              </a:rPr>
              <a:pPr marL="0" marR="914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en-US" sz="600" b="0" baseline="0" dirty="0" smtClean="0">
                <a:latin typeface="+mn-lt"/>
              </a:rPr>
              <a:t>     </a:t>
            </a: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095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63" r:id="rId10"/>
    <p:sldLayoutId id="2147484734" r:id="rId11"/>
    <p:sldLayoutId id="2147484736" r:id="rId12"/>
    <p:sldLayoutId id="2147484755" r:id="rId13"/>
    <p:sldLayoutId id="2147484593" r:id="rId14"/>
    <p:sldLayoutId id="2147484756" r:id="rId15"/>
    <p:sldLayoutId id="2147484757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 xmlns="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1098"/>
            <a:ext cx="9144969" cy="5155128"/>
          </a:xfrm>
          <a:prstGeom prst="rect">
            <a:avLst/>
          </a:prstGeom>
        </p:spPr>
      </p:pic>
      <p:sp>
        <p:nvSpPr>
          <p:cNvPr id="7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663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1" r:id="rId1"/>
    <p:sldLayoutId id="2147484646" r:id="rId2"/>
    <p:sldLayoutId id="2147484718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0" kern="1200" cap="all" spc="-100" baseline="0">
          <a:solidFill>
            <a:schemeClr val="bg1"/>
          </a:solidFill>
          <a:latin typeface="helvetica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 xmlns="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0169"/>
            <a:ext cx="9144970" cy="5155128"/>
          </a:xfrm>
          <a:prstGeom prst="rect">
            <a:avLst/>
          </a:prstGeom>
        </p:spPr>
      </p:pic>
      <p:sp>
        <p:nvSpPr>
          <p:cNvPr id="7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916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3" r:id="rId1"/>
    <p:sldLayoutId id="2147484642" r:id="rId2"/>
    <p:sldLayoutId id="2147484717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 xmlns="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0169"/>
            <a:ext cx="9144970" cy="5155129"/>
          </a:xfrm>
          <a:prstGeom prst="rect">
            <a:avLst/>
          </a:prstGeom>
        </p:spPr>
      </p:pic>
      <p:sp>
        <p:nvSpPr>
          <p:cNvPr id="10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119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2" r:id="rId1"/>
    <p:sldLayoutId id="2147484638" r:id="rId2"/>
    <p:sldLayoutId id="2147484716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 xmlns="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0169"/>
            <a:ext cx="9144970" cy="5155128"/>
          </a:xfrm>
          <a:prstGeom prst="rect">
            <a:avLst/>
          </a:prstGeom>
        </p:spPr>
      </p:pic>
      <p:sp>
        <p:nvSpPr>
          <p:cNvPr id="7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80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634" r:id="rId2"/>
    <p:sldLayoutId id="2147484715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 xmlns="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itunes.apple.com/us/app/planar-ultrares/id949987874?ls=1&amp;mt=8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r.com/Ultrares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3263" y="2559346"/>
            <a:ext cx="4953726" cy="329293"/>
          </a:xfrm>
        </p:spPr>
        <p:txBody>
          <a:bodyPr/>
          <a:lstStyle/>
          <a:p>
            <a:r>
              <a:rPr lang="en-US" dirty="0" smtClean="0"/>
              <a:t>March2017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3738" y="1695451"/>
            <a:ext cx="4963251" cy="703042"/>
          </a:xfrm>
        </p:spPr>
        <p:txBody>
          <a:bodyPr/>
          <a:lstStyle/>
          <a:p>
            <a:r>
              <a:rPr lang="en-US" dirty="0" smtClean="0"/>
              <a:t>PLANAR ULTRARES SERIES PRODUCT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04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HDCP 2.2 Compliant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276066" y="1460376"/>
            <a:ext cx="6516806" cy="1027611"/>
          </a:xfrm>
          <a:prstGeom prst="round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Myriad Pro" panose="020B0503030403020204" pitchFamily="34" charset="0"/>
              </a:rPr>
              <a:t>Compatible with current and future 4K sources</a:t>
            </a:r>
            <a:endParaRPr lang="en-US" b="1" dirty="0">
              <a:latin typeface="Myriad Pro" panose="020B05030304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09" y="2888687"/>
            <a:ext cx="1388555" cy="138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853" y="2888687"/>
            <a:ext cx="2080222" cy="1388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964" y="2888687"/>
            <a:ext cx="2534532" cy="138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Open Pluggable Specification (OPS) Expansion Slot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276066" y="1460376"/>
            <a:ext cx="6516806" cy="1027611"/>
          </a:xfrm>
          <a:prstGeom prst="round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Myriad Pro" panose="020B0503030403020204" pitchFamily="34" charset="0"/>
              </a:rPr>
              <a:t>Embedded functionality and customized by the user</a:t>
            </a:r>
            <a:endParaRPr lang="en-US" b="1" dirty="0">
              <a:latin typeface="Myriad Pro" panose="020B05030304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5" y="2493924"/>
            <a:ext cx="2839046" cy="1702373"/>
          </a:xfrm>
          <a:prstGeom prst="rect">
            <a:avLst/>
          </a:prstGeom>
        </p:spPr>
      </p:pic>
      <p:pic>
        <p:nvPicPr>
          <p:cNvPr id="9" name="Picture 2" descr="http://www.planar.com/imagegen/lowres/ix/media/434184/op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95" y="2597377"/>
            <a:ext cx="2364929" cy="16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planar.com/imagegen/lowres/ix/media/434702/hdbaset-ops-device-comple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373" y="2652601"/>
            <a:ext cx="2477894" cy="172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56076" y="3981387"/>
            <a:ext cx="1865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i="1" dirty="0" smtClean="0">
                <a:latin typeface="Myriad Pro" panose="020B0503030403020204" pitchFamily="34" charset="0"/>
              </a:rPr>
              <a:t>Planar </a:t>
            </a:r>
            <a:r>
              <a:rPr lang="en-US" sz="1200" i="1" dirty="0" err="1" smtClean="0">
                <a:latin typeface="Myriad Pro" panose="020B0503030403020204" pitchFamily="34" charset="0"/>
              </a:rPr>
              <a:t>ContentSmart</a:t>
            </a:r>
            <a:r>
              <a:rPr lang="en-US" sz="1200" i="1" dirty="0" smtClean="0">
                <a:latin typeface="Myriad Pro" panose="020B0503030403020204" pitchFamily="34" charset="0"/>
              </a:rPr>
              <a:t> 4K OPS media player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9928" y="3981387"/>
            <a:ext cx="1865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i="1" dirty="0" smtClean="0">
                <a:latin typeface="Myriad Pro" panose="020B0503030403020204" pitchFamily="34" charset="0"/>
              </a:rPr>
              <a:t>Planar 3G-SDI OPS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8327" y="3981387"/>
            <a:ext cx="2038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i="1" dirty="0" smtClean="0">
                <a:latin typeface="Myriad Pro" panose="020B0503030403020204" pitchFamily="34" charset="0"/>
              </a:rPr>
              <a:t>Planar </a:t>
            </a:r>
            <a:r>
              <a:rPr lang="en-US" sz="1200" i="1" dirty="0" err="1" smtClean="0">
                <a:latin typeface="Myriad Pro" panose="020B0503030403020204" pitchFamily="34" charset="0"/>
              </a:rPr>
              <a:t>HDBaseT</a:t>
            </a:r>
            <a:r>
              <a:rPr lang="en-US" sz="1200" i="1" dirty="0" smtClean="0">
                <a:latin typeface="Myriad Pro" panose="020B0503030403020204" pitchFamily="34" charset="0"/>
              </a:rPr>
              <a:t> Receiver OPS</a:t>
            </a:r>
          </a:p>
        </p:txBody>
      </p:sp>
    </p:spTree>
    <p:extLst>
      <p:ext uri="{BB962C8B-B14F-4D97-AF65-F5344CB8AC3E}">
        <p14:creationId xmlns:p14="http://schemas.microsoft.com/office/powerpoint/2010/main" val="26637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11803" y="1058863"/>
            <a:ext cx="8195733" cy="685800"/>
          </a:xfrm>
        </p:spPr>
        <p:txBody>
          <a:bodyPr/>
          <a:lstStyle/>
          <a:p>
            <a:r>
              <a:rPr lang="en-US" dirty="0" smtClean="0"/>
              <a:t>View multiple sources simultaneously in dual, triple, quad, or </a:t>
            </a:r>
            <a:r>
              <a:rPr lang="en-US" dirty="0" err="1" smtClean="0"/>
              <a:t>PiP</a:t>
            </a:r>
            <a:r>
              <a:rPr lang="en-US" dirty="0" smtClean="0"/>
              <a:t> layouts</a:t>
            </a:r>
          </a:p>
          <a:p>
            <a:r>
              <a:rPr lang="en-US" dirty="0" smtClean="0"/>
              <a:t>Switch sources and layouts quickly </a:t>
            </a:r>
          </a:p>
          <a:p>
            <a:r>
              <a:rPr lang="en-US" dirty="0" smtClean="0"/>
              <a:t>Make precise image adjustments by source </a:t>
            </a:r>
          </a:p>
          <a:p>
            <a:r>
              <a:rPr lang="en-US" dirty="0" smtClean="0"/>
              <a:t>Save and recall preset configurations</a:t>
            </a:r>
          </a:p>
          <a:p>
            <a:r>
              <a:rPr lang="en-US" dirty="0" smtClean="0"/>
              <a:t>Schedule events including on/off times, preset recalls, and more backlight adjustment </a:t>
            </a:r>
          </a:p>
          <a:p>
            <a:r>
              <a:rPr lang="en-US" dirty="0" smtClean="0"/>
              <a:t>Select and switch audio sources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MediaPlex</a:t>
            </a:r>
            <a:r>
              <a:rPr lang="en-US" dirty="0" smtClean="0"/>
              <a:t> Plus Processing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42900" y="685800"/>
            <a:ext cx="8678863" cy="3730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Enhanced multi-source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0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11803" y="1058863"/>
            <a:ext cx="8195733" cy="685800"/>
          </a:xfrm>
        </p:spPr>
        <p:txBody>
          <a:bodyPr/>
          <a:lstStyle/>
          <a:p>
            <a:r>
              <a:rPr lang="en-US" dirty="0" smtClean="0"/>
              <a:t>Content rotation</a:t>
            </a:r>
          </a:p>
          <a:p>
            <a:r>
              <a:rPr lang="en-US" dirty="0" smtClean="0"/>
              <a:t>Web control</a:t>
            </a:r>
          </a:p>
          <a:p>
            <a:r>
              <a:rPr lang="en-US" dirty="0" smtClean="0"/>
              <a:t>Remote monitoring alerts</a:t>
            </a:r>
          </a:p>
          <a:p>
            <a:r>
              <a:rPr lang="en-US" dirty="0" smtClean="0"/>
              <a:t>Advanced color management</a:t>
            </a:r>
          </a:p>
          <a:p>
            <a:r>
              <a:rPr lang="en-US" dirty="0" smtClean="0"/>
              <a:t>Cloning</a:t>
            </a:r>
          </a:p>
          <a:p>
            <a:r>
              <a:rPr lang="en-US" dirty="0" smtClean="0"/>
              <a:t>Pixel orbiter</a:t>
            </a:r>
          </a:p>
          <a:p>
            <a:r>
              <a:rPr lang="en-US" dirty="0" smtClean="0"/>
              <a:t>Test patterns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MediaPlex</a:t>
            </a:r>
            <a:r>
              <a:rPr lang="en-US" dirty="0" smtClean="0"/>
              <a:t> Plus Processing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42900" y="685800"/>
            <a:ext cx="8678863" cy="3730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Enhanced multi-source management </a:t>
            </a:r>
            <a:r>
              <a:rPr lang="en-US" sz="1400" dirty="0" smtClean="0"/>
              <a:t>(continued)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Multi-Source Layouts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199" y="3010872"/>
            <a:ext cx="1627833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5" y="2131960"/>
            <a:ext cx="1139484" cy="640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04" y="1389118"/>
            <a:ext cx="1139485" cy="640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95" y="1398479"/>
            <a:ext cx="1139484" cy="640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04" y="2131960"/>
            <a:ext cx="1139485" cy="64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68" y="2874802"/>
            <a:ext cx="1139484" cy="64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199" y="1392182"/>
            <a:ext cx="1627833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82" y="1729570"/>
            <a:ext cx="1139485" cy="64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82" y="2492660"/>
            <a:ext cx="1139485" cy="640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8" y="1392182"/>
            <a:ext cx="1139483" cy="640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92" y="2144554"/>
            <a:ext cx="1139483" cy="64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92" y="2886794"/>
            <a:ext cx="1139483" cy="6400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91" y="3629034"/>
            <a:ext cx="1139483" cy="6400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60425" y="984707"/>
            <a:ext cx="1378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Single View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38833" y="2612024"/>
            <a:ext cx="1378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Quad 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55547" y="984707"/>
            <a:ext cx="1382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Triple Views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0317" y="984707"/>
            <a:ext cx="1382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Dual Views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10483" y="984707"/>
            <a:ext cx="1382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err="1" smtClean="0">
                <a:latin typeface="Myriad Pro" panose="020B0503030403020204" pitchFamily="34" charset="0"/>
              </a:rPr>
              <a:t>PiP</a:t>
            </a:r>
            <a:r>
              <a:rPr lang="en-US" sz="1400" i="1" dirty="0" smtClean="0">
                <a:latin typeface="Myriad Pro" panose="020B0503030403020204" pitchFamily="34" charset="0"/>
              </a:rPr>
              <a:t> Views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2341" y="3777126"/>
            <a:ext cx="152408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en-US" sz="1050" dirty="0" smtClean="0">
                <a:latin typeface="+mn-lt"/>
              </a:rPr>
              <a:t>Note: 3 sizes of </a:t>
            </a:r>
            <a:r>
              <a:rPr lang="en-US" sz="1050" dirty="0" err="1" smtClean="0">
                <a:latin typeface="+mn-lt"/>
              </a:rPr>
              <a:t>PiP</a:t>
            </a:r>
            <a:r>
              <a:rPr lang="en-US" sz="1050" dirty="0" smtClean="0">
                <a:latin typeface="+mn-lt"/>
              </a:rPr>
              <a:t> window available for each layout</a:t>
            </a:r>
          </a:p>
        </p:txBody>
      </p:sp>
    </p:spTree>
    <p:extLst>
      <p:ext uri="{BB962C8B-B14F-4D97-AF65-F5344CB8AC3E}">
        <p14:creationId xmlns:p14="http://schemas.microsoft.com/office/powerpoint/2010/main" val="12715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Adjustments by Source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80520" y="3796021"/>
            <a:ext cx="4382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800" i="1" dirty="0" smtClean="0">
                <a:latin typeface="Myriad Pro" panose="020B0503030403020204" pitchFamily="34" charset="0"/>
              </a:rPr>
              <a:t>Optimizes </a:t>
            </a:r>
            <a:r>
              <a:rPr lang="en-US" sz="1800" i="1" dirty="0">
                <a:latin typeface="Myriad Pro" panose="020B0503030403020204" pitchFamily="34" charset="0"/>
              </a:rPr>
              <a:t>picture quality at the source level</a:t>
            </a:r>
            <a:endParaRPr lang="en-US" sz="1800" i="1" dirty="0" smtClean="0">
              <a:latin typeface="Myriad Pro" panose="020B05030304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18" y="1163174"/>
            <a:ext cx="4382246" cy="2571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5" y="884459"/>
            <a:ext cx="2146965" cy="343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68263" indent="0">
              <a:buNone/>
            </a:pPr>
            <a:r>
              <a:rPr lang="en-US" dirty="0" smtClean="0"/>
              <a:t>Save and recall preset features incorporating:</a:t>
            </a:r>
          </a:p>
          <a:p>
            <a:r>
              <a:rPr lang="en-US" dirty="0" smtClean="0"/>
              <a:t>Source</a:t>
            </a:r>
          </a:p>
          <a:p>
            <a:r>
              <a:rPr lang="en-US" dirty="0" smtClean="0"/>
              <a:t>Layout</a:t>
            </a:r>
          </a:p>
          <a:p>
            <a:r>
              <a:rPr lang="en-US" dirty="0" smtClean="0"/>
              <a:t>Image adjustment settings</a:t>
            </a:r>
          </a:p>
          <a:p>
            <a:r>
              <a:rPr lang="en-US" dirty="0" smtClean="0"/>
              <a:t>Audio settings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Presets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70" y="1474389"/>
            <a:ext cx="3160306" cy="145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2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68263" indent="0">
              <a:buNone/>
            </a:pPr>
            <a:r>
              <a:rPr lang="en-US" dirty="0" smtClean="0"/>
              <a:t>Schedule up to 20 events</a:t>
            </a:r>
          </a:p>
          <a:p>
            <a:r>
              <a:rPr lang="en-US" dirty="0" smtClean="0"/>
              <a:t>On/Off</a:t>
            </a:r>
          </a:p>
          <a:p>
            <a:r>
              <a:rPr lang="en-US" dirty="0" smtClean="0"/>
              <a:t>Presets</a:t>
            </a:r>
          </a:p>
          <a:p>
            <a:r>
              <a:rPr lang="en-US" dirty="0" smtClean="0"/>
              <a:t>Backlight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Scheduling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13" y="1149798"/>
            <a:ext cx="2124575" cy="318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Multi-Source Audio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76566" y="3796021"/>
            <a:ext cx="4382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800" i="1" dirty="0" smtClean="0">
                <a:latin typeface="Myriad Pro" panose="020B0503030403020204" pitchFamily="34" charset="0"/>
              </a:rPr>
              <a:t>Audio source selected by zone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4" y="1163174"/>
            <a:ext cx="4382246" cy="2571431"/>
          </a:xfrm>
          <a:prstGeom prst="rect">
            <a:avLst/>
          </a:prstGeom>
        </p:spPr>
      </p:pic>
      <p:sp>
        <p:nvSpPr>
          <p:cNvPr id="6" name="Action Button: Sound 5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4474022" y="1455552"/>
            <a:ext cx="1382400" cy="813600"/>
          </a:xfrm>
          <a:prstGeom prst="actionButtonSound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9" y="1217477"/>
            <a:ext cx="3044021" cy="20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1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790526" y="2692471"/>
            <a:ext cx="1964547" cy="1106424"/>
          </a:xfrm>
          <a:prstGeom prst="rect">
            <a:avLst/>
          </a:prstGeom>
          <a:solidFill>
            <a:srgbClr val="1D1D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4806" y="1124829"/>
            <a:ext cx="1964547" cy="1106424"/>
          </a:xfrm>
          <a:prstGeom prst="rect">
            <a:avLst/>
          </a:prstGeom>
          <a:solidFill>
            <a:srgbClr val="1D1D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51786"/>
            <a:ext cx="7772400" cy="464342"/>
          </a:xfrm>
        </p:spPr>
        <p:txBody>
          <a:bodyPr/>
          <a:lstStyle/>
          <a:p>
            <a:r>
              <a:rPr lang="en-US" b="1" dirty="0" smtClean="0"/>
              <a:t>Content Rotation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3171" y="605496"/>
            <a:ext cx="8523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dirty="0" smtClean="0">
                <a:latin typeface="+mn-lt"/>
              </a:rPr>
              <a:t>Ability to rotate content orientation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00" y="227234"/>
            <a:ext cx="2146965" cy="3435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3016" y="2196416"/>
            <a:ext cx="879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dirty="0" smtClean="0">
                <a:latin typeface="+mn-lt"/>
              </a:rPr>
              <a:t>90°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527" y="2196416"/>
            <a:ext cx="879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dirty="0" smtClean="0">
                <a:latin typeface="+mn-lt"/>
              </a:rPr>
              <a:t>None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1183" y="3767694"/>
            <a:ext cx="879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dirty="0" smtClean="0">
                <a:latin typeface="+mn-lt"/>
              </a:rPr>
              <a:t>180°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7440" y="3763260"/>
            <a:ext cx="879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dirty="0" smtClean="0">
                <a:latin typeface="+mn-lt"/>
              </a:rPr>
              <a:t>270°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090259" y="3021876"/>
            <a:ext cx="3657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639" y="1156066"/>
            <a:ext cx="587342" cy="10439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5425" y="4129851"/>
            <a:ext cx="85238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050" i="1" dirty="0" smtClean="0">
                <a:latin typeface="+mn-lt"/>
              </a:rPr>
              <a:t>Note: This feature does not automatically detect the orientation of the content.  Content would need to be rotated by command (remote, RS232, or LAN)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90526" y="1124828"/>
            <a:ext cx="1964547" cy="1106424"/>
          </a:xfrm>
          <a:prstGeom prst="rect">
            <a:avLst/>
          </a:prstGeom>
          <a:solidFill>
            <a:srgbClr val="1D1D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4805" y="2692471"/>
            <a:ext cx="1964547" cy="1106424"/>
          </a:xfrm>
          <a:prstGeom prst="rect">
            <a:avLst/>
          </a:prstGeom>
          <a:solidFill>
            <a:srgbClr val="1D1D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29421" y="725517"/>
            <a:ext cx="1071590" cy="19050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73590" y="2717402"/>
            <a:ext cx="586975" cy="10435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229421" y="2300672"/>
            <a:ext cx="1071589" cy="19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149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30" y="109880"/>
            <a:ext cx="8825642" cy="43894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Planar</a:t>
            </a:r>
            <a:r>
              <a:rPr lang="en-US" baseline="30000" dirty="0" smtClean="0">
                <a:solidFill>
                  <a:schemeClr val="bg1"/>
                </a:solidFill>
              </a:rPr>
              <a:t>®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UltraRes</a:t>
            </a:r>
            <a:r>
              <a:rPr lang="en-US" dirty="0" smtClean="0">
                <a:solidFill>
                  <a:schemeClr val="bg1"/>
                </a:solidFill>
              </a:rPr>
              <a:t>™ Series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400" dirty="0"/>
              <a:t>Stunning 4K Clarity in Immersive 75”, 86“, and 98" Sizes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145830" y="925229"/>
            <a:ext cx="6063381" cy="3045880"/>
          </a:xfrm>
          <a:prstGeom prst="rect">
            <a:avLst/>
          </a:prstGeom>
        </p:spPr>
        <p:txBody>
          <a:bodyPr/>
          <a:lstStyle/>
          <a:p>
            <a:pPr marL="55563" indent="0">
              <a:buNone/>
            </a:pPr>
            <a:endParaRPr lang="en-US" sz="900" b="1" dirty="0" smtClean="0">
              <a:solidFill>
                <a:schemeClr val="accent3"/>
              </a:solidFill>
            </a:endParaRPr>
          </a:p>
          <a:p>
            <a:pPr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75</a:t>
            </a:r>
            <a:r>
              <a:rPr lang="en-US" sz="1400" dirty="0">
                <a:solidFill>
                  <a:schemeClr val="bg1"/>
                </a:solidFill>
              </a:rPr>
              <a:t>", 86", and 98" diagonal with native </a:t>
            </a:r>
            <a:r>
              <a:rPr lang="en-US" sz="1400" dirty="0" smtClean="0">
                <a:solidFill>
                  <a:schemeClr val="bg1"/>
                </a:solidFill>
              </a:rPr>
              <a:t>3.840 </a:t>
            </a:r>
            <a:r>
              <a:rPr lang="en-US" sz="1400" dirty="0">
                <a:solidFill>
                  <a:schemeClr val="bg1"/>
                </a:solidFill>
              </a:rPr>
              <a:t>x </a:t>
            </a:r>
            <a:r>
              <a:rPr lang="en-US" sz="1400" dirty="0" smtClean="0">
                <a:solidFill>
                  <a:schemeClr val="bg1"/>
                </a:solidFill>
              </a:rPr>
              <a:t>2.160 </a:t>
            </a:r>
            <a:r>
              <a:rPr lang="en-US" sz="1400" dirty="0">
                <a:solidFill>
                  <a:schemeClr val="bg1"/>
                </a:solidFill>
              </a:rPr>
              <a:t>resolution </a:t>
            </a:r>
          </a:p>
          <a:p>
            <a:pPr lvl="0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Best-in-class image and color quality for native and </a:t>
            </a:r>
            <a:r>
              <a:rPr lang="en-US" sz="1400" dirty="0" err="1" smtClean="0">
                <a:solidFill>
                  <a:schemeClr val="bg1"/>
                </a:solidFill>
              </a:rPr>
              <a:t>upscaled</a:t>
            </a:r>
            <a:r>
              <a:rPr lang="en-US" sz="1400" dirty="0" smtClean="0">
                <a:solidFill>
                  <a:schemeClr val="bg1"/>
                </a:solidFill>
              </a:rPr>
              <a:t> content</a:t>
            </a:r>
          </a:p>
          <a:p>
            <a:pPr lvl="0" eaLnBrk="1" hangingPunct="1">
              <a:defRPr/>
            </a:pPr>
            <a:r>
              <a:rPr lang="en-US" sz="1400" dirty="0">
                <a:solidFill>
                  <a:schemeClr val="bg1"/>
                </a:solidFill>
              </a:rPr>
              <a:t>Superior 4K video performance and compatibility</a:t>
            </a:r>
          </a:p>
          <a:p>
            <a:pPr lvl="0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Planar® </a:t>
            </a:r>
            <a:r>
              <a:rPr lang="en-US" sz="1400" dirty="0" err="1" smtClean="0">
                <a:solidFill>
                  <a:schemeClr val="bg1"/>
                </a:solidFill>
              </a:rPr>
              <a:t>MediaPlex</a:t>
            </a:r>
            <a:r>
              <a:rPr lang="en-US" sz="1400" dirty="0" smtClean="0">
                <a:solidFill>
                  <a:schemeClr val="bg1"/>
                </a:solidFill>
              </a:rPr>
              <a:t>™ </a:t>
            </a:r>
            <a:r>
              <a:rPr lang="en-US" sz="1400" dirty="0">
                <a:solidFill>
                  <a:schemeClr val="bg1"/>
                </a:solidFill>
              </a:rPr>
              <a:t>Plus </a:t>
            </a:r>
            <a:r>
              <a:rPr lang="en-US" sz="1400" dirty="0" smtClean="0">
                <a:solidFill>
                  <a:schemeClr val="bg1"/>
                </a:solidFill>
              </a:rPr>
              <a:t>processing </a:t>
            </a:r>
            <a:r>
              <a:rPr lang="en-US" sz="1400" dirty="0">
                <a:solidFill>
                  <a:schemeClr val="bg1"/>
                </a:solidFill>
              </a:rPr>
              <a:t>for advanced multi-source viewing and image adjustment </a:t>
            </a:r>
            <a:r>
              <a:rPr lang="en-US" sz="1400" dirty="0" smtClean="0">
                <a:solidFill>
                  <a:schemeClr val="bg1"/>
                </a:solidFill>
              </a:rPr>
              <a:t>control</a:t>
            </a: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Ultra-slim Planar® Profile™ Mounting </a:t>
            </a:r>
            <a:r>
              <a:rPr lang="en-US" sz="1400" dirty="0">
                <a:solidFill>
                  <a:schemeClr val="bg1"/>
                </a:solidFill>
              </a:rPr>
              <a:t>S</a:t>
            </a:r>
            <a:r>
              <a:rPr lang="en-US" sz="1400" dirty="0" smtClean="0">
                <a:solidFill>
                  <a:schemeClr val="bg1"/>
                </a:solidFill>
              </a:rPr>
              <a:t>ystem simplifies installation and maintenance</a:t>
            </a:r>
          </a:p>
          <a:p>
            <a:pPr>
              <a:defRPr/>
            </a:pPr>
            <a:r>
              <a:rPr lang="en-US" sz="1400" dirty="0" err="1">
                <a:solidFill>
                  <a:schemeClr val="bg1"/>
                </a:solidFill>
              </a:rPr>
              <a:t>Fanless</a:t>
            </a:r>
            <a:r>
              <a:rPr lang="en-US" sz="1400" dirty="0">
                <a:solidFill>
                  <a:schemeClr val="bg1"/>
                </a:solidFill>
              </a:rPr>
              <a:t> operation with redundant power supply for added </a:t>
            </a:r>
            <a:r>
              <a:rPr lang="en-US" sz="1400" dirty="0" smtClean="0">
                <a:solidFill>
                  <a:schemeClr val="bg1"/>
                </a:solidFill>
              </a:rPr>
              <a:t>reliability</a:t>
            </a: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24x7 support in landscape </a:t>
            </a:r>
            <a:r>
              <a:rPr lang="en-US" sz="1400" dirty="0">
                <a:solidFill>
                  <a:schemeClr val="bg1"/>
                </a:solidFill>
              </a:rPr>
              <a:t>or portrait </a:t>
            </a:r>
            <a:r>
              <a:rPr lang="en-US" sz="1400" dirty="0" smtClean="0">
                <a:solidFill>
                  <a:schemeClr val="bg1"/>
                </a:solidFill>
              </a:rPr>
              <a:t>orientation</a:t>
            </a:r>
          </a:p>
          <a:p>
            <a:pPr>
              <a:defRPr/>
            </a:pPr>
            <a:r>
              <a:rPr lang="en-US" sz="1400" dirty="0"/>
              <a:t>Remote monitoring alerts via email when a designated event </a:t>
            </a:r>
            <a:r>
              <a:rPr lang="en-US" sz="1400" dirty="0" smtClean="0"/>
              <a:t>occurs</a:t>
            </a:r>
            <a:endParaRPr lang="en-US" sz="1400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Fully integrated multi-touch models available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72" y="1630980"/>
            <a:ext cx="2967500" cy="20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71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51786"/>
            <a:ext cx="7772400" cy="464342"/>
          </a:xfrm>
        </p:spPr>
        <p:txBody>
          <a:bodyPr/>
          <a:lstStyle/>
          <a:p>
            <a:r>
              <a:rPr lang="en-US" b="1" dirty="0" smtClean="0"/>
              <a:t>Web Control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2764" y="616128"/>
            <a:ext cx="7969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dirty="0" smtClean="0">
                <a:latin typeface="+mn-lt"/>
              </a:rPr>
              <a:t>Ability to view and control select features of the OSD with a Web browser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" y="1414584"/>
            <a:ext cx="5208104" cy="27939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0957" y="1414584"/>
            <a:ext cx="2928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System information and status</a:t>
            </a:r>
          </a:p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Multi-source views</a:t>
            </a:r>
          </a:p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Presets</a:t>
            </a:r>
          </a:p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Panel brightness</a:t>
            </a:r>
          </a:p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Power</a:t>
            </a:r>
          </a:p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Audio</a:t>
            </a:r>
          </a:p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</a:pP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7906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51786"/>
            <a:ext cx="7772400" cy="464342"/>
          </a:xfrm>
        </p:spPr>
        <p:txBody>
          <a:bodyPr/>
          <a:lstStyle/>
          <a:p>
            <a:r>
              <a:rPr lang="en-US" b="1" dirty="0" smtClean="0"/>
              <a:t>Remote Monitoring Alerts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2764" y="616128"/>
            <a:ext cx="7969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dirty="0" smtClean="0">
                <a:latin typeface="+mn-lt"/>
              </a:rPr>
              <a:t>Enables email notifications for designated events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250" y="1103931"/>
            <a:ext cx="839574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MyriadPro-Bold" panose="020B0703030403020204" pitchFamily="34" charset="0"/>
              </a:rPr>
              <a:t>Power On/Off: </a:t>
            </a:r>
            <a:r>
              <a:rPr lang="en-US" sz="1800" dirty="0">
                <a:solidFill>
                  <a:schemeClr val="bg1"/>
                </a:solidFill>
                <a:latin typeface="MyriadPro-Regular" panose="020B0503030403020204" pitchFamily="34" charset="0"/>
              </a:rPr>
              <a:t>Occurs when standby mode is entered and when the display </a:t>
            </a:r>
            <a:r>
              <a:rPr lang="en-US" sz="1800" dirty="0" smtClean="0">
                <a:solidFill>
                  <a:schemeClr val="bg1"/>
                </a:solidFill>
                <a:latin typeface="MyriadPro-Regular" panose="020B0503030403020204" pitchFamily="34" charset="0"/>
              </a:rPr>
              <a:t>is powered 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MyriadPro-Bold" panose="020B0703030403020204" pitchFamily="34" charset="0"/>
              </a:rPr>
              <a:t>System </a:t>
            </a:r>
            <a:r>
              <a:rPr lang="en-US" sz="1800" b="1" dirty="0">
                <a:solidFill>
                  <a:schemeClr val="bg1"/>
                </a:solidFill>
                <a:latin typeface="MyriadPro-Bold" panose="020B0703030403020204" pitchFamily="34" charset="0"/>
              </a:rPr>
              <a:t>Error: </a:t>
            </a:r>
            <a:r>
              <a:rPr lang="en-US" sz="1800" dirty="0">
                <a:solidFill>
                  <a:schemeClr val="bg1"/>
                </a:solidFill>
                <a:latin typeface="MyriadPro-Regular" panose="020B0503030403020204" pitchFamily="34" charset="0"/>
              </a:rPr>
              <a:t>Occurs when the display has detected an error within the</a:t>
            </a:r>
            <a:br>
              <a:rPr lang="en-US" sz="1800" dirty="0">
                <a:solidFill>
                  <a:schemeClr val="bg1"/>
                </a:solidFill>
                <a:latin typeface="MyriadPro-Regular" panose="020B0503030403020204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MyriadPro-Regular" panose="020B0503030403020204" pitchFamily="34" charset="0"/>
              </a:rPr>
              <a:t>system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MyriadPro-Bold" panose="020B0703030403020204" pitchFamily="34" charset="0"/>
              </a:rPr>
              <a:t>Source </a:t>
            </a:r>
            <a:r>
              <a:rPr lang="en-US" sz="1800" b="1" dirty="0">
                <a:solidFill>
                  <a:schemeClr val="bg1"/>
                </a:solidFill>
                <a:latin typeface="MyriadPro-Bold" panose="020B0703030403020204" pitchFamily="34" charset="0"/>
              </a:rPr>
              <a:t>Detect: </a:t>
            </a:r>
            <a:r>
              <a:rPr lang="en-US" sz="1800" dirty="0">
                <a:solidFill>
                  <a:schemeClr val="bg1"/>
                </a:solidFill>
                <a:latin typeface="MyriadPro-Regular" panose="020B0503030403020204" pitchFamily="34" charset="0"/>
              </a:rPr>
              <a:t>Occurs when the display detects and displays a new input</a:t>
            </a:r>
            <a:br>
              <a:rPr lang="en-US" sz="1800" dirty="0">
                <a:solidFill>
                  <a:schemeClr val="bg1"/>
                </a:solidFill>
                <a:latin typeface="MyriadPro-Regular" panose="020B0503030403020204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MyriadPro-Regular" panose="020B0503030403020204" pitchFamily="34" charset="0"/>
              </a:rPr>
              <a:t>signal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MyriadPro-Bold" panose="020B0703030403020204" pitchFamily="34" charset="0"/>
              </a:rPr>
              <a:t>Source </a:t>
            </a:r>
            <a:r>
              <a:rPr lang="en-US" sz="1800" b="1" dirty="0">
                <a:solidFill>
                  <a:schemeClr val="bg1"/>
                </a:solidFill>
                <a:latin typeface="MyriadPro-Bold" panose="020B0703030403020204" pitchFamily="34" charset="0"/>
              </a:rPr>
              <a:t>Lost: </a:t>
            </a:r>
            <a:r>
              <a:rPr lang="en-US" sz="1800" dirty="0">
                <a:solidFill>
                  <a:schemeClr val="bg1"/>
                </a:solidFill>
                <a:latin typeface="MyriadPro-Regular" panose="020B0503030403020204" pitchFamily="34" charset="0"/>
              </a:rPr>
              <a:t>Occurs when the current input signal is no longer </a:t>
            </a:r>
            <a:r>
              <a:rPr lang="en-US" sz="1800" dirty="0" smtClean="0">
                <a:solidFill>
                  <a:schemeClr val="bg1"/>
                </a:solidFill>
                <a:latin typeface="MyriadPro-Regular" panose="020B0503030403020204" pitchFamily="34" charset="0"/>
              </a:rPr>
              <a:t>detected.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MyriadPro-Bold" panose="020B0703030403020204" pitchFamily="34" charset="0"/>
              </a:rPr>
              <a:t>Source </a:t>
            </a:r>
            <a:r>
              <a:rPr lang="en-US" sz="1800" b="1" dirty="0">
                <a:solidFill>
                  <a:schemeClr val="bg1"/>
                </a:solidFill>
                <a:latin typeface="MyriadPro-Bold" panose="020B0703030403020204" pitchFamily="34" charset="0"/>
              </a:rPr>
              <a:t>Selected: </a:t>
            </a:r>
            <a:r>
              <a:rPr lang="en-US" sz="1800" dirty="0">
                <a:solidFill>
                  <a:schemeClr val="bg1"/>
                </a:solidFill>
                <a:latin typeface="MyriadPro-Regular" panose="020B0503030403020204" pitchFamily="34" charset="0"/>
              </a:rPr>
              <a:t>Occurs when a different input source is selected for any of </a:t>
            </a:r>
            <a:r>
              <a:rPr lang="en-US" sz="1800" dirty="0" smtClean="0">
                <a:solidFill>
                  <a:schemeClr val="bg1"/>
                </a:solidFill>
                <a:latin typeface="MyriadPro-Regular" panose="020B0503030403020204" pitchFamily="34" charset="0"/>
              </a:rPr>
              <a:t>the zones</a:t>
            </a:r>
            <a:r>
              <a:rPr lang="en-US" sz="1800" dirty="0">
                <a:solidFill>
                  <a:schemeClr val="bg1"/>
                </a:solidFill>
                <a:latin typeface="MyriadPro-Regular" panose="020B0503030403020204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MyriadPro-Regular" panose="020B0503030403020204" pitchFamily="34" charset="0"/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30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51786"/>
            <a:ext cx="7772400" cy="464342"/>
          </a:xfrm>
        </p:spPr>
        <p:txBody>
          <a:bodyPr/>
          <a:lstStyle/>
          <a:p>
            <a:r>
              <a:rPr lang="en-US" b="1" dirty="0" smtClean="0"/>
              <a:t>Advanced Color Management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66" y="151786"/>
            <a:ext cx="2758582" cy="41401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764" y="616128"/>
            <a:ext cx="7969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dirty="0" smtClean="0"/>
              <a:t>Adjusts </a:t>
            </a:r>
            <a:r>
              <a:rPr lang="en-US" dirty="0"/>
              <a:t>the color coordinates </a:t>
            </a:r>
            <a:r>
              <a:rPr lang="en-US" dirty="0" smtClean="0"/>
              <a:t>for any given zone</a:t>
            </a:r>
            <a:endParaRPr lang="en-US" dirty="0" smtClean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2463" y="189275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These controls 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can be </a:t>
            </a:r>
            <a:r>
              <a:rPr lang="en-US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used by advanced installers to achieve exact color point targets on the display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9090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51786"/>
            <a:ext cx="7772400" cy="464342"/>
          </a:xfrm>
        </p:spPr>
        <p:txBody>
          <a:bodyPr/>
          <a:lstStyle/>
          <a:p>
            <a:r>
              <a:rPr lang="en-US" b="1" dirty="0" smtClean="0"/>
              <a:t>Cloning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98" y="1179838"/>
            <a:ext cx="2955403" cy="297500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047995" y="3239589"/>
            <a:ext cx="1793964" cy="5660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4" idx="2"/>
          </p:cNvCxnSpPr>
          <p:nvPr/>
        </p:nvCxnSpPr>
        <p:spPr>
          <a:xfrm>
            <a:off x="2551605" y="3518264"/>
            <a:ext cx="496390" cy="4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2764" y="616128"/>
            <a:ext cx="7969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dirty="0" smtClean="0"/>
              <a:t>Save and then copy settings to other displays</a:t>
            </a: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34873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51786"/>
            <a:ext cx="7772400" cy="464342"/>
          </a:xfrm>
        </p:spPr>
        <p:txBody>
          <a:bodyPr/>
          <a:lstStyle/>
          <a:p>
            <a:r>
              <a:rPr lang="en-US" b="1" dirty="0" smtClean="0"/>
              <a:t>Pixel Orbiter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2764" y="616128"/>
            <a:ext cx="7969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Creates slight frame motion to help avoid image retention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98" y="1179838"/>
            <a:ext cx="2955403" cy="297500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708359" y="2220687"/>
            <a:ext cx="496390" cy="4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825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4" y="151786"/>
            <a:ext cx="7772400" cy="464342"/>
          </a:xfrm>
        </p:spPr>
        <p:txBody>
          <a:bodyPr/>
          <a:lstStyle/>
          <a:p>
            <a:r>
              <a:rPr lang="en-US" b="1" dirty="0" smtClean="0"/>
              <a:t>Test Patterns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10" y="1080470"/>
            <a:ext cx="2845105" cy="3175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891" y="616128"/>
            <a:ext cx="7969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Selects </a:t>
            </a:r>
            <a:r>
              <a:rPr lang="en-US" dirty="0"/>
              <a:t>a test pattern to show on the </a:t>
            </a:r>
            <a:r>
              <a:rPr lang="en-US" dirty="0" smtClean="0"/>
              <a:t>display for </a:t>
            </a:r>
            <a:r>
              <a:rPr lang="en-US" dirty="0"/>
              <a:t>diagnostic purposes</a:t>
            </a:r>
          </a:p>
        </p:txBody>
      </p:sp>
    </p:spTree>
    <p:extLst>
      <p:ext uri="{BB962C8B-B14F-4D97-AF65-F5344CB8AC3E}">
        <p14:creationId xmlns:p14="http://schemas.microsoft.com/office/powerpoint/2010/main" val="3955877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UltraRes</a:t>
            </a:r>
            <a:r>
              <a:rPr lang="en-US" dirty="0" smtClean="0"/>
              <a:t> Series Control Options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52" y="1472597"/>
            <a:ext cx="1484513" cy="132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09" y="1405386"/>
            <a:ext cx="2543601" cy="2543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4765" y="949377"/>
            <a:ext cx="1579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Remote control with hot keys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9852" y="946811"/>
            <a:ext cx="1484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On-Screen menu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3415" y="949377"/>
            <a:ext cx="153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err="1" smtClean="0">
                <a:latin typeface="Myriad Pro" panose="020B0503030403020204" pitchFamily="34" charset="0"/>
              </a:rPr>
              <a:t>UltraRes</a:t>
            </a:r>
            <a:r>
              <a:rPr lang="en-US" sz="1400" i="1" dirty="0" smtClean="0">
                <a:latin typeface="Myriad Pro" panose="020B0503030403020204" pitchFamily="34" charset="0"/>
              </a:rPr>
              <a:t> App for iOS and Android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8" t="19007" r="8340" b="72675"/>
          <a:stretch/>
        </p:blipFill>
        <p:spPr>
          <a:xfrm rot="16200000">
            <a:off x="6470999" y="1642425"/>
            <a:ext cx="1314190" cy="990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0" t="38606" r="6061" b="54362"/>
          <a:stretch/>
        </p:blipFill>
        <p:spPr>
          <a:xfrm rot="16200000">
            <a:off x="7958109" y="1621258"/>
            <a:ext cx="840706" cy="543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32730" y="949377"/>
            <a:ext cx="990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RS-232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06770" y="946349"/>
            <a:ext cx="543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LAN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32" y="3487203"/>
            <a:ext cx="2279819" cy="7893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5732" y="3102173"/>
            <a:ext cx="2279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Rear keypad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33" y="1525228"/>
            <a:ext cx="928631" cy="2803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841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80" y="1188262"/>
            <a:ext cx="5209628" cy="685800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Manage multi-source viewing on Planar </a:t>
            </a:r>
            <a:r>
              <a:rPr lang="en-US" dirty="0" err="1" smtClean="0"/>
              <a:t>UltraRes</a:t>
            </a:r>
            <a:r>
              <a:rPr lang="en-US" dirty="0" smtClean="0"/>
              <a:t> Series displays with a phone or tablet.</a:t>
            </a:r>
          </a:p>
          <a:p>
            <a:r>
              <a:rPr lang="en-US" dirty="0" smtClean="0"/>
              <a:t>Select from up to 6 connected content sources</a:t>
            </a:r>
          </a:p>
          <a:p>
            <a:r>
              <a:rPr lang="en-US" dirty="0" smtClean="0"/>
              <a:t>Switch between single, dual, triple, quad, or picture-in picture (</a:t>
            </a:r>
            <a:r>
              <a:rPr lang="en-US" dirty="0" err="1" smtClean="0"/>
              <a:t>PiP</a:t>
            </a:r>
            <a:r>
              <a:rPr lang="en-US" dirty="0" smtClean="0"/>
              <a:t>) layouts</a:t>
            </a:r>
          </a:p>
          <a:p>
            <a:r>
              <a:rPr lang="en-US" dirty="0" smtClean="0"/>
              <a:t>Recall saved preset configurations</a:t>
            </a:r>
          </a:p>
          <a:p>
            <a:r>
              <a:rPr lang="en-US" dirty="0" smtClean="0"/>
              <a:t>Create custom names for inputs</a:t>
            </a:r>
          </a:p>
          <a:p>
            <a:r>
              <a:rPr lang="en-US" dirty="0" smtClean="0"/>
              <a:t>Hide unused inputs</a:t>
            </a:r>
          </a:p>
          <a:p>
            <a:r>
              <a:rPr lang="en-US" dirty="0" smtClean="0"/>
              <a:t>Power on and off the display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</a:t>
            </a:r>
            <a:r>
              <a:rPr lang="en-US" baseline="30000" dirty="0" smtClean="0"/>
              <a:t>®</a:t>
            </a:r>
            <a:r>
              <a:rPr lang="en-US" dirty="0" smtClean="0"/>
              <a:t> </a:t>
            </a:r>
            <a:r>
              <a:rPr lang="en-US" dirty="0"/>
              <a:t>UltraRes™ </a:t>
            </a:r>
            <a:r>
              <a:rPr lang="en-US" dirty="0" smtClean="0"/>
              <a:t>App</a:t>
            </a:r>
            <a:endParaRPr lang="en-US" dirty="0"/>
          </a:p>
        </p:txBody>
      </p:sp>
      <p:pic>
        <p:nvPicPr>
          <p:cNvPr id="8" name="Picture 4" descr="undefine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570" y="2933989"/>
            <a:ext cx="1295400" cy="381001"/>
          </a:xfrm>
          <a:prstGeom prst="rect">
            <a:avLst/>
          </a:prstGeom>
          <a:noFill/>
        </p:spPr>
      </p:pic>
      <p:pic>
        <p:nvPicPr>
          <p:cNvPr id="9" name="Picture 8" descr="Google Pl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4767" y="3537981"/>
            <a:ext cx="1092203" cy="38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36" y="1016744"/>
            <a:ext cx="3308180" cy="33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5561463" y="1347035"/>
            <a:ext cx="3151574" cy="685800"/>
          </a:xfrm>
        </p:spPr>
        <p:txBody>
          <a:bodyPr/>
          <a:lstStyle/>
          <a:p>
            <a:r>
              <a:rPr lang="en-US" sz="1600" i="1" dirty="0" smtClean="0"/>
              <a:t>Planar </a:t>
            </a:r>
            <a:r>
              <a:rPr lang="en-US" sz="1600" i="1" dirty="0" err="1" smtClean="0"/>
              <a:t>MediaPlex</a:t>
            </a:r>
            <a:r>
              <a:rPr lang="en-US" sz="1600" i="1" dirty="0" smtClean="0"/>
              <a:t> Plus overview</a:t>
            </a:r>
          </a:p>
          <a:p>
            <a:r>
              <a:rPr lang="en-US" sz="1600" i="1" dirty="0" smtClean="0"/>
              <a:t>Saving and recalling presets</a:t>
            </a:r>
          </a:p>
          <a:p>
            <a:r>
              <a:rPr lang="en-US" sz="1600" i="1" dirty="0" smtClean="0"/>
              <a:t>Scheduling set-up</a:t>
            </a:r>
          </a:p>
          <a:p>
            <a:r>
              <a:rPr lang="en-US" sz="1600" i="1" dirty="0" smtClean="0"/>
              <a:t>Planar </a:t>
            </a:r>
            <a:r>
              <a:rPr lang="en-US" sz="1600" i="1" dirty="0" err="1" smtClean="0"/>
              <a:t>UltraRes</a:t>
            </a:r>
            <a:r>
              <a:rPr lang="en-US" sz="1600" i="1" dirty="0" smtClean="0"/>
              <a:t> App overview</a:t>
            </a:r>
          </a:p>
          <a:p>
            <a:r>
              <a:rPr lang="en-US" sz="1600" i="1" dirty="0" smtClean="0"/>
              <a:t>Advanced features overview</a:t>
            </a:r>
            <a:endParaRPr lang="en-US" sz="16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763" y="138910"/>
            <a:ext cx="8783343" cy="464342"/>
          </a:xfrm>
        </p:spPr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MediaPlex</a:t>
            </a:r>
            <a:r>
              <a:rPr lang="en-US" dirty="0" smtClean="0"/>
              <a:t> Plus Processing Demo Video Series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89" y="1148152"/>
            <a:ext cx="4872653" cy="2689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389" y="3906229"/>
            <a:ext cx="4872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800" i="1" dirty="0" smtClean="0">
                <a:latin typeface="Myriad Pro" panose="020B0503030403020204" pitchFamily="34" charset="0"/>
                <a:hlinkClick r:id="rId3"/>
              </a:rPr>
              <a:t>www.planar.com/Ultrares</a:t>
            </a:r>
            <a:endParaRPr lang="en-US" sz="1800" i="1" dirty="0" smtClean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856802" y="2724150"/>
            <a:ext cx="3148817" cy="685800"/>
          </a:xfrm>
        </p:spPr>
        <p:txBody>
          <a:bodyPr/>
          <a:lstStyle/>
          <a:p>
            <a:r>
              <a:rPr lang="en-US" dirty="0" smtClean="0"/>
              <a:t>Slim bezel</a:t>
            </a:r>
          </a:p>
          <a:p>
            <a:r>
              <a:rPr lang="en-US" dirty="0" smtClean="0"/>
              <a:t>Logo free</a:t>
            </a:r>
          </a:p>
          <a:p>
            <a:r>
              <a:rPr lang="en-US" dirty="0" smtClean="0"/>
              <a:t>Place-able IR sensor</a:t>
            </a:r>
          </a:p>
          <a:p>
            <a:r>
              <a:rPr lang="en-US" dirty="0" smtClean="0"/>
              <a:t>Aluminum bezel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Industrial Design Matters</a:t>
            </a:r>
            <a:endParaRPr lang="en-US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647309" y="2724666"/>
            <a:ext cx="3855248" cy="685800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0" eaLnBrk="1" hangingPunct="1">
              <a:defRPr/>
            </a:pPr>
            <a:r>
              <a:rPr lang="en-US" dirty="0"/>
              <a:t>VESA or Planar Profile™ mounting</a:t>
            </a:r>
          </a:p>
          <a:p>
            <a:pPr lvl="0" eaLnBrk="1" hangingPunct="1">
              <a:defRPr/>
            </a:pPr>
            <a:r>
              <a:rPr lang="en-US" dirty="0"/>
              <a:t>Front service access.  Lockable.</a:t>
            </a:r>
          </a:p>
          <a:p>
            <a:pPr lvl="0" eaLnBrk="1" hangingPunct="1">
              <a:defRPr/>
            </a:pPr>
            <a:r>
              <a:rPr lang="en-US" dirty="0"/>
              <a:t>Field serviceable</a:t>
            </a:r>
          </a:p>
          <a:p>
            <a:pPr>
              <a:defRPr/>
            </a:pPr>
            <a:r>
              <a:rPr lang="en-US" dirty="0"/>
              <a:t>Easy connectivity access</a:t>
            </a:r>
          </a:p>
          <a:p>
            <a:pPr lvl="0" eaLnBrk="1" hangingPunct="1">
              <a:defRPr/>
            </a:pPr>
            <a:r>
              <a:rPr lang="en-US" dirty="0"/>
              <a:t>Redundant power</a:t>
            </a:r>
          </a:p>
          <a:p>
            <a:pPr lvl="0" eaLnBrk="1" hangingPunct="1">
              <a:defRPr/>
            </a:pPr>
            <a:r>
              <a:rPr lang="en-US" dirty="0" err="1"/>
              <a:t>Fanless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802" y="933536"/>
            <a:ext cx="3105597" cy="179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Users\sseminario\Documents\Products\4K\UltraRes 84 Project\4K Collateral\Images\From Stacey\UR84 back view line-revis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7388" y="874833"/>
            <a:ext cx="3167901" cy="1849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6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>
            <a:stCxn id="13" idx="2"/>
          </p:cNvCxnSpPr>
          <p:nvPr/>
        </p:nvCxnSpPr>
        <p:spPr>
          <a:xfrm flipH="1">
            <a:off x="3228545" y="2511506"/>
            <a:ext cx="1" cy="50686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UltraRes</a:t>
            </a:r>
            <a:r>
              <a:rPr lang="en-US" dirty="0" smtClean="0"/>
              <a:t> Series History of Innovation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5081" y="1183214"/>
            <a:ext cx="1206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000" u="sng" dirty="0" smtClean="0">
                <a:latin typeface="Myriad Pro" panose="020B0503030403020204" pitchFamily="34" charset="0"/>
              </a:rPr>
              <a:t>Feb  2014</a:t>
            </a:r>
          </a:p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Largest Interactive, first UHD Display w/ Gorilla Glass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7575" y="1803620"/>
            <a:ext cx="1233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000" u="sng" dirty="0" smtClean="0">
                <a:latin typeface="Myriad Pro" panose="020B0503030403020204" pitchFamily="34" charset="0"/>
              </a:rPr>
              <a:t>Sept  2013</a:t>
            </a:r>
          </a:p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UltraRes </a:t>
            </a:r>
            <a:r>
              <a:rPr lang="en-US" sz="1000" dirty="0" err="1" smtClean="0">
                <a:latin typeface="Myriad Pro" panose="020B0503030403020204" pitchFamily="34" charset="0"/>
              </a:rPr>
              <a:t>MediaPlex</a:t>
            </a:r>
            <a:r>
              <a:rPr lang="en-US" sz="1000" dirty="0" smtClean="0">
                <a:latin typeface="Myriad Pro" panose="020B0503030403020204" pitchFamily="34" charset="0"/>
              </a:rPr>
              <a:t> first to offer multi-source viewing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682" y="1183214"/>
            <a:ext cx="11228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000" u="sng" dirty="0" smtClean="0">
                <a:latin typeface="Myriad Pro" panose="020B0503030403020204" pitchFamily="34" charset="0"/>
              </a:rPr>
              <a:t>Jun 2013</a:t>
            </a:r>
          </a:p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Multi-Touch </a:t>
            </a:r>
            <a:r>
              <a:rPr lang="en-US" sz="1000" dirty="0" err="1" smtClean="0">
                <a:latin typeface="Myriad Pro" panose="020B0503030403020204" pitchFamily="34" charset="0"/>
              </a:rPr>
              <a:t>UltraRes</a:t>
            </a:r>
            <a:endParaRPr lang="en-US" sz="1000" dirty="0" smtClean="0">
              <a:latin typeface="Myriad Pro" panose="020B05030304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6" y="1803620"/>
            <a:ext cx="95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000" u="sng" dirty="0" smtClean="0">
                <a:latin typeface="Myriad Pro" panose="020B0503030403020204" pitchFamily="34" charset="0"/>
              </a:rPr>
              <a:t>Winter 2013</a:t>
            </a:r>
          </a:p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First to market- 84” UltraRes</a:t>
            </a:r>
          </a:p>
        </p:txBody>
      </p:sp>
      <p:cxnSp>
        <p:nvCxnSpPr>
          <p:cNvPr id="8" name="Straight Connector 7"/>
          <p:cNvCxnSpPr>
            <a:stCxn id="7" idx="2"/>
          </p:cNvCxnSpPr>
          <p:nvPr/>
        </p:nvCxnSpPr>
        <p:spPr>
          <a:xfrm flipH="1">
            <a:off x="475882" y="2511506"/>
            <a:ext cx="5508" cy="50592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" idx="2"/>
          </p:cNvCxnSpPr>
          <p:nvPr/>
        </p:nvCxnSpPr>
        <p:spPr>
          <a:xfrm>
            <a:off x="924097" y="1737212"/>
            <a:ext cx="0" cy="128577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2"/>
          </p:cNvCxnSpPr>
          <p:nvPr/>
        </p:nvCxnSpPr>
        <p:spPr>
          <a:xfrm>
            <a:off x="1554289" y="2511506"/>
            <a:ext cx="1326" cy="50686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2"/>
          </p:cNvCxnSpPr>
          <p:nvPr/>
        </p:nvCxnSpPr>
        <p:spPr>
          <a:xfrm>
            <a:off x="2368314" y="1891100"/>
            <a:ext cx="5680" cy="11193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33513" y="1649732"/>
            <a:ext cx="1190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000" u="sng" dirty="0" smtClean="0">
                <a:latin typeface="Myriad Pro" panose="020B0503030403020204" pitchFamily="34" charset="0"/>
              </a:rPr>
              <a:t>May 2014</a:t>
            </a:r>
          </a:p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First commercial UHD with single HDMI cable 4K @ 60Hz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34095" y="1183214"/>
            <a:ext cx="10256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000" u="sng" dirty="0" smtClean="0">
                <a:latin typeface="Myriad Pro" panose="020B0503030403020204" pitchFamily="34" charset="0"/>
              </a:rPr>
              <a:t>June 2014</a:t>
            </a:r>
          </a:p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98” </a:t>
            </a:r>
            <a:r>
              <a:rPr lang="en-US" sz="1000" dirty="0" err="1" smtClean="0">
                <a:latin typeface="Myriad Pro" panose="020B0503030403020204" pitchFamily="34" charset="0"/>
              </a:rPr>
              <a:t>UltraRes</a:t>
            </a:r>
            <a:r>
              <a:rPr lang="en-US" sz="1000" dirty="0" smtClean="0">
                <a:latin typeface="Myriad Pro" panose="020B0503030403020204" pitchFamily="34" charset="0"/>
              </a:rPr>
              <a:t> impresses at InfoComm 2014 </a:t>
            </a:r>
          </a:p>
        </p:txBody>
      </p:sp>
      <p:cxnSp>
        <p:nvCxnSpPr>
          <p:cNvPr id="15" name="Straight Connector 14"/>
          <p:cNvCxnSpPr>
            <a:stCxn id="14" idx="2"/>
          </p:cNvCxnSpPr>
          <p:nvPr/>
        </p:nvCxnSpPr>
        <p:spPr>
          <a:xfrm>
            <a:off x="4046924" y="2044988"/>
            <a:ext cx="5162" cy="9700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63049" y="1912340"/>
            <a:ext cx="959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000" u="sng" dirty="0" smtClean="0">
                <a:latin typeface="Myriad Pro" panose="020B0503030403020204" pitchFamily="34" charset="0"/>
              </a:rPr>
              <a:t>Sept 2014</a:t>
            </a:r>
          </a:p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First to market 98” </a:t>
            </a:r>
            <a:r>
              <a:rPr lang="en-US" sz="1000" dirty="0" err="1" smtClean="0">
                <a:latin typeface="Myriad Pro" panose="020B0503030403020204" pitchFamily="34" charset="0"/>
              </a:rPr>
              <a:t>UltraRes</a:t>
            </a:r>
            <a:r>
              <a:rPr lang="en-US" sz="1000" dirty="0" smtClean="0">
                <a:latin typeface="Myriad Pro" panose="020B0503030403020204" pitchFamily="34" charset="0"/>
              </a:rPr>
              <a:t> ships</a:t>
            </a:r>
          </a:p>
        </p:txBody>
      </p:sp>
      <p:cxnSp>
        <p:nvCxnSpPr>
          <p:cNvPr id="17" name="Straight Connector 16"/>
          <p:cNvCxnSpPr>
            <a:stCxn id="16" idx="2"/>
          </p:cNvCxnSpPr>
          <p:nvPr/>
        </p:nvCxnSpPr>
        <p:spPr>
          <a:xfrm flipH="1">
            <a:off x="4638030" y="2620226"/>
            <a:ext cx="4645" cy="50592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9" idx="2"/>
          </p:cNvCxnSpPr>
          <p:nvPr/>
        </p:nvCxnSpPr>
        <p:spPr>
          <a:xfrm>
            <a:off x="5291717" y="2050611"/>
            <a:ext cx="0" cy="97799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88566" y="1188837"/>
            <a:ext cx="8063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000" u="sng" dirty="0" smtClean="0">
                <a:latin typeface="Myriad Pro" panose="020B0503030403020204" pitchFamily="34" charset="0"/>
              </a:rPr>
              <a:t>Dec 2014</a:t>
            </a:r>
          </a:p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Industry’s first 98” 4K Touch ships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22888" y="1812796"/>
            <a:ext cx="910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000" u="sng" dirty="0" smtClean="0">
                <a:latin typeface="Myriad Pro" panose="020B0503030403020204" pitchFamily="34" charset="0"/>
              </a:rPr>
              <a:t>Feb 2015</a:t>
            </a:r>
          </a:p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First of its kind mobile app goes live </a:t>
            </a:r>
          </a:p>
        </p:txBody>
      </p:sp>
      <p:cxnSp>
        <p:nvCxnSpPr>
          <p:cNvPr id="21" name="Straight Connector 20"/>
          <p:cNvCxnSpPr>
            <a:stCxn id="20" idx="2"/>
          </p:cNvCxnSpPr>
          <p:nvPr/>
        </p:nvCxnSpPr>
        <p:spPr>
          <a:xfrm>
            <a:off x="5878050" y="2520682"/>
            <a:ext cx="2653" cy="50686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" descr="placehol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827" y="3751645"/>
            <a:ext cx="984587" cy="685273"/>
          </a:xfrm>
          <a:prstGeom prst="rect">
            <a:avLst/>
          </a:prstGeom>
          <a:noFill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674" y="3847051"/>
            <a:ext cx="1312726" cy="49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https://secure.newbay-media.com/scn/awards/SCN_award_2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8566" y="3758133"/>
            <a:ext cx="663935" cy="671285"/>
          </a:xfrm>
          <a:prstGeom prst="rect">
            <a:avLst/>
          </a:prstGeom>
          <a:noFill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2762" y="3963069"/>
            <a:ext cx="1802183" cy="26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8660" y="3694758"/>
            <a:ext cx="539646" cy="7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6088292" y="1184178"/>
            <a:ext cx="96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000" u="sng" dirty="0" smtClean="0">
                <a:latin typeface="Myriad Pro" panose="020B0503030403020204" pitchFamily="34" charset="0"/>
              </a:rPr>
              <a:t>Oct 2015</a:t>
            </a:r>
          </a:p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Next generation models raise the bar</a:t>
            </a:r>
          </a:p>
        </p:txBody>
      </p:sp>
      <p:cxnSp>
        <p:nvCxnSpPr>
          <p:cNvPr id="28" name="Straight Connector 27"/>
          <p:cNvCxnSpPr>
            <a:stCxn id="27" idx="2"/>
          </p:cNvCxnSpPr>
          <p:nvPr/>
        </p:nvCxnSpPr>
        <p:spPr>
          <a:xfrm>
            <a:off x="6570292" y="2045952"/>
            <a:ext cx="0" cy="97799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907781" y="1347533"/>
            <a:ext cx="10395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000" u="sng" dirty="0" smtClean="0">
                <a:latin typeface="Myriad Pro" panose="020B0503030403020204" pitchFamily="34" charset="0"/>
              </a:rPr>
              <a:t>May 2016</a:t>
            </a:r>
          </a:p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Touch versions bundled with Planar® TouchMark™ annotation software </a:t>
            </a:r>
          </a:p>
        </p:txBody>
      </p:sp>
      <p:cxnSp>
        <p:nvCxnSpPr>
          <p:cNvPr id="30" name="Straight Connector 29"/>
          <p:cNvCxnSpPr>
            <a:stCxn id="29" idx="2"/>
          </p:cNvCxnSpPr>
          <p:nvPr/>
        </p:nvCxnSpPr>
        <p:spPr>
          <a:xfrm>
            <a:off x="7427566" y="2517084"/>
            <a:ext cx="0" cy="50686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ight Arrow 2"/>
          <p:cNvSpPr/>
          <p:nvPr/>
        </p:nvSpPr>
        <p:spPr>
          <a:xfrm>
            <a:off x="280017" y="2747943"/>
            <a:ext cx="8683061" cy="1017395"/>
          </a:xfrm>
          <a:prstGeom prst="rightArrow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795300" y="1199440"/>
            <a:ext cx="96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000" u="sng" dirty="0" smtClean="0">
                <a:latin typeface="Myriad Pro" panose="020B0503030403020204" pitchFamily="34" charset="0"/>
              </a:rPr>
              <a:t>Aug 2016</a:t>
            </a:r>
          </a:p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Prestigious 4K Crestron Certification achieved</a:t>
            </a:r>
          </a:p>
        </p:txBody>
      </p:sp>
      <p:cxnSp>
        <p:nvCxnSpPr>
          <p:cNvPr id="47" name="Straight Connector 46"/>
          <p:cNvCxnSpPr>
            <a:stCxn id="46" idx="2"/>
          </p:cNvCxnSpPr>
          <p:nvPr/>
        </p:nvCxnSpPr>
        <p:spPr>
          <a:xfrm>
            <a:off x="8277300" y="2061214"/>
            <a:ext cx="0" cy="97799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095" y="3847051"/>
            <a:ext cx="537530" cy="4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4383939" cy="685800"/>
          </a:xfrm>
        </p:spPr>
        <p:txBody>
          <a:bodyPr/>
          <a:lstStyle/>
          <a:p>
            <a:r>
              <a:rPr lang="en-US" dirty="0" smtClean="0"/>
              <a:t>Ultra slim mounting profile </a:t>
            </a:r>
          </a:p>
          <a:p>
            <a:pPr lvl="1"/>
            <a:r>
              <a:rPr lang="en-US" dirty="0" smtClean="0"/>
              <a:t>3.6” non-touch</a:t>
            </a:r>
          </a:p>
          <a:p>
            <a:pPr lvl="1"/>
            <a:r>
              <a:rPr lang="en-US" dirty="0" smtClean="0"/>
              <a:t>4.1” touch </a:t>
            </a:r>
          </a:p>
          <a:p>
            <a:r>
              <a:rPr lang="en-US" dirty="0" smtClean="0"/>
              <a:t>Kickstand mode enables easy access to inputs and removable service components</a:t>
            </a:r>
          </a:p>
          <a:p>
            <a:r>
              <a:rPr lang="en-US" dirty="0" smtClean="0"/>
              <a:t>Locks in place</a:t>
            </a:r>
          </a:p>
          <a:p>
            <a:r>
              <a:rPr lang="en-US" dirty="0" smtClean="0"/>
              <a:t>Landscape and portrait options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Planar Profile Mounting System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42900" y="685800"/>
            <a:ext cx="8678863" cy="3730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Industry’s slimmest wall mount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90229" y="1406568"/>
            <a:ext cx="1167080" cy="293683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45047" y="1406568"/>
            <a:ext cx="1204026" cy="293683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0" r="31183"/>
          <a:stretch/>
        </p:blipFill>
        <p:spPr>
          <a:xfrm>
            <a:off x="7403910" y="1570337"/>
            <a:ext cx="730156" cy="26231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90229" y="1059582"/>
            <a:ext cx="116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Mounted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74860" y="1059582"/>
            <a:ext cx="1342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Kickstand Mode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0" r="31122"/>
          <a:stretch/>
        </p:blipFill>
        <p:spPr>
          <a:xfrm>
            <a:off x="5404515" y="1570337"/>
            <a:ext cx="1132764" cy="259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1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UltraRes</a:t>
            </a:r>
            <a:r>
              <a:rPr lang="en-US" dirty="0" smtClean="0"/>
              <a:t> Series Models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67788" y="1792097"/>
            <a:ext cx="2743200" cy="1545336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6310" y="1563497"/>
            <a:ext cx="3154680" cy="1773936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1275" y="1564312"/>
            <a:ext cx="100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b="1" dirty="0" smtClean="0">
                <a:latin typeface="Myriad Pro" panose="020B0503030403020204" pitchFamily="34" charset="0"/>
              </a:rPr>
              <a:t>98”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7788" y="1792097"/>
            <a:ext cx="100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b="1" dirty="0" smtClean="0">
                <a:latin typeface="Myriad Pro" panose="020B0503030403020204" pitchFamily="34" charset="0"/>
              </a:rPr>
              <a:t>86”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782" y="1945825"/>
            <a:ext cx="208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>
                <a:latin typeface="Myriad Pro" panose="020B0503030403020204" pitchFamily="34" charset="0"/>
              </a:rPr>
              <a:t>UR9851</a:t>
            </a:r>
          </a:p>
          <a:p>
            <a:pPr>
              <a:buClr>
                <a:schemeClr val="accent6"/>
              </a:buClr>
            </a:pPr>
            <a:r>
              <a:rPr lang="en-US" sz="1200" dirty="0">
                <a:latin typeface="Myriad Pro" panose="020B0503030403020204" pitchFamily="34" charset="0"/>
              </a:rPr>
              <a:t>UR9851-ERO</a:t>
            </a:r>
          </a:p>
          <a:p>
            <a:pPr>
              <a:buClr>
                <a:schemeClr val="accent6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UR9851-ERO-T</a:t>
            </a:r>
            <a:endParaRPr lang="en-US" sz="1200" dirty="0">
              <a:latin typeface="Myriad Pro" panose="020B05030304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4237" y="2109553"/>
            <a:ext cx="231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UR8651-MX</a:t>
            </a:r>
            <a:endParaRPr lang="en-US" sz="1200" dirty="0">
              <a:latin typeface="Myriad Pro" panose="020B0503030403020204" pitchFamily="34" charset="0"/>
            </a:endParaRPr>
          </a:p>
          <a:p>
            <a:pPr>
              <a:buClr>
                <a:schemeClr val="accent6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UR8651-MX-ERO</a:t>
            </a:r>
            <a:endParaRPr lang="en-US" sz="1200" dirty="0">
              <a:latin typeface="Myriad Pro" panose="020B0503030403020204" pitchFamily="34" charset="0"/>
            </a:endParaRPr>
          </a:p>
          <a:p>
            <a:pPr>
              <a:buClr>
                <a:schemeClr val="accent6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UR8651-MX-ERO-T   </a:t>
            </a:r>
            <a:endParaRPr lang="en-US" sz="1200" dirty="0"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2258" y="972031"/>
            <a:ext cx="2779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b="1" dirty="0">
                <a:latin typeface="Myriad Pro" panose="020B0503030403020204" pitchFamily="34" charset="0"/>
              </a:rPr>
              <a:t>9</a:t>
            </a:r>
            <a:r>
              <a:rPr lang="en-US" b="1" dirty="0" smtClean="0">
                <a:latin typeface="Myriad Pro" panose="020B0503030403020204" pitchFamily="34" charset="0"/>
              </a:rPr>
              <a:t> Total Models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6310" y="3412637"/>
            <a:ext cx="315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800" i="1" dirty="0" smtClean="0">
                <a:latin typeface="Myriad Pro" panose="020B0503030403020204" pitchFamily="34" charset="0"/>
              </a:rPr>
              <a:t>3 Models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7788" y="341263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800" i="1" dirty="0" smtClean="0">
                <a:latin typeface="Myriad Pro" panose="020B0503030403020204" pitchFamily="34" charset="0"/>
              </a:rPr>
              <a:t>3 Models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67786" y="2002409"/>
            <a:ext cx="2377440" cy="1335024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16778" y="1992152"/>
            <a:ext cx="1001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b="1" dirty="0" smtClean="0">
                <a:latin typeface="Myriad Pro" panose="020B0503030403020204" pitchFamily="34" charset="0"/>
              </a:rPr>
              <a:t>75”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0134" y="2316963"/>
            <a:ext cx="231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UR7551-MX	    </a:t>
            </a:r>
          </a:p>
          <a:p>
            <a:pPr>
              <a:buClr>
                <a:schemeClr val="accent6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UR7551-MX-ERO    </a:t>
            </a:r>
          </a:p>
          <a:p>
            <a:pPr>
              <a:buClr>
                <a:schemeClr val="accent6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UR7551-MX-ERO-T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7786" y="3412637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800" i="1" dirty="0" smtClean="0">
                <a:latin typeface="Myriad Pro" panose="020B0503030403020204" pitchFamily="34" charset="0"/>
              </a:rPr>
              <a:t>3 Models</a:t>
            </a:r>
          </a:p>
        </p:txBody>
      </p:sp>
    </p:spTree>
    <p:extLst>
      <p:ext uri="{BB962C8B-B14F-4D97-AF65-F5344CB8AC3E}">
        <p14:creationId xmlns:p14="http://schemas.microsoft.com/office/powerpoint/2010/main" val="149723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Specifications by Model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11175" y="1235920"/>
          <a:ext cx="7200535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072"/>
                <a:gridCol w="1645243"/>
                <a:gridCol w="1641995"/>
                <a:gridCol w="1894225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Myriad Pro" panose="020B050303040302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Myriad Pro" panose="020B0503030403020204" pitchFamily="34" charset="0"/>
                        </a:rPr>
                        <a:t>75”</a:t>
                      </a:r>
                      <a:endParaRPr lang="en-US" sz="1400" b="1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Myriad Pro" panose="020B0503030403020204" pitchFamily="34" charset="0"/>
                        </a:rPr>
                        <a:t>86”</a:t>
                      </a:r>
                      <a:endParaRPr lang="en-US" sz="1400" b="1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Myriad Pro" panose="020B0503030403020204" pitchFamily="34" charset="0"/>
                        </a:rPr>
                        <a:t>98”</a:t>
                      </a:r>
                      <a:endParaRPr lang="en-US" sz="1400" b="1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  <a:tr h="422199">
                <a:tc vMerge="1">
                  <a:txBody>
                    <a:bodyPr/>
                    <a:lstStyle/>
                    <a:p>
                      <a:pPr algn="l"/>
                      <a:endParaRPr lang="en-US" sz="1100" b="1" dirty="0"/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Planar UltraRes UR7551-MX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Planar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 UltraRes 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UR8651-MX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Planar UltraRes UR9851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Orientation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Landscape/Portrait</a:t>
                      </a:r>
                      <a:endParaRPr lang="en-US" sz="14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Recommended</a:t>
                      </a:r>
                      <a:r>
                        <a:rPr lang="en-US" sz="1400" b="1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Usage</a:t>
                      </a:r>
                      <a:endParaRPr lang="en-US" sz="1400" b="1" dirty="0" smtClean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24x7</a:t>
                      </a:r>
                      <a:endParaRPr lang="en-US" sz="14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Backlight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E-LED</a:t>
                      </a:r>
                      <a:endParaRPr lang="en-US" sz="14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E-LED</a:t>
                      </a:r>
                      <a:endParaRPr lang="en-US" sz="14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D-LED</a:t>
                      </a:r>
                      <a:endParaRPr lang="en-US" sz="14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Brightness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500 cd/m</a:t>
                      </a:r>
                      <a:r>
                        <a:rPr lang="en-US" sz="1400" b="0" baseline="300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2</a:t>
                      </a:r>
                      <a:endParaRPr lang="en-US" sz="1400" b="0" baseline="300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0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Protective glass optically bonded to the front surface of the display with Planar® ERO™ (Extended Ruggedness and Optics™) technology</a:t>
            </a:r>
          </a:p>
          <a:p>
            <a:r>
              <a:rPr lang="en-US" dirty="0" smtClean="0"/>
              <a:t>Planar ERO option is available on all Planar </a:t>
            </a:r>
            <a:r>
              <a:rPr lang="en-US" dirty="0" err="1" smtClean="0"/>
              <a:t>UltraRes</a:t>
            </a:r>
            <a:r>
              <a:rPr lang="en-US" dirty="0" smtClean="0"/>
              <a:t> Series models</a:t>
            </a:r>
          </a:p>
          <a:p>
            <a:r>
              <a:rPr lang="en-US" dirty="0" smtClean="0"/>
              <a:t>Key benefits:</a:t>
            </a:r>
          </a:p>
          <a:p>
            <a:pPr lvl="1"/>
            <a:r>
              <a:rPr lang="en-US" dirty="0" smtClean="0"/>
              <a:t>Enhanced durability and ruggedness for added protection                                                    in high traffic environments</a:t>
            </a:r>
          </a:p>
          <a:p>
            <a:pPr lvl="1"/>
            <a:r>
              <a:rPr lang="en-US" dirty="0" smtClean="0"/>
              <a:t>Edge-to-edge glass front similar to the sleek look of smart                                          phones and tablets</a:t>
            </a:r>
          </a:p>
          <a:p>
            <a:pPr lvl="1"/>
            <a:r>
              <a:rPr lang="en-US" dirty="0" smtClean="0"/>
              <a:t>Improved perceived contrast</a:t>
            </a:r>
          </a:p>
          <a:p>
            <a:pPr lvl="1"/>
            <a:r>
              <a:rPr lang="en-US" dirty="0" smtClean="0"/>
              <a:t>Resistant to condensation and dust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Extended Ruggedness and Optics (ERO)</a:t>
            </a:r>
            <a:endParaRPr lang="en-US" dirty="0"/>
          </a:p>
        </p:txBody>
      </p:sp>
      <p:pic>
        <p:nvPicPr>
          <p:cNvPr id="8" name="Picture 7" descr="C:\Users\aahluwalia\Documents\LUX\LUX images by Kimball\Hig res Jpegs\64027 LUX80 land front r00_LY2_blackcrop3.jpg"/>
          <p:cNvPicPr/>
          <p:nvPr/>
        </p:nvPicPr>
        <p:blipFill rotWithShape="1">
          <a:blip r:embed="rId2" cstate="print"/>
          <a:srcRect l="5210" t="8405"/>
          <a:stretch/>
        </p:blipFill>
        <p:spPr bwMode="auto">
          <a:xfrm>
            <a:off x="6782937" y="2010538"/>
            <a:ext cx="1737980" cy="235241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47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4820667" cy="685800"/>
          </a:xfrm>
        </p:spPr>
        <p:txBody>
          <a:bodyPr/>
          <a:lstStyle/>
          <a:p>
            <a:pPr lvl="0"/>
            <a:r>
              <a:rPr lang="en-US" dirty="0" smtClean="0"/>
              <a:t>75", 86", and 98" diagonal,  3840 x 2160 resolution </a:t>
            </a:r>
          </a:p>
          <a:p>
            <a:pPr lvl="0"/>
            <a:r>
              <a:rPr lang="en-US" dirty="0" smtClean="0"/>
              <a:t>Multi-User – Up to 32 simultaneous touch points</a:t>
            </a:r>
          </a:p>
          <a:p>
            <a:pPr lvl="0"/>
            <a:r>
              <a:rPr lang="en-US" dirty="0" smtClean="0"/>
              <a:t>Fully integrated, delivering an elegant design and more accurate multi-touch experience</a:t>
            </a:r>
          </a:p>
          <a:p>
            <a:pPr lvl="0"/>
            <a:r>
              <a:rPr lang="en-US" dirty="0" smtClean="0"/>
              <a:t>Optimized for 4K accuracy</a:t>
            </a:r>
          </a:p>
          <a:p>
            <a:r>
              <a:rPr lang="en-US" dirty="0" smtClean="0"/>
              <a:t>Utilizes exclusive Planar ERO optical glass bonding technology</a:t>
            </a:r>
          </a:p>
          <a:p>
            <a:pPr lvl="0"/>
            <a:r>
              <a:rPr lang="en-US" dirty="0" smtClean="0"/>
              <a:t>Ideal for Board Room: white board, annotation, collaboration and Public Display: way-finding, directory, catalogue, interactive promotions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Planar UltraRes Touch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42900" y="685800"/>
            <a:ext cx="8678863" cy="3730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Interactive 4K professional display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2879" y="1429290"/>
            <a:ext cx="2915310" cy="1980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61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80" y="1352034"/>
            <a:ext cx="4766076" cy="685800"/>
          </a:xfrm>
        </p:spPr>
        <p:txBody>
          <a:bodyPr/>
          <a:lstStyle/>
          <a:p>
            <a:r>
              <a:rPr lang="en-US" dirty="0" smtClean="0"/>
              <a:t>Collaborative software for basic annotation and </a:t>
            </a:r>
            <a:r>
              <a:rPr lang="en-US" dirty="0" err="1" smtClean="0"/>
              <a:t>whiteboarding</a:t>
            </a:r>
            <a:r>
              <a:rPr lang="en-US" dirty="0" smtClean="0"/>
              <a:t> in meeting rooms and classrooms</a:t>
            </a:r>
          </a:p>
          <a:p>
            <a:r>
              <a:rPr lang="en-US" dirty="0" smtClean="0"/>
              <a:t>Easy to use - open any application, write,          save, send</a:t>
            </a:r>
          </a:p>
          <a:p>
            <a:r>
              <a:rPr lang="en-US" dirty="0" smtClean="0"/>
              <a:t>Optimized for resolutions up to 4K</a:t>
            </a:r>
          </a:p>
          <a:p>
            <a:r>
              <a:rPr lang="en-US" dirty="0" smtClean="0"/>
              <a:t>Single licenses included with most Planar large format touch screens </a:t>
            </a:r>
          </a:p>
          <a:p>
            <a:r>
              <a:rPr lang="en-US" dirty="0" smtClean="0"/>
              <a:t>Additional licenses available for purchase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Collaborating with Planar TouchMark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42900" y="685800"/>
            <a:ext cx="8678863" cy="3730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Essential collaboration tools for on-screen annotation and whiteboarding</a:t>
            </a:r>
            <a:endParaRPr lang="en-US" dirty="0"/>
          </a:p>
        </p:txBody>
      </p:sp>
      <p:pic>
        <p:nvPicPr>
          <p:cNvPr id="9" name="AA8173EA-AB78-48EF-84E5-6D8FA8C19321" descr="0F0D3D16-E7FF-4282-8A13-5F5354074B82@hs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9" y="1429291"/>
            <a:ext cx="2915310" cy="19435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076" y="3196075"/>
            <a:ext cx="1092929" cy="1092929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9481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310654" y="1072251"/>
            <a:ext cx="8363446" cy="685800"/>
          </a:xfrm>
        </p:spPr>
        <p:txBody>
          <a:bodyPr numCol="2"/>
          <a:lstStyle/>
          <a:p>
            <a:pPr>
              <a:buFont typeface="+mj-lt"/>
              <a:buAutoNum type="arabicPeriod"/>
            </a:pPr>
            <a:r>
              <a:rPr lang="en-US" dirty="0" smtClean="0"/>
              <a:t>4K @ 60Hz HDMI 2.0 and DisplayPort 1.2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Built-in Planar </a:t>
            </a:r>
            <a:r>
              <a:rPr lang="en-US" dirty="0" err="1" smtClean="0"/>
              <a:t>MediaPlex</a:t>
            </a:r>
            <a:r>
              <a:rPr lang="en-US" dirty="0" smtClean="0"/>
              <a:t> Plus processing delivers advanced multi-source viewing capabilities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Expansion slot meeting Intel’s OPS specification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Slimmest mounting profile 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In-place service access mode (hinge and kickstand)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Fail-over power redundancy 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Quiet operation – </a:t>
            </a:r>
            <a:r>
              <a:rPr lang="en-US" dirty="0" err="1" smtClean="0"/>
              <a:t>Fanless</a:t>
            </a: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dirty="0" smtClean="0"/>
              <a:t>Advanced scheduling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Planar ERO protective glass option on all models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Landscape/Portrait orientation support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Multiple panel sizes to meet specific needs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Multi-touch available for all versions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24x7 support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Warranty and support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Planar UltraRes Series Differentiators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61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5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UltraRes</a:t>
            </a:r>
            <a:r>
              <a:rPr lang="en-US" dirty="0" smtClean="0"/>
              <a:t> Series Common Applications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-11434" r="16747" b="19701"/>
          <a:stretch/>
        </p:blipFill>
        <p:spPr>
          <a:xfrm>
            <a:off x="3343599" y="2595985"/>
            <a:ext cx="2438492" cy="17861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40938" y="2818618"/>
            <a:ext cx="1435778" cy="325115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Lobbies</a:t>
            </a:r>
            <a:endParaRPr lang="en-US" sz="16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08" y="2818618"/>
            <a:ext cx="1452447" cy="15635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45539" y="4057019"/>
            <a:ext cx="1459416" cy="325115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Collaboration</a:t>
            </a:r>
            <a:endParaRPr lang="en-US" sz="16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3" t="9153" r="9691" b="21141"/>
          <a:stretch/>
        </p:blipFill>
        <p:spPr>
          <a:xfrm>
            <a:off x="328186" y="862673"/>
            <a:ext cx="2551965" cy="1727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8186" y="852473"/>
            <a:ext cx="1779105" cy="325115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Executive Offices</a:t>
            </a:r>
            <a:endParaRPr lang="en-US" sz="16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r="7094" b="8007"/>
          <a:stretch/>
        </p:blipFill>
        <p:spPr>
          <a:xfrm>
            <a:off x="3346260" y="862673"/>
            <a:ext cx="2435831" cy="1727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0" y="862673"/>
            <a:ext cx="2479021" cy="1727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71" b="5006"/>
          <a:stretch/>
        </p:blipFill>
        <p:spPr>
          <a:xfrm>
            <a:off x="328186" y="2818618"/>
            <a:ext cx="2549304" cy="15635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46488" y="852473"/>
            <a:ext cx="1667303" cy="325115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Meeting Rooms</a:t>
            </a:r>
            <a:endParaRPr lang="en-US" sz="16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200" y="862673"/>
            <a:ext cx="1620085" cy="325115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Digital Branding</a:t>
            </a:r>
            <a:endParaRPr lang="en-US" sz="16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8186" y="2818618"/>
            <a:ext cx="1459671" cy="325115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Interactivity</a:t>
            </a:r>
            <a:endParaRPr lang="en-US" sz="16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5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79" y="1058606"/>
            <a:ext cx="8195733" cy="685800"/>
          </a:xfrm>
        </p:spPr>
        <p:txBody>
          <a:bodyPr/>
          <a:lstStyle/>
          <a:p>
            <a:r>
              <a:rPr lang="en-US" dirty="0" smtClean="0"/>
              <a:t>Geospatial – satellite surveillance, mapping</a:t>
            </a:r>
          </a:p>
          <a:p>
            <a:r>
              <a:rPr lang="en-US" dirty="0" smtClean="0"/>
              <a:t>Oil/gas </a:t>
            </a:r>
            <a:r>
              <a:rPr lang="en-US" dirty="0"/>
              <a:t>– exploration, production </a:t>
            </a:r>
            <a:r>
              <a:rPr lang="en-US" dirty="0" smtClean="0"/>
              <a:t>management</a:t>
            </a:r>
          </a:p>
          <a:p>
            <a:r>
              <a:rPr lang="en-US" dirty="0" smtClean="0"/>
              <a:t>Process </a:t>
            </a:r>
            <a:r>
              <a:rPr lang="en-US" dirty="0"/>
              <a:t>control – power distribution </a:t>
            </a:r>
            <a:r>
              <a:rPr lang="en-US" dirty="0" smtClean="0"/>
              <a:t>management</a:t>
            </a:r>
          </a:p>
          <a:p>
            <a:r>
              <a:rPr lang="en-US" dirty="0" smtClean="0"/>
              <a:t>CAD </a:t>
            </a:r>
            <a:r>
              <a:rPr lang="en-US" dirty="0"/>
              <a:t>– aerospace, engineering, design, </a:t>
            </a:r>
            <a:r>
              <a:rPr lang="en-US" dirty="0" smtClean="0"/>
              <a:t>architecture</a:t>
            </a:r>
          </a:p>
          <a:p>
            <a:r>
              <a:rPr lang="en-US" dirty="0" smtClean="0"/>
              <a:t>Visualization </a:t>
            </a:r>
            <a:r>
              <a:rPr lang="en-US" dirty="0"/>
              <a:t>/ </a:t>
            </a:r>
            <a:r>
              <a:rPr lang="en-US" dirty="0" smtClean="0"/>
              <a:t>Simulation</a:t>
            </a:r>
          </a:p>
          <a:p>
            <a:r>
              <a:rPr lang="en-US" dirty="0" smtClean="0"/>
              <a:t>Medical imaging</a:t>
            </a:r>
          </a:p>
          <a:p>
            <a:r>
              <a:rPr lang="en-US" dirty="0" smtClean="0"/>
              <a:t>Digital </a:t>
            </a:r>
            <a:r>
              <a:rPr lang="en-US" dirty="0"/>
              <a:t>post-production proofing and monitoring (</a:t>
            </a:r>
            <a:r>
              <a:rPr lang="en-US" dirty="0" smtClean="0"/>
              <a:t>broadcast)</a:t>
            </a:r>
          </a:p>
          <a:p>
            <a:r>
              <a:rPr lang="en-US" dirty="0" smtClean="0"/>
              <a:t>Scientific </a:t>
            </a:r>
            <a:r>
              <a:rPr lang="en-US" dirty="0"/>
              <a:t>– university and commercial use </a:t>
            </a:r>
            <a:endParaRPr lang="en-US" dirty="0" smtClean="0"/>
          </a:p>
          <a:p>
            <a:r>
              <a:rPr lang="en-US" dirty="0" smtClean="0"/>
              <a:t>Control </a:t>
            </a:r>
            <a:r>
              <a:rPr lang="en-US" dirty="0"/>
              <a:t>Room – side-by-side with </a:t>
            </a:r>
            <a:r>
              <a:rPr lang="en-US" dirty="0" smtClean="0"/>
              <a:t>windowing</a:t>
            </a:r>
          </a:p>
          <a:p>
            <a:r>
              <a:rPr lang="en-US" dirty="0" smtClean="0"/>
              <a:t>Conference </a:t>
            </a:r>
            <a:r>
              <a:rPr lang="en-US" dirty="0"/>
              <a:t>Room / Decision Room – business information and analysis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Resolution-Rich Commercial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Outstanding Image Quality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96679" y="3566143"/>
            <a:ext cx="352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600" i="1" dirty="0" smtClean="0">
                <a:latin typeface="Myriad Pro" panose="020B0503030403020204" pitchFamily="34" charset="0"/>
              </a:rPr>
              <a:t>4K Display</a:t>
            </a:r>
          </a:p>
          <a:p>
            <a:pPr marL="347663" indent="-347663" algn="ctr">
              <a:buClr>
                <a:schemeClr val="accent6"/>
              </a:buClr>
            </a:pPr>
            <a:r>
              <a:rPr lang="en-US" sz="1600" i="1" dirty="0" smtClean="0">
                <a:latin typeface="Myriad Pro" panose="020B0503030403020204" pitchFamily="34" charset="0"/>
              </a:rPr>
              <a:t>4x the pixel density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383157" y="2318083"/>
            <a:ext cx="377687" cy="438753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451" y="1257596"/>
            <a:ext cx="3692871" cy="229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6679" y="1257595"/>
            <a:ext cx="3521942" cy="229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4451" y="3566143"/>
            <a:ext cx="3692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600" i="1" dirty="0" smtClean="0">
                <a:latin typeface="Myriad Pro" panose="020B0503030403020204" pitchFamily="34" charset="0"/>
              </a:rPr>
              <a:t>Full HD Display</a:t>
            </a:r>
          </a:p>
        </p:txBody>
      </p:sp>
    </p:spTree>
    <p:extLst>
      <p:ext uri="{BB962C8B-B14F-4D97-AF65-F5344CB8AC3E}">
        <p14:creationId xmlns:p14="http://schemas.microsoft.com/office/powerpoint/2010/main" val="17376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Outstanding Image Quality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96679" y="3566143"/>
            <a:ext cx="352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600" i="1" dirty="0" smtClean="0">
                <a:latin typeface="Myriad Pro" panose="020B0503030403020204" pitchFamily="34" charset="0"/>
              </a:rPr>
              <a:t>Planar </a:t>
            </a:r>
            <a:r>
              <a:rPr lang="en-US" sz="1600" i="1" dirty="0" err="1" smtClean="0">
                <a:latin typeface="Myriad Pro" panose="020B0503030403020204" pitchFamily="34" charset="0"/>
              </a:rPr>
              <a:t>UltraRes</a:t>
            </a:r>
            <a:r>
              <a:rPr lang="en-US" sz="1600" i="1" dirty="0" smtClean="0">
                <a:latin typeface="Myriad Pro" panose="020B0503030403020204" pitchFamily="34" charset="0"/>
              </a:rPr>
              <a:t> Series</a:t>
            </a:r>
          </a:p>
          <a:p>
            <a:pPr marL="347663" indent="-347663" algn="ctr">
              <a:buClr>
                <a:schemeClr val="accent6"/>
              </a:buClr>
            </a:pPr>
            <a:r>
              <a:rPr lang="en-US" sz="1600" i="1" dirty="0" smtClean="0">
                <a:latin typeface="Myriad Pro" panose="020B0503030403020204" pitchFamily="34" charset="0"/>
              </a:rPr>
              <a:t>Similar size, same resolution, no bezels</a:t>
            </a:r>
            <a:endParaRPr lang="en-US" sz="1600" i="1" dirty="0">
              <a:latin typeface="Myriad Pro" panose="020B0503030403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383157" y="2318083"/>
            <a:ext cx="377687" cy="438753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4451" y="3566143"/>
            <a:ext cx="3692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1600" i="1" dirty="0" smtClean="0">
                <a:latin typeface="Myriad Pro" panose="020B0503030403020204" pitchFamily="34" charset="0"/>
              </a:rPr>
              <a:t>2x2 Full HD UNB Displays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64" y="1480586"/>
            <a:ext cx="3698457" cy="208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6678" y="1476830"/>
            <a:ext cx="3696946" cy="20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48863" y="1475980"/>
          <a:ext cx="3698458" cy="2080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9229"/>
                <a:gridCol w="1849229"/>
              </a:tblGrid>
              <a:tr h="10404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04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995166" y="1475980"/>
          <a:ext cx="3698458" cy="2080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98458"/>
              </a:tblGrid>
              <a:tr h="2080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Planar UltraRes Series 4K Video Support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2900" y="685800"/>
            <a:ext cx="8678863" cy="3730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Designed for commercial applications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06570" y="1403071"/>
            <a:ext cx="1264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latin typeface="Myriad Pro" panose="020B0503030403020204" pitchFamily="34" charset="0"/>
              </a:rPr>
              <a:t>HDMI 2.0</a:t>
            </a:r>
          </a:p>
          <a:p>
            <a:pPr algn="ctr">
              <a:buClr>
                <a:schemeClr val="accent6"/>
              </a:buClr>
            </a:pPr>
            <a:r>
              <a:rPr lang="en-US" sz="1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HDCP 2.2 compliant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01488" y="1895514"/>
            <a:ext cx="1116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DP 1.2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2330" y="1895514"/>
            <a:ext cx="15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OPS slot</a:t>
            </a:r>
            <a:endParaRPr lang="en-US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5" t="46240" r="15041" b="43166"/>
          <a:stretch/>
        </p:blipFill>
        <p:spPr>
          <a:xfrm>
            <a:off x="332548" y="2367974"/>
            <a:ext cx="8400919" cy="9056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4137" y="2373068"/>
            <a:ext cx="4125646" cy="630841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13033" y="2372045"/>
            <a:ext cx="1264205" cy="630841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20196" y="2367974"/>
            <a:ext cx="1264205" cy="630841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27360" y="2367974"/>
            <a:ext cx="906108" cy="630841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20196" y="1895514"/>
            <a:ext cx="1264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latin typeface="Myriad Pro" panose="020B0503030403020204" pitchFamily="34" charset="0"/>
              </a:rPr>
              <a:t>HDMI 1.4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13032" y="3118665"/>
            <a:ext cx="1264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latin typeface="Myriad Pro" panose="020B0503030403020204" pitchFamily="34" charset="0"/>
              </a:rPr>
              <a:t>4K 60Hz</a:t>
            </a:r>
            <a:endParaRPr lang="en-US" sz="1600" dirty="0" smtClean="0">
              <a:solidFill>
                <a:srgbClr val="00B050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3155" y="3118665"/>
            <a:ext cx="1264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latin typeface="Myriad Pro" panose="020B0503030403020204" pitchFamily="34" charset="0"/>
              </a:rPr>
              <a:t>4K 30Hz</a:t>
            </a:r>
            <a:endParaRPr lang="en-US" sz="1600" dirty="0" smtClean="0">
              <a:solidFill>
                <a:srgbClr val="00B050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9140" y="3118665"/>
            <a:ext cx="1264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latin typeface="Myriad Pro" panose="020B0503030403020204" pitchFamily="34" charset="0"/>
              </a:rPr>
              <a:t>4K 60Hz</a:t>
            </a:r>
            <a:endParaRPr lang="en-US" sz="1600" dirty="0" smtClean="0">
              <a:solidFill>
                <a:srgbClr val="00B050"/>
              </a:solidFill>
              <a:latin typeface="Myriad Pro" panose="020B05030304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4127" y="3118665"/>
            <a:ext cx="1264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latin typeface="Myriad Pro" panose="020B0503030403020204" pitchFamily="34" charset="0"/>
              </a:rPr>
              <a:t>4K 60Hz</a:t>
            </a:r>
            <a:endParaRPr lang="en-US" sz="1600" dirty="0" smtClean="0">
              <a:solidFill>
                <a:srgbClr val="00B05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Native 4K 60Hz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276066" y="1460376"/>
            <a:ext cx="6516806" cy="1027611"/>
          </a:xfrm>
          <a:prstGeom prst="round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Myriad Pro" panose="020B0503030403020204" pitchFamily="34" charset="0"/>
              </a:rPr>
              <a:t>HDMI 2.0 and DisplayPort 1.2</a:t>
            </a:r>
            <a:endParaRPr lang="en-US" b="1" dirty="0">
              <a:latin typeface="Myriad Pro" panose="020B05030304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6008" y="2883446"/>
            <a:ext cx="7351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2400" i="1" dirty="0" smtClean="0">
                <a:latin typeface="Myriad Pro" panose="020B0503030403020204" pitchFamily="34" charset="0"/>
              </a:rPr>
              <a:t>Enables smooth motion video and mouse tracking</a:t>
            </a:r>
          </a:p>
        </p:txBody>
      </p:sp>
    </p:spTree>
    <p:extLst>
      <p:ext uri="{BB962C8B-B14F-4D97-AF65-F5344CB8AC3E}">
        <p14:creationId xmlns:p14="http://schemas.microsoft.com/office/powerpoint/2010/main" val="6461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rk Theme">
  <a:themeElements>
    <a:clrScheme name="Leyard-Planar Dark">
      <a:dk1>
        <a:srgbClr val="FFFFFF"/>
      </a:dk1>
      <a:lt1>
        <a:srgbClr val="FFFFFF"/>
      </a:lt1>
      <a:dk2>
        <a:srgbClr val="3C3C3C"/>
      </a:dk2>
      <a:lt2>
        <a:srgbClr val="FFFFFF"/>
      </a:lt2>
      <a:accent1>
        <a:srgbClr val="ED661A"/>
      </a:accent1>
      <a:accent2>
        <a:srgbClr val="25AAE1"/>
      </a:accent2>
      <a:accent3>
        <a:srgbClr val="961D24"/>
      </a:accent3>
      <a:accent4>
        <a:srgbClr val="003F66"/>
      </a:accent4>
      <a:accent5>
        <a:srgbClr val="8BC53F"/>
      </a:accent5>
      <a:accent6>
        <a:srgbClr val="E4011C"/>
      </a:accent6>
      <a:hlink>
        <a:srgbClr val="F57A20"/>
      </a:hlink>
      <a:folHlink>
        <a:srgbClr val="F57A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2234 PLNR.Corp-Prsntn_PPT-OverviewREV3" id="{1BDB488D-6133-1F49-ADFB-72ED2A5EF0B0}" vid="{9FD5B2E9-63FE-AA45-A7B2-4C977A7894CC}"/>
    </a:ext>
  </a:extLst>
</a:theme>
</file>

<file path=ppt/theme/theme2.xml><?xml version="1.0" encoding="utf-8"?>
<a:theme xmlns:a="http://schemas.openxmlformats.org/drawingml/2006/main" name="Section Slide Red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2234 PLNR.Corp-Prsntn_PPT-OverviewREV3" id="{1BDB488D-6133-1F49-ADFB-72ED2A5EF0B0}" vid="{E5274D5A-C1D7-CC4E-B430-018E14F66D87}"/>
    </a:ext>
  </a:extLst>
</a:theme>
</file>

<file path=ppt/theme/theme3.xml><?xml version="1.0" encoding="utf-8"?>
<a:theme xmlns:a="http://schemas.openxmlformats.org/drawingml/2006/main" name="Section Slide Green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2234 PLNR.Corp-Prsntn_PPT-OverviewREV3" id="{1BDB488D-6133-1F49-ADFB-72ED2A5EF0B0}" vid="{B2CDCA9E-BB0C-A040-919A-4639699160EC}"/>
    </a:ext>
  </a:extLst>
</a:theme>
</file>

<file path=ppt/theme/theme4.xml><?xml version="1.0" encoding="utf-8"?>
<a:theme xmlns:a="http://schemas.openxmlformats.org/drawingml/2006/main" name="Section Slide Blue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2234 PLNR.Corp-Prsntn_PPT-OverviewREV3" id="{1BDB488D-6133-1F49-ADFB-72ED2A5EF0B0}" vid="{5F462444-045A-ED49-BDF0-F6EE8A9BB217}"/>
    </a:ext>
  </a:extLst>
</a:theme>
</file>

<file path=ppt/theme/theme5.xml><?xml version="1.0" encoding="utf-8"?>
<a:theme xmlns:a="http://schemas.openxmlformats.org/drawingml/2006/main" name="Section Slide Grey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2234 PLNR.Corp-Prsntn_PPT-OverviewREV3" id="{1BDB488D-6133-1F49-ADFB-72ED2A5EF0B0}" vid="{43C90402-F253-9A46-AFF4-2F47271508BB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Planar">
      <a:dk1>
        <a:sysClr val="windowText" lastClr="000000"/>
      </a:dk1>
      <a:lt1>
        <a:sysClr val="window" lastClr="FFFFFF"/>
      </a:lt1>
      <a:dk2>
        <a:srgbClr val="004165"/>
      </a:dk2>
      <a:lt2>
        <a:srgbClr val="005B8D"/>
      </a:lt2>
      <a:accent1>
        <a:srgbClr val="0082CB"/>
      </a:accent1>
      <a:accent2>
        <a:srgbClr val="004165"/>
      </a:accent2>
      <a:accent3>
        <a:srgbClr val="265F7E"/>
      </a:accent3>
      <a:accent4>
        <a:srgbClr val="004165"/>
      </a:accent4>
      <a:accent5>
        <a:srgbClr val="005B8D"/>
      </a:accent5>
      <a:accent6>
        <a:srgbClr val="F47B20"/>
      </a:accent6>
      <a:hlink>
        <a:srgbClr val="005B8D"/>
      </a:hlink>
      <a:folHlink>
        <a:srgbClr val="F47B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8F88F4CBB024BB342962F6215470C" ma:contentTypeVersion="4" ma:contentTypeDescription="Create a new document." ma:contentTypeScope="" ma:versionID="f824fd14b168d41c7845c6c2d6644b08">
  <xsd:schema xmlns:xsd="http://www.w3.org/2001/XMLSchema" xmlns:p="http://schemas.microsoft.com/office/2006/metadata/properties" targetNamespace="http://schemas.microsoft.com/office/2006/metadata/properties" ma:root="true" ma:fieldsID="bfb85531492299a443187b2d09fe2a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2EB246-FB5F-4B6F-BD62-5E5A485E8D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43EBBA4E-D582-4D66-93E1-D95B26DEDCA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5AD57AA-4DA0-47F1-8FED-9C84F0A451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2234 PLNR.Corp-Prsntn_PPT-OverviewREV3.potx</Template>
  <TotalTime>0</TotalTime>
  <Words>1260</Words>
  <Application>Microsoft Office PowerPoint</Application>
  <PresentationFormat>Bildschirmpräsentation (16:9)</PresentationFormat>
  <Paragraphs>281</Paragraphs>
  <Slides>37</Slides>
  <Notes>10</Notes>
  <HiddenSlides>0</HiddenSlides>
  <MMClips>0</MMClips>
  <ScaleCrop>false</ScaleCrop>
  <HeadingPairs>
    <vt:vector size="4" baseType="variant">
      <vt:variant>
        <vt:lpstr>Design</vt:lpstr>
      </vt:variant>
      <vt:variant>
        <vt:i4>5</vt:i4>
      </vt:variant>
      <vt:variant>
        <vt:lpstr>Folientitel</vt:lpstr>
      </vt:variant>
      <vt:variant>
        <vt:i4>37</vt:i4>
      </vt:variant>
    </vt:vector>
  </HeadingPairs>
  <TitlesOfParts>
    <vt:vector size="42" baseType="lpstr">
      <vt:lpstr>Dark Theme</vt:lpstr>
      <vt:lpstr>Section Slide Red</vt:lpstr>
      <vt:lpstr>Section Slide Green</vt:lpstr>
      <vt:lpstr>Section Slide Blue</vt:lpstr>
      <vt:lpstr>Section Slide Grey</vt:lpstr>
      <vt:lpstr>PLANAR ULTRARES SERIES PRODUCT OVERVIEW</vt:lpstr>
      <vt:lpstr>Planar® UltraRes™ Series Stunning 4K Clarity in Immersive 75”, 86“, and 98" Sizes</vt:lpstr>
      <vt:lpstr>Planar UltraRes Series History of Innovation</vt:lpstr>
      <vt:lpstr>Planar UltraRes Series Common Applications</vt:lpstr>
      <vt:lpstr>Other Resolution-Rich Commercial Applications</vt:lpstr>
      <vt:lpstr>Outstanding Image Quality</vt:lpstr>
      <vt:lpstr>Outstanding Image Quality</vt:lpstr>
      <vt:lpstr>Planar UltraRes Series 4K Video Support</vt:lpstr>
      <vt:lpstr>Native 4K 60Hz</vt:lpstr>
      <vt:lpstr>HDCP 2.2 Compliant</vt:lpstr>
      <vt:lpstr>Intel Open Pluggable Specification (OPS) Expansion Slot</vt:lpstr>
      <vt:lpstr>Planar MediaPlex Plus Processing</vt:lpstr>
      <vt:lpstr>Planar MediaPlex Plus Processing</vt:lpstr>
      <vt:lpstr>Multi-Source Layouts</vt:lpstr>
      <vt:lpstr>Image Adjustments by Source</vt:lpstr>
      <vt:lpstr>Custom Presets</vt:lpstr>
      <vt:lpstr>Advanced Scheduling</vt:lpstr>
      <vt:lpstr>Multi-Source Audio</vt:lpstr>
      <vt:lpstr>Content Rotation</vt:lpstr>
      <vt:lpstr>Web Control</vt:lpstr>
      <vt:lpstr>Remote Monitoring Alerts</vt:lpstr>
      <vt:lpstr>Advanced Color Management</vt:lpstr>
      <vt:lpstr>Cloning</vt:lpstr>
      <vt:lpstr>Pixel Orbiter</vt:lpstr>
      <vt:lpstr>Test Patterns</vt:lpstr>
      <vt:lpstr>Planar UltraRes Series Control Options</vt:lpstr>
      <vt:lpstr>Planar® UltraRes™ App</vt:lpstr>
      <vt:lpstr>Planar MediaPlex Plus Processing Demo Video Series</vt:lpstr>
      <vt:lpstr>Industrial Design Matters</vt:lpstr>
      <vt:lpstr>Planar Profile Mounting System</vt:lpstr>
      <vt:lpstr>Planar UltraRes Series Models</vt:lpstr>
      <vt:lpstr>Basic Specifications by Model</vt:lpstr>
      <vt:lpstr>Extended Ruggedness and Optics (ERO)</vt:lpstr>
      <vt:lpstr>Planar UltraRes Touch</vt:lpstr>
      <vt:lpstr>Collaborating with Planar TouchMark</vt:lpstr>
      <vt:lpstr>Planar UltraRes Series Differentiators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Planar Corporate Overview Presentation - January 2016</dc:title>
  <dc:creator>Stacey Moore</dc:creator>
  <dc:description>PresentationLoad.com</dc:description>
  <cp:lastModifiedBy>Schneider Digital (Josef J. Schneider)</cp:lastModifiedBy>
  <cp:revision>1416</cp:revision>
  <cp:lastPrinted>2016-04-08T21:45:18Z</cp:lastPrinted>
  <dcterms:created xsi:type="dcterms:W3CDTF">2007-11-27T23:54:21Z</dcterms:created>
  <dcterms:modified xsi:type="dcterms:W3CDTF">2017-05-29T18:26:13Z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0x0101006BA8F88F4CBB024BB342962F6215470C</vt:lpwstr>
  </property>
</Properties>
</file>