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4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5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6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7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9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0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1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2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3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4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25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5" r:id="rId4"/>
    <p:sldMasterId id="2147484560" r:id="rId5"/>
    <p:sldMasterId id="2147484575" r:id="rId6"/>
    <p:sldMasterId id="2147484590" r:id="rId7"/>
    <p:sldMasterId id="2147484605" r:id="rId8"/>
    <p:sldMasterId id="2147484620" r:id="rId9"/>
    <p:sldMasterId id="2147484635" r:id="rId10"/>
    <p:sldMasterId id="2147484650" r:id="rId11"/>
    <p:sldMasterId id="2147484665" r:id="rId12"/>
    <p:sldMasterId id="2147484680" r:id="rId13"/>
    <p:sldMasterId id="2147484695" r:id="rId14"/>
    <p:sldMasterId id="2147484710" r:id="rId15"/>
    <p:sldMasterId id="2147484725" r:id="rId16"/>
    <p:sldMasterId id="2147484740" r:id="rId17"/>
    <p:sldMasterId id="2147484755" r:id="rId18"/>
    <p:sldMasterId id="2147484770" r:id="rId19"/>
    <p:sldMasterId id="2147484785" r:id="rId20"/>
    <p:sldMasterId id="2147484800" r:id="rId21"/>
    <p:sldMasterId id="2147484815" r:id="rId22"/>
    <p:sldMasterId id="2147484830" r:id="rId23"/>
    <p:sldMasterId id="2147484845" r:id="rId24"/>
    <p:sldMasterId id="2147484860" r:id="rId25"/>
    <p:sldMasterId id="2147484875" r:id="rId26"/>
    <p:sldMasterId id="2147484890" r:id="rId27"/>
    <p:sldMasterId id="2147484905" r:id="rId28"/>
    <p:sldMasterId id="2147484920" r:id="rId29"/>
  </p:sldMasterIdLst>
  <p:notesMasterIdLst>
    <p:notesMasterId r:id="rId55"/>
  </p:notesMasterIdLst>
  <p:handoutMasterIdLst>
    <p:handoutMasterId r:id="rId56"/>
  </p:handoutMasterIdLst>
  <p:sldIdLst>
    <p:sldId id="1186" r:id="rId30"/>
    <p:sldId id="1187" r:id="rId31"/>
    <p:sldId id="1210" r:id="rId32"/>
    <p:sldId id="1188" r:id="rId33"/>
    <p:sldId id="1189" r:id="rId34"/>
    <p:sldId id="1190" r:id="rId35"/>
    <p:sldId id="1191" r:id="rId36"/>
    <p:sldId id="1192" r:id="rId37"/>
    <p:sldId id="1212" r:id="rId38"/>
    <p:sldId id="1213" r:id="rId39"/>
    <p:sldId id="1196" r:id="rId40"/>
    <p:sldId id="1197" r:id="rId41"/>
    <p:sldId id="1198" r:id="rId42"/>
    <p:sldId id="1199" r:id="rId43"/>
    <p:sldId id="1200" r:id="rId44"/>
    <p:sldId id="1214" r:id="rId45"/>
    <p:sldId id="1202" r:id="rId46"/>
    <p:sldId id="1203" r:id="rId47"/>
    <p:sldId id="1204" r:id="rId48"/>
    <p:sldId id="1205" r:id="rId49"/>
    <p:sldId id="1206" r:id="rId50"/>
    <p:sldId id="1207" r:id="rId51"/>
    <p:sldId id="1211" r:id="rId52"/>
    <p:sldId id="1208" r:id="rId53"/>
    <p:sldId id="1209" r:id="rId5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96">
          <p15:clr>
            <a:srgbClr val="A4A3A4"/>
          </p15:clr>
        </p15:guide>
        <p15:guide id="2" orient="horz" pos="2163">
          <p15:clr>
            <a:srgbClr val="A4A3A4"/>
          </p15:clr>
        </p15:guide>
        <p15:guide id="3" pos="1925">
          <p15:clr>
            <a:srgbClr val="A4A3A4"/>
          </p15:clr>
        </p15:guide>
        <p15:guide id="4" pos="38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1D"/>
    <a:srgbClr val="CCCCFF"/>
    <a:srgbClr val="CCECFF"/>
    <a:srgbClr val="FFCCFF"/>
    <a:srgbClr val="FF6600"/>
    <a:srgbClr val="FFCC00"/>
    <a:srgbClr val="AE471E"/>
    <a:srgbClr val="333333"/>
    <a:srgbClr val="3B3B3B"/>
    <a:srgbClr val="2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0145" autoAdjust="0"/>
  </p:normalViewPr>
  <p:slideViewPr>
    <p:cSldViewPr snapToGrid="0" snapToObjects="1">
      <p:cViewPr varScale="1">
        <p:scale>
          <a:sx n="87" d="100"/>
          <a:sy n="87" d="100"/>
        </p:scale>
        <p:origin x="222" y="90"/>
      </p:cViewPr>
      <p:guideLst>
        <p:guide orient="horz" pos="1096"/>
        <p:guide orient="horz" pos="2163"/>
        <p:guide pos="1925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Master" Target="slideMasters/slideMaster26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A17669A-5BB7-4D94-B429-607C76D7E0D9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13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F7B9195-2302-403D-B502-E5C2878536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67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vepubs.com/the-2015-digital-signage-champs/" TargetMode="External"/><Relationship Id="rId7" Type="http://schemas.openxmlformats.org/officeDocument/2006/relationships/hyperlink" Target="http://www.avnetwork.com/digital-signage/0003/infocomm-digital-signage-best-of-show-award-winners-announced/9553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vconline.com/thewire/best-show-infocomm-2015/401834" TargetMode="External"/><Relationship Id="rId5" Type="http://schemas.openxmlformats.org/officeDocument/2006/relationships/hyperlink" Target="http://www.avnetwork.com/news/0006/av-technologys-infocomm-2015-best-of-show-awards-announced/95533" TargetMode="External"/><Relationship Id="rId4" Type="http://schemas.openxmlformats.org/officeDocument/2006/relationships/hyperlink" Target="http://www.commercialintegrator.com/article/49_best_products_of_2015/news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1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85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Rave Publications 2015 Digital Signage Champs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Best New Indoor Display 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/>
              </a:rPr>
              <a:t>http://www.ravepubs.com/the-2015-digital-signage-champs/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Commercial Integrator Best Electronics Systems Technologies of 2015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Criteria for the winning products included innovation, functionality, competitive advantages and benefits to the installer.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/>
              </a:rPr>
              <a:t>http://www.commercialintegrator.com/article/49_best_products_of_2015/news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AV Technology’s InfoComm 2015 Best of Show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AVT Judges: "Stunning, crisp, high contrast images are produced with ultra-fine pitch direct view LED video wall system and scales to nearly any size or shape. Off-board distributed architecture increases reliability and improves serviceability by removing heat, complexity, and potential points of failure.”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/>
              </a:rPr>
              <a:t>http://www.avnetwork.com/news/0006/av-technologys-infocomm-2015-best-of-show-awards-announced/95533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Sound &amp; Video Contractor InfoComm 2015 Best of Show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S&amp;VC Judges: “Ultra-fine pitch direct view LED video wall system scales to nearly any size or shape. The Planar DirectLight LED Video Wall Calculator, helps to assist in the sale by providing a simulated representation of the video wall along with important product specifications specific the video wall design.”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6"/>
              </a:rPr>
              <a:t>http://www.svconline.com/thewire/best-show-infocomm-2015/401834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Digital Signage Magazine Best of Show InfoComm 2015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“… recognize new and outstanding products… ”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7"/>
              </a:rPr>
              <a:t>http://www.avnetwork.com/digital-signage/0003/infocomm-digital-signage-best-of-show-award-winners-announced/95532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6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1A26-459E-4F62-8983-81978D7CFFD4}" type="slidenum">
              <a:rPr lang="de-DE" smtClean="0">
                <a:solidFill>
                  <a:srgbClr val="000000"/>
                </a:solidFill>
              </a:rPr>
              <a:pPr/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9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3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57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2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35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21967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412695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85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530296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000336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593243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62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176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139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717408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86377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72485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9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67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32010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0041228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030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336315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52096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bg1"/>
                </a:solidFill>
                <a:latin typeface="Myriad Pro" pitchFamily="34" charset="0"/>
                <a:ea typeface="+mn-ea"/>
                <a:cs typeface="Arial" charset="0"/>
              </a:rPr>
              <a:t>(c) 2015 Planar Systems |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  <a:ea typeface="+mn-ea"/>
                <a:cs typeface="Arial" charset="0"/>
              </a:rPr>
              <a:t>Information is subject to change without notice.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kern="1200" dirty="0" smtClean="0">
              <a:solidFill>
                <a:schemeClr val="bg1"/>
              </a:solidFill>
              <a:latin typeface="Myriad Pro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itchFamily="34" charset="0"/>
              <a:ea typeface="+mn-ea"/>
              <a:cs typeface="Arial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BA7518-DDE9-4601-AB94-55B48B3281D1}" type="slidenum">
              <a:rPr lang="en-US" sz="800" kern="1200" smtClean="0">
                <a:solidFill>
                  <a:schemeClr val="bg1"/>
                </a:solidFill>
                <a:latin typeface="Myriad Pro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988559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307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23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22921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6541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42340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50659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97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461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2612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22242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749350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741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108452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52277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343757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374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90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97118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41871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2276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64479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43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545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584293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541095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551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967708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681022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260282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015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53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08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27740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62091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34651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79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366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27793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900119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7836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736056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87525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921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909479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3679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11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08577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89484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285918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875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099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85471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10290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30923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031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454729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553673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5129067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901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17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35151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79957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64454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9040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657105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9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485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91474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55656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9127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950528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857270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125505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449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78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986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74537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56057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83814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53343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35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03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55219"/>
      </p:ext>
    </p:extLst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605898"/>
      </p:ext>
    </p:extLst>
  </p:cSld>
  <p:clrMapOvr>
    <a:masterClrMapping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286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0834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-oran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588615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284360"/>
      </p:ext>
    </p:extLst>
  </p:cSld>
  <p:clrMapOvr>
    <a:masterClrMapping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131299"/>
      </p:ext>
    </p:extLst>
  </p:cSld>
  <p:clrMapOvr>
    <a:masterClrMapping/>
  </p:clrMapOvr>
  <p:transition spd="med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958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48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20457"/>
      </p:ext>
    </p:extLst>
  </p:cSld>
  <p:clrMapOvr>
    <a:masterClrMapping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47928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80935"/>
      </p:ext>
    </p:extLst>
  </p:cSld>
  <p:clrMapOvr>
    <a:masterClrMapping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11886"/>
      </p:ext>
    </p:extLst>
  </p:cSld>
  <p:clrMapOvr>
    <a:masterClrMapping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28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58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779060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16963"/>
      </p:ext>
    </p:extLst>
  </p:cSld>
  <p:clrMapOvr>
    <a:masterClrMapping/>
  </p:clrMapOvr>
  <p:transition spd="med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740442"/>
      </p:ext>
    </p:extLst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861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595701"/>
      </p:ext>
    </p:extLst>
  </p:cSld>
  <p:clrMapOvr>
    <a:masterClrMapping/>
  </p:clrMapOvr>
  <p:transition spd="med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8057119"/>
      </p:ext>
    </p:extLst>
  </p:cSld>
  <p:clrMapOvr>
    <a:masterClrMapping/>
  </p:clrMapOvr>
  <p:transition spd="med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378525"/>
      </p:ext>
    </p:extLst>
  </p:cSld>
  <p:clrMapOvr>
    <a:masterClrMapping/>
  </p:clrMapOvr>
  <p:transition spd="med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102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61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27721"/>
      </p:ext>
    </p:extLst>
  </p:cSld>
  <p:clrMapOvr>
    <a:masterClrMapping/>
  </p:clrMapOvr>
  <p:transition spd="med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8869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989708"/>
      </p:ext>
    </p:extLst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62763"/>
      </p:ext>
    </p:extLst>
  </p:cSld>
  <p:clrMapOvr>
    <a:masterClrMapping/>
  </p:clrMapOvr>
  <p:transition spd="med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890"/>
      </p:ext>
    </p:extLst>
  </p:cSld>
  <p:clrMapOvr>
    <a:masterClrMapping/>
  </p:clrMapOvr>
  <p:transition spd="med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56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398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49625"/>
      </p:ext>
    </p:extLst>
  </p:cSld>
  <p:clrMapOvr>
    <a:masterClrMapping/>
  </p:clrMapOvr>
  <p:transition spd="med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6323494"/>
      </p:ext>
    </p:extLst>
  </p:cSld>
  <p:clrMapOvr>
    <a:masterClrMapping/>
  </p:clrMapOvr>
  <p:transition spd="med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469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983843"/>
      </p:ext>
    </p:extLst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854154"/>
      </p:ext>
    </p:extLst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952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69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870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48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44024"/>
      </p:ext>
    </p:extLst>
  </p:cSld>
  <p:clrMapOvr>
    <a:masterClrMapping/>
  </p:clrMapOvr>
  <p:transition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40803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390088"/>
      </p:ext>
    </p:extLst>
  </p:cSld>
  <p:clrMapOvr>
    <a:masterClrMapping/>
  </p:clrMapOvr>
  <p:transition spd="med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04427"/>
      </p:ext>
    </p:extLst>
  </p:cSld>
  <p:clrMapOvr>
    <a:masterClrMapping/>
  </p:clrMapOvr>
  <p:transition spd="med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03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94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59402"/>
      </p:ext>
    </p:extLst>
  </p:cSld>
  <p:clrMapOvr>
    <a:masterClrMapping/>
  </p:clrMapOvr>
  <p:transition spd="med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31370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23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711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066608"/>
      </p:ext>
    </p:extLst>
  </p:cSld>
  <p:clrMapOvr>
    <a:masterClrMapping/>
  </p:clrMapOvr>
  <p:transition spd="med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926618"/>
      </p:ext>
    </p:extLst>
  </p:cSld>
  <p:clrMapOvr>
    <a:masterClrMapping/>
  </p:clrMapOvr>
  <p:transition spd="med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956181"/>
      </p:ext>
    </p:extLst>
  </p:cSld>
  <p:clrMapOvr>
    <a:masterClrMapping/>
  </p:clrMapOvr>
  <p:transition spd="med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823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41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35115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18493"/>
      </p:ext>
    </p:extLst>
  </p:cSld>
  <p:clrMapOvr>
    <a:masterClrMapping/>
  </p:clrMapOvr>
  <p:transition spd="med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48395"/>
      </p:ext>
    </p:extLst>
  </p:cSld>
  <p:clrMapOvr>
    <a:masterClrMapping/>
  </p:clrMapOvr>
  <p:transition spd="med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36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65297"/>
      </p:ext>
    </p:extLst>
  </p:cSld>
  <p:clrMapOvr>
    <a:masterClrMapping/>
  </p:clrMapOvr>
  <p:transition spd="med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73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30178"/>
      </p:ext>
    </p:extLst>
  </p:cSld>
  <p:clrMapOvr>
    <a:masterClrMapping/>
  </p:clrMapOvr>
  <p:transition spd="med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605508"/>
      </p:ext>
    </p:extLst>
  </p:cSld>
  <p:clrMapOvr>
    <a:masterClrMapping/>
  </p:clrMapOvr>
  <p:transition spd="med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515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925029"/>
      </p:ext>
    </p:extLst>
  </p:cSld>
  <p:clrMapOvr>
    <a:masterClrMapping/>
  </p:clrMapOvr>
  <p:transition spd="med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9748348"/>
      </p:ext>
    </p:extLst>
  </p:cSld>
  <p:clrMapOvr>
    <a:masterClrMapping/>
  </p:clrMapOvr>
  <p:transition spd="med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721433"/>
      </p:ext>
    </p:extLst>
  </p:cSld>
  <p:clrMapOvr>
    <a:masterClrMapping/>
  </p:clrMapOvr>
  <p:transition spd="med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567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32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3790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64334"/>
      </p:ext>
    </p:extLst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2719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724658"/>
      </p:ext>
    </p:extLst>
  </p:cSld>
  <p:clrMapOvr>
    <a:masterClrMapping/>
  </p:clrMapOvr>
  <p:transition spd="med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6346"/>
      </p:ext>
    </p:extLst>
  </p:cSld>
  <p:clrMapOvr>
    <a:masterClrMapping/>
  </p:clrMapOvr>
  <p:transition spd="med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610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493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60135"/>
      </p:ext>
    </p:extLst>
  </p:cSld>
  <p:clrMapOvr>
    <a:masterClrMapping/>
  </p:clrMapOvr>
  <p:transition spd="med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395290"/>
      </p:ext>
    </p:extLst>
  </p:cSld>
  <p:clrMapOvr>
    <a:masterClrMapping/>
  </p:clrMapOvr>
  <p:transition spd="med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497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9645655"/>
      </p:ext>
    </p:extLst>
  </p:cSld>
  <p:clrMapOvr>
    <a:masterClrMapping/>
  </p:clrMapOvr>
  <p:transition spd="med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68598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33011"/>
      </p:ext>
    </p:extLst>
  </p:cSld>
  <p:clrMapOvr>
    <a:masterClrMapping/>
  </p:clrMapOvr>
  <p:transition spd="med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448074"/>
      </p:ext>
    </p:extLst>
  </p:cSld>
  <p:clrMapOvr>
    <a:masterClrMapping/>
  </p:clrMapOvr>
  <p:transition spd="med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203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59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06486"/>
      </p:ext>
    </p:extLst>
  </p:cSld>
  <p:clrMapOvr>
    <a:masterClrMapping/>
  </p:clrMapOvr>
  <p:transition spd="med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25423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61917"/>
      </p:ext>
    </p:extLst>
  </p:cSld>
  <p:clrMapOvr>
    <a:masterClrMapping/>
  </p:clrMapOvr>
  <p:transition spd="med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08393"/>
      </p:ext>
    </p:extLst>
  </p:cSld>
  <p:clrMapOvr>
    <a:masterClrMapping/>
  </p:clrMapOvr>
  <p:transition spd="med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20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963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3130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838217"/>
      </p:ext>
    </p:extLst>
  </p:cSld>
  <p:clrMapOvr>
    <a:masterClrMapping/>
  </p:clrMapOvr>
  <p:transition spd="med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799910"/>
      </p:ext>
    </p:extLst>
  </p:cSld>
  <p:clrMapOvr>
    <a:masterClrMapping/>
  </p:clrMapOvr>
  <p:transition spd="med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155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316950"/>
      </p:ext>
    </p:extLst>
  </p:cSld>
  <p:clrMapOvr>
    <a:masterClrMapping/>
  </p:clrMapOvr>
  <p:transition spd="med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76190"/>
      </p:ext>
    </p:extLst>
  </p:cSld>
  <p:clrMapOvr>
    <a:masterClrMapping/>
  </p:clrMapOvr>
  <p:transition spd="med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64933"/>
      </p:ext>
    </p:extLst>
  </p:cSld>
  <p:clrMapOvr>
    <a:masterClrMapping/>
  </p:clrMapOvr>
  <p:transition spd="med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264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93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68243"/>
      </p:ext>
    </p:extLst>
  </p:cSld>
  <p:clrMapOvr>
    <a:masterClrMapping/>
  </p:clrMapOvr>
  <p:transition spd="med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19188"/>
      </p:ext>
    </p:extLst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1153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69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15873"/>
      </p:ext>
    </p:extLst>
  </p:cSld>
  <p:clrMapOvr>
    <a:masterClrMapping/>
  </p:clrMapOvr>
  <p:transition spd="med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98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003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81008"/>
      </p:ext>
    </p:extLst>
  </p:cSld>
  <p:clrMapOvr>
    <a:masterClrMapping/>
  </p:clrMapOvr>
  <p:transition spd="med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9998244"/>
      </p:ext>
    </p:extLst>
  </p:cSld>
  <p:clrMapOvr>
    <a:masterClrMapping/>
  </p:clrMapOvr>
  <p:transition spd="med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132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021629"/>
      </p:ext>
    </p:extLst>
  </p:cSld>
  <p:clrMapOvr>
    <a:masterClrMapping/>
  </p:clrMapOvr>
  <p:transition spd="med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558669"/>
      </p:ext>
    </p:extLst>
  </p:cSld>
  <p:clrMapOvr>
    <a:masterClrMapping/>
  </p:clrMapOvr>
  <p:transition spd="med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303858"/>
      </p:ext>
    </p:extLst>
  </p:cSld>
  <p:clrMapOvr>
    <a:masterClrMapping/>
  </p:clrMapOvr>
  <p:transition spd="med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5696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-gra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470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33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51315"/>
      </p:ext>
    </p:extLst>
  </p:cSld>
  <p:clrMapOvr>
    <a:masterClrMapping/>
  </p:clrMapOvr>
  <p:transition spd="med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179748"/>
      </p:ext>
    </p:extLst>
  </p:cSld>
  <p:clrMapOvr>
    <a:masterClrMapping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482899"/>
      </p:ext>
    </p:extLst>
  </p:cSld>
  <p:clrMapOvr>
    <a:masterClrMapping/>
  </p:clrMapOvr>
  <p:transition spd="med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44680"/>
      </p:ext>
    </p:extLst>
  </p:cSld>
  <p:clrMapOvr>
    <a:masterClrMapping/>
  </p:clrMapOvr>
  <p:transition spd="med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92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61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56572"/>
      </p:ext>
    </p:extLst>
  </p:cSld>
  <p:clrMapOvr>
    <a:masterClrMapping/>
  </p:clrMapOvr>
  <p:transition spd="med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60487"/>
      </p:ext>
    </p:extLst>
  </p:cSld>
  <p:clrMapOvr>
    <a:masterClrMapping/>
  </p:clrMapOvr>
  <p:transition spd="med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86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74959"/>
      </p:ext>
    </p:extLst>
  </p:cSld>
  <p:clrMapOvr>
    <a:masterClrMapping/>
  </p:clrMapOvr>
  <p:transition spd="med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75897"/>
      </p:ext>
    </p:extLst>
  </p:cSld>
  <p:clrMapOvr>
    <a:masterClrMapping/>
  </p:clrMapOvr>
  <p:transition spd="med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023102"/>
      </p:ext>
    </p:extLst>
  </p:cSld>
  <p:clrMapOvr>
    <a:masterClrMapping/>
  </p:clrMapOvr>
  <p:transition spd="med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497454"/>
      </p:ext>
    </p:extLst>
  </p:cSld>
  <p:clrMapOvr>
    <a:masterClrMapping/>
  </p:clrMapOvr>
  <p:transition spd="med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578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64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15066"/>
      </p:ext>
    </p:extLst>
  </p:cSld>
  <p:clrMapOvr>
    <a:masterClrMapping/>
  </p:clrMapOvr>
  <p:transition spd="med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7080"/>
      </p:ext>
    </p:extLst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61663"/>
      </p:ext>
    </p:extLst>
  </p:cSld>
  <p:clrMapOvr>
    <a:masterClrMapping/>
  </p:clrMapOvr>
  <p:transition spd="med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23951"/>
      </p:ext>
    </p:extLst>
  </p:cSld>
  <p:clrMapOvr>
    <a:masterClrMapping/>
  </p:clrMapOvr>
  <p:transition spd="med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1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135108"/>
      </p:ext>
    </p:extLst>
  </p:cSld>
  <p:clrMapOvr>
    <a:masterClrMapping/>
  </p:clrMapOvr>
  <p:transition spd="med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048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77452"/>
      </p:ext>
    </p:extLst>
  </p:cSld>
  <p:clrMapOvr>
    <a:masterClrMapping/>
  </p:clrMapOvr>
  <p:transition spd="med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58095"/>
      </p:ext>
    </p:extLst>
  </p:cSld>
  <p:clrMapOvr>
    <a:masterClrMapping/>
  </p:clrMapOvr>
  <p:transition spd="med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893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507017"/>
      </p:ext>
    </p:extLst>
  </p:cSld>
  <p:clrMapOvr>
    <a:masterClrMapping/>
  </p:clrMapOvr>
  <p:transition spd="med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451440"/>
      </p:ext>
    </p:extLst>
  </p:cSld>
  <p:clrMapOvr>
    <a:masterClrMapping/>
  </p:clrMapOvr>
  <p:transition spd="med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470967"/>
      </p:ext>
    </p:extLst>
  </p:cSld>
  <p:clrMapOvr>
    <a:masterClrMapping/>
  </p:clrMapOvr>
  <p:transition spd="med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018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673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989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337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96758"/>
      </p:ext>
    </p:extLst>
  </p:cSld>
  <p:clrMapOvr>
    <a:masterClrMapping/>
  </p:clrMapOvr>
  <p:transition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94006"/>
      </p:ext>
    </p:extLst>
  </p:cSld>
  <p:clrMapOvr>
    <a:masterClrMapping/>
  </p:clrMapOvr>
  <p:transition spd="med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-oran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87600"/>
      </p:ext>
    </p:extLst>
  </p:cSld>
  <p:clrMapOvr>
    <a:masterClrMapping/>
  </p:clrMapOvr>
  <p:transition spd="med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-gra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75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425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35755"/>
      </p:ext>
    </p:extLst>
  </p:cSld>
  <p:clrMapOvr>
    <a:masterClrMapping/>
  </p:clrMapOvr>
  <p:transition spd="med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74043"/>
      </p:ext>
    </p:extLst>
  </p:cSld>
  <p:clrMapOvr>
    <a:masterClrMapping/>
  </p:clrMapOvr>
  <p:transition spd="med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27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128273"/>
      </p:ext>
    </p:extLst>
  </p:cSld>
  <p:clrMapOvr>
    <a:masterClrMapping/>
  </p:clrMapOvr>
  <p:transition spd="med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490120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123533"/>
      </p:ext>
    </p:extLst>
  </p:cSld>
  <p:clrMapOvr>
    <a:masterClrMapping/>
  </p:clrMapOvr>
  <p:transition spd="med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7267718"/>
      </p:ext>
    </p:extLst>
  </p:cSld>
  <p:clrMapOvr>
    <a:masterClrMapping/>
  </p:clrMapOvr>
  <p:transition spd="med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835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(c) 2015 Planar Systems | Information is subject to change without notice.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15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19263"/>
      </p:ext>
    </p:extLst>
  </p:cSld>
  <p:clrMapOvr>
    <a:masterClrMapping/>
  </p:clrMapOvr>
  <p:transition spd="med">
    <p:fade/>
  </p:transition>
  <p:hf hdr="0" dt="0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5993"/>
      </p:ext>
    </p:extLst>
  </p:cSld>
  <p:clrMapOvr>
    <a:masterClrMapping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112471"/>
      </p:ext>
    </p:extLst>
  </p:cSld>
  <p:clrMapOvr>
    <a:masterClrMapping/>
  </p:clrMapOvr>
  <p:transition spd="med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14504"/>
      </p:ext>
    </p:extLst>
  </p:cSld>
  <p:clrMapOvr>
    <a:masterClrMapping/>
  </p:clrMapOvr>
  <p:transition spd="med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75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951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8516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481807"/>
      </p:ext>
    </p:extLst>
  </p:cSld>
  <p:clrMapOvr>
    <a:masterClrMapping/>
  </p:clrMapOvr>
  <p:transition spd="med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902419"/>
      </p:ext>
    </p:extLst>
  </p:cSld>
  <p:clrMapOvr>
    <a:masterClrMapping/>
  </p:clrMapOvr>
  <p:transition spd="med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5950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164182"/>
      </p:ext>
    </p:extLst>
  </p:cSld>
  <p:clrMapOvr>
    <a:masterClrMapping/>
  </p:clrMapOvr>
  <p:transition spd="med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910849"/>
      </p:ext>
    </p:extLst>
  </p:cSld>
  <p:clrMapOvr>
    <a:masterClrMapping/>
  </p:clrMapOvr>
  <p:transition spd="med"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031419"/>
      </p:ext>
    </p:extLst>
  </p:cSld>
  <p:clrMapOvr>
    <a:masterClrMapping/>
  </p:clrMapOvr>
  <p:transition spd="med"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488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92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18687"/>
      </p:ext>
    </p:extLst>
  </p:cSld>
  <p:clrMapOvr>
    <a:masterClrMapping/>
  </p:clrMapOvr>
  <p:transition spd="med"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3661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829006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175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03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0536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4009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78911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22274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69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9590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77596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312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446123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42456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50664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391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88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179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4233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16092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84724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94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694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03070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699287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165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168296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589701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617010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288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4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59002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3378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7165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0435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99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788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530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1075179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240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067215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827691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88633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928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77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135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6041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21408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03413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5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198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521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16399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424438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3" y="1218804"/>
            <a:ext cx="8195733" cy="685800"/>
          </a:xfr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71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78912" y="1289458"/>
            <a:ext cx="3874559" cy="279446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0" y="1697657"/>
            <a:ext cx="4579937" cy="685800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289956"/>
            <a:ext cx="4572000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61554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left)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0779" y="1264967"/>
            <a:ext cx="3874559" cy="274694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13841" y="1648670"/>
            <a:ext cx="4579937" cy="685800"/>
          </a:xfr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72822" y="1265635"/>
            <a:ext cx="4603976" cy="685800"/>
          </a:xfr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37791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92" y="1245025"/>
            <a:ext cx="7398589" cy="2838895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60184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84" y="1246501"/>
            <a:ext cx="6560911" cy="2522771"/>
          </a:xfr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89" y="3842409"/>
            <a:ext cx="6585857" cy="457535"/>
          </a:xfr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096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30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2326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17649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09273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17024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7772400" cy="454479"/>
          </a:xfr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653143" y="2667005"/>
            <a:ext cx="7772400" cy="329293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77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6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slideLayout" Target="../slideLayouts/slideLayout28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30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slideLayout" Target="../slideLayouts/slideLayout33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3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slideLayout" Target="../slideLayouts/slideLayout34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34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Relationship Id="rId14" Type="http://schemas.openxmlformats.org/officeDocument/2006/relationships/slideLayout" Target="../slideLayouts/slideLayout3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BA7518-DDE9-4601-AB94-55B48B3281D1}" type="slidenum">
              <a:rPr lang="en-US" sz="800" kern="1200" smtClean="0">
                <a:solidFill>
                  <a:schemeClr val="bg1"/>
                </a:solidFill>
                <a:latin typeface="Myriad Pro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itchFamily="34" charset="0"/>
              <a:ea typeface="+mn-ea"/>
              <a:cs typeface="Arial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bg1"/>
                </a:solidFill>
                <a:latin typeface="Myriad Pro" pitchFamily="34" charset="0"/>
                <a:ea typeface="+mn-ea"/>
                <a:cs typeface="Arial" charset="0"/>
              </a:rPr>
              <a:t>(c) 2015 Planar Systems |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  <a:ea typeface="+mn-ea"/>
                <a:cs typeface="Arial" charset="0"/>
              </a:rPr>
              <a:t>Information is subject to change without notice.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kern="1200" dirty="0" smtClean="0">
              <a:solidFill>
                <a:schemeClr val="bg1"/>
              </a:solidFill>
              <a:latin typeface="Myriad Pro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itchFamily="34" charset="0"/>
              <a:ea typeface="+mn-ea"/>
              <a:cs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2" r:id="rId4"/>
    <p:sldLayoutId id="2147484543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  <p:sldLayoutId id="2147484555" r:id="rId12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35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  <p:sldLayoutId id="2147484694" r:id="rId13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357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  <p:sldLayoutId id="2147484709" r:id="rId13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66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11" r:id="rId1"/>
    <p:sldLayoutId id="2147484712" r:id="rId2"/>
    <p:sldLayoutId id="2147484713" r:id="rId3"/>
    <p:sldLayoutId id="2147484714" r:id="rId4"/>
    <p:sldLayoutId id="2147484715" r:id="rId5"/>
    <p:sldLayoutId id="2147484716" r:id="rId6"/>
    <p:sldLayoutId id="2147484717" r:id="rId7"/>
    <p:sldLayoutId id="2147484718" r:id="rId8"/>
    <p:sldLayoutId id="2147484719" r:id="rId9"/>
    <p:sldLayoutId id="2147484720" r:id="rId10"/>
    <p:sldLayoutId id="2147484721" r:id="rId11"/>
    <p:sldLayoutId id="2147484722" r:id="rId12"/>
    <p:sldLayoutId id="2147484724" r:id="rId13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34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26" r:id="rId1"/>
    <p:sldLayoutId id="2147484727" r:id="rId2"/>
    <p:sldLayoutId id="2147484728" r:id="rId3"/>
    <p:sldLayoutId id="2147484729" r:id="rId4"/>
    <p:sldLayoutId id="2147484730" r:id="rId5"/>
    <p:sldLayoutId id="2147484731" r:id="rId6"/>
    <p:sldLayoutId id="2147484732" r:id="rId7"/>
    <p:sldLayoutId id="2147484733" r:id="rId8"/>
    <p:sldLayoutId id="2147484734" r:id="rId9"/>
    <p:sldLayoutId id="2147484735" r:id="rId10"/>
    <p:sldLayoutId id="2147484736" r:id="rId11"/>
    <p:sldLayoutId id="2147484737" r:id="rId12"/>
    <p:sldLayoutId id="2147484738" r:id="rId13"/>
    <p:sldLayoutId id="214748473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80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  <p:sldLayoutId id="2147484752" r:id="rId12"/>
    <p:sldLayoutId id="2147484753" r:id="rId13"/>
    <p:sldLayoutId id="214748475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36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  <p:sldLayoutId id="2147484767" r:id="rId12"/>
    <p:sldLayoutId id="2147484768" r:id="rId13"/>
    <p:sldLayoutId id="214748476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17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71" r:id="rId1"/>
    <p:sldLayoutId id="2147484772" r:id="rId2"/>
    <p:sldLayoutId id="2147484773" r:id="rId3"/>
    <p:sldLayoutId id="2147484774" r:id="rId4"/>
    <p:sldLayoutId id="2147484775" r:id="rId5"/>
    <p:sldLayoutId id="2147484776" r:id="rId6"/>
    <p:sldLayoutId id="2147484777" r:id="rId7"/>
    <p:sldLayoutId id="2147484778" r:id="rId8"/>
    <p:sldLayoutId id="2147484779" r:id="rId9"/>
    <p:sldLayoutId id="2147484780" r:id="rId10"/>
    <p:sldLayoutId id="2147484781" r:id="rId11"/>
    <p:sldLayoutId id="2147484782" r:id="rId12"/>
    <p:sldLayoutId id="2147484783" r:id="rId13"/>
    <p:sldLayoutId id="214748478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97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86" r:id="rId1"/>
    <p:sldLayoutId id="2147484787" r:id="rId2"/>
    <p:sldLayoutId id="2147484788" r:id="rId3"/>
    <p:sldLayoutId id="2147484789" r:id="rId4"/>
    <p:sldLayoutId id="2147484790" r:id="rId5"/>
    <p:sldLayoutId id="2147484791" r:id="rId6"/>
    <p:sldLayoutId id="2147484792" r:id="rId7"/>
    <p:sldLayoutId id="2147484793" r:id="rId8"/>
    <p:sldLayoutId id="2147484794" r:id="rId9"/>
    <p:sldLayoutId id="2147484795" r:id="rId10"/>
    <p:sldLayoutId id="2147484796" r:id="rId11"/>
    <p:sldLayoutId id="2147484797" r:id="rId12"/>
    <p:sldLayoutId id="2147484798" r:id="rId13"/>
    <p:sldLayoutId id="214748479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88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  <p:sldLayoutId id="2147484812" r:id="rId12"/>
    <p:sldLayoutId id="2147484814" r:id="rId13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1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  <p:sldLayoutId id="2147484822" r:id="rId7"/>
    <p:sldLayoutId id="2147484823" r:id="rId8"/>
    <p:sldLayoutId id="2147484824" r:id="rId9"/>
    <p:sldLayoutId id="2147484825" r:id="rId10"/>
    <p:sldLayoutId id="2147484826" r:id="rId11"/>
    <p:sldLayoutId id="2147484827" r:id="rId12"/>
    <p:sldLayoutId id="2147484828" r:id="rId13"/>
    <p:sldLayoutId id="214748482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762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76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33" r:id="rId3"/>
    <p:sldLayoutId id="2147484834" r:id="rId4"/>
    <p:sldLayoutId id="2147484835" r:id="rId5"/>
    <p:sldLayoutId id="2147484836" r:id="rId6"/>
    <p:sldLayoutId id="2147484837" r:id="rId7"/>
    <p:sldLayoutId id="2147484838" r:id="rId8"/>
    <p:sldLayoutId id="2147484839" r:id="rId9"/>
    <p:sldLayoutId id="2147484840" r:id="rId10"/>
    <p:sldLayoutId id="2147484841" r:id="rId11"/>
    <p:sldLayoutId id="2147484842" r:id="rId12"/>
    <p:sldLayoutId id="2147484843" r:id="rId13"/>
    <p:sldLayoutId id="214748484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23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  <p:sldLayoutId id="214748485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2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  <p:sldLayoutId id="2147484872" r:id="rId12"/>
    <p:sldLayoutId id="2147484873" r:id="rId13"/>
    <p:sldLayoutId id="214748487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35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  <p:sldLayoutId id="2147484888" r:id="rId13"/>
    <p:sldLayoutId id="214748488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22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  <p:sldLayoutId id="2147484902" r:id="rId12"/>
    <p:sldLayoutId id="2147484903" r:id="rId13"/>
    <p:sldLayoutId id="214748490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Myriad Pro" pitchFamily="34" charset="0"/>
              </a:rPr>
              <a:t>(c) 2015 Planar Systems | Information is subject to change without notice.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72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  <p:sldLayoutId id="2147484917" r:id="rId12"/>
    <p:sldLayoutId id="2147484918" r:id="rId13"/>
    <p:sldLayoutId id="2147484919" r:id="rId14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67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  <p:sldLayoutId id="2147484932" r:id="rId12"/>
    <p:sldLayoutId id="2147484933" r:id="rId13"/>
    <p:sldLayoutId id="214748493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28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  <p:sldLayoutId id="2147484587" r:id="rId12"/>
    <p:sldLayoutId id="2147484588" r:id="rId13"/>
    <p:sldLayoutId id="214748458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688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  <p:sldLayoutId id="2147484602" r:id="rId12"/>
    <p:sldLayoutId id="2147484603" r:id="rId13"/>
    <p:sldLayoutId id="214748460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24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17" r:id="rId12"/>
    <p:sldLayoutId id="2147484618" r:id="rId13"/>
    <p:sldLayoutId id="214748461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95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  <p:sldLayoutId id="2147484632" r:id="rId12"/>
    <p:sldLayoutId id="2147484633" r:id="rId13"/>
    <p:sldLayoutId id="214748463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77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  <p:sldLayoutId id="2147484647" r:id="rId12"/>
    <p:sldLayoutId id="2147484648" r:id="rId13"/>
    <p:sldLayoutId id="214748464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15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  <p:sldLayoutId id="2147484663" r:id="rId13"/>
    <p:sldLayoutId id="2147484664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0000"/>
            </a:gs>
            <a:gs pos="0">
              <a:schemeClr val="bg1">
                <a:lumMod val="50000"/>
              </a:schemeClr>
            </a:gs>
            <a:gs pos="0">
              <a:srgbClr val="494949"/>
            </a:gs>
            <a:gs pos="39999">
              <a:srgbClr val="3B3B3B"/>
            </a:gs>
            <a:gs pos="69000">
              <a:srgbClr val="2A2A2A"/>
            </a:gs>
            <a:gs pos="88000">
              <a:srgbClr val="1D1D1D"/>
            </a:gs>
            <a:gs pos="98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nar bottom arc_16x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" y="3852873"/>
            <a:ext cx="9143993" cy="1290629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88913" y="90489"/>
            <a:ext cx="7772400" cy="51316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987576"/>
            <a:ext cx="7772400" cy="27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38788" y="4823392"/>
            <a:ext cx="333375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BA7518-DDE9-4601-AB94-55B48B3281D1}" type="slidenum">
              <a:rPr lang="en-US" smtClean="0">
                <a:solidFill>
                  <a:srgbClr val="FFFFFF"/>
                </a:solidFill>
                <a:latin typeface="Myriad Pro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453113" y="4823392"/>
            <a:ext cx="4061737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600" dirty="0" smtClean="0">
                <a:solidFill>
                  <a:srgbClr val="FFFFFF"/>
                </a:solidFill>
                <a:latin typeface="Myriad Pro"/>
              </a:rPr>
              <a:t>Confidential | Planar Systems</a:t>
            </a: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36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  <p:sldLayoutId id="2147484677" r:id="rId12"/>
    <p:sldLayoutId id="2147484678" r:id="rId13"/>
    <p:sldLayoutId id="2147484679" r:id="rId14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2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4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92792" y="1924963"/>
            <a:ext cx="8071757" cy="454479"/>
          </a:xfrm>
        </p:spPr>
        <p:txBody>
          <a:bodyPr/>
          <a:lstStyle/>
          <a:p>
            <a:r>
              <a:rPr lang="en-US" sz="2400" dirty="0" smtClean="0"/>
              <a:t>Planar</a:t>
            </a:r>
            <a:r>
              <a:rPr lang="en-US" sz="2400" baseline="30000" dirty="0" smtClean="0"/>
              <a:t>®</a:t>
            </a:r>
            <a:r>
              <a:rPr lang="en-US" sz="2400" dirty="0" smtClean="0"/>
              <a:t> </a:t>
            </a:r>
            <a:r>
              <a:rPr lang="en-US" sz="2400" dirty="0" err="1" smtClean="0"/>
              <a:t>DirectLight</a:t>
            </a:r>
            <a:r>
              <a:rPr lang="en-US" sz="2400" baseline="30000" dirty="0" smtClean="0"/>
              <a:t>™</a:t>
            </a:r>
            <a:r>
              <a:rPr lang="en-US" sz="2400" dirty="0" smtClean="0"/>
              <a:t> LED Video Wall System </a:t>
            </a:r>
            <a:endParaRPr lang="en-US" sz="24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21398" y="2215794"/>
            <a:ext cx="7766874" cy="102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4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  <a:buClr>
                <a:srgbClr val="F47B20"/>
              </a:buClr>
              <a:buSzPct val="95000"/>
              <a:defRPr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Product Overview</a:t>
            </a:r>
          </a:p>
          <a:p>
            <a:pPr eaLnBrk="0" hangingPunct="0">
              <a:spcBef>
                <a:spcPts val="0"/>
              </a:spcBef>
              <a:buClr>
                <a:srgbClr val="F47B20"/>
              </a:buClr>
              <a:buSzPct val="95000"/>
              <a:defRPr/>
            </a:pP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  <a:p>
            <a:pPr eaLnBrk="0" hangingPunct="0">
              <a:spcBef>
                <a:spcPts val="0"/>
              </a:spcBef>
              <a:buClr>
                <a:srgbClr val="F47B20"/>
              </a:buClr>
              <a:buSzPct val="95000"/>
              <a:defRPr/>
            </a:pPr>
            <a:r>
              <a:rPr lang="en-US" sz="1800" i="1" dirty="0" smtClean="0">
                <a:solidFill>
                  <a:srgbClr val="FFFFFF"/>
                </a:solidFill>
                <a:latin typeface="Myriad Pro" pitchFamily="34" charset="0"/>
              </a:rPr>
              <a:t>October</a:t>
            </a:r>
            <a:r>
              <a:rPr lang="en-US" sz="1800" i="1" dirty="0" smtClean="0">
                <a:solidFill>
                  <a:srgbClr val="FFFFFF"/>
                </a:solidFill>
                <a:latin typeface="Myriad Pro" pitchFamily="34" charset="0"/>
              </a:rPr>
              <a:t> </a:t>
            </a:r>
            <a:r>
              <a:rPr lang="en-US" sz="1800" i="1" dirty="0" smtClean="0">
                <a:solidFill>
                  <a:srgbClr val="FFFFFF"/>
                </a:solidFill>
                <a:latin typeface="Myriad Pro" pitchFamily="34" charset="0"/>
              </a:rPr>
              <a:t>2015</a:t>
            </a:r>
            <a:endParaRPr lang="en-US" sz="1800" i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10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176" y="843590"/>
            <a:ext cx="3010086" cy="3270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83" y="863488"/>
            <a:ext cx="1355296" cy="29147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Ultra-Fine </a:t>
            </a:r>
            <a:r>
              <a:rPr lang="en-US" sz="2400" dirty="0"/>
              <a:t>z-Axis Alignment </a:t>
            </a:r>
            <a:r>
              <a:rPr lang="en-US" sz="2400" dirty="0" smtClean="0"/>
              <a:t>on LED Display Modules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404220" y="1210542"/>
            <a:ext cx="2339480" cy="42986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09045" y="997748"/>
            <a:ext cx="1374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Z-Axis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Adjustment  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Tool</a:t>
            </a:r>
          </a:p>
        </p:txBody>
      </p:sp>
      <p:cxnSp>
        <p:nvCxnSpPr>
          <p:cNvPr id="16" name="Straight Arrow Connector 15"/>
          <p:cNvCxnSpPr>
            <a:stCxn id="17" idx="3"/>
          </p:cNvCxnSpPr>
          <p:nvPr/>
        </p:nvCxnSpPr>
        <p:spPr>
          <a:xfrm flipV="1">
            <a:off x="4260600" y="2533451"/>
            <a:ext cx="3054600" cy="823473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17973" y="2695204"/>
            <a:ext cx="1442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600" dirty="0"/>
              <a:t>z-Axis 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/>
              <a:t>Adjustment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/>
              <a:t>Cam </a:t>
            </a:r>
            <a:endParaRPr lang="en-US" sz="1600" dirty="0" smtClean="0"/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±</a:t>
            </a:r>
            <a:r>
              <a:rPr lang="en-US" sz="1600" dirty="0"/>
              <a:t>0.08</a:t>
            </a:r>
            <a:r>
              <a:rPr lang="en-US" sz="1600" dirty="0" smtClean="0"/>
              <a:t>” (</a:t>
            </a:r>
            <a:r>
              <a:rPr lang="en-US" sz="1600" dirty="0"/>
              <a:t>2mm</a:t>
            </a:r>
            <a:r>
              <a:rPr lang="en-US" sz="1600" dirty="0" smtClean="0"/>
              <a:t>) 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(8 per LDM)</a:t>
            </a:r>
            <a:endParaRPr lang="en-US" sz="1600" dirty="0"/>
          </a:p>
        </p:txBody>
      </p:sp>
      <p:cxnSp>
        <p:nvCxnSpPr>
          <p:cNvPr id="25" name="Straight Arrow Connector 24"/>
          <p:cNvCxnSpPr>
            <a:stCxn id="17" idx="3"/>
          </p:cNvCxnSpPr>
          <p:nvPr/>
        </p:nvCxnSpPr>
        <p:spPr>
          <a:xfrm>
            <a:off x="4260600" y="3356924"/>
            <a:ext cx="3054600" cy="448669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3"/>
          </p:cNvCxnSpPr>
          <p:nvPr/>
        </p:nvCxnSpPr>
        <p:spPr>
          <a:xfrm>
            <a:off x="4260600" y="3356924"/>
            <a:ext cx="1999523" cy="161682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</p:cNvCxnSpPr>
          <p:nvPr/>
        </p:nvCxnSpPr>
        <p:spPr>
          <a:xfrm>
            <a:off x="4260600" y="3356924"/>
            <a:ext cx="1313360" cy="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7" idx="1"/>
          </p:cNvCxnSpPr>
          <p:nvPr/>
        </p:nvCxnSpPr>
        <p:spPr>
          <a:xfrm flipH="1" flipV="1">
            <a:off x="1508586" y="1253528"/>
            <a:ext cx="1309387" cy="2103396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7" idx="1"/>
          </p:cNvCxnSpPr>
          <p:nvPr/>
        </p:nvCxnSpPr>
        <p:spPr>
          <a:xfrm flipH="1" flipV="1">
            <a:off x="1543067" y="2320866"/>
            <a:ext cx="1274906" cy="1036058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7" idx="1"/>
          </p:cNvCxnSpPr>
          <p:nvPr/>
        </p:nvCxnSpPr>
        <p:spPr>
          <a:xfrm flipH="1" flipV="1">
            <a:off x="1543067" y="3292988"/>
            <a:ext cx="1274906" cy="63936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17" idx="3"/>
          </p:cNvCxnSpPr>
          <p:nvPr/>
        </p:nvCxnSpPr>
        <p:spPr>
          <a:xfrm flipV="1">
            <a:off x="4260600" y="2533451"/>
            <a:ext cx="1214077" cy="823473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005" y="845744"/>
            <a:ext cx="959362" cy="103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72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Planar </a:t>
            </a:r>
            <a:r>
              <a:rPr lang="en-US" sz="2400" dirty="0" err="1" smtClean="0"/>
              <a:t>DirectLight</a:t>
            </a:r>
            <a:r>
              <a:rPr lang="en-US" sz="2400" dirty="0" smtClean="0"/>
              <a:t> Control Software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11746" y="416799"/>
            <a:ext cx="8678862" cy="360869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sz="1800" dirty="0" smtClean="0"/>
              <a:t>For Ultra-fine Image Optimization</a:t>
            </a:r>
          </a:p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7475" y="1157488"/>
            <a:ext cx="8179329" cy="3276778"/>
          </a:xfrm>
        </p:spPr>
        <p:txBody>
          <a:bodyPr/>
          <a:lstStyle/>
          <a:p>
            <a:r>
              <a:rPr lang="en-US" sz="1800" dirty="0" smtClean="0"/>
              <a:t>Windows-based app for set-up and image control</a:t>
            </a:r>
          </a:p>
          <a:p>
            <a:r>
              <a:rPr lang="en-US" sz="1800" dirty="0" smtClean="0"/>
              <a:t>Brightness control</a:t>
            </a:r>
          </a:p>
          <a:p>
            <a:r>
              <a:rPr lang="en-US" sz="1800" dirty="0" smtClean="0"/>
              <a:t>RGB adjustment</a:t>
            </a:r>
          </a:p>
          <a:p>
            <a:r>
              <a:rPr lang="en-US" sz="1800" dirty="0" smtClean="0"/>
              <a:t>Gamma gray scale adjustment</a:t>
            </a:r>
          </a:p>
          <a:p>
            <a:r>
              <a:rPr lang="en-US" sz="1800" dirty="0" smtClean="0"/>
              <a:t>Color space and color temperature </a:t>
            </a:r>
          </a:p>
          <a:p>
            <a:pPr marL="68263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adjustment</a:t>
            </a:r>
          </a:p>
          <a:p>
            <a:r>
              <a:rPr lang="en-US" sz="1800" dirty="0" smtClean="0"/>
              <a:t>Output On/Off</a:t>
            </a:r>
          </a:p>
          <a:p>
            <a:r>
              <a:rPr lang="en-US" sz="1800" dirty="0" smtClean="0"/>
              <a:t>Electronic seam correction – per pixel control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25" y="1559504"/>
            <a:ext cx="3601989" cy="21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62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217830"/>
            <a:ext cx="8998170" cy="438942"/>
          </a:xfrm>
        </p:spPr>
        <p:txBody>
          <a:bodyPr/>
          <a:lstStyle/>
          <a:p>
            <a:r>
              <a:rPr lang="en-US" sz="2400" dirty="0" smtClean="0"/>
              <a:t>Unique Off-Board Power Architecture</a:t>
            </a:r>
            <a:r>
              <a:rPr lang="en-US" sz="2400" dirty="0"/>
              <a:t> </a:t>
            </a:r>
            <a:r>
              <a:rPr lang="en-US" sz="2400" dirty="0" smtClean="0"/>
              <a:t>Delivers 24x7 Reliability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5830" y="1121991"/>
            <a:ext cx="5234244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FFFFFF"/>
                </a:solidFill>
                <a:latin typeface="Myriad Pro"/>
              </a:rPr>
              <a:t>Centrally-locate with other electronics up to 200’/61M away from the LED video wall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FFFFFF"/>
                </a:solidFill>
                <a:latin typeface="Myriad Pro"/>
              </a:rPr>
              <a:t>Easy-to-access location minimizes disruption at the LED video wall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FFFFFF"/>
                </a:solidFill>
                <a:latin typeface="Myriad Pro"/>
              </a:rPr>
              <a:t>Rack mounted power supply allows for efficient cooling and improved maintenance access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>
                <a:solidFill>
                  <a:srgbClr val="FFFFFF"/>
                </a:solidFill>
                <a:latin typeface="Myriad Pro" pitchFamily="34" charset="0"/>
              </a:rPr>
              <a:t>Redundant power supply, video source and cabling options available to ensure uninterrupted </a:t>
            </a:r>
            <a:r>
              <a:rPr lang="en-US" sz="1400" dirty="0" smtClean="0">
                <a:solidFill>
                  <a:srgbClr val="FFFFFF"/>
                </a:solidFill>
                <a:latin typeface="Myriad Pro" pitchFamily="34" charset="0"/>
              </a:rPr>
              <a:t>operation</a:t>
            </a:r>
            <a:endParaRPr lang="en-US" sz="1400" dirty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>
                <a:solidFill>
                  <a:srgbClr val="FFFFFF"/>
                </a:solidFill>
                <a:latin typeface="Myriad Pro" pitchFamily="34" charset="0"/>
              </a:rPr>
              <a:t>Fiber Optic and </a:t>
            </a:r>
            <a:r>
              <a:rPr lang="en-US" sz="1400" dirty="0" err="1">
                <a:solidFill>
                  <a:srgbClr val="FFFFFF"/>
                </a:solidFill>
                <a:latin typeface="Myriad Pro" pitchFamily="34" charset="0"/>
              </a:rPr>
              <a:t>HDBaseT</a:t>
            </a:r>
            <a:r>
              <a:rPr lang="en-US" sz="1400" dirty="0">
                <a:solidFill>
                  <a:srgbClr val="FFFFFF"/>
                </a:solidFill>
                <a:latin typeface="Myriad Pro" pitchFamily="34" charset="0"/>
              </a:rPr>
              <a:t> video extenders available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400" dirty="0" smtClean="0">
              <a:solidFill>
                <a:srgbClr val="FFFFFF"/>
              </a:solidFill>
              <a:latin typeface="Myriad Pro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1125" y="1211849"/>
            <a:ext cx="3336114" cy="251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1133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8998170" cy="438942"/>
          </a:xfrm>
        </p:spPr>
        <p:txBody>
          <a:bodyPr/>
          <a:lstStyle/>
          <a:p>
            <a:r>
              <a:rPr lang="en-US" sz="2400" dirty="0" smtClean="0"/>
              <a:t>Remote Power Architecture</a:t>
            </a:r>
            <a:r>
              <a:rPr lang="en-US" sz="2400" dirty="0"/>
              <a:t> </a:t>
            </a:r>
            <a:r>
              <a:rPr lang="en-US" sz="2400" dirty="0" smtClean="0"/>
              <a:t>Improves Reliability &amp; Experience 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4505" y="1108343"/>
            <a:ext cx="4052112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Commercial-grade quality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8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Removes heat and complexity from behind the LED video wall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</a:pPr>
            <a:endParaRPr lang="en-US" sz="18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Delivers whisper quiet, fan-less operation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47" y="804941"/>
            <a:ext cx="2707729" cy="34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3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199814"/>
            <a:ext cx="8998170" cy="438942"/>
          </a:xfrm>
        </p:spPr>
        <p:txBody>
          <a:bodyPr/>
          <a:lstStyle/>
          <a:p>
            <a:r>
              <a:rPr lang="en-US" sz="2400" dirty="0" smtClean="0"/>
              <a:t>Simplified Installation</a:t>
            </a:r>
            <a:r>
              <a:rPr lang="en-US" sz="2400" dirty="0"/>
              <a:t> </a:t>
            </a:r>
            <a:r>
              <a:rPr lang="en-US" sz="2400" dirty="0" smtClean="0"/>
              <a:t>with Planar </a:t>
            </a:r>
            <a:r>
              <a:rPr lang="en-US" sz="2400" dirty="0" err="1" smtClean="0"/>
              <a:t>EasyAlign</a:t>
            </a:r>
            <a:r>
              <a:rPr lang="en-US" sz="2400" dirty="0" smtClean="0"/>
              <a:t> Mounting System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68498" y="1340509"/>
            <a:ext cx="2470370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FFFFFF"/>
                </a:solidFill>
                <a:latin typeface="Myriad Pro" pitchFamily="34" charset="0"/>
              </a:rPr>
              <a:t>Integrated power distribution for fewer long distance cable runs and faster installation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4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FFFFFF"/>
                </a:solidFill>
                <a:latin typeface="Myriad Pro" pitchFamily="34" charset="0"/>
              </a:rPr>
              <a:t>No AC power outlets required behind the LED video wall, reducing installation complexity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77" y="1329473"/>
            <a:ext cx="2853482" cy="251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513" y="754231"/>
            <a:ext cx="1287392" cy="842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480" y="1931863"/>
            <a:ext cx="2151458" cy="24020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090407" y="4035105"/>
            <a:ext cx="1098958" cy="503339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37018" y="4294550"/>
            <a:ext cx="2723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400" dirty="0" smtClean="0">
                <a:solidFill>
                  <a:srgbClr val="FFFFFF"/>
                </a:solidFill>
              </a:rPr>
              <a:t>Power Distribution Unit (PDU)</a:t>
            </a:r>
          </a:p>
        </p:txBody>
      </p:sp>
    </p:spTree>
    <p:extLst>
      <p:ext uri="{BB962C8B-B14F-4D97-AF65-F5344CB8AC3E}">
        <p14:creationId xmlns:p14="http://schemas.microsoft.com/office/powerpoint/2010/main" val="2611743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254978"/>
            <a:ext cx="8998170" cy="599788"/>
          </a:xfrm>
        </p:spPr>
        <p:txBody>
          <a:bodyPr/>
          <a:lstStyle/>
          <a:p>
            <a:r>
              <a:rPr lang="en-US" sz="2400" dirty="0" smtClean="0"/>
              <a:t>Front Serviceability Minimizes Downtown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1937" y="1322265"/>
            <a:ext cx="247037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Single person installation and removal of LED Display Modules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6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Install and remove without adjusting others on the LED video wall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1661" y="900269"/>
            <a:ext cx="2470370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4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Eliminates the need for rear access, freeing valuable space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6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Lockable for added safety and security 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</a:pPr>
            <a:endParaRPr lang="en-US" sz="1400" dirty="0" smtClean="0">
              <a:solidFill>
                <a:srgbClr val="FFFFFF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1163046"/>
            <a:ext cx="3336114" cy="2647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0" y="1163046"/>
            <a:ext cx="3336114" cy="2647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987" y="1163046"/>
            <a:ext cx="3326327" cy="26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0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9220" y="633651"/>
            <a:ext cx="4693712" cy="360869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sz="1800" dirty="0" smtClean="0"/>
              <a:t>Removal of LED Display Module</a:t>
            </a: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9543" y="174189"/>
            <a:ext cx="7772400" cy="438942"/>
          </a:xfrm>
        </p:spPr>
        <p:txBody>
          <a:bodyPr/>
          <a:lstStyle/>
          <a:p>
            <a:r>
              <a:rPr lang="en-US" sz="2400" dirty="0" smtClean="0"/>
              <a:t>Simplified Service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736574" y="1188775"/>
            <a:ext cx="1426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Removal Tool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6574" y="3612722"/>
            <a:ext cx="1709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Removal Tool on LED Display Module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12692" y="1834121"/>
            <a:ext cx="1876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Remove Any</a:t>
            </a:r>
          </a:p>
          <a:p>
            <a:pPr marL="347663" indent="-347663"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LED Display</a:t>
            </a:r>
          </a:p>
          <a:p>
            <a:pPr marL="347663" indent="-347663"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Module Without</a:t>
            </a:r>
          </a:p>
          <a:p>
            <a:pPr marL="347663" indent="-347663"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Moving Or </a:t>
            </a:r>
          </a:p>
          <a:p>
            <a:pPr marL="347663" indent="-347663"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Damaging Those</a:t>
            </a:r>
          </a:p>
          <a:p>
            <a:pPr marL="347663" indent="-347663"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Surrounding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8" y="2509274"/>
            <a:ext cx="2208151" cy="2086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59" y="1066791"/>
            <a:ext cx="2202473" cy="1363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849" y="286701"/>
            <a:ext cx="3485692" cy="3970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440" y="286701"/>
            <a:ext cx="3490553" cy="3970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835" y="286701"/>
            <a:ext cx="3484932" cy="39654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722" y="286701"/>
            <a:ext cx="3484932" cy="3965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640" y="286701"/>
            <a:ext cx="3484487" cy="396540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5" idx="3"/>
          </p:cNvCxnSpPr>
          <p:nvPr/>
        </p:nvCxnSpPr>
        <p:spPr>
          <a:xfrm>
            <a:off x="4163513" y="1358052"/>
            <a:ext cx="1264272" cy="576256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2" idx="3"/>
          </p:cNvCxnSpPr>
          <p:nvPr/>
        </p:nvCxnSpPr>
        <p:spPr>
          <a:xfrm flipV="1">
            <a:off x="4446103" y="2672862"/>
            <a:ext cx="1857604" cy="1355359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62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2" grpId="0"/>
      <p:bldP spid="32" grpId="1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8998170" cy="438942"/>
          </a:xfrm>
        </p:spPr>
        <p:txBody>
          <a:bodyPr/>
          <a:lstStyle/>
          <a:p>
            <a:r>
              <a:rPr lang="en-US" dirty="0" smtClean="0"/>
              <a:t> Extensible to Wide Variety of Environments</a:t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5230" y="935773"/>
            <a:ext cx="247037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 pitchFamily="34" charset="0"/>
              </a:rPr>
              <a:t>Thinnest direct view LED video wall available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</a:pPr>
            <a:endParaRPr lang="en-US" sz="12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 pitchFamily="34" charset="0"/>
              </a:rPr>
              <a:t>Eliminates the need for rear access, freeing valuable space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2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 pitchFamily="34" charset="0"/>
              </a:rPr>
              <a:t>No AC power outlets required behind the LED video wall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2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 pitchFamily="34" charset="0"/>
              </a:rPr>
              <a:t>Delivers whisper quiet, fan-less 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7085" y="707314"/>
            <a:ext cx="2470370" cy="376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 pitchFamily="34" charset="0"/>
              </a:rPr>
              <a:t>Optimized for 16:9 aspect ratio, 1080p &amp; 4K formats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2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 pitchFamily="34" charset="0"/>
              </a:rPr>
              <a:t>Wide variety of configurations possible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2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 pitchFamily="34" charset="0"/>
              </a:rPr>
              <a:t>Maintains color calibration even at low brightness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2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 pitchFamily="34" charset="0"/>
              </a:rPr>
              <a:t>Excellent off-axis viewing with no color shift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200" dirty="0" smtClean="0">
              <a:solidFill>
                <a:srgbClr val="FFFFFF"/>
              </a:solidFill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Broad compatibility with leading image processing and content management systems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946" y="1242381"/>
            <a:ext cx="1457188" cy="9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086346" y="2211236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Control Room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646" y="2211236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Corporate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1596" y="3459011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University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4196" y="3459011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Public Spaces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371" y="2516810"/>
            <a:ext cx="1466714" cy="94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1321" y="1242381"/>
            <a:ext cx="1444625" cy="9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421" y="2516810"/>
            <a:ext cx="1485764" cy="94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0262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242402"/>
            <a:ext cx="8998170" cy="438942"/>
          </a:xfrm>
        </p:spPr>
        <p:txBody>
          <a:bodyPr/>
          <a:lstStyle/>
          <a:p>
            <a:r>
              <a:rPr lang="en-US" sz="2400" dirty="0" smtClean="0"/>
              <a:t>Super Slim Profile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194" y="1503433"/>
            <a:ext cx="4273826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Myriad Pro"/>
              </a:rPr>
              <a:t>Less than 4”/102mm  total mounted depth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Myriad Pro"/>
              </a:rPr>
              <a:t>Americans with Disabilities Act-compliant (ADA )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FFFF"/>
                </a:solidFill>
                <a:latin typeface="Myriad Pro"/>
              </a:rPr>
              <a:t>Eliminates need for recessed video wall, saving time consuming building modifications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389" y="1136913"/>
            <a:ext cx="2707729" cy="3426698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15804" y="709166"/>
            <a:ext cx="8678862" cy="360869"/>
          </a:xfrm>
        </p:spPr>
        <p:txBody>
          <a:bodyPr/>
          <a:lstStyle/>
          <a:p>
            <a:r>
              <a:rPr lang="en-US" sz="1800" dirty="0" smtClean="0"/>
              <a:t>Ideal for Space-Constrained Environments: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08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666749" y="3602948"/>
          <a:ext cx="6924676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1"/>
                <a:gridCol w="1524000"/>
                <a:gridCol w="1524000"/>
                <a:gridCol w="1533525"/>
                <a:gridCol w="1504950"/>
              </a:tblGrid>
              <a:tr h="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DL1.6</a:t>
                      </a:r>
                      <a:endParaRPr lang="en-US" sz="1000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960x540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1,920x1,080</a:t>
                      </a:r>
                      <a:endParaRPr lang="en-US" sz="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2,880x1,620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3,840x2,160</a:t>
                      </a:r>
                      <a:endParaRPr lang="en-US" sz="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DL1.9</a:t>
                      </a:r>
                      <a:endParaRPr lang="en-US" sz="1000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832x468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1,664x936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2,496x1,404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3,328x1,872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25137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DL2.5</a:t>
                      </a:r>
                      <a:endParaRPr lang="en-US" sz="1000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640x360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1,280x720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1,920x1,080</a:t>
                      </a:r>
                      <a:endParaRPr lang="en-US" sz="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2,560x1,440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2469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DL3.1</a:t>
                      </a:r>
                      <a:endParaRPr lang="en-US" sz="1000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512x288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1,024x576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1,536x864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1D1D1D"/>
                          </a:solidFill>
                        </a:rPr>
                        <a:t>2,048x1,152</a:t>
                      </a:r>
                      <a:endParaRPr lang="en-US" sz="80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Optimized for 16:9 Aspect Ratio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2653908" y="3566666"/>
            <a:ext cx="853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1D1D1D"/>
                </a:solidFill>
                <a:latin typeface="Myriad Pro"/>
              </a:rPr>
              <a:t>5.3’  1.6M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05275" y="3576191"/>
            <a:ext cx="938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1D1D1D"/>
                </a:solidFill>
                <a:latin typeface="Myriad Pro"/>
              </a:rPr>
              <a:t>10.5’  3.2M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37708" y="3576191"/>
            <a:ext cx="938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1D1D1D"/>
                </a:solidFill>
                <a:latin typeface="Myriad Pro"/>
              </a:rPr>
              <a:t>15.8’  4.8M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25792" y="3576191"/>
            <a:ext cx="982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1D1D1D"/>
                </a:solidFill>
                <a:latin typeface="Myriad Pro"/>
              </a:rPr>
              <a:t>21.0’</a:t>
            </a: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   6.4M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7277" y="2014626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5.9’/1.8M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1999" y="2738496"/>
            <a:ext cx="832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3.0’/0.9M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766801" y="1309806"/>
            <a:ext cx="827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8.9’/2.7M</a:t>
            </a:r>
          </a:p>
        </p:txBody>
      </p:sp>
      <p:sp>
        <p:nvSpPr>
          <p:cNvPr id="47" name="TextBox 46"/>
          <p:cNvSpPr txBox="1"/>
          <p:nvPr/>
        </p:nvSpPr>
        <p:spPr>
          <a:xfrm flipH="1">
            <a:off x="666750" y="615497"/>
            <a:ext cx="956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200" dirty="0" smtClean="0">
                <a:solidFill>
                  <a:srgbClr val="FFFFFF"/>
                </a:solidFill>
                <a:latin typeface="Myriad Pro"/>
              </a:rPr>
              <a:t>11.8’/3.6M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08475" y="729797"/>
          <a:ext cx="6096000" cy="28575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930008" y="2928461"/>
            <a:ext cx="10360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400" dirty="0" smtClean="0">
                <a:solidFill>
                  <a:srgbClr val="1D1D1D"/>
                </a:solidFill>
                <a:latin typeface="Myriad Pro"/>
              </a:rPr>
              <a:t>72.3”/1.8M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95650" y="2193904"/>
            <a:ext cx="12265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rgbClr val="F47B20"/>
              </a:buClr>
            </a:pPr>
            <a:r>
              <a:rPr lang="en-US" sz="1400" dirty="0" smtClean="0">
                <a:solidFill>
                  <a:srgbClr val="1D1D1D"/>
                </a:solidFill>
                <a:latin typeface="Myriad Pro"/>
              </a:rPr>
              <a:t>144.5”/3.7M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24401" y="1482716"/>
            <a:ext cx="13144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rgbClr val="F47B20"/>
              </a:buClr>
            </a:pPr>
            <a:r>
              <a:rPr lang="en-US" sz="1400" dirty="0" smtClean="0">
                <a:solidFill>
                  <a:srgbClr val="1D1D1D"/>
                </a:solidFill>
                <a:latin typeface="Myriad Pro"/>
              </a:rPr>
              <a:t>216.8”/5.5M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47605" y="768671"/>
            <a:ext cx="13068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rgbClr val="F47B20"/>
              </a:buClr>
            </a:pPr>
            <a:r>
              <a:rPr lang="en-US" sz="1400" dirty="0" smtClean="0">
                <a:solidFill>
                  <a:srgbClr val="1D1D1D"/>
                </a:solidFill>
                <a:latin typeface="Myriad Pro"/>
              </a:rPr>
              <a:t>289.1”/7.3M</a:t>
            </a:r>
          </a:p>
        </p:txBody>
      </p:sp>
    </p:spTree>
    <p:extLst>
      <p:ext uri="{BB962C8B-B14F-4D97-AF65-F5344CB8AC3E}">
        <p14:creationId xmlns:p14="http://schemas.microsoft.com/office/powerpoint/2010/main" val="36483104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24752" y="220360"/>
            <a:ext cx="8382000" cy="393339"/>
          </a:xfrm>
        </p:spPr>
        <p:txBody>
          <a:bodyPr/>
          <a:lstStyle/>
          <a:p>
            <a:r>
              <a:rPr lang="en-US" sz="2400" dirty="0" smtClean="0"/>
              <a:t>Planar</a:t>
            </a:r>
            <a:r>
              <a:rPr lang="en-US" sz="2400" baseline="30000" dirty="0" smtClean="0"/>
              <a:t>®</a:t>
            </a:r>
            <a:r>
              <a:rPr lang="en-US" sz="2400" dirty="0" smtClean="0"/>
              <a:t> </a:t>
            </a:r>
            <a:r>
              <a:rPr lang="en-US" sz="2400" dirty="0" err="1" smtClean="0"/>
              <a:t>DirectLight</a:t>
            </a:r>
            <a:r>
              <a:rPr lang="en-US" sz="2400" baseline="30000" dirty="0" smtClean="0"/>
              <a:t>™</a:t>
            </a:r>
            <a:r>
              <a:rPr lang="en-US" sz="2400" dirty="0" smtClean="0"/>
              <a:t> LED Video Wall System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44919" y="726979"/>
            <a:ext cx="8896350" cy="546131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	Family of Best-in-Class Direct View LED Video Walls for Digital Signage &amp; Control Rooms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4878" y="1477519"/>
            <a:ext cx="3981301" cy="18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Superior Visual Performance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Mission-Critical Reliability 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Optimized For Your Unique Indoor Environment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From a Partner you Trust:</a:t>
            </a:r>
            <a:endParaRPr lang="en-US" sz="1800" kern="0" dirty="0">
              <a:solidFill>
                <a:srgbClr val="FFFFFF"/>
              </a:solidFill>
              <a:latin typeface="Myriad Pro"/>
            </a:endParaRPr>
          </a:p>
        </p:txBody>
      </p:sp>
      <p:pic>
        <p:nvPicPr>
          <p:cNvPr id="8" name="Picture 7" descr="REGISTERED_PlanarArcLogo_std_TagCt_CMY 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294" y="3534543"/>
            <a:ext cx="2011048" cy="6861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2450" y="1359131"/>
            <a:ext cx="4294302" cy="288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8943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Wide Variety of Configurations Possible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48856" y="389779"/>
            <a:ext cx="8678862" cy="360869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sz="1800" dirty="0" smtClean="0"/>
              <a:t>Via Planar </a:t>
            </a:r>
            <a:r>
              <a:rPr lang="en-US" sz="1800" dirty="0" err="1" smtClean="0"/>
              <a:t>EasyAlign</a:t>
            </a:r>
            <a:r>
              <a:rPr lang="en-US" sz="1800" dirty="0" smtClean="0"/>
              <a:t> Mounting System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75467"/>
            <a:ext cx="1898047" cy="113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651089"/>
            <a:ext cx="1898047" cy="113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9850" y="1075467"/>
            <a:ext cx="1868509" cy="113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9850" y="2651088"/>
            <a:ext cx="1896354" cy="113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7581" y="1306966"/>
            <a:ext cx="4167188" cy="220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76250" y="3800709"/>
            <a:ext cx="849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  <a:latin typeface="Myriad Pro"/>
              </a:rPr>
              <a:t>Concave, floor standing and hanging enabled via 3</a:t>
            </a:r>
            <a:r>
              <a:rPr lang="en-US" sz="1600" i="1" baseline="30000" dirty="0" smtClean="0">
                <a:solidFill>
                  <a:srgbClr val="FFFFFF"/>
                </a:solidFill>
                <a:latin typeface="Myriad Pro"/>
              </a:rPr>
              <a:t>rd</a:t>
            </a:r>
            <a:r>
              <a:rPr lang="en-US" sz="1600" i="1" dirty="0" smtClean="0">
                <a:solidFill>
                  <a:srgbClr val="FFFFFF"/>
                </a:solidFill>
                <a:latin typeface="Myriad Pro"/>
              </a:rPr>
              <a:t> party mounting structures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19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76140"/>
            <a:ext cx="7772400" cy="438942"/>
          </a:xfrm>
        </p:spPr>
        <p:txBody>
          <a:bodyPr/>
          <a:lstStyle/>
          <a:p>
            <a:r>
              <a:rPr lang="en-US" sz="2400" dirty="0" smtClean="0"/>
              <a:t>Image Processing &amp; Content Management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82676" y="719228"/>
            <a:ext cx="4754648" cy="1821204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Broad compatibility with leading image processing and content management systems such as Clarity® Visual Control Station (VCS)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800" dirty="0" smtClean="0"/>
              <a:t>Clarity VCS Video Wall Processor</a:t>
            </a:r>
          </a:p>
          <a:p>
            <a:pPr marL="573074" lvl="1" indent="-231770"/>
            <a:r>
              <a:rPr lang="en-US" sz="1800" dirty="0" smtClean="0">
                <a:solidFill>
                  <a:srgbClr val="FFFFFF"/>
                </a:solidFill>
                <a:cs typeface="Arial" pitchFamily="34" charset="0"/>
              </a:rPr>
              <a:t>Flexible and easy-to-use video wall controller </a:t>
            </a:r>
          </a:p>
          <a:p>
            <a:pPr marL="573074" lvl="1" indent="-231770"/>
            <a:r>
              <a:rPr lang="en-US" sz="1800" dirty="0" smtClean="0">
                <a:solidFill>
                  <a:srgbClr val="FFFFFF"/>
                </a:solidFill>
                <a:cs typeface="Arial" pitchFamily="34" charset="0"/>
              </a:rPr>
              <a:t>All-in-one hardware and software solution</a:t>
            </a:r>
          </a:p>
          <a:p>
            <a:pPr marL="573074" lvl="1" indent="-231770"/>
            <a:r>
              <a:rPr lang="en-US" sz="1800" dirty="0" smtClean="0">
                <a:solidFill>
                  <a:srgbClr val="FFFFFF"/>
                </a:solidFill>
                <a:cs typeface="Arial" pitchFamily="34" charset="0"/>
              </a:rPr>
              <a:t>Drives video walls of up to 40 high resolution displays</a:t>
            </a:r>
          </a:p>
          <a:p>
            <a:pPr marL="573074" lvl="1" indent="-231770"/>
            <a:r>
              <a:rPr lang="en-US" sz="1800" dirty="0" smtClean="0">
                <a:solidFill>
                  <a:srgbClr val="FFFFFF"/>
                </a:solidFill>
                <a:cs typeface="Arial" pitchFamily="34" charset="0"/>
              </a:rPr>
              <a:t>Locally or remotely controlled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 descr="VSN970_top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04829">
            <a:off x="4802819" y="2224662"/>
            <a:ext cx="3993908" cy="2344291"/>
          </a:xfrm>
          <a:prstGeom prst="rect">
            <a:avLst/>
          </a:prstGeom>
        </p:spPr>
      </p:pic>
      <p:pic>
        <p:nvPicPr>
          <p:cNvPr id="2050" name="Picture 2" descr="VCS-Gen4-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330" y="548541"/>
            <a:ext cx="3333750" cy="2324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866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/>
          <a:lstStyle/>
          <a:p>
            <a:r>
              <a:rPr lang="en-US" sz="2400" dirty="0" smtClean="0"/>
              <a:t>Planar </a:t>
            </a:r>
            <a:r>
              <a:rPr lang="en-US" sz="2400" dirty="0" err="1" smtClean="0"/>
              <a:t>DirectLight</a:t>
            </a:r>
            <a:r>
              <a:rPr lang="en-US" sz="2400" dirty="0" smtClean="0"/>
              <a:t> Target Applications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355255" y="751096"/>
            <a:ext cx="8678862" cy="373568"/>
          </a:xfrm>
        </p:spPr>
        <p:txBody>
          <a:bodyPr/>
          <a:lstStyle/>
          <a:p>
            <a:pPr marL="0" indent="0"/>
            <a:r>
              <a:rPr lang="en-US" sz="2400" dirty="0" smtClean="0"/>
              <a:t>	</a:t>
            </a:r>
            <a:r>
              <a:rPr lang="en-US" sz="1800" dirty="0" smtClean="0"/>
              <a:t>Fixed Installations, Indoor Installations:</a:t>
            </a:r>
            <a:endParaRPr lang="en-US" sz="18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3657601" y="4837907"/>
            <a:ext cx="1816100" cy="235744"/>
          </a:xfrm>
          <a:prstGeom prst="rect">
            <a:avLst/>
          </a:prstGeom>
          <a:noFill/>
          <a:ln/>
        </p:spPr>
        <p:txBody>
          <a:bodyPr lIns="68580" tIns="34290" rIns="68580" bIns="34290"/>
          <a:lstStyle/>
          <a:p>
            <a:pPr algn="ctr" defTabSz="914378">
              <a:defRPr/>
            </a:pPr>
            <a:r>
              <a:rPr lang="en-US" sz="800" dirty="0">
                <a:solidFill>
                  <a:srgbClr val="FFFFFF"/>
                </a:solidFill>
                <a:latin typeface="Myriad Pro" pitchFamily="34" charset="0"/>
              </a:rPr>
              <a:t>Clarity™ Matrix G2 Overview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650331" y="1395225"/>
            <a:ext cx="2593967" cy="2927527"/>
          </a:xfrm>
        </p:spPr>
        <p:txBody>
          <a:bodyPr/>
          <a:lstStyle/>
          <a:p>
            <a:r>
              <a:rPr lang="en-US" sz="1800" dirty="0"/>
              <a:t>Public Areas</a:t>
            </a:r>
          </a:p>
          <a:p>
            <a:r>
              <a:rPr lang="en-US" sz="1800" dirty="0"/>
              <a:t>Retail</a:t>
            </a:r>
          </a:p>
          <a:p>
            <a:r>
              <a:rPr lang="en-US" sz="1800" dirty="0"/>
              <a:t>Corporate </a:t>
            </a:r>
            <a:r>
              <a:rPr lang="en-US" sz="1800" dirty="0" smtClean="0"/>
              <a:t>Lobbies </a:t>
            </a:r>
            <a:r>
              <a:rPr lang="en-US" sz="1800" dirty="0"/>
              <a:t>&amp;  Common Areas</a:t>
            </a:r>
          </a:p>
          <a:p>
            <a:r>
              <a:rPr lang="en-US" sz="1800" dirty="0"/>
              <a:t>Atrium &amp; Architectural</a:t>
            </a:r>
          </a:p>
          <a:p>
            <a:r>
              <a:rPr lang="en-US" sz="1800" dirty="0" smtClean="0"/>
              <a:t>Museums</a:t>
            </a:r>
            <a:endParaRPr lang="en-US" sz="1800" dirty="0"/>
          </a:p>
          <a:p>
            <a:r>
              <a:rPr lang="en-US" sz="1800" dirty="0" smtClean="0"/>
              <a:t>Universities</a:t>
            </a:r>
            <a:endParaRPr lang="en-US" sz="1800" dirty="0"/>
          </a:p>
          <a:p>
            <a:pPr marL="228594" indent="-228594"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</p:txBody>
      </p:sp>
      <p:sp>
        <p:nvSpPr>
          <p:cNvPr id="18" name="Text Placeholder 1"/>
          <p:cNvSpPr txBox="1">
            <a:spLocks/>
          </p:cNvSpPr>
          <p:nvPr/>
        </p:nvSpPr>
        <p:spPr bwMode="auto">
          <a:xfrm>
            <a:off x="3121101" y="1440695"/>
            <a:ext cx="2593967" cy="292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11153" indent="-342892" defTabSz="914378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  <a:defRPr/>
            </a:pP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  <a:p>
            <a:pPr marL="411153" indent="-342892" defTabSz="914378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FFFFFF"/>
                </a:solidFill>
                <a:latin typeface="Myriad Pro" pitchFamily="34" charset="0"/>
              </a:rPr>
              <a:t>Control </a:t>
            </a: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Rooms</a:t>
            </a: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  <a:p>
            <a:pPr marL="411153" indent="-342892" defTabSz="914378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FFFFFF"/>
                </a:solidFill>
                <a:latin typeface="Myriad Pro" pitchFamily="34" charset="0"/>
              </a:rPr>
              <a:t>Broadcast On-Air</a:t>
            </a:r>
          </a:p>
          <a:p>
            <a:pPr marL="411153" indent="-342892" defTabSz="914378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Presentation </a:t>
            </a:r>
            <a:r>
              <a:rPr lang="en-US" sz="1800" dirty="0">
                <a:solidFill>
                  <a:srgbClr val="FFFFFF"/>
                </a:solidFill>
                <a:latin typeface="Myriad Pro" pitchFamily="34" charset="0"/>
              </a:rPr>
              <a:t>&amp; Decision </a:t>
            </a: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Rooms</a:t>
            </a: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  <a:p>
            <a:pPr marL="411153" indent="-342892" defTabSz="914378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Auditoriums</a:t>
            </a: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  <a:p>
            <a:pPr marL="411153" indent="-342892" defTabSz="914378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  <a:defRPr/>
            </a:pP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  <a:p>
            <a:pPr marL="411153" indent="-342892" defTabSz="914378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  <a:defRPr/>
            </a:pP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  <a:p>
            <a:pPr marL="228594" indent="-228594" defTabSz="914378">
              <a:spcBef>
                <a:spcPts val="700"/>
              </a:spcBef>
              <a:buClr>
                <a:srgbClr val="F47B20"/>
              </a:buClr>
              <a:buSzPct val="95000"/>
              <a:defRPr/>
            </a:pP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  <a:p>
            <a:pPr marL="411153" indent="-342892" defTabSz="914378">
              <a:spcBef>
                <a:spcPts val="700"/>
              </a:spcBef>
              <a:buClr>
                <a:srgbClr val="F47B20"/>
              </a:buClr>
              <a:buSzPct val="95000"/>
              <a:defRPr/>
            </a:pPr>
            <a:endParaRPr lang="en-US" sz="1800" dirty="0">
              <a:solidFill>
                <a:srgbClr val="FFFFFF"/>
              </a:solidFill>
              <a:latin typeface="Myriad Pro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6127" y="168624"/>
            <a:ext cx="1449593" cy="98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7751" y="3298667"/>
            <a:ext cx="1457188" cy="9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7752" y="165099"/>
            <a:ext cx="1444626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6141" y="2232025"/>
            <a:ext cx="1476237" cy="100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8702" y="1217034"/>
            <a:ext cx="1466714" cy="94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7032" y="2254250"/>
            <a:ext cx="1443245" cy="97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19843" y="3321034"/>
            <a:ext cx="1465402" cy="94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35239" y="1206105"/>
            <a:ext cx="1438688" cy="98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4086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79" y="125006"/>
            <a:ext cx="1684562" cy="1097071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3225" y="164492"/>
            <a:ext cx="8382000" cy="393339"/>
          </a:xfrm>
        </p:spPr>
        <p:txBody>
          <a:bodyPr/>
          <a:lstStyle/>
          <a:p>
            <a:r>
              <a:rPr lang="en-US" sz="2400" dirty="0" smtClean="0"/>
              <a:t>Made In The USA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43145" y="749991"/>
            <a:ext cx="8563799" cy="381356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	Designed, Assembled and Shipped from Beaverton, Oregon; USA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17627" y="1314250"/>
            <a:ext cx="4091814" cy="2775097"/>
            <a:chOff x="4414838" y="1446034"/>
            <a:chExt cx="4091814" cy="27750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073196" y="787676"/>
              <a:ext cx="2775097" cy="4091814"/>
            </a:xfrm>
            <a:prstGeom prst="rect">
              <a:avLst/>
            </a:prstGeom>
          </p:spPr>
        </p:pic>
        <p:pic>
          <p:nvPicPr>
            <p:cNvPr id="5" name="Picture 4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405" y="1630380"/>
              <a:ext cx="3566160" cy="240487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30119" y="1323507"/>
            <a:ext cx="4091814" cy="2775097"/>
            <a:chOff x="170625" y="1446034"/>
            <a:chExt cx="4091814" cy="27750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28983" y="787676"/>
              <a:ext cx="2775097" cy="4091814"/>
            </a:xfrm>
            <a:prstGeom prst="rect">
              <a:avLst/>
            </a:prstGeom>
          </p:spPr>
        </p:pic>
        <p:pic>
          <p:nvPicPr>
            <p:cNvPr id="2" name="Picture 1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69" y="1626462"/>
              <a:ext cx="3557016" cy="239572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63733" y="4063133"/>
            <a:ext cx="230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>
              <a:spcBef>
                <a:spcPts val="700"/>
              </a:spcBef>
              <a:buClr>
                <a:srgbClr val="F47B20"/>
              </a:buClr>
              <a:buSzPct val="95000"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Planar Headquarters</a:t>
            </a:r>
            <a:endParaRPr lang="en-US" sz="1600" dirty="0">
              <a:solidFill>
                <a:srgbClr val="FFFFFF"/>
              </a:solidFill>
              <a:latin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7902" y="4056038"/>
            <a:ext cx="230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>
              <a:spcBef>
                <a:spcPts val="700"/>
              </a:spcBef>
              <a:buClr>
                <a:srgbClr val="F47B20"/>
              </a:buClr>
              <a:buSzPct val="95000"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Planar Manufacturing</a:t>
            </a:r>
            <a:endParaRPr lang="en-US" sz="1600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84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24752" y="220360"/>
            <a:ext cx="8382000" cy="393339"/>
          </a:xfrm>
        </p:spPr>
        <p:txBody>
          <a:bodyPr/>
          <a:lstStyle/>
          <a:p>
            <a:r>
              <a:rPr lang="en-US" sz="2400" dirty="0" smtClean="0"/>
              <a:t>Planar</a:t>
            </a:r>
            <a:r>
              <a:rPr lang="en-US" sz="2400" baseline="30000" dirty="0" smtClean="0"/>
              <a:t>®</a:t>
            </a:r>
            <a:r>
              <a:rPr lang="en-US" sz="2400" dirty="0" smtClean="0"/>
              <a:t> </a:t>
            </a:r>
            <a:r>
              <a:rPr lang="en-US" sz="2400" dirty="0" err="1" smtClean="0"/>
              <a:t>DirectLight</a:t>
            </a:r>
            <a:r>
              <a:rPr lang="en-US" sz="2400" baseline="30000" dirty="0" smtClean="0"/>
              <a:t>™</a:t>
            </a:r>
            <a:r>
              <a:rPr lang="en-US" sz="2400" dirty="0" smtClean="0"/>
              <a:t> LED Video Wall System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44919" y="726979"/>
            <a:ext cx="8896350" cy="546131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	Family of Best-in-Class Direct View LED Video Walls for Digital Signage &amp; Control Rooms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4878" y="1477519"/>
            <a:ext cx="3981301" cy="18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Superior Visual Performance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Mission-Critical Reliability 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Optimized For Your Unique Indoor Environment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Myriad Pro" pitchFamily="34" charset="0"/>
              </a:rPr>
              <a:t>From a Partner you Trust:</a:t>
            </a:r>
            <a:endParaRPr lang="en-US" sz="1800" kern="0" dirty="0">
              <a:solidFill>
                <a:srgbClr val="FFFFFF"/>
              </a:solidFill>
              <a:latin typeface="Myriad Pro"/>
            </a:endParaRPr>
          </a:p>
        </p:txBody>
      </p:sp>
      <p:pic>
        <p:nvPicPr>
          <p:cNvPr id="8" name="Picture 7" descr="REGISTERED_PlanarArcLogo_std_TagCt_CMY 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294" y="3534543"/>
            <a:ext cx="2011048" cy="6861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2450" y="1359131"/>
            <a:ext cx="4294302" cy="288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7480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143" y="2147213"/>
            <a:ext cx="8338458" cy="45447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Thank you!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89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3225" y="164492"/>
            <a:ext cx="8382000" cy="393339"/>
          </a:xfrm>
        </p:spPr>
        <p:txBody>
          <a:bodyPr/>
          <a:lstStyle/>
          <a:p>
            <a:r>
              <a:rPr lang="en-US" sz="2400" dirty="0" smtClean="0"/>
              <a:t>An Award-Winning Solution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61253" y="701552"/>
            <a:ext cx="8563799" cy="381356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	Planar </a:t>
            </a:r>
            <a:r>
              <a:rPr lang="en-US" dirty="0" err="1" smtClean="0"/>
              <a:t>DirectLight</a:t>
            </a:r>
            <a:r>
              <a:rPr lang="en-US" dirty="0" smtClean="0"/>
              <a:t> LED Video Wall’s Award &amp; Recognition: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773" y="1738618"/>
            <a:ext cx="2409885" cy="2117423"/>
          </a:xfrm>
          <a:prstGeom prst="rect">
            <a:avLst/>
          </a:prstGeom>
        </p:spPr>
      </p:pic>
      <p:pic>
        <p:nvPicPr>
          <p:cNvPr id="1026" name="Picture 9" descr="http://www.commercialintegrator.com/images/article/BEST_Awards_201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4" y="1648826"/>
            <a:ext cx="1962150" cy="21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ttp://www.avnetwork.com/portals/0/INFO15_BestofShow_AVT_Winner_ol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87" y="1248319"/>
            <a:ext cx="2817494" cy="98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1" descr="http://www.svconline.com/sites/default/files/public/webINFO15_BestofShow_SVC_Winner_ol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76" y="3527072"/>
            <a:ext cx="2817494" cy="9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8" descr="http://www.avnetwork.com/portals/0/INFO15BestofShowDS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67" y="2389549"/>
            <a:ext cx="3124713" cy="97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18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066" y="911650"/>
            <a:ext cx="2704025" cy="3425098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561" y="1054263"/>
            <a:ext cx="3206769" cy="241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06374" y="207123"/>
            <a:ext cx="8313870" cy="319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400" spc="-100" dirty="0" smtClean="0">
                <a:solidFill>
                  <a:srgbClr val="FFFFFF"/>
                </a:solidFill>
                <a:latin typeface="Bell Gothic Std Black"/>
              </a:rPr>
              <a:t>Planar </a:t>
            </a:r>
            <a:r>
              <a:rPr lang="en-US" sz="2400" spc="-100" dirty="0" err="1" smtClean="0">
                <a:solidFill>
                  <a:srgbClr val="FFFFFF"/>
                </a:solidFill>
                <a:latin typeface="Bell Gothic Std Black"/>
              </a:rPr>
              <a:t>DirectLight</a:t>
            </a:r>
            <a:r>
              <a:rPr lang="en-US" sz="2400" spc="-100" dirty="0" smtClean="0">
                <a:solidFill>
                  <a:srgbClr val="FFFFFF"/>
                </a:solidFill>
                <a:latin typeface="Bell Gothic Std Black"/>
              </a:rPr>
              <a:t> Video Wall Components</a:t>
            </a:r>
          </a:p>
        </p:txBody>
      </p:sp>
      <p:sp>
        <p:nvSpPr>
          <p:cNvPr id="33" name="Rectangle 61"/>
          <p:cNvSpPr txBox="1">
            <a:spLocks noChangeArrowheads="1"/>
          </p:cNvSpPr>
          <p:nvPr/>
        </p:nvSpPr>
        <p:spPr>
          <a:xfrm>
            <a:off x="249542" y="1054263"/>
            <a:ext cx="2435829" cy="3166252"/>
          </a:xfrm>
          <a:prstGeom prst="rect">
            <a:avLst/>
          </a:prstGeom>
          <a:noFill/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rgbClr val="FF0000"/>
              </a:buClr>
              <a:buSzPct val="95000"/>
              <a:buFontTx/>
              <a:buAutoNum type="arabicPeriod"/>
              <a:defRPr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Power, Data and Control Cables</a:t>
            </a:r>
          </a:p>
          <a:p>
            <a:pPr marL="411163" indent="-342900">
              <a:spcBef>
                <a:spcPts val="700"/>
              </a:spcBef>
              <a:buClr>
                <a:srgbClr val="FF0000"/>
              </a:buClr>
              <a:buSzPct val="95000"/>
              <a:buFontTx/>
              <a:buAutoNum type="arabicPeriod"/>
              <a:defRPr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Planar® </a:t>
            </a:r>
            <a:r>
              <a:rPr lang="en-US" sz="1600" dirty="0" err="1" smtClean="0">
                <a:solidFill>
                  <a:srgbClr val="FFFFFF"/>
                </a:solidFill>
                <a:latin typeface="Myriad Pro" pitchFamily="34" charset="0"/>
              </a:rPr>
              <a:t>EasyAlign</a:t>
            </a: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™ Mounting System</a:t>
            </a:r>
          </a:p>
          <a:p>
            <a:pPr marL="411163" indent="-342900">
              <a:spcBef>
                <a:spcPts val="700"/>
              </a:spcBef>
              <a:buClr>
                <a:srgbClr val="FF0000"/>
              </a:buClr>
              <a:buSzPct val="95000"/>
              <a:buFontTx/>
              <a:buAutoNum type="arabicPeriod"/>
              <a:defRPr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LED Display Modules</a:t>
            </a:r>
          </a:p>
          <a:p>
            <a:pPr marL="411163" indent="-342900">
              <a:spcBef>
                <a:spcPts val="700"/>
              </a:spcBef>
              <a:buClr>
                <a:srgbClr val="FF0000"/>
              </a:buClr>
              <a:buSzPct val="95000"/>
              <a:buFontTx/>
              <a:buAutoNum type="arabicPeriod"/>
              <a:defRPr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Power Supply Modules</a:t>
            </a:r>
          </a:p>
          <a:p>
            <a:pPr marL="411163" indent="-342900">
              <a:spcBef>
                <a:spcPts val="700"/>
              </a:spcBef>
              <a:buClr>
                <a:srgbClr val="FF0000"/>
              </a:buClr>
              <a:buSzPct val="95000"/>
              <a:buFontTx/>
              <a:buAutoNum type="arabicPeriod"/>
              <a:defRPr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Video Signal Extenders</a:t>
            </a:r>
          </a:p>
        </p:txBody>
      </p:sp>
      <p:sp>
        <p:nvSpPr>
          <p:cNvPr id="36" name="Oval 65"/>
          <p:cNvSpPr>
            <a:spLocks noChangeArrowheads="1"/>
          </p:cNvSpPr>
          <p:nvPr/>
        </p:nvSpPr>
        <p:spPr bwMode="auto">
          <a:xfrm>
            <a:off x="3420130" y="2388965"/>
            <a:ext cx="317610" cy="29973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7" name="Oval 66"/>
          <p:cNvSpPr>
            <a:spLocks noChangeArrowheads="1"/>
          </p:cNvSpPr>
          <p:nvPr/>
        </p:nvSpPr>
        <p:spPr bwMode="auto">
          <a:xfrm>
            <a:off x="7163481" y="1547246"/>
            <a:ext cx="317610" cy="29973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Oval 67"/>
          <p:cNvSpPr>
            <a:spLocks noChangeArrowheads="1"/>
          </p:cNvSpPr>
          <p:nvPr/>
        </p:nvSpPr>
        <p:spPr bwMode="auto">
          <a:xfrm>
            <a:off x="7160361" y="2015154"/>
            <a:ext cx="317610" cy="29973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882393" y="1837452"/>
            <a:ext cx="119785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82393" y="2293502"/>
            <a:ext cx="11788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65"/>
          <p:cNvSpPr>
            <a:spLocks noChangeArrowheads="1"/>
          </p:cNvSpPr>
          <p:nvPr/>
        </p:nvSpPr>
        <p:spPr bwMode="auto">
          <a:xfrm>
            <a:off x="5316076" y="1895786"/>
            <a:ext cx="317610" cy="29973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65"/>
          <p:cNvSpPr>
            <a:spLocks noChangeArrowheads="1"/>
          </p:cNvSpPr>
          <p:nvPr/>
        </p:nvSpPr>
        <p:spPr bwMode="auto">
          <a:xfrm>
            <a:off x="4817169" y="1399914"/>
            <a:ext cx="317610" cy="29973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1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6" grpId="1" animBg="1"/>
      <p:bldP spid="37" grpId="0" animBg="1"/>
      <p:bldP spid="38" grpId="0" animBg="1"/>
      <p:bldP spid="38" grpId="1" animBg="1"/>
      <p:bldP spid="48" grpId="0" animBg="1"/>
      <p:bldP spid="48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8998170" cy="438942"/>
          </a:xfrm>
        </p:spPr>
        <p:txBody>
          <a:bodyPr/>
          <a:lstStyle/>
          <a:p>
            <a:r>
              <a:rPr lang="en-US" dirty="0" smtClean="0"/>
              <a:t>Precision Alignment &amp; Image Optimization</a:t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5096" y="3681112"/>
            <a:ext cx="338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>
              <a:spcBef>
                <a:spcPts val="700"/>
              </a:spcBef>
              <a:buClr>
                <a:srgbClr val="F47B20"/>
              </a:buClr>
              <a:buSzPct val="95000"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Planar </a:t>
            </a:r>
            <a:r>
              <a:rPr lang="en-US" sz="1600" dirty="0" err="1" smtClean="0">
                <a:solidFill>
                  <a:srgbClr val="FFFFFF"/>
                </a:solidFill>
                <a:latin typeface="Myriad Pro" pitchFamily="34" charset="0"/>
              </a:rPr>
              <a:t>EasyAlign</a:t>
            </a: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 Mounting System for ultra-fine 6-axis adjustments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85" y="1089202"/>
            <a:ext cx="2853482" cy="251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93" y="1166740"/>
            <a:ext cx="3228810" cy="1943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7988" y="3170410"/>
            <a:ext cx="360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>
              <a:spcBef>
                <a:spcPts val="700"/>
              </a:spcBef>
              <a:buClr>
                <a:srgbClr val="F47B20"/>
              </a:buClr>
              <a:buSzPct val="95000"/>
            </a:pPr>
            <a:r>
              <a:rPr lang="en-US" sz="1600" dirty="0" smtClean="0">
                <a:solidFill>
                  <a:srgbClr val="FFFFFF"/>
                </a:solidFill>
                <a:latin typeface="Myriad Pro" pitchFamily="34" charset="0"/>
              </a:rPr>
              <a:t>Planar® </a:t>
            </a:r>
            <a:r>
              <a:rPr lang="en-US" sz="1600" dirty="0" err="1" smtClean="0">
                <a:solidFill>
                  <a:srgbClr val="FFFFFF"/>
                </a:solidFill>
                <a:latin typeface="Myriad Pro" pitchFamily="34" charset="0"/>
              </a:rPr>
              <a:t>DirectLight</a:t>
            </a:r>
            <a:r>
              <a:rPr lang="en-US" sz="1600" dirty="0">
                <a:solidFill>
                  <a:srgbClr val="FFFFFF"/>
                </a:solidFill>
                <a:latin typeface="Myriad Pro" pitchFamily="34" charset="0"/>
              </a:rPr>
              <a:t>™ Control Software for automated fine tune optimization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19534" y="490101"/>
            <a:ext cx="8678862" cy="360869"/>
          </a:xfrm>
        </p:spPr>
        <p:txBody>
          <a:bodyPr/>
          <a:lstStyle/>
          <a:p>
            <a:r>
              <a:rPr lang="en-US" sz="1800" dirty="0" smtClean="0"/>
              <a:t>Achieved with Revolutionary Mounting System and Software: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320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71399" y="911070"/>
            <a:ext cx="8179329" cy="397811"/>
          </a:xfrm>
        </p:spPr>
        <p:txBody>
          <a:bodyPr/>
          <a:lstStyle/>
          <a:p>
            <a:pPr marL="68263" indent="0">
              <a:buNone/>
            </a:pPr>
            <a:r>
              <a:rPr lang="en-US" sz="1800" dirty="0" smtClean="0"/>
              <a:t>Available in: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5830" y="175012"/>
            <a:ext cx="7772400" cy="438942"/>
          </a:xfrm>
        </p:spPr>
        <p:txBody>
          <a:bodyPr/>
          <a:lstStyle/>
          <a:p>
            <a:r>
              <a:rPr lang="en-US" sz="2400" dirty="0" smtClean="0"/>
              <a:t>Planar </a:t>
            </a:r>
            <a:r>
              <a:rPr lang="en-US" sz="2400" dirty="0" err="1" smtClean="0"/>
              <a:t>EasyAlign</a:t>
            </a:r>
            <a:r>
              <a:rPr lang="en-US" sz="2400" dirty="0" smtClean="0"/>
              <a:t> Mounting System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89684" y="1308881"/>
          <a:ext cx="349567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838"/>
                <a:gridCol w="174783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Configuration: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Dimensions: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9328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2x3 </a:t>
                      </a:r>
                    </a:p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(6 Display Modules)</a:t>
                      </a:r>
                      <a:endParaRPr lang="en-US" sz="1200" dirty="0">
                        <a:solidFill>
                          <a:srgbClr val="1D1D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31.5x35.4”</a:t>
                      </a:r>
                    </a:p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800x900mm</a:t>
                      </a:r>
                      <a:endParaRPr lang="en-US" sz="1200" dirty="0">
                        <a:solidFill>
                          <a:srgbClr val="1D1D1D"/>
                        </a:solidFill>
                      </a:endParaRPr>
                    </a:p>
                  </a:txBody>
                  <a:tcPr/>
                </a:tc>
              </a:tr>
              <a:tr h="29328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4x1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(4 Display Modules)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63.0x11.8”</a:t>
                      </a:r>
                    </a:p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1,600x300mm</a:t>
                      </a:r>
                      <a:endParaRPr lang="en-US" sz="1200" dirty="0">
                        <a:solidFill>
                          <a:srgbClr val="1D1D1D"/>
                        </a:solidFill>
                      </a:endParaRPr>
                    </a:p>
                  </a:txBody>
                  <a:tcPr/>
                </a:tc>
              </a:tr>
              <a:tr h="29328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1x3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(3 Display Modules)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15.7x35.4”</a:t>
                      </a:r>
                    </a:p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400x900mm</a:t>
                      </a:r>
                      <a:endParaRPr lang="en-US" sz="1200" dirty="0">
                        <a:solidFill>
                          <a:srgbClr val="1D1D1D"/>
                        </a:solidFill>
                      </a:endParaRPr>
                    </a:p>
                  </a:txBody>
                  <a:tcPr/>
                </a:tc>
              </a:tr>
              <a:tr h="29328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1x1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(1 Display Module)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1D1D1D"/>
                          </a:solidFill>
                        </a:rPr>
                        <a:t>15.7x11.8” 400x300mm</a:t>
                      </a:r>
                      <a:endParaRPr lang="en-US" sz="1200" dirty="0">
                        <a:solidFill>
                          <a:srgbClr val="1D1D1D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254912" y="1106657"/>
            <a:ext cx="3564548" cy="2912412"/>
            <a:chOff x="4958862" y="901007"/>
            <a:chExt cx="3564548" cy="29124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8862" y="901007"/>
              <a:ext cx="3564548" cy="28910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31424" y="907800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7663" indent="-347663">
                <a:buClr>
                  <a:srgbClr val="F47B20"/>
                </a:buClr>
              </a:pPr>
              <a:r>
                <a:rPr lang="en-US" sz="1200" dirty="0">
                  <a:solidFill>
                    <a:srgbClr val="004165"/>
                  </a:solidFill>
                  <a:latin typeface="Myriad Pro"/>
                </a:rPr>
                <a:t>1</a:t>
              </a:r>
              <a:r>
                <a:rPr lang="en-US" sz="1200" dirty="0" smtClean="0">
                  <a:solidFill>
                    <a:srgbClr val="004165"/>
                  </a:solidFill>
                  <a:latin typeface="Myriad Pro"/>
                </a:rPr>
                <a:t>x3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26824" y="901944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7663" indent="-347663">
                <a:buClr>
                  <a:srgbClr val="F47B20"/>
                </a:buClr>
              </a:pPr>
              <a:r>
                <a:rPr lang="en-US" sz="1200" dirty="0" smtClean="0">
                  <a:solidFill>
                    <a:srgbClr val="004165"/>
                  </a:solidFill>
                  <a:latin typeface="Myriad Pro"/>
                </a:rPr>
                <a:t>2x3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92916" y="2293775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7663" indent="-347663">
                <a:buClr>
                  <a:srgbClr val="F47B20"/>
                </a:buClr>
              </a:pPr>
              <a:r>
                <a:rPr lang="en-US" sz="1200" dirty="0" smtClean="0">
                  <a:solidFill>
                    <a:srgbClr val="004165"/>
                  </a:solidFill>
                  <a:latin typeface="Myriad Pro"/>
                </a:rPr>
                <a:t>1x1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89079" y="3536420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7663" indent="-347663">
                <a:buClr>
                  <a:srgbClr val="F47B20"/>
                </a:buClr>
              </a:pPr>
              <a:r>
                <a:rPr lang="en-US" sz="1200" dirty="0" smtClean="0">
                  <a:solidFill>
                    <a:srgbClr val="004165"/>
                  </a:solidFill>
                  <a:latin typeface="Myriad Pro"/>
                </a:rPr>
                <a:t>4</a:t>
              </a:r>
              <a:r>
                <a:rPr lang="en-US" sz="1200" dirty="0" smtClean="0">
                  <a:solidFill>
                    <a:srgbClr val="004165"/>
                  </a:solidFill>
                  <a:latin typeface="Myriad Pro"/>
                </a:rPr>
                <a:t>x1</a:t>
              </a:r>
              <a:endParaRPr lang="en-US" sz="1200" dirty="0" smtClean="0">
                <a:solidFill>
                  <a:srgbClr val="004165"/>
                </a:solidFill>
                <a:latin typeface="Myriad Pro"/>
              </a:endParaRPr>
            </a:p>
          </p:txBody>
        </p:sp>
      </p:grp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11906" y="3750648"/>
            <a:ext cx="4484638" cy="851723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Planar® </a:t>
            </a:r>
            <a:r>
              <a:rPr lang="en-US" sz="1600" dirty="0" err="1" smtClean="0"/>
              <a:t>DirectLight</a:t>
            </a:r>
            <a:r>
              <a:rPr lang="en-US" sz="1600" dirty="0" smtClean="0"/>
              <a:t>™ LED Video Wall Calculator</a:t>
            </a:r>
            <a:r>
              <a:rPr lang="en-US" sz="1600" dirty="0"/>
              <a:t> </a:t>
            </a:r>
            <a:r>
              <a:rPr lang="en-US" sz="1600" dirty="0" smtClean="0"/>
              <a:t>automatically configures optimal combination of mounts </a:t>
            </a:r>
          </a:p>
        </p:txBody>
      </p:sp>
    </p:spTree>
    <p:extLst>
      <p:ext uri="{BB962C8B-B14F-4D97-AF65-F5344CB8AC3E}">
        <p14:creationId xmlns:p14="http://schemas.microsoft.com/office/powerpoint/2010/main" val="3178139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29" y="165559"/>
            <a:ext cx="8569545" cy="438942"/>
          </a:xfrm>
        </p:spPr>
        <p:txBody>
          <a:bodyPr/>
          <a:lstStyle/>
          <a:p>
            <a:r>
              <a:rPr lang="en-US" sz="2400" dirty="0" smtClean="0"/>
              <a:t>Z-Axis Adjustment on Planar </a:t>
            </a:r>
            <a:r>
              <a:rPr lang="en-US" sz="2400" dirty="0" err="1" smtClean="0"/>
              <a:t>EasyAlign</a:t>
            </a:r>
            <a:r>
              <a:rPr lang="en-US" sz="2400" dirty="0" smtClean="0"/>
              <a:t> Mounting System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499224" y="1143572"/>
            <a:ext cx="203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  <a:latin typeface="Myriad Pro"/>
              </a:rPr>
              <a:t>Maximum Depth*:</a:t>
            </a:r>
          </a:p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  <a:latin typeface="Myriad Pro"/>
              </a:rPr>
              <a:t>4”/102mm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9224" y="1321180"/>
            <a:ext cx="203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endParaRPr lang="en-US" sz="1600" dirty="0" smtClean="0">
              <a:solidFill>
                <a:srgbClr val="FFFFFF"/>
              </a:solidFill>
              <a:latin typeface="Myriad Pro"/>
            </a:endParaRPr>
          </a:p>
          <a:p>
            <a:pPr marL="347663" indent="-347663">
              <a:buClr>
                <a:srgbClr val="F47B20"/>
              </a:buClr>
            </a:pPr>
            <a:endParaRPr lang="en-US" sz="1600" dirty="0" smtClean="0">
              <a:solidFill>
                <a:srgbClr val="FFFFFF"/>
              </a:solidFill>
              <a:latin typeface="Myriad Pro"/>
            </a:endParaRPr>
          </a:p>
          <a:p>
            <a:pPr marL="347663" indent="-347663">
              <a:buClr>
                <a:srgbClr val="F47B20"/>
              </a:buClr>
            </a:pPr>
            <a:endParaRPr lang="en-US" sz="1600" dirty="0" smtClean="0">
              <a:solidFill>
                <a:srgbClr val="FFFFFF"/>
              </a:solidFill>
              <a:latin typeface="Myriad Pro"/>
            </a:endParaRPr>
          </a:p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  <a:latin typeface="Myriad Pro"/>
              </a:rPr>
              <a:t>Minimum Depth*:</a:t>
            </a:r>
          </a:p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  <a:latin typeface="Myriad Pro"/>
              </a:rPr>
              <a:t>3.5”/89mm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0173" y="3706367"/>
            <a:ext cx="2314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47B20"/>
              </a:buClr>
            </a:pPr>
            <a:r>
              <a:rPr lang="en-US" sz="1200" i="1" dirty="0" smtClean="0">
                <a:solidFill>
                  <a:srgbClr val="FFFFFF"/>
                </a:solidFill>
              </a:rPr>
              <a:t>* Total mounted depth </a:t>
            </a:r>
            <a:r>
              <a:rPr lang="en-US" sz="1200" i="1" dirty="0">
                <a:solidFill>
                  <a:srgbClr val="FFFFFF"/>
                </a:solidFill>
              </a:rPr>
              <a:t>including </a:t>
            </a:r>
            <a:r>
              <a:rPr lang="en-US" sz="1200" i="1" dirty="0" smtClean="0">
                <a:solidFill>
                  <a:srgbClr val="FFFFFF"/>
                </a:solidFill>
              </a:rPr>
              <a:t>Planar </a:t>
            </a:r>
            <a:r>
              <a:rPr lang="en-US" sz="1200" i="1" dirty="0" err="1" smtClean="0">
                <a:solidFill>
                  <a:srgbClr val="FFFFFF"/>
                </a:solidFill>
              </a:rPr>
              <a:t>EasyAlign</a:t>
            </a:r>
            <a:r>
              <a:rPr lang="en-US" sz="1200" i="1" dirty="0" smtClean="0">
                <a:solidFill>
                  <a:srgbClr val="FFFFFF"/>
                </a:solidFill>
              </a:rPr>
              <a:t> Mounting System </a:t>
            </a:r>
            <a:r>
              <a:rPr lang="en-US" sz="1200" i="1" dirty="0">
                <a:solidFill>
                  <a:srgbClr val="FFFFFF"/>
                </a:solidFill>
              </a:rPr>
              <a:t>&amp; LED Display Module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3067" y="2956860"/>
            <a:ext cx="1385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z-Axis </a:t>
            </a:r>
          </a:p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Adjustment</a:t>
            </a:r>
          </a:p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Cam (4)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95" y="826500"/>
            <a:ext cx="2983510" cy="37347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163" y="826500"/>
            <a:ext cx="2994242" cy="3734754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4" idx="3"/>
          </p:cNvCxnSpPr>
          <p:nvPr/>
        </p:nvCxnSpPr>
        <p:spPr>
          <a:xfrm flipV="1">
            <a:off x="1808959" y="1807825"/>
            <a:ext cx="3431256" cy="15645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67" y="812075"/>
            <a:ext cx="2129713" cy="1832544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stCxn id="14" idx="3"/>
          </p:cNvCxnSpPr>
          <p:nvPr/>
        </p:nvCxnSpPr>
        <p:spPr>
          <a:xfrm flipH="1" flipV="1">
            <a:off x="1617785" y="1807825"/>
            <a:ext cx="191174" cy="15645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9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44" y="835807"/>
            <a:ext cx="3471716" cy="2718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485" y="3682117"/>
            <a:ext cx="2398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z-Axis Adjust Points In Each Corner (4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1315" y="3606312"/>
            <a:ext cx="2237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	z-Axis Locking Screws In </a:t>
            </a:r>
            <a:r>
              <a:rPr lang="en-US" sz="1600" dirty="0">
                <a:solidFill>
                  <a:srgbClr val="FFFFFF"/>
                </a:solidFill>
              </a:rPr>
              <a:t>E</a:t>
            </a:r>
            <a:r>
              <a:rPr lang="en-US" sz="1600" dirty="0" smtClean="0">
                <a:solidFill>
                  <a:srgbClr val="FFFFFF"/>
                </a:solidFill>
              </a:rPr>
              <a:t>ach Corner (4 pair)</a:t>
            </a:r>
          </a:p>
          <a:p>
            <a:pPr marL="347663" indent="-347663">
              <a:buClr>
                <a:srgbClr val="F47B20"/>
              </a:buClr>
              <a:buFont typeface="Wingdings" pitchFamily="2" charset="2"/>
              <a:buChar char="§"/>
            </a:pPr>
            <a:endParaRPr lang="en-US" sz="1600" dirty="0" smtClean="0">
              <a:solidFill>
                <a:srgbClr val="FFFFFF"/>
              </a:solidFill>
              <a:latin typeface="Myriad Pro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031848" y="3146382"/>
            <a:ext cx="380052" cy="519406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411900" y="1298042"/>
            <a:ext cx="2272903" cy="2367746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30076" y="3146382"/>
            <a:ext cx="140511" cy="443601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45830" y="109880"/>
            <a:ext cx="8796834" cy="438942"/>
          </a:xfrm>
        </p:spPr>
        <p:txBody>
          <a:bodyPr/>
          <a:lstStyle/>
          <a:p>
            <a:r>
              <a:rPr lang="en-US" sz="2400" dirty="0" smtClean="0"/>
              <a:t>Precision x, y and z-Axis Alignment on Planar EasyAlign Mount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691086" y="3335597"/>
            <a:ext cx="38990" cy="254386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85" y="803800"/>
            <a:ext cx="2249811" cy="176199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072871" y="890833"/>
            <a:ext cx="19071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Magnet Pads </a:t>
            </a:r>
            <a:r>
              <a:rPr lang="en-US" sz="1600" dirty="0" smtClean="0">
                <a:solidFill>
                  <a:srgbClr val="FFFFFF"/>
                </a:solidFill>
              </a:rPr>
              <a:t>Larger than LED Display </a:t>
            </a:r>
            <a:r>
              <a:rPr lang="en-US" sz="1600" dirty="0">
                <a:solidFill>
                  <a:srgbClr val="FFFFFF"/>
                </a:solidFill>
              </a:rPr>
              <a:t>Module </a:t>
            </a:r>
            <a:r>
              <a:rPr lang="en-US" sz="1600" dirty="0" smtClean="0">
                <a:solidFill>
                  <a:srgbClr val="FFFFFF"/>
                </a:solidFill>
              </a:rPr>
              <a:t>Attach Points for x-and y-Axis Adjustment  </a:t>
            </a:r>
            <a:r>
              <a:rPr lang="en-US" sz="1600" dirty="0">
                <a:solidFill>
                  <a:srgbClr val="FFFFFF"/>
                </a:solidFill>
              </a:rPr>
              <a:t>(12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49584" y="2673878"/>
            <a:ext cx="2400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rgbClr val="F47B20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	Link Mount Plates for x- and y-Axis Alignment Between Adjacent Planar </a:t>
            </a:r>
            <a:r>
              <a:rPr lang="en-US" sz="1600" dirty="0" err="1" smtClean="0">
                <a:solidFill>
                  <a:srgbClr val="FFFFFF"/>
                </a:solidFill>
              </a:rPr>
              <a:t>EasyAlign</a:t>
            </a:r>
            <a:r>
              <a:rPr lang="en-US" sz="1600" dirty="0" smtClean="0">
                <a:solidFill>
                  <a:srgbClr val="FFFFFF"/>
                </a:solidFill>
              </a:rPr>
              <a:t> Mounts 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3803749" y="1684799"/>
            <a:ext cx="601976" cy="4370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803749" y="1697080"/>
            <a:ext cx="595314" cy="976798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7" idx="0"/>
          </p:cNvCxnSpPr>
          <p:nvPr/>
        </p:nvCxnSpPr>
        <p:spPr>
          <a:xfrm flipV="1">
            <a:off x="7549651" y="1670154"/>
            <a:ext cx="737177" cy="1003724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0"/>
          </p:cNvCxnSpPr>
          <p:nvPr/>
        </p:nvCxnSpPr>
        <p:spPr>
          <a:xfrm flipH="1" flipV="1">
            <a:off x="6717151" y="1670154"/>
            <a:ext cx="832500" cy="1003724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5092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46" y="819592"/>
            <a:ext cx="1559838" cy="101770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5830" y="109880"/>
            <a:ext cx="8788620" cy="438942"/>
          </a:xfrm>
        </p:spPr>
        <p:txBody>
          <a:bodyPr/>
          <a:lstStyle/>
          <a:p>
            <a:r>
              <a:rPr lang="en-US" sz="2400" dirty="0" smtClean="0"/>
              <a:t>Attachment of LED Display Module to Planar EasyAlign Mount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8694" y="1904282"/>
            <a:ext cx="1141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Insertion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Tool (pair)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0150" y="2701962"/>
            <a:ext cx="1374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LED Display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Module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Locking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Mechanism</a:t>
            </a:r>
            <a:r>
              <a:rPr lang="en-US" sz="1600" dirty="0"/>
              <a:t> </a:t>
            </a:r>
            <a:r>
              <a:rPr lang="en-US" sz="1600" dirty="0" smtClean="0"/>
              <a:t>(4)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2578" y="4398718"/>
            <a:ext cx="482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 lvl="0">
              <a:spcBef>
                <a:spcPts val="700"/>
              </a:spcBef>
              <a:buClr>
                <a:srgbClr val="F47B20"/>
              </a:buClr>
              <a:buSzPct val="95000"/>
            </a:pPr>
            <a:r>
              <a:rPr lang="en-US" sz="1600" dirty="0" smtClean="0">
                <a:latin typeface="Myriad Pro" pitchFamily="34" charset="0"/>
              </a:rPr>
              <a:t>Locking Mechanism for Added Safety and Security</a:t>
            </a:r>
            <a:endParaRPr lang="en-US" sz="1600" dirty="0">
              <a:latin typeface="Myriad Pro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591" y="663207"/>
            <a:ext cx="4363813" cy="3685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864" y="675038"/>
            <a:ext cx="4360184" cy="36716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352" y="685217"/>
            <a:ext cx="4355150" cy="36716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597" y="695149"/>
            <a:ext cx="4351521" cy="3678579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7" idx="3"/>
          </p:cNvCxnSpPr>
          <p:nvPr/>
        </p:nvCxnSpPr>
        <p:spPr>
          <a:xfrm flipV="1">
            <a:off x="1934740" y="2867025"/>
            <a:ext cx="3446885" cy="496657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660478" y="1951682"/>
            <a:ext cx="1764272" cy="265116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59860" y="819592"/>
            <a:ext cx="1584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Insertion Tool Retracts</a:t>
            </a:r>
            <a:r>
              <a:rPr lang="en-US" sz="1600" dirty="0"/>
              <a:t> </a:t>
            </a:r>
            <a:r>
              <a:rPr lang="en-US" sz="1600" dirty="0" smtClean="0"/>
              <a:t>Locking </a:t>
            </a:r>
            <a:r>
              <a:rPr lang="en-US" sz="1600" dirty="0" smtClean="0"/>
              <a:t>Mechanism</a:t>
            </a:r>
            <a:endParaRPr lang="en-US" sz="1600" dirty="0" smtClean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86400" y="1358202"/>
            <a:ext cx="2073462" cy="134376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92001" y="2913988"/>
            <a:ext cx="1374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LED Display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Module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Locks Onto </a:t>
            </a:r>
          </a:p>
          <a:p>
            <a:pPr marL="347663" indent="-347663">
              <a:buClr>
                <a:schemeClr val="accent6"/>
              </a:buClr>
            </a:pPr>
            <a:r>
              <a:rPr lang="en-US" sz="1600" dirty="0" smtClean="0"/>
              <a:t>EasyAlign Mount</a:t>
            </a:r>
            <a:endParaRPr lang="en-US" sz="1600" dirty="0" smtClean="0"/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 flipV="1">
            <a:off x="6925311" y="2888998"/>
            <a:ext cx="666690" cy="68671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188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7" grpId="1"/>
      <p:bldP spid="20" grpId="0"/>
      <p:bldP spid="25" grpId="0"/>
      <p:bldP spid="25" grpId="1"/>
      <p:bldP spid="2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9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0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1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12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3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4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5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6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7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18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19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20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21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22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23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24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25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Planar">
      <a:dk1>
        <a:sysClr val="windowText" lastClr="000000"/>
      </a:dk1>
      <a:lt1>
        <a:sysClr val="window" lastClr="FFFFFF"/>
      </a:lt1>
      <a:dk2>
        <a:srgbClr val="004165"/>
      </a:dk2>
      <a:lt2>
        <a:srgbClr val="005B8D"/>
      </a:lt2>
      <a:accent1>
        <a:srgbClr val="0082CB"/>
      </a:accent1>
      <a:accent2>
        <a:srgbClr val="004165"/>
      </a:accent2>
      <a:accent3>
        <a:srgbClr val="265F7E"/>
      </a:accent3>
      <a:accent4>
        <a:srgbClr val="004165"/>
      </a:accent4>
      <a:accent5>
        <a:srgbClr val="005B8D"/>
      </a:accent5>
      <a:accent6>
        <a:srgbClr val="F47B20"/>
      </a:accent6>
      <a:hlink>
        <a:srgbClr val="005B8D"/>
      </a:hlink>
      <a:folHlink>
        <a:srgbClr val="F47B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8_Planar_Corporate_Overview_(16x9)_March2012">
  <a:themeElements>
    <a:clrScheme name="Planar Black Background">
      <a:dk1>
        <a:srgbClr val="FFFFFF"/>
      </a:dk1>
      <a:lt1>
        <a:srgbClr val="FFFFFF"/>
      </a:lt1>
      <a:dk2>
        <a:srgbClr val="004165"/>
      </a:dk2>
      <a:lt2>
        <a:srgbClr val="FFFFFF"/>
      </a:lt2>
      <a:accent1>
        <a:srgbClr val="005B8D"/>
      </a:accent1>
      <a:accent2>
        <a:srgbClr val="0082CB"/>
      </a:accent2>
      <a:accent3>
        <a:srgbClr val="F47B20"/>
      </a:accent3>
      <a:accent4>
        <a:srgbClr val="004165"/>
      </a:accent4>
      <a:accent5>
        <a:srgbClr val="005B8D"/>
      </a:accent5>
      <a:accent6>
        <a:srgbClr val="F47B20"/>
      </a:accent6>
      <a:hlink>
        <a:srgbClr val="F47B20"/>
      </a:hlink>
      <a:folHlink>
        <a:srgbClr val="0082CB"/>
      </a:folHlink>
    </a:clrScheme>
    <a:fontScheme name="Planar">
      <a:majorFont>
        <a:latin typeface="Bell Gothic Std Black"/>
        <a:ea typeface=""/>
        <a:cs typeface=""/>
      </a:majorFont>
      <a:minorFont>
        <a:latin typeface="Myriad Pro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accent3"/>
        </a:solidFill>
        <a:ln>
          <a:headEnd type="triangle"/>
          <a:tailEnd type="triangle"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AF2C5C121F9448DCA233CC03C673C" ma:contentTypeVersion="4" ma:contentTypeDescription="Create a new document." ma:contentTypeScope="" ma:versionID="d9686d89eb31974550a316e6d548ddea">
  <xsd:schema xmlns:xsd="http://www.w3.org/2001/XMLSchema" xmlns:p="http://schemas.microsoft.com/office/2006/metadata/properties" targetNamespace="http://schemas.microsoft.com/office/2006/metadata/properties" ma:root="true" ma:fieldsID="bfb85531492299a443187b2d09fe2a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90F6F3-B7AF-4BE2-9CF9-646C071047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3EBBA4E-D582-4D66-93E1-D95B26DEDCA3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AD57AA-4DA0-47F1-8FED-9C84F0A451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Planar_Corporate_Overview_(16x9)_March2012</Template>
  <TotalTime>104954</TotalTime>
  <Words>926</Words>
  <Application>Microsoft Office PowerPoint</Application>
  <PresentationFormat>On-screen Show (16:9)</PresentationFormat>
  <Paragraphs>454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25</vt:i4>
      </vt:variant>
    </vt:vector>
  </HeadingPairs>
  <TitlesOfParts>
    <vt:vector size="59" baseType="lpstr">
      <vt:lpstr>Arial</vt:lpstr>
      <vt:lpstr>Bell Gothic Std Black</vt:lpstr>
      <vt:lpstr>Calibri</vt:lpstr>
      <vt:lpstr>Consolas</vt:lpstr>
      <vt:lpstr>Myriad Pro</vt:lpstr>
      <vt:lpstr>Times New Roman</vt:lpstr>
      <vt:lpstr>Wingdings</vt:lpstr>
      <vt:lpstr>Wingdings 2</vt:lpstr>
      <vt:lpstr>Planar_Corporate_Overview_(16x9)_March2012</vt:lpstr>
      <vt:lpstr>1_Planar_Corporate_Overview_(16x9)_March2012</vt:lpstr>
      <vt:lpstr>2_Planar_Corporate_Overview_(16x9)_March2012</vt:lpstr>
      <vt:lpstr>3_Planar_Corporate_Overview_(16x9)_March2012</vt:lpstr>
      <vt:lpstr>4_Planar_Corporate_Overview_(16x9)_March2012</vt:lpstr>
      <vt:lpstr>5_Planar_Corporate_Overview_(16x9)_March2012</vt:lpstr>
      <vt:lpstr>6_Planar_Corporate_Overview_(16x9)_March2012</vt:lpstr>
      <vt:lpstr>7_Planar_Corporate_Overview_(16x9)_March2012</vt:lpstr>
      <vt:lpstr>8_Planar_Corporate_Overview_(16x9)_March2012</vt:lpstr>
      <vt:lpstr>9_Planar_Corporate_Overview_(16x9)_March2012</vt:lpstr>
      <vt:lpstr>10_Planar_Corporate_Overview_(16x9)_March2012</vt:lpstr>
      <vt:lpstr>11_Planar_Corporate_Overview_(16x9)_March2012</vt:lpstr>
      <vt:lpstr>12_Planar_Corporate_Overview_(16x9)_March2012</vt:lpstr>
      <vt:lpstr>13_Planar_Corporate_Overview_(16x9)_March2012</vt:lpstr>
      <vt:lpstr>14_Planar_Corporate_Overview_(16x9)_March2012</vt:lpstr>
      <vt:lpstr>15_Planar_Corporate_Overview_(16x9)_March2012</vt:lpstr>
      <vt:lpstr>16_Planar_Corporate_Overview_(16x9)_March2012</vt:lpstr>
      <vt:lpstr>17_Planar_Corporate_Overview_(16x9)_March2012</vt:lpstr>
      <vt:lpstr>18_Planar_Corporate_Overview_(16x9)_March2012</vt:lpstr>
      <vt:lpstr>19_Planar_Corporate_Overview_(16x9)_March2012</vt:lpstr>
      <vt:lpstr>20_Planar_Corporate_Overview_(16x9)_March2012</vt:lpstr>
      <vt:lpstr>21_Planar_Corporate_Overview_(16x9)_March2012</vt:lpstr>
      <vt:lpstr>22_Planar_Corporate_Overview_(16x9)_March2012</vt:lpstr>
      <vt:lpstr>23_Planar_Corporate_Overview_(16x9)_March2012</vt:lpstr>
      <vt:lpstr>24_Planar_Corporate_Overview_(16x9)_March2012</vt:lpstr>
      <vt:lpstr>25_Planar_Corporate_Overview_(16x9)_March2012</vt:lpstr>
      <vt:lpstr>Planar® DirectLight™ LED Video Wall System </vt:lpstr>
      <vt:lpstr>Planar® DirectLight™ LED Video Wall System </vt:lpstr>
      <vt:lpstr>An Award-Winning Solution</vt:lpstr>
      <vt:lpstr>PowerPoint Presentation</vt:lpstr>
      <vt:lpstr>Precision Alignment &amp; Image Optimization  </vt:lpstr>
      <vt:lpstr>Planar EasyAlign Mounting System</vt:lpstr>
      <vt:lpstr>Z-Axis Adjustment on Planar EasyAlign Mounting System</vt:lpstr>
      <vt:lpstr>Precision x, y and z-Axis Alignment on Planar EasyAlign Mount</vt:lpstr>
      <vt:lpstr>Attachment of LED Display Module to Planar EasyAlign Mount</vt:lpstr>
      <vt:lpstr>Ultra-Fine z-Axis Alignment on LED Display Modules</vt:lpstr>
      <vt:lpstr>Planar DirectLight Control Software</vt:lpstr>
      <vt:lpstr>Unique Off-Board Power Architecture Delivers 24x7 Reliability  </vt:lpstr>
      <vt:lpstr>Remote Power Architecture Improves Reliability &amp; Experience  </vt:lpstr>
      <vt:lpstr>Simplified Installation with Planar EasyAlign Mounting System</vt:lpstr>
      <vt:lpstr>Front Serviceability Minimizes Downtown</vt:lpstr>
      <vt:lpstr>Simplified Service</vt:lpstr>
      <vt:lpstr> Extensible to Wide Variety of Environments  </vt:lpstr>
      <vt:lpstr>Super Slim Profile   </vt:lpstr>
      <vt:lpstr>Optimized for 16:9 Aspect Ratio</vt:lpstr>
      <vt:lpstr>Wide Variety of Configurations Possible</vt:lpstr>
      <vt:lpstr>Image Processing &amp; Content Management</vt:lpstr>
      <vt:lpstr>Planar DirectLight Target Applications</vt:lpstr>
      <vt:lpstr>Made In The USA</vt:lpstr>
      <vt:lpstr>Planar® DirectLight™ LED Video Wall System </vt:lpstr>
      <vt:lpstr>Thank you! </vt:lpstr>
    </vt:vector>
  </TitlesOfParts>
  <Company>Planar Systems,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OVERVIEW</dc:title>
  <dc:creator>sseminario</dc:creator>
  <dc:description>PresentationLoad.com</dc:description>
  <cp:lastModifiedBy>Ted Romanowitz</cp:lastModifiedBy>
  <cp:revision>2413</cp:revision>
  <dcterms:created xsi:type="dcterms:W3CDTF">2012-07-26T04:59:31Z</dcterms:created>
  <dcterms:modified xsi:type="dcterms:W3CDTF">2015-10-02T17:34:59Z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0x0101001A7AF2C5C121F9448DCA233CC03C673C</vt:lpwstr>
  </property>
</Properties>
</file>