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4"/>
  </p:sldMasterIdLst>
  <p:notesMasterIdLst>
    <p:notesMasterId r:id="rId28"/>
  </p:notesMasterIdLst>
  <p:handoutMasterIdLst>
    <p:handoutMasterId r:id="rId29"/>
  </p:handoutMasterIdLst>
  <p:sldIdLst>
    <p:sldId id="928" r:id="rId5"/>
    <p:sldId id="1077" r:id="rId6"/>
    <p:sldId id="1011" r:id="rId7"/>
    <p:sldId id="1078" r:id="rId8"/>
    <p:sldId id="809" r:id="rId9"/>
    <p:sldId id="1128" r:id="rId10"/>
    <p:sldId id="1129" r:id="rId11"/>
    <p:sldId id="1130" r:id="rId12"/>
    <p:sldId id="1131" r:id="rId13"/>
    <p:sldId id="1132" r:id="rId14"/>
    <p:sldId id="1133" r:id="rId15"/>
    <p:sldId id="812" r:id="rId16"/>
    <p:sldId id="1111" r:id="rId17"/>
    <p:sldId id="1093" r:id="rId18"/>
    <p:sldId id="1092" r:id="rId19"/>
    <p:sldId id="1112" r:id="rId20"/>
    <p:sldId id="1037" r:id="rId21"/>
    <p:sldId id="1054" r:id="rId22"/>
    <p:sldId id="1119" r:id="rId23"/>
    <p:sldId id="1120" r:id="rId24"/>
    <p:sldId id="1126" r:id="rId25"/>
    <p:sldId id="1123" r:id="rId26"/>
    <p:sldId id="1118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1D"/>
    <a:srgbClr val="CCCCFF"/>
    <a:srgbClr val="CCECFF"/>
    <a:srgbClr val="FFCCFF"/>
    <a:srgbClr val="FF6600"/>
    <a:srgbClr val="FFCC00"/>
    <a:srgbClr val="AE471E"/>
    <a:srgbClr val="333333"/>
    <a:srgbClr val="3B3B3B"/>
    <a:srgbClr val="2A2A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70435" autoAdjust="0"/>
  </p:normalViewPr>
  <p:slideViewPr>
    <p:cSldViewPr snapToGrid="0" snapToObjects="1">
      <p:cViewPr>
        <p:scale>
          <a:sx n="100" d="100"/>
          <a:sy n="100" d="100"/>
        </p:scale>
        <p:origin x="-1044" y="-450"/>
      </p:cViewPr>
      <p:guideLst>
        <p:guide orient="horz" pos="1096"/>
        <p:guide orient="horz" pos="2163"/>
        <p:guide pos="1925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1A26-459E-4F62-8983-81978D7CFFD4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rge pictur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2192" y="1245025"/>
            <a:ext cx="7398589" cy="2838895"/>
          </a:xfrm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pictur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84" y="1246501"/>
            <a:ext cx="6560911" cy="2522771"/>
          </a:xfrm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89" y="3842409"/>
            <a:ext cx="6585857" cy="457535"/>
          </a:xfr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453113" y="4823392"/>
            <a:ext cx="4061737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bg1"/>
                </a:solidFill>
                <a:latin typeface="Myriad Pro" pitchFamily="34" charset="0"/>
                <a:ea typeface="+mn-ea"/>
                <a:cs typeface="Arial" charset="0"/>
              </a:rPr>
              <a:t>(c) 2015 Planar Systems |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n-ea"/>
                <a:cs typeface="Arial" charset="0"/>
              </a:rPr>
              <a:t>Information is subject to change without notice.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kern="1200" dirty="0" smtClean="0">
              <a:solidFill>
                <a:schemeClr val="bg1"/>
              </a:solidFill>
              <a:latin typeface="Myriad Pro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n-ea"/>
              <a:cs typeface="Arial" charset="0"/>
            </a:endParaRPr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138788" y="4823392"/>
            <a:ext cx="333375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BA7518-DDE9-4601-AB94-55B48B3281D1}" type="slidenum">
              <a:rPr lang="en-US" sz="800" kern="1200" smtClean="0">
                <a:solidFill>
                  <a:schemeClr val="bg1"/>
                </a:solidFill>
                <a:latin typeface="Myriad Pro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7772400" cy="4389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8574" y="626706"/>
            <a:ext cx="8678862" cy="360869"/>
          </a:xfrm>
        </p:spPr>
        <p:txBody>
          <a:bodyPr/>
          <a:lstStyle>
            <a:lvl1pPr>
              <a:buNone/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15939" y="1320389"/>
            <a:ext cx="8179329" cy="68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461375"/>
            <a:ext cx="8382000" cy="3933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38" y="957264"/>
            <a:ext cx="8056562" cy="3738562"/>
          </a:xfrm>
        </p:spPr>
        <p:txBody>
          <a:bodyPr/>
          <a:lstStyle>
            <a:lvl2pPr>
              <a:spcAft>
                <a:spcPts val="1200"/>
              </a:spcAft>
              <a:defRPr/>
            </a:lvl2pPr>
            <a:lvl3pPr>
              <a:buClr>
                <a:schemeClr val="bg1"/>
              </a:buClr>
              <a:buSzPct val="75000"/>
              <a:defRPr baseline="0">
                <a:solidFill>
                  <a:schemeClr val="bg1"/>
                </a:solidFill>
              </a:defRPr>
            </a:lvl3pPr>
            <a:lvl4pPr>
              <a:buClr>
                <a:srgbClr val="FFDBC7"/>
              </a:buClr>
              <a:buSzPct val="75000"/>
              <a:defRPr baseline="0">
                <a:solidFill>
                  <a:srgbClr val="FFDBC7"/>
                </a:solidFill>
              </a:defRPr>
            </a:lvl4pPr>
            <a:lvl5pPr>
              <a:buClr>
                <a:srgbClr val="FFD653"/>
              </a:buClr>
              <a:buSzPct val="75000"/>
              <a:defRPr baseline="0">
                <a:solidFill>
                  <a:srgbClr val="FFD65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-oran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-gra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5214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3" y="1218804"/>
            <a:ext cx="8195733" cy="685800"/>
          </a:xfr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3" y="1218804"/>
            <a:ext cx="8195733" cy="685800"/>
          </a:xfr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eft)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78912" y="1289458"/>
            <a:ext cx="3874559" cy="279446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0" y="1697657"/>
            <a:ext cx="4579937" cy="68580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289956"/>
            <a:ext cx="4572000" cy="685800"/>
          </a:xfr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(left)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30779" y="1264967"/>
            <a:ext cx="3874559" cy="2746945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13841" y="1648670"/>
            <a:ext cx="4579937" cy="685800"/>
          </a:xfr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72822" y="1265635"/>
            <a:ext cx="4603976" cy="685800"/>
          </a:xfr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0000"/>
            </a:gs>
            <a:gs pos="0">
              <a:schemeClr val="bg1">
                <a:lumMod val="50000"/>
              </a:schemeClr>
            </a:gs>
            <a:gs pos="0">
              <a:srgbClr val="494949"/>
            </a:gs>
            <a:gs pos="39999">
              <a:srgbClr val="3B3B3B"/>
            </a:gs>
            <a:gs pos="69000">
              <a:srgbClr val="2A2A2A"/>
            </a:gs>
            <a:gs pos="88000">
              <a:srgbClr val="1D1D1D"/>
            </a:gs>
            <a:gs pos="98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ar bottom arc_16x9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" y="3852873"/>
            <a:ext cx="9143993" cy="1290629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88913" y="90489"/>
            <a:ext cx="7772400" cy="51316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987576"/>
            <a:ext cx="7772400" cy="274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138788" y="4823392"/>
            <a:ext cx="333375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BA7518-DDE9-4601-AB94-55B48B3281D1}" type="slidenum">
              <a:rPr lang="en-US" sz="800" kern="1200" smtClean="0">
                <a:solidFill>
                  <a:schemeClr val="bg1"/>
                </a:solidFill>
                <a:latin typeface="Myriad Pro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n-ea"/>
              <a:cs typeface="Arial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453113" y="4823392"/>
            <a:ext cx="4061737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bg1"/>
                </a:solidFill>
                <a:latin typeface="Myriad Pro" pitchFamily="34" charset="0"/>
                <a:ea typeface="+mn-ea"/>
                <a:cs typeface="Arial" charset="0"/>
              </a:rPr>
              <a:t>(c) 2015 Planar Systems |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n-ea"/>
                <a:cs typeface="Arial" charset="0"/>
              </a:rPr>
              <a:t>Information is subject to change without notice.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kern="1200" dirty="0" smtClean="0">
              <a:solidFill>
                <a:schemeClr val="bg1"/>
              </a:solidFill>
              <a:latin typeface="Myriad Pro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n-ea"/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2" r:id="rId4"/>
    <p:sldLayoutId id="2147484543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5" r:id="rId12"/>
    <p:sldLayoutId id="2147484556" r:id="rId13"/>
    <p:sldLayoutId id="2147484559" r:id="rId1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sa=i&amp;rct=j&amp;q=&amp;esrc=s&amp;source=images&amp;cd=&amp;cad=rja&amp;uact=8&amp;ved=0CAcQjRw&amp;url=http://imgarcade.com/1/ada-compliant-logo/&amp;ei=2Dn3VMTgJ8zToASd4oKYAQ&amp;bvm=bv.87519884,d.cGU&amp;psig=AFQjCNFqzlzQXAv5kBuAiEX_8r7-B6CQYg&amp;ust=142557470467665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planar.com/products/video-walls/image-processing/vc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2793" y="1924963"/>
            <a:ext cx="7772400" cy="454479"/>
          </a:xfrm>
        </p:spPr>
        <p:txBody>
          <a:bodyPr/>
          <a:lstStyle/>
          <a:p>
            <a:r>
              <a:rPr lang="en-US" dirty="0" smtClean="0"/>
              <a:t>DirectLight™ LED Video Wall System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05576" y="2323744"/>
            <a:ext cx="7766874" cy="38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buClr>
                <a:srgbClr val="F47B20"/>
              </a:buClr>
              <a:buSzPct val="95000"/>
              <a:defRPr/>
            </a:pPr>
            <a:r>
              <a:rPr lang="en-US" sz="1800" dirty="0" smtClean="0">
                <a:solidFill>
                  <a:schemeClr val="bg1"/>
                </a:solidFill>
                <a:latin typeface="Myriad Pro" pitchFamily="34" charset="0"/>
                <a:cs typeface="+mn-cs"/>
              </a:rPr>
              <a:t>Best-in-Class Solution for Digital Signage &amp; Control Rooms</a:t>
            </a: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2726" y="4527194"/>
            <a:ext cx="5957124" cy="38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en-US" sz="1800" dirty="0" smtClean="0">
                <a:solidFill>
                  <a:schemeClr val="bg1"/>
                </a:solidFill>
                <a:latin typeface="Myriad Pro" pitchFamily="34" charset="0"/>
                <a:cs typeface="+mn-cs"/>
              </a:rPr>
              <a:t>DirectLight™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Product Overview</a:t>
            </a:r>
            <a:endParaRPr lang="en-US" sz="1800" dirty="0" smtClean="0">
              <a:solidFill>
                <a:schemeClr val="bg1"/>
              </a:solidFill>
              <a:latin typeface="Myriad Pro" pitchFamily="34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Z-axis Adjustment on LED Display Module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063" y="987575"/>
            <a:ext cx="3674205" cy="33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062" y="968525"/>
            <a:ext cx="3674205" cy="331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39" y="1320389"/>
            <a:ext cx="398368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847975" y="1744867"/>
            <a:ext cx="0" cy="33931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57350" y="2571749"/>
            <a:ext cx="352425" cy="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20188" y="1914525"/>
            <a:ext cx="0" cy="33931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76450" y="1613310"/>
            <a:ext cx="0" cy="33931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76450" y="3252172"/>
            <a:ext cx="0" cy="39231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90825" y="3499822"/>
            <a:ext cx="0" cy="39231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695700" y="3880822"/>
            <a:ext cx="0" cy="39231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733800" y="3038475"/>
            <a:ext cx="361950" cy="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DirectLight™ Control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8574" y="636231"/>
            <a:ext cx="8678862" cy="360869"/>
          </a:xfrm>
        </p:spPr>
        <p:txBody>
          <a:bodyPr/>
          <a:lstStyle/>
          <a:p>
            <a:r>
              <a:rPr lang="en-US" dirty="0" smtClean="0"/>
              <a:t>	For Ultra-fine </a:t>
            </a:r>
            <a:r>
              <a:rPr lang="en-US" dirty="0" smtClean="0"/>
              <a:t>I</a:t>
            </a:r>
            <a:r>
              <a:rPr lang="en-US" dirty="0" smtClean="0"/>
              <a:t>mage </a:t>
            </a:r>
            <a:r>
              <a:rPr lang="en-US" dirty="0" smtClean="0"/>
              <a:t>O</a:t>
            </a:r>
            <a:r>
              <a:rPr lang="en-US" dirty="0" smtClean="0"/>
              <a:t>ptimization</a:t>
            </a:r>
            <a:endParaRPr lang="en-US" dirty="0" smtClean="0"/>
          </a:p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Windows based app for setup and image control</a:t>
            </a:r>
          </a:p>
          <a:p>
            <a:r>
              <a:rPr lang="en-US" dirty="0" smtClean="0"/>
              <a:t>Brightness control</a:t>
            </a:r>
          </a:p>
          <a:p>
            <a:r>
              <a:rPr lang="en-US" dirty="0" smtClean="0"/>
              <a:t>RGB adjustment</a:t>
            </a:r>
          </a:p>
          <a:p>
            <a:r>
              <a:rPr lang="en-US" dirty="0" smtClean="0"/>
              <a:t>Gamma gray scale adjustment</a:t>
            </a:r>
          </a:p>
          <a:p>
            <a:r>
              <a:rPr lang="en-US" dirty="0" smtClean="0"/>
              <a:t>Color space and color temperature adjustment</a:t>
            </a:r>
          </a:p>
          <a:p>
            <a:r>
              <a:rPr lang="en-US" dirty="0" smtClean="0"/>
              <a:t>Output On/Off</a:t>
            </a:r>
          </a:p>
          <a:p>
            <a:r>
              <a:rPr lang="en-US" dirty="0" smtClean="0"/>
              <a:t>Electronic seam correction – per pixel control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8998170" cy="438942"/>
          </a:xfrm>
        </p:spPr>
        <p:txBody>
          <a:bodyPr/>
          <a:lstStyle/>
          <a:p>
            <a:r>
              <a:rPr lang="en-US" dirty="0" smtClean="0"/>
              <a:t>Unique Off-Board </a:t>
            </a:r>
            <a:r>
              <a:rPr lang="en-US" dirty="0" smtClean="0"/>
              <a:t>Power</a:t>
            </a:r>
            <a:r>
              <a:rPr lang="en-US" dirty="0" smtClean="0"/>
              <a:t> </a:t>
            </a:r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Delivers 24x7 Reliability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230" y="1062773"/>
            <a:ext cx="2470370" cy="37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Centrally locate with other electronics up to 200’/61M away from the LED video wall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400" dirty="0" smtClean="0">
              <a:latin typeface="+mn-lt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Easy to access location minimizes disruption at the LED video wall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</a:pPr>
            <a:endParaRPr lang="en-US" sz="1400" dirty="0" smtClean="0">
              <a:latin typeface="+mn-lt"/>
            </a:endParaRP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Rack mounted power supply allows for efficient cooling and improved maintenance access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4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2514" y="1551723"/>
            <a:ext cx="2470370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Redundant </a:t>
            </a:r>
            <a:r>
              <a:rPr lang="en-US" sz="1400" dirty="0" smtClean="0">
                <a:latin typeface="Myriad Pro" pitchFamily="34" charset="0"/>
              </a:rPr>
              <a:t>power supply, video source and cabling options available to ensure uninterrupted operation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4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Fiber optic and HDBaseT video extenders </a:t>
            </a:r>
            <a:r>
              <a:rPr lang="en-US" sz="1400" dirty="0" smtClean="0">
                <a:latin typeface="Myriad Pro" pitchFamily="34" charset="0"/>
              </a:rPr>
              <a:t>available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00" y="1392973"/>
            <a:ext cx="3336114" cy="251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8998170" cy="438942"/>
          </a:xfrm>
        </p:spPr>
        <p:txBody>
          <a:bodyPr/>
          <a:lstStyle/>
          <a:p>
            <a:r>
              <a:rPr lang="en-US" dirty="0" smtClean="0"/>
              <a:t>Remote Power Architecture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Improves Reliability &amp; Improves Experience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9489" y="1215173"/>
            <a:ext cx="247037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600" dirty="0" smtClean="0">
                <a:latin typeface="Myriad Pro" pitchFamily="34" charset="0"/>
              </a:rPr>
              <a:t>Commercial grade quality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6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600" dirty="0" smtClean="0">
                <a:latin typeface="Myriad Pro" pitchFamily="34" charset="0"/>
              </a:rPr>
              <a:t>Removes heat and complexity from behind the LED video wall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</a:pPr>
            <a:endParaRPr lang="en-US" sz="16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600" dirty="0" smtClean="0">
                <a:latin typeface="Myriad Pro" pitchFamily="34" charset="0"/>
              </a:rPr>
              <a:t>Delivers whisper quiet, fan-less operation</a:t>
            </a:r>
            <a:endParaRPr lang="en-US" sz="1600" dirty="0" smtClean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021" y="1136913"/>
            <a:ext cx="2839416" cy="333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8998170" cy="438942"/>
          </a:xfrm>
        </p:spPr>
        <p:txBody>
          <a:bodyPr/>
          <a:lstStyle/>
          <a:p>
            <a:r>
              <a:rPr lang="en-US" dirty="0" smtClean="0"/>
              <a:t>Simplified Installation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with </a:t>
            </a:r>
            <a:r>
              <a:rPr lang="en-US" sz="2400" dirty="0" smtClean="0"/>
              <a:t>Revolutionary </a:t>
            </a:r>
            <a:r>
              <a:rPr lang="en-US" sz="2400" dirty="0" smtClean="0"/>
              <a:t>Mounting System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34739" y="1329473"/>
            <a:ext cx="2470370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Integrated </a:t>
            </a:r>
            <a:r>
              <a:rPr lang="en-US" sz="1400" dirty="0" smtClean="0">
                <a:latin typeface="Myriad Pro" pitchFamily="34" charset="0"/>
              </a:rPr>
              <a:t>power and video distribution for fewer long distance cable runs and faster installation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400" dirty="0" smtClean="0">
              <a:latin typeface="Myriad Pro" pitchFamily="34" charset="0"/>
            </a:endParaRP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No AC power outlets required behind the LED video wall, reducing installation complexity 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171" y="1367573"/>
            <a:ext cx="3335868" cy="25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8998170" cy="438942"/>
          </a:xfrm>
        </p:spPr>
        <p:txBody>
          <a:bodyPr/>
          <a:lstStyle/>
          <a:p>
            <a:r>
              <a:rPr lang="en-US" dirty="0" smtClean="0"/>
              <a:t>Front </a:t>
            </a:r>
            <a:r>
              <a:rPr lang="en-US" dirty="0" smtClean="0"/>
              <a:t>Serviceability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Minimizes Downtown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5230" y="1624748"/>
            <a:ext cx="2470370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Single person installation and removal of LED Display Modules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4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Install and remove without adjusting others on the LED video wall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2514" y="1545373"/>
            <a:ext cx="2470370" cy="21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4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Eliminates the need for rear access , freeing valuable space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4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Lockable for added safety and security 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</a:pPr>
            <a:endParaRPr lang="en-US" sz="1400" dirty="0" smtClean="0">
              <a:latin typeface="Myriad Pro" pitchFamily="34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00" y="1392973"/>
            <a:ext cx="3336114" cy="251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8998170" cy="438942"/>
          </a:xfrm>
        </p:spPr>
        <p:txBody>
          <a:bodyPr/>
          <a:lstStyle/>
          <a:p>
            <a:r>
              <a:rPr lang="en-US" dirty="0" smtClean="0"/>
              <a:t> Extensible to Wide Variety of Environments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230" y="935773"/>
            <a:ext cx="247037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Thinnest direct view LED video wall available</a:t>
            </a:r>
            <a:endParaRPr lang="en-US" sz="12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</a:pPr>
            <a:endParaRPr lang="en-US" sz="12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Eliminates the need for rear access , freeing valuable space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200" dirty="0" smtClean="0">
              <a:latin typeface="Myriad Pro" pitchFamily="34" charset="0"/>
            </a:endParaRP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No AC power outlets required behind the LED video </a:t>
            </a:r>
            <a:r>
              <a:rPr lang="en-US" sz="1200" dirty="0" smtClean="0">
                <a:latin typeface="Myriad Pro" pitchFamily="34" charset="0"/>
              </a:rPr>
              <a:t>wall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2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Delivers whisper quiet, fan-less </a:t>
            </a:r>
            <a:r>
              <a:rPr lang="en-US" sz="1200" dirty="0" smtClean="0">
                <a:latin typeface="Myriad Pro" pitchFamily="34" charset="0"/>
              </a:rPr>
              <a:t>operation</a:t>
            </a:r>
            <a:endParaRPr lang="en-US" sz="1200" dirty="0" smtClean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2514" y="728031"/>
            <a:ext cx="2470370" cy="37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Optimized for 16:9 aspect ration, 1080p &amp; 4K formats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2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Wide Variety of configurations possible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2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Maintains </a:t>
            </a:r>
            <a:r>
              <a:rPr lang="en-US" sz="1200" dirty="0" smtClean="0">
                <a:latin typeface="Myriad Pro" pitchFamily="34" charset="0"/>
              </a:rPr>
              <a:t>color calibration even at low brightness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2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Excellent off-axis viewing with no color </a:t>
            </a:r>
            <a:r>
              <a:rPr lang="en-US" sz="1200" dirty="0" smtClean="0">
                <a:latin typeface="Myriad Pro" pitchFamily="34" charset="0"/>
              </a:rPr>
              <a:t>shift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2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200" dirty="0" smtClean="0"/>
              <a:t>Broad compatibility with leading image processing and content management systems</a:t>
            </a:r>
            <a:endParaRPr lang="en-US" sz="1200" dirty="0" smtClean="0">
              <a:latin typeface="Myriad Pro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946" y="1242381"/>
            <a:ext cx="1457188" cy="9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86346" y="2211236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Control Room</a:t>
            </a:r>
            <a:endParaRPr lang="en-US" sz="1200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646" y="2211236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Corporate</a:t>
            </a:r>
            <a:endParaRPr lang="en-US" sz="120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1596" y="3459011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University</a:t>
            </a:r>
            <a:endParaRPr lang="en-US" sz="1200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4196" y="3459011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Public Spaces</a:t>
            </a:r>
            <a:endParaRPr lang="en-US" sz="1200" dirty="0" smtClean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359" y="3958379"/>
            <a:ext cx="681038" cy="69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s://encrypted-tbn1.gstatic.com/images?q=tbn:ANd9GcRdi8qc2W80Z4hqZazcDIdQDQvAK8KyFpKM2ybec4641VQE3vOeU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7362" y="4034579"/>
            <a:ext cx="825647" cy="58974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371" y="2516810"/>
            <a:ext cx="1466714" cy="94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1321" y="1242381"/>
            <a:ext cx="1444625" cy="9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4421" y="2516810"/>
            <a:ext cx="1485764" cy="94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8998170" cy="438942"/>
          </a:xfrm>
        </p:spPr>
        <p:txBody>
          <a:bodyPr/>
          <a:lstStyle/>
          <a:p>
            <a:r>
              <a:rPr lang="en-US" dirty="0" smtClean="0"/>
              <a:t>Super Slim Profile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Ideal For Space Constrained Environments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7305" y="1126273"/>
            <a:ext cx="2470370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600" dirty="0" smtClean="0">
                <a:latin typeface="+mn-lt"/>
              </a:rPr>
              <a:t>Less than 4”/102mm  mounted depth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600" dirty="0" smtClean="0">
                <a:latin typeface="+mn-lt"/>
              </a:rPr>
              <a:t>Americans with Disabilities Act  (ADA ) compliant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600" dirty="0" smtClean="0">
                <a:latin typeface="+mn-lt"/>
              </a:rPr>
              <a:t>Eliminates need for recessed wall, saving time consuming building modifications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121" y="1136913"/>
            <a:ext cx="2839416" cy="333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666749" y="3602948"/>
          <a:ext cx="692467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1"/>
                <a:gridCol w="1524000"/>
                <a:gridCol w="1524000"/>
                <a:gridCol w="1533525"/>
                <a:gridCol w="1504950"/>
              </a:tblGrid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DL1.6</a:t>
                      </a:r>
                      <a:endParaRPr lang="en-US" sz="1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960x540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1,920x1,080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2,880x1,620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3,840x2,160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DL1.9</a:t>
                      </a:r>
                      <a:endParaRPr lang="en-US" sz="1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832x468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1,664x936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2,496x1,404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3,328x1,872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513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DL2.5</a:t>
                      </a:r>
                      <a:endParaRPr lang="en-US" sz="1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640x360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1,280x720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1,920x1,080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2,560x1,440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2469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DL3.1</a:t>
                      </a:r>
                      <a:endParaRPr lang="en-US" sz="1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512x288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1,024x576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1,536x864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2,048x1,152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for 16:9 Aspect Ratio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53908" y="3566666"/>
            <a:ext cx="85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solidFill>
                  <a:srgbClr val="1D1D1D"/>
                </a:solidFill>
                <a:latin typeface="+mn-lt"/>
              </a:rPr>
              <a:t>5.3’  1.6M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05275" y="3576191"/>
            <a:ext cx="938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solidFill>
                  <a:srgbClr val="1D1D1D"/>
                </a:solidFill>
                <a:latin typeface="+mn-lt"/>
              </a:rPr>
              <a:t>10.5’  3.2M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37708" y="3576191"/>
            <a:ext cx="938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solidFill>
                  <a:srgbClr val="1D1D1D"/>
                </a:solidFill>
                <a:latin typeface="+mn-lt"/>
              </a:rPr>
              <a:t>15.8’  4.8M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25792" y="3576191"/>
            <a:ext cx="982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solidFill>
                  <a:srgbClr val="1D1D1D"/>
                </a:solidFill>
                <a:latin typeface="+mn-lt"/>
              </a:rPr>
              <a:t>21.0’</a:t>
            </a:r>
            <a:r>
              <a:rPr lang="en-US" sz="1200" dirty="0" smtClean="0">
                <a:latin typeface="+mn-lt"/>
              </a:rPr>
              <a:t>   6.4M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277" y="201462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5.9’/1.8M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1999" y="2738496"/>
            <a:ext cx="83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3.0’/0.9M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766801" y="1309806"/>
            <a:ext cx="82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8.9’/2.7M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666750" y="615497"/>
            <a:ext cx="95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11.8’/3.6M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08475" y="729797"/>
          <a:ext cx="6096000" cy="28575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30008" y="2928461"/>
            <a:ext cx="10360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400" dirty="0" smtClean="0">
                <a:solidFill>
                  <a:srgbClr val="1D1D1D"/>
                </a:solidFill>
                <a:latin typeface="+mn-lt"/>
              </a:rPr>
              <a:t>72.3”/1.8M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5650" y="2193904"/>
            <a:ext cx="12265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solidFill>
                  <a:srgbClr val="1D1D1D"/>
                </a:solidFill>
                <a:latin typeface="+mn-lt"/>
              </a:rPr>
              <a:t>144.5”/3.7M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401" y="1482716"/>
            <a:ext cx="13144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solidFill>
                  <a:srgbClr val="1D1D1D"/>
                </a:solidFill>
                <a:latin typeface="+mn-lt"/>
              </a:rPr>
              <a:t>216.8”/5.5M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7605" y="768671"/>
            <a:ext cx="13068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solidFill>
                  <a:srgbClr val="1D1D1D"/>
                </a:solidFill>
                <a:latin typeface="+mn-lt"/>
              </a:rPr>
              <a:t>289.1”/7.3M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Variety of Configurations Possible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	Via EasyAlign™ </a:t>
            </a:r>
            <a:r>
              <a:rPr lang="en-US" dirty="0" smtClean="0"/>
              <a:t>Mounting System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69389"/>
            <a:ext cx="1898047" cy="113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945011"/>
            <a:ext cx="1898047" cy="113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9850" y="1369389"/>
            <a:ext cx="1868509" cy="113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9850" y="2945010"/>
            <a:ext cx="1896354" cy="113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7581" y="1600888"/>
            <a:ext cx="4167188" cy="220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76250" y="4042596"/>
            <a:ext cx="849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Concave, </a:t>
            </a:r>
            <a:r>
              <a:rPr lang="en-US" sz="1600" dirty="0" smtClean="0"/>
              <a:t>curved</a:t>
            </a:r>
            <a:r>
              <a:rPr lang="en-US" sz="1600" dirty="0" smtClean="0"/>
              <a:t>, </a:t>
            </a:r>
            <a:r>
              <a:rPr lang="en-US" sz="1600" dirty="0" smtClean="0"/>
              <a:t>floor standing </a:t>
            </a:r>
            <a:r>
              <a:rPr lang="en-US" sz="1600" dirty="0" smtClean="0"/>
              <a:t>and h</a:t>
            </a:r>
            <a:r>
              <a:rPr lang="en-US" sz="1600" dirty="0" smtClean="0"/>
              <a:t>anging enabled via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 mounting structures</a:t>
            </a:r>
            <a:endParaRPr lang="en-US" sz="16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3225" y="164492"/>
            <a:ext cx="8382000" cy="393339"/>
          </a:xfrm>
        </p:spPr>
        <p:txBody>
          <a:bodyPr/>
          <a:lstStyle/>
          <a:p>
            <a:r>
              <a:rPr lang="en-US" sz="2400" dirty="0" smtClean="0"/>
              <a:t>DirectLight™ LED Video Wall System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0625" y="628294"/>
            <a:ext cx="8563799" cy="38135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Family </a:t>
            </a:r>
            <a:r>
              <a:rPr lang="en-US" dirty="0" smtClean="0"/>
              <a:t>of Best-in-Class DV LED Video Walls for Digital Signage &amp; Control Rooms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4577" y="1267267"/>
            <a:ext cx="3981301" cy="183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800" dirty="0" smtClean="0">
                <a:latin typeface="Myriad Pro" pitchFamily="34" charset="0"/>
              </a:rPr>
              <a:t>Superior Visual Performance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800" dirty="0" smtClean="0">
                <a:latin typeface="Myriad Pro" pitchFamily="34" charset="0"/>
              </a:rPr>
              <a:t>Mission-Critical Reliability 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800" dirty="0" smtClean="0">
                <a:latin typeface="Myriad Pro" pitchFamily="34" charset="0"/>
              </a:rPr>
              <a:t>Optimized For Your Unique Indoor Environment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8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800" dirty="0" smtClean="0">
                <a:latin typeface="Myriad Pro" pitchFamily="34" charset="0"/>
              </a:rPr>
              <a:t>From a partner you trust:</a:t>
            </a:r>
            <a:endParaRPr lang="en-US" sz="18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REGISTERED_PlanarArcLogo_std_TagCt_CMY [Converted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844" y="3441072"/>
            <a:ext cx="2011048" cy="68618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752" y="1200592"/>
            <a:ext cx="4513923" cy="302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&amp; Content Management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5940" y="872713"/>
            <a:ext cx="3875086" cy="19912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Broad compatibility with leading image processing and content management systems such as Clarity™ Visual Control Station (VSC)</a:t>
            </a:r>
          </a:p>
          <a:p>
            <a:pPr>
              <a:buNone/>
            </a:pPr>
            <a:endParaRPr lang="en-US" dirty="0" smtClean="0"/>
          </a:p>
          <a:p>
            <a:pPr marL="344480" indent="-276218"/>
            <a:r>
              <a:rPr lang="en-US" sz="1200" dirty="0" smtClean="0">
                <a:solidFill>
                  <a:srgbClr val="FFFFFF"/>
                </a:solidFill>
                <a:cs typeface="Arial" pitchFamily="34" charset="0"/>
                <a:hlinkClick r:id="rId2"/>
              </a:rPr>
              <a:t>Clarity Visual Control Station (VCS)</a:t>
            </a: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Flexible and easy-to-use video wall controller 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All-in-one hardware and software solution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Drives video walls of up to 40 high resolution displays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Locally or remotely controlled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VSN970_to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4829">
            <a:off x="5207011" y="2224663"/>
            <a:ext cx="3993908" cy="2344291"/>
          </a:xfrm>
          <a:prstGeom prst="rect">
            <a:avLst/>
          </a:prstGeom>
        </p:spPr>
      </p:pic>
      <p:pic>
        <p:nvPicPr>
          <p:cNvPr id="2050" name="Picture 2" descr="VCS-Gen4-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330" y="549425"/>
            <a:ext cx="3333750" cy="23241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 dirty="0" smtClean="0"/>
              <a:t>Targeted Applications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70322" y="622515"/>
            <a:ext cx="8678862" cy="373568"/>
          </a:xfrm>
        </p:spPr>
        <p:txBody>
          <a:bodyPr/>
          <a:lstStyle/>
          <a:p>
            <a:pPr marL="0" indent="0"/>
            <a:r>
              <a:rPr lang="en-US" sz="2400" dirty="0" smtClean="0"/>
              <a:t>	Fixed </a:t>
            </a:r>
            <a:r>
              <a:rPr lang="en-US" sz="2400" dirty="0" smtClean="0"/>
              <a:t>Installation, </a:t>
            </a:r>
            <a:r>
              <a:rPr lang="en-US" sz="2400" dirty="0" smtClean="0"/>
              <a:t>Indoor</a:t>
            </a:r>
            <a:endParaRPr lang="en-US" sz="2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3657601" y="4837907"/>
            <a:ext cx="1816100" cy="235744"/>
          </a:xfrm>
          <a:prstGeom prst="rect">
            <a:avLst/>
          </a:prstGeom>
          <a:noFill/>
          <a:ln/>
        </p:spPr>
        <p:txBody>
          <a:bodyPr lIns="68580" tIns="34290" rIns="68580" bIns="34290"/>
          <a:lstStyle/>
          <a:p>
            <a:pPr algn="ctr" defTabSz="914378">
              <a:defRPr/>
            </a:pPr>
            <a:r>
              <a:rPr lang="en-US" sz="800" dirty="0">
                <a:solidFill>
                  <a:schemeClr val="bg1"/>
                </a:solidFill>
                <a:latin typeface="Myriad Pro" pitchFamily="34" charset="0"/>
              </a:rPr>
              <a:t>Clarity™ Matrix G2 Overview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206383" y="1275955"/>
            <a:ext cx="2593967" cy="2927527"/>
          </a:xfrm>
        </p:spPr>
        <p:txBody>
          <a:bodyPr/>
          <a:lstStyle/>
          <a:p>
            <a:r>
              <a:rPr lang="en-US" sz="1800" dirty="0"/>
              <a:t>Public Areas</a:t>
            </a:r>
          </a:p>
          <a:p>
            <a:r>
              <a:rPr lang="en-US" sz="1800" dirty="0"/>
              <a:t>Retail</a:t>
            </a:r>
          </a:p>
          <a:p>
            <a:r>
              <a:rPr lang="en-US" sz="1800" dirty="0"/>
              <a:t>Corporate Lobby &amp;  Common Areas</a:t>
            </a:r>
          </a:p>
          <a:p>
            <a:r>
              <a:rPr lang="en-US" sz="1800" dirty="0"/>
              <a:t>Atrium &amp; Architectural</a:t>
            </a:r>
          </a:p>
          <a:p>
            <a:r>
              <a:rPr lang="en-US" sz="1800" dirty="0"/>
              <a:t>Museum</a:t>
            </a:r>
          </a:p>
          <a:p>
            <a:r>
              <a:rPr lang="en-US" sz="1800" dirty="0"/>
              <a:t>University</a:t>
            </a:r>
          </a:p>
          <a:p>
            <a:pPr marL="228594" indent="-228594"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18" name="Text Placeholder 1"/>
          <p:cNvSpPr txBox="1">
            <a:spLocks/>
          </p:cNvSpPr>
          <p:nvPr/>
        </p:nvSpPr>
        <p:spPr bwMode="auto">
          <a:xfrm>
            <a:off x="3006733" y="1275955"/>
            <a:ext cx="2593967" cy="292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53" indent="-342892" defTabSz="914378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endParaRPr lang="en-US" sz="1800" dirty="0">
              <a:latin typeface="Myriad Pro" pitchFamily="34" charset="0"/>
            </a:endParaRPr>
          </a:p>
          <a:p>
            <a:pPr marL="411153" indent="-342892" defTabSz="914378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>
                <a:latin typeface="Myriad Pro" pitchFamily="34" charset="0"/>
              </a:rPr>
              <a:t>Control Room</a:t>
            </a:r>
          </a:p>
          <a:p>
            <a:pPr marL="411153" indent="-342892" defTabSz="914378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>
                <a:latin typeface="Myriad Pro" pitchFamily="34" charset="0"/>
              </a:rPr>
              <a:t>Broadcast On-Air</a:t>
            </a:r>
          </a:p>
          <a:p>
            <a:pPr marL="411153" indent="-342892" defTabSz="914378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Presentation</a:t>
            </a:r>
            <a:r>
              <a:rPr lang="en-US" sz="1800" dirty="0" smtClean="0">
                <a:latin typeface="Myriad Pro" pitchFamily="34" charset="0"/>
              </a:rPr>
              <a:t> </a:t>
            </a:r>
            <a:r>
              <a:rPr lang="en-US" sz="1800" dirty="0">
                <a:latin typeface="Myriad Pro" pitchFamily="34" charset="0"/>
              </a:rPr>
              <a:t>&amp; Decision Room</a:t>
            </a:r>
          </a:p>
          <a:p>
            <a:pPr marL="411153" indent="-342892" defTabSz="914378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>
                <a:latin typeface="Myriad Pro" pitchFamily="34" charset="0"/>
              </a:rPr>
              <a:t>Auditorium</a:t>
            </a:r>
          </a:p>
          <a:p>
            <a:pPr marL="411153" indent="-342892" defTabSz="914378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endParaRPr lang="en-US" sz="1800" dirty="0">
              <a:latin typeface="Myriad Pro" pitchFamily="34" charset="0"/>
            </a:endParaRPr>
          </a:p>
          <a:p>
            <a:pPr marL="411153" indent="-342892" defTabSz="914378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endParaRPr lang="en-US" sz="1800" dirty="0">
              <a:latin typeface="Myriad Pro" pitchFamily="34" charset="0"/>
            </a:endParaRPr>
          </a:p>
          <a:p>
            <a:pPr marL="228594" indent="-228594" defTabSz="914378">
              <a:spcBef>
                <a:spcPts val="700"/>
              </a:spcBef>
              <a:buClr>
                <a:srgbClr val="F47B20"/>
              </a:buClr>
              <a:buSzPct val="95000"/>
              <a:defRPr/>
            </a:pPr>
            <a:endParaRPr lang="en-US" sz="1800" dirty="0">
              <a:latin typeface="Myriad Pro" pitchFamily="34" charset="0"/>
            </a:endParaRPr>
          </a:p>
          <a:p>
            <a:pPr marL="411153" indent="-342892" defTabSz="914378">
              <a:spcBef>
                <a:spcPts val="700"/>
              </a:spcBef>
              <a:buClr>
                <a:srgbClr val="F47B20"/>
              </a:buClr>
              <a:buSzPct val="95000"/>
              <a:defRPr/>
            </a:pPr>
            <a:endParaRPr lang="en-US" sz="1800" dirty="0">
              <a:latin typeface="Myriad Pro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27" y="168624"/>
            <a:ext cx="1449593" cy="98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51" y="3298667"/>
            <a:ext cx="1457188" cy="9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2" y="165099"/>
            <a:ext cx="1444626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6141" y="2232025"/>
            <a:ext cx="1476237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8702" y="1226559"/>
            <a:ext cx="1466714" cy="94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7032" y="2254250"/>
            <a:ext cx="1443245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9843" y="3321034"/>
            <a:ext cx="1465402" cy="94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5239" y="1206105"/>
            <a:ext cx="1438688" cy="98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0142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3225" y="164492"/>
            <a:ext cx="8382000" cy="393339"/>
          </a:xfrm>
        </p:spPr>
        <p:txBody>
          <a:bodyPr/>
          <a:lstStyle/>
          <a:p>
            <a:r>
              <a:rPr lang="en-US" sz="2400" dirty="0" smtClean="0"/>
              <a:t>DirectLight™ LED Video Wall System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0625" y="628294"/>
            <a:ext cx="8364599" cy="38135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Family </a:t>
            </a:r>
            <a:r>
              <a:rPr lang="en-US" dirty="0" smtClean="0"/>
              <a:t>of Best-in-Class DV LED Video Walls for Digital Signage &amp; Control Rooms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4577" y="1267267"/>
            <a:ext cx="3981301" cy="183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800" dirty="0" smtClean="0">
                <a:latin typeface="Myriad Pro" pitchFamily="34" charset="0"/>
              </a:rPr>
              <a:t>Superior Visual Performance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800" dirty="0" smtClean="0">
                <a:latin typeface="Myriad Pro" pitchFamily="34" charset="0"/>
              </a:rPr>
              <a:t>Mission-Critical Reliability 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800" dirty="0" smtClean="0">
                <a:latin typeface="Myriad Pro" pitchFamily="34" charset="0"/>
              </a:rPr>
              <a:t>Optimized For Your Unique Indoor Environment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8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800" dirty="0" smtClean="0">
                <a:latin typeface="Myriad Pro" pitchFamily="34" charset="0"/>
              </a:rPr>
              <a:t>From a partner you trust:</a:t>
            </a:r>
            <a:endParaRPr lang="en-US" sz="18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79a2a13b-ab35-4246-8038-5202cbe59503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03" y="1211805"/>
            <a:ext cx="4513923" cy="301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EGISTERED_PlanarArcLogo_std_TagCt_CMY [Converted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844" y="3441072"/>
            <a:ext cx="2011048" cy="6861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Thank you!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8998170" cy="438942"/>
          </a:xfrm>
        </p:spPr>
        <p:txBody>
          <a:bodyPr/>
          <a:lstStyle/>
          <a:p>
            <a:r>
              <a:rPr lang="en-US" dirty="0" smtClean="0"/>
              <a:t>Truly Seamless, Ultra-Fine Pitch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with Unmatched Image Quality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5230" y="1697773"/>
            <a:ext cx="2470370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Available in 1.6, 1.9, 2.5 and 3.1mm pitches in a single architecture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4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Seamless bezel-free: No more seams dividing your content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</a:pPr>
            <a:endParaRPr lang="en-US" sz="1400" dirty="0" smtClean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2514" y="1118556"/>
            <a:ext cx="2470370" cy="355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Black resin LEDs and MicroGrid Shader™ for deeper blacks, higher contrast and lower reflectance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4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Maintains color </a:t>
            </a:r>
            <a:r>
              <a:rPr lang="en-US" sz="1400" dirty="0" smtClean="0">
                <a:latin typeface="Myriad Pro" pitchFamily="34" charset="0"/>
              </a:rPr>
              <a:t>calibration </a:t>
            </a:r>
            <a:r>
              <a:rPr lang="en-US" sz="1400" dirty="0" smtClean="0">
                <a:latin typeface="Myriad Pro" pitchFamily="34" charset="0"/>
              </a:rPr>
              <a:t>even at low brightness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4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400" dirty="0" smtClean="0">
                <a:latin typeface="Myriad Pro" pitchFamily="34" charset="0"/>
              </a:rPr>
              <a:t>Excellent off-axis viewing with no color shift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</a:pPr>
            <a:endParaRPr lang="en-US" sz="1400" dirty="0" smtClean="0"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047" y="1499555"/>
            <a:ext cx="3335868" cy="222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561" y="890973"/>
            <a:ext cx="3206769" cy="241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315" y="890973"/>
            <a:ext cx="2839416" cy="333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1624" y="3692"/>
            <a:ext cx="8313870" cy="319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DirectLight™ LED Video Wall System Components</a:t>
            </a:r>
          </a:p>
        </p:txBody>
      </p:sp>
      <p:sp>
        <p:nvSpPr>
          <p:cNvPr id="33" name="Rectangle 61"/>
          <p:cNvSpPr txBox="1">
            <a:spLocks noChangeArrowheads="1"/>
          </p:cNvSpPr>
          <p:nvPr/>
        </p:nvSpPr>
        <p:spPr>
          <a:xfrm>
            <a:off x="86252" y="1007206"/>
            <a:ext cx="2208954" cy="2640594"/>
          </a:xfrm>
          <a:prstGeom prst="rect">
            <a:avLst/>
          </a:prstGeom>
          <a:noFill/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rgbClr val="FF0000"/>
              </a:buClr>
              <a:buSzPct val="95000"/>
              <a:buFontTx/>
              <a:buAutoNum type="arabicPeriod"/>
              <a:defRPr/>
            </a:pPr>
            <a:r>
              <a:rPr lang="en-US" sz="1600" b="1" dirty="0" smtClean="0">
                <a:latin typeface="Myriad Pro" pitchFamily="34" charset="0"/>
              </a:rPr>
              <a:t>Power, Data and Control </a:t>
            </a:r>
            <a:r>
              <a:rPr lang="en-US" sz="1600" b="1" dirty="0" smtClean="0">
                <a:latin typeface="Myriad Pro" pitchFamily="34" charset="0"/>
              </a:rPr>
              <a:t>Cables</a:t>
            </a:r>
            <a:endParaRPr lang="en-US" sz="1600" b="1" dirty="0" smtClean="0">
              <a:latin typeface="Myriad Pro" pitchFamily="34" charset="0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95000"/>
              <a:buFontTx/>
              <a:buAutoNum type="arabicPeriod"/>
              <a:tabLst/>
              <a:defRPr/>
            </a:pPr>
            <a:r>
              <a:rPr lang="en-US" sz="1600" b="1" dirty="0" smtClean="0">
                <a:latin typeface="Myriad Pro" pitchFamily="34" charset="0"/>
                <a:cs typeface="+mn-cs"/>
              </a:rPr>
              <a:t>EasyAlign™ Mounting System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indent="-342900">
              <a:spcBef>
                <a:spcPts val="700"/>
              </a:spcBef>
              <a:buClr>
                <a:srgbClr val="FF0000"/>
              </a:buClr>
              <a:buSzPct val="95000"/>
              <a:buFontTx/>
              <a:buAutoNum type="arabicPeriod"/>
              <a:defRPr/>
            </a:pPr>
            <a:r>
              <a:rPr lang="en-US" sz="1600" b="1" dirty="0" smtClean="0">
                <a:latin typeface="Myriad Pro" pitchFamily="34" charset="0"/>
              </a:rPr>
              <a:t>LED Display </a:t>
            </a:r>
            <a:r>
              <a:rPr lang="en-US" sz="1600" b="1" dirty="0" smtClean="0">
                <a:latin typeface="Myriad Pro" pitchFamily="34" charset="0"/>
              </a:rPr>
              <a:t>Modules</a:t>
            </a:r>
          </a:p>
          <a:p>
            <a:pPr marL="411163" lvl="0" indent="-342900">
              <a:spcBef>
                <a:spcPts val="700"/>
              </a:spcBef>
              <a:buClr>
                <a:srgbClr val="FF0000"/>
              </a:buClr>
              <a:buSzPct val="95000"/>
              <a:buFontTx/>
              <a:buAutoNum type="arabicPeriod"/>
              <a:defRPr/>
            </a:pPr>
            <a:r>
              <a:rPr lang="en-US" sz="1600" b="1" dirty="0" smtClean="0">
                <a:latin typeface="Myriad Pro" pitchFamily="34" charset="0"/>
              </a:rPr>
              <a:t>Power Supply </a:t>
            </a:r>
            <a:r>
              <a:rPr lang="en-US" sz="1600" b="1" dirty="0" smtClean="0">
                <a:latin typeface="Myriad Pro" pitchFamily="34" charset="0"/>
              </a:rPr>
              <a:t>Modules</a:t>
            </a:r>
            <a:endParaRPr lang="en-US" sz="1600" b="1" dirty="0" smtClean="0">
              <a:latin typeface="Myriad Pro" pitchFamily="34" charset="0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95000"/>
              <a:buFontTx/>
              <a:buAutoNum type="arabicPeriod"/>
              <a:tabLst/>
              <a:defRPr/>
            </a:pPr>
            <a:r>
              <a:rPr lang="en-US" sz="1600" b="1" dirty="0" smtClean="0">
                <a:latin typeface="Myriad Pro" pitchFamily="34" charset="0"/>
                <a:cs typeface="+mn-cs"/>
              </a:rPr>
              <a:t>Video Signal Extenders</a:t>
            </a:r>
            <a:endParaRPr lang="en-US" sz="1600" b="1" dirty="0" smtClean="0">
              <a:latin typeface="Myriad Pro" pitchFamily="34" charset="0"/>
              <a:cs typeface="+mn-cs"/>
            </a:endParaRPr>
          </a:p>
        </p:txBody>
      </p:sp>
      <p:sp>
        <p:nvSpPr>
          <p:cNvPr id="36" name="Oval 65"/>
          <p:cNvSpPr>
            <a:spLocks noChangeArrowheads="1"/>
          </p:cNvSpPr>
          <p:nvPr/>
        </p:nvSpPr>
        <p:spPr bwMode="auto">
          <a:xfrm>
            <a:off x="3334876" y="1055649"/>
            <a:ext cx="317610" cy="2997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Oval 66"/>
          <p:cNvSpPr>
            <a:spLocks noChangeArrowheads="1"/>
          </p:cNvSpPr>
          <p:nvPr/>
        </p:nvSpPr>
        <p:spPr bwMode="auto">
          <a:xfrm>
            <a:off x="7163481" y="1383956"/>
            <a:ext cx="317610" cy="2997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Oval 67"/>
          <p:cNvSpPr>
            <a:spLocks noChangeArrowheads="1"/>
          </p:cNvSpPr>
          <p:nvPr/>
        </p:nvSpPr>
        <p:spPr bwMode="auto">
          <a:xfrm>
            <a:off x="7160361" y="1851864"/>
            <a:ext cx="317610" cy="2997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541695" y="1674162"/>
            <a:ext cx="1538556" cy="95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32850" y="2130212"/>
            <a:ext cx="1528351" cy="95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65"/>
          <p:cNvSpPr>
            <a:spLocks noChangeArrowheads="1"/>
          </p:cNvSpPr>
          <p:nvPr/>
        </p:nvSpPr>
        <p:spPr bwMode="auto">
          <a:xfrm>
            <a:off x="5316076" y="1732496"/>
            <a:ext cx="317610" cy="2997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Oval 65"/>
          <p:cNvSpPr>
            <a:spLocks noChangeArrowheads="1"/>
          </p:cNvSpPr>
          <p:nvPr/>
        </p:nvSpPr>
        <p:spPr bwMode="auto">
          <a:xfrm>
            <a:off x="4392151" y="1236624"/>
            <a:ext cx="317610" cy="2997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8" grpId="0" animBg="1"/>
      <p:bldP spid="48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8998170" cy="438942"/>
          </a:xfrm>
        </p:spPr>
        <p:txBody>
          <a:bodyPr/>
          <a:lstStyle/>
          <a:p>
            <a:r>
              <a:rPr lang="en-US" dirty="0" smtClean="0"/>
              <a:t>Precision </a:t>
            </a:r>
            <a:r>
              <a:rPr lang="en-US" dirty="0" smtClean="0"/>
              <a:t>Alignment &amp; Image Optimization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with </a:t>
            </a:r>
            <a:r>
              <a:rPr lang="en-US" sz="2400" dirty="0" smtClean="0"/>
              <a:t>Revolutionary </a:t>
            </a:r>
            <a:r>
              <a:rPr lang="en-US" sz="2400" dirty="0" smtClean="0"/>
              <a:t>Mounting </a:t>
            </a:r>
            <a:r>
              <a:rPr lang="en-US" sz="2400" dirty="0" smtClean="0"/>
              <a:t>System + Software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7280" y="1386623"/>
            <a:ext cx="247037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600" dirty="0" smtClean="0">
                <a:latin typeface="Myriad Pro" pitchFamily="34" charset="0"/>
              </a:rPr>
              <a:t>EasyAlign™ Mounting system for ultra-fine 6-axis adjustments</a:t>
            </a: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sz="1600" dirty="0" smtClean="0">
              <a:latin typeface="Myriad Pro" pitchFamily="34" charset="0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sz="1600" dirty="0" smtClean="0">
                <a:latin typeface="Myriad Pro" pitchFamily="34" charset="0"/>
              </a:rPr>
              <a:t>DirectLight™ Control Software for automated fine tune calibration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996" y="1367573"/>
            <a:ext cx="3335868" cy="25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5939" y="786989"/>
            <a:ext cx="8179329" cy="685800"/>
          </a:xfrm>
        </p:spPr>
        <p:txBody>
          <a:bodyPr/>
          <a:lstStyle/>
          <a:p>
            <a:r>
              <a:rPr lang="en-US" sz="1800" dirty="0" smtClean="0"/>
              <a:t>Available in: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DirectLight™ LED Calculator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automatically </a:t>
            </a:r>
            <a:r>
              <a:rPr lang="en-US" sz="1800" dirty="0" smtClean="0"/>
              <a:t>configures optimal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combination of mounts</a:t>
            </a:r>
            <a:r>
              <a:rPr lang="en-US" sz="1800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786" y="548822"/>
            <a:ext cx="3741134" cy="38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EasyAlign™ Mounting System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38223" y="1171575"/>
          <a:ext cx="3495676" cy="212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838"/>
                <a:gridCol w="1747838"/>
              </a:tblGrid>
              <a:tr h="2932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Configuration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Dimensions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2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2x3 </a:t>
                      </a:r>
                    </a:p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(6 Display Modules)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31.5x35.4”</a:t>
                      </a:r>
                    </a:p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800x900mm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  <a:tr h="2932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4x1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(4 Display Modules)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63.0x11.8”</a:t>
                      </a:r>
                    </a:p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1,600x300mm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  <a:tr h="2932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1x3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(3 Display Modules)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15.7x35.4”</a:t>
                      </a:r>
                    </a:p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400x900mm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  <a:tr h="2932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1x1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(1 Display Module)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15.7x11.8” 400x300mm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405765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Shown: 2x3</a:t>
            </a:r>
            <a:endParaRPr lang="en-US" sz="1200" dirty="0" smtClean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302" y="721956"/>
            <a:ext cx="5624653" cy="40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29" y="109880"/>
            <a:ext cx="8569545" cy="438942"/>
          </a:xfrm>
        </p:spPr>
        <p:txBody>
          <a:bodyPr/>
          <a:lstStyle/>
          <a:p>
            <a:r>
              <a:rPr lang="en-US" dirty="0" smtClean="0"/>
              <a:t>Z-axis Adjustment on EasyAlign™ Mounting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9425" y="1657350"/>
            <a:ext cx="203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Maximum Depth:</a:t>
            </a:r>
          </a:p>
          <a:p>
            <a:pPr marL="347663" indent="-347663"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4”/</a:t>
            </a:r>
            <a:r>
              <a:rPr lang="en-US" sz="1600" dirty="0" smtClean="0">
                <a:latin typeface="+mn-lt"/>
              </a:rPr>
              <a:t>102mm</a:t>
            </a:r>
            <a:endParaRPr lang="en-US" sz="16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9425" y="1657350"/>
            <a:ext cx="203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endParaRPr lang="en-US" sz="1600" dirty="0" smtClean="0">
              <a:latin typeface="+mn-lt"/>
            </a:endParaRPr>
          </a:p>
          <a:p>
            <a:pPr marL="347663" indent="-347663">
              <a:buClr>
                <a:schemeClr val="accent6"/>
              </a:buClr>
            </a:pPr>
            <a:endParaRPr lang="en-US" sz="1600" dirty="0" smtClean="0">
              <a:latin typeface="+mn-lt"/>
            </a:endParaRPr>
          </a:p>
          <a:p>
            <a:pPr marL="347663" indent="-347663">
              <a:buClr>
                <a:schemeClr val="accent6"/>
              </a:buClr>
            </a:pPr>
            <a:endParaRPr lang="en-US" sz="1600" dirty="0" smtClean="0">
              <a:latin typeface="+mn-lt"/>
            </a:endParaRPr>
          </a:p>
          <a:p>
            <a:pPr marL="347663" indent="-347663"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Minimum Depth:</a:t>
            </a:r>
          </a:p>
          <a:p>
            <a:pPr marL="347663" indent="-347663"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3.5”/89mm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721956"/>
            <a:ext cx="5661592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	to </a:t>
            </a:r>
            <a:r>
              <a:rPr lang="en-US" dirty="0" smtClean="0"/>
              <a:t>EasyAlign™ Mounting System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 of LED Display Module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25" y="1287173"/>
            <a:ext cx="4679492" cy="29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1033" y="1287174"/>
            <a:ext cx="4673783" cy="29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8846" y="1287174"/>
            <a:ext cx="1496126" cy="29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402" y="586922"/>
            <a:ext cx="3687234" cy="312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8267" y="3736552"/>
            <a:ext cx="2410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600" dirty="0" smtClean="0"/>
              <a:t>	Magnet pads for LED Display Module attachment</a:t>
            </a:r>
          </a:p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9492" y="3850852"/>
            <a:ext cx="2092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600" dirty="0" smtClean="0"/>
              <a:t>	Z-axis adjust points in each corner</a:t>
            </a:r>
          </a:p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78857" y="3076575"/>
            <a:ext cx="178130" cy="755106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378857" y="3157538"/>
            <a:ext cx="676956" cy="674144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425943" y="3233865"/>
            <a:ext cx="107728" cy="631276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Alignment 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462" y="109880"/>
            <a:ext cx="17262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829425" y="2439577"/>
            <a:ext cx="203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	8 Z-axis adjust points on each LED Display Module with </a:t>
            </a:r>
          </a:p>
          <a:p>
            <a:pPr marL="347663" indent="-347663"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	magnetized adjustment tool.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076950" y="2333625"/>
            <a:ext cx="1085850" cy="867952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076950" y="3201577"/>
            <a:ext cx="1085850" cy="989423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78858" y="1184098"/>
            <a:ext cx="2164338" cy="2681043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ar_Corporate_Overview_(16x9)_March2012">
  <a:themeElements>
    <a:clrScheme name="Planar Black Background">
      <a:dk1>
        <a:srgbClr val="FFFFFF"/>
      </a:dk1>
      <a:lt1>
        <a:srgbClr val="FFFFFF"/>
      </a:lt1>
      <a:dk2>
        <a:srgbClr val="004165"/>
      </a:dk2>
      <a:lt2>
        <a:srgbClr val="FFFFFF"/>
      </a:lt2>
      <a:accent1>
        <a:srgbClr val="005B8D"/>
      </a:accent1>
      <a:accent2>
        <a:srgbClr val="0082CB"/>
      </a:accent2>
      <a:accent3>
        <a:srgbClr val="F47B20"/>
      </a:accent3>
      <a:accent4>
        <a:srgbClr val="004165"/>
      </a:accent4>
      <a:accent5>
        <a:srgbClr val="005B8D"/>
      </a:accent5>
      <a:accent6>
        <a:srgbClr val="F47B20"/>
      </a:accent6>
      <a:hlink>
        <a:srgbClr val="F47B20"/>
      </a:hlink>
      <a:folHlink>
        <a:srgbClr val="0082CB"/>
      </a:folHlink>
    </a:clrScheme>
    <a:fontScheme name="Planar">
      <a:majorFont>
        <a:latin typeface="Bell Gothic Std Black"/>
        <a:ea typeface=""/>
        <a:cs typeface=""/>
      </a:majorFont>
      <a:minorFont>
        <a:latin typeface="Myriad Pro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accent3"/>
        </a:solidFill>
        <a:ln>
          <a:headEnd type="triangle"/>
          <a:tailEnd type="triangle"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AF2C5C121F9448DCA233CC03C673C" ma:contentTypeVersion="4" ma:contentTypeDescription="Create a new document." ma:contentTypeScope="" ma:versionID="d9686d89eb31974550a316e6d548ddea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490F6F3-B7AF-4BE2-9CF9-646C07104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EBBA4E-D582-4D66-93E1-D95B26DEDCA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Planar_Corporate_Overview_(16x9)_March2012</Template>
  <TotalTime>79385</TotalTime>
  <Words>731</Words>
  <Application>Microsoft Office PowerPoint</Application>
  <PresentationFormat>On-screen Show (16:9)</PresentationFormat>
  <Paragraphs>407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Planar_Corporate_Overview_(16x9)_March2012</vt:lpstr>
      <vt:lpstr>DirectLight™ LED Video Wall System </vt:lpstr>
      <vt:lpstr>DirectLight™ LED Video Wall System </vt:lpstr>
      <vt:lpstr>Truly Seamless, Ultra-Fine Pitch   with Unmatched Image Quality</vt:lpstr>
      <vt:lpstr>Slide 4</vt:lpstr>
      <vt:lpstr>Precision Alignment &amp; Image Optimization  with Revolutionary Mounting System + Software</vt:lpstr>
      <vt:lpstr>EasyAlign™ Mounting System</vt:lpstr>
      <vt:lpstr>Z-axis Adjustment on EasyAlign™ Mounting System</vt:lpstr>
      <vt:lpstr>Attachment of LED Display Module</vt:lpstr>
      <vt:lpstr>Precision Alignment </vt:lpstr>
      <vt:lpstr>Z-axis Adjustment on LED Display Module</vt:lpstr>
      <vt:lpstr>DirectLight™ Control Software</vt:lpstr>
      <vt:lpstr>Unique Off-Board Power Architecture  Delivers 24x7 Reliability  </vt:lpstr>
      <vt:lpstr>Remote Power Architecture  Improves Reliability &amp; Improves Experience  </vt:lpstr>
      <vt:lpstr>Simplified Installation  with Revolutionary Mounting System</vt:lpstr>
      <vt:lpstr>Front Serviceability    Minimizes Downtown</vt:lpstr>
      <vt:lpstr> Extensible to Wide Variety of Environments  </vt:lpstr>
      <vt:lpstr>Super Slim Profile   Ideal For Space Constrained Environments </vt:lpstr>
      <vt:lpstr>Optimized for 16:9 Aspect Ratio</vt:lpstr>
      <vt:lpstr>Wide Variety of Configurations Possible</vt:lpstr>
      <vt:lpstr>Image Processing &amp; Content Management</vt:lpstr>
      <vt:lpstr>Targeted Applications</vt:lpstr>
      <vt:lpstr>DirectLight™ LED Video Wall System </vt:lpstr>
      <vt:lpstr>Thank you!</vt:lpstr>
    </vt:vector>
  </TitlesOfParts>
  <Company>Planar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</dc:title>
  <dc:creator>sseminario</dc:creator>
  <dc:description>PresentationLoad.com</dc:description>
  <cp:lastModifiedBy>tromanowitz</cp:lastModifiedBy>
  <cp:revision>2386</cp:revision>
  <dcterms:created xsi:type="dcterms:W3CDTF">2012-07-26T04:59:31Z</dcterms:created>
  <dcterms:modified xsi:type="dcterms:W3CDTF">2015-03-09T04:49:33Z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0x0101001A7AF2C5C121F9448DCA233CC03C673C</vt:lpwstr>
  </property>
</Properties>
</file>