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4"/>
  </p:sldMasterIdLst>
  <p:notesMasterIdLst>
    <p:notesMasterId r:id="rId41"/>
  </p:notesMasterIdLst>
  <p:handoutMasterIdLst>
    <p:handoutMasterId r:id="rId42"/>
  </p:handoutMasterIdLst>
  <p:sldIdLst>
    <p:sldId id="1208" r:id="rId5"/>
    <p:sldId id="1046" r:id="rId6"/>
    <p:sldId id="1230" r:id="rId7"/>
    <p:sldId id="1197" r:id="rId8"/>
    <p:sldId id="1199" r:id="rId9"/>
    <p:sldId id="1198" r:id="rId10"/>
    <p:sldId id="1196" r:id="rId11"/>
    <p:sldId id="1192" r:id="rId12"/>
    <p:sldId id="1195" r:id="rId13"/>
    <p:sldId id="1194" r:id="rId14"/>
    <p:sldId id="1193" r:id="rId15"/>
    <p:sldId id="1184" r:id="rId16"/>
    <p:sldId id="1186" r:id="rId17"/>
    <p:sldId id="1185" r:id="rId18"/>
    <p:sldId id="1187" r:id="rId19"/>
    <p:sldId id="1183" r:id="rId20"/>
    <p:sldId id="1200" r:id="rId21"/>
    <p:sldId id="1203" r:id="rId22"/>
    <p:sldId id="1202" r:id="rId23"/>
    <p:sldId id="1201" r:id="rId24"/>
    <p:sldId id="1222" r:id="rId25"/>
    <p:sldId id="1223" r:id="rId26"/>
    <p:sldId id="1224" r:id="rId27"/>
    <p:sldId id="1225" r:id="rId28"/>
    <p:sldId id="1213" r:id="rId29"/>
    <p:sldId id="1214" r:id="rId30"/>
    <p:sldId id="1216" r:id="rId31"/>
    <p:sldId id="1226" r:id="rId32"/>
    <p:sldId id="1217" r:id="rId33"/>
    <p:sldId id="1228" r:id="rId34"/>
    <p:sldId id="1233" r:id="rId35"/>
    <p:sldId id="1147" r:id="rId36"/>
    <p:sldId id="1232" r:id="rId37"/>
    <p:sldId id="1231" r:id="rId38"/>
    <p:sldId id="1144" r:id="rId39"/>
    <p:sldId id="1152" r:id="rId40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96">
          <p15:clr>
            <a:srgbClr val="A4A3A4"/>
          </p15:clr>
        </p15:guide>
        <p15:guide id="2" orient="horz" pos="2163">
          <p15:clr>
            <a:srgbClr val="A4A3A4"/>
          </p15:clr>
        </p15:guide>
        <p15:guide id="3" pos="1925">
          <p15:clr>
            <a:srgbClr val="A4A3A4"/>
          </p15:clr>
        </p15:guide>
        <p15:guide id="4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6"/>
    <a:srgbClr val="D6F0FF"/>
    <a:srgbClr val="92D050"/>
    <a:srgbClr val="F47B20"/>
    <a:srgbClr val="FF0000"/>
    <a:srgbClr val="1D1D1D"/>
    <a:srgbClr val="CCCCFF"/>
    <a:srgbClr val="CCECFF"/>
    <a:srgbClr val="FF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364" autoAdjust="0"/>
  </p:normalViewPr>
  <p:slideViewPr>
    <p:cSldViewPr snapToGrid="0" snapToObjects="1">
      <p:cViewPr varScale="1">
        <p:scale>
          <a:sx n="149" d="100"/>
          <a:sy n="149" d="100"/>
        </p:scale>
        <p:origin x="132" y="180"/>
      </p:cViewPr>
      <p:guideLst>
        <p:guide orient="horz" pos="1096"/>
        <p:guide orient="horz" pos="2163"/>
        <p:guide pos="1925"/>
        <p:guide pos="3838"/>
      </p:guideLst>
    </p:cSldViewPr>
  </p:slideViewPr>
  <p:outlineViewPr>
    <p:cViewPr>
      <p:scale>
        <a:sx n="33" d="100"/>
        <a:sy n="33" d="100"/>
      </p:scale>
      <p:origin x="0" y="-13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61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831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71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66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501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254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075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615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896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647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955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135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97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640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764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669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2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8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90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341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9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884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9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88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2192" y="1245025"/>
            <a:ext cx="7398589" cy="2838895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84" y="1246501"/>
            <a:ext cx="6560911" cy="2522771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89" y="3842409"/>
            <a:ext cx="6585857" cy="457535"/>
          </a:xfr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453113" y="4823392"/>
            <a:ext cx="4061737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t>(c) 2015 Planar Systems |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charset="0"/>
              </a:rPr>
              <a:t>Information is subject to change without notice.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 smtClean="0">
              <a:solidFill>
                <a:schemeClr val="bg1"/>
              </a:solidFill>
              <a:latin typeface="Myriad Pro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138788" y="4823392"/>
            <a:ext cx="333375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BA7518-DDE9-4601-AB94-55B48B3281D1}" type="slidenum">
              <a:rPr lang="en-US" sz="800" kern="120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7772400" cy="4389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8574" y="626706"/>
            <a:ext cx="8678862" cy="360869"/>
          </a:xfr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5939" y="1320389"/>
            <a:ext cx="8179329" cy="68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oran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gra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5214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78912" y="1289458"/>
            <a:ext cx="3874559" cy="279446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0" y="1697657"/>
            <a:ext cx="4579937" cy="68580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289956"/>
            <a:ext cx="4572000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30779" y="1264967"/>
            <a:ext cx="3874559" cy="2746945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13841" y="1648670"/>
            <a:ext cx="4579937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72822" y="1265635"/>
            <a:ext cx="4603976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0000"/>
            </a:gs>
            <a:gs pos="0">
              <a:schemeClr val="bg1">
                <a:lumMod val="50000"/>
              </a:schemeClr>
            </a:gs>
            <a:gs pos="0">
              <a:srgbClr val="494949"/>
            </a:gs>
            <a:gs pos="39999">
              <a:srgbClr val="3B3B3B"/>
            </a:gs>
            <a:gs pos="69000">
              <a:srgbClr val="2A2A2A"/>
            </a:gs>
            <a:gs pos="88000">
              <a:srgbClr val="1D1D1D"/>
            </a:gs>
            <a:gs pos="98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ar bottom arc_16x9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" y="3852873"/>
            <a:ext cx="9143993" cy="1290629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8913" y="90489"/>
            <a:ext cx="7772400" cy="51316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987576"/>
            <a:ext cx="7772400" cy="274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138788" y="4823392"/>
            <a:ext cx="333375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BA7518-DDE9-4601-AB94-55B48B3281D1}" type="slidenum">
              <a:rPr lang="en-US" sz="800" kern="120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453113" y="4823392"/>
            <a:ext cx="4061737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t>Confidential |</a:t>
            </a:r>
            <a:r>
              <a:rPr lang="en-US" sz="700" kern="1200" baseline="0" dirty="0" smtClean="0">
                <a:solidFill>
                  <a:schemeClr val="bg1"/>
                </a:solidFill>
                <a:latin typeface="Myriad Pro" pitchFamily="34" charset="0"/>
                <a:ea typeface="+mn-ea"/>
                <a:cs typeface="Arial" charset="0"/>
              </a:rPr>
              <a:t> Planar Systems</a:t>
            </a: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 smtClean="0">
              <a:solidFill>
                <a:schemeClr val="bg1"/>
              </a:solidFill>
              <a:latin typeface="Myriad Pro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n-ea"/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2" r:id="rId4"/>
    <p:sldLayoutId id="2147484543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5" r:id="rId12"/>
    <p:sldLayoutId id="2147484556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53298"/>
            <a:ext cx="7968343" cy="45447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sz="2400" smtClean="0"/>
              <a:t>Planar</a:t>
            </a:r>
            <a:r>
              <a:rPr lang="en-US" sz="2400" baseline="30000" smtClean="0"/>
              <a:t>®</a:t>
            </a:r>
            <a:r>
              <a:rPr lang="en-US" sz="2400" smtClean="0"/>
              <a:t> DirectLight</a:t>
            </a:r>
            <a:r>
              <a:rPr lang="en-US" sz="2400" baseline="30000" smtClean="0"/>
              <a:t>™</a:t>
            </a:r>
            <a:r>
              <a:rPr lang="en-US" sz="2400" smtClean="0"/>
              <a:t> LED Video Wall System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22751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F47B20"/>
              </a:buClr>
              <a:buSzPct val="95000"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Myriad Pro" pitchFamily="34" charset="0"/>
              </a:rPr>
              <a:t>Processing Overview</a:t>
            </a:r>
            <a:endParaRPr lang="en-US" sz="1800" i="1" dirty="0">
              <a:solidFill>
                <a:srgbClr val="FFFFFF"/>
              </a:solidFill>
              <a:latin typeface="Myriad Pro" pitchFamily="34" charset="0"/>
            </a:endParaRPr>
          </a:p>
          <a:p>
            <a:pPr eaLnBrk="0" hangingPunct="0">
              <a:spcBef>
                <a:spcPts val="0"/>
              </a:spcBef>
              <a:buClr>
                <a:srgbClr val="F47B20"/>
              </a:buClr>
              <a:buSzPct val="95000"/>
              <a:defRPr/>
            </a:pPr>
            <a:endParaRPr lang="en-US" sz="1800" i="1" dirty="0">
              <a:solidFill>
                <a:srgbClr val="FFFFFF"/>
              </a:solidFill>
              <a:latin typeface="Myriad Pro" pitchFamily="34" charset="0"/>
            </a:endParaRPr>
          </a:p>
          <a:p>
            <a:pPr eaLnBrk="0" hangingPunct="0">
              <a:spcBef>
                <a:spcPts val="0"/>
              </a:spcBef>
              <a:buClr>
                <a:srgbClr val="F47B20"/>
              </a:buClr>
              <a:buSzPct val="95000"/>
              <a:defRPr/>
            </a:pPr>
            <a:r>
              <a:rPr lang="en-US" sz="1800" i="1" dirty="0">
                <a:solidFill>
                  <a:srgbClr val="FFFFFF"/>
                </a:solidFill>
                <a:latin typeface="Myriad Pro" pitchFamily="34" charset="0"/>
              </a:rPr>
              <a:t>August 2015</a:t>
            </a:r>
            <a:endParaRPr lang="en-US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11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52563"/>
          <a:stretch/>
        </p:blipFill>
        <p:spPr>
          <a:xfrm>
            <a:off x="953874" y="1462349"/>
            <a:ext cx="5440531" cy="1448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41737" y="1943669"/>
            <a:ext cx="5443117" cy="489926"/>
            <a:chOff x="744029" y="3188621"/>
            <a:chExt cx="7451325" cy="738172"/>
          </a:xfrm>
        </p:grpSpPr>
        <p:grpSp>
          <p:nvGrpSpPr>
            <p:cNvPr id="26" name="Group 25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941737" y="2426085"/>
            <a:ext cx="5443117" cy="489926"/>
            <a:chOff x="744029" y="3188621"/>
            <a:chExt cx="7451325" cy="738172"/>
          </a:xfrm>
        </p:grpSpPr>
        <p:grpSp>
          <p:nvGrpSpPr>
            <p:cNvPr id="133" name="Group 132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941737" y="1456779"/>
            <a:ext cx="5443117" cy="489926"/>
            <a:chOff x="744029" y="3188621"/>
            <a:chExt cx="7451325" cy="738172"/>
          </a:xfrm>
        </p:grpSpPr>
        <p:grpSp>
          <p:nvGrpSpPr>
            <p:cNvPr id="168" name="Group 167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sp>
        <p:nvSpPr>
          <p:cNvPr id="222" name="Rectangle 221"/>
          <p:cNvSpPr/>
          <p:nvPr/>
        </p:nvSpPr>
        <p:spPr>
          <a:xfrm>
            <a:off x="3675686" y="1462349"/>
            <a:ext cx="2706263" cy="1464323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875" y="1476698"/>
            <a:ext cx="2706263" cy="1439313"/>
          </a:xfrm>
          <a:prstGeom prst="rect">
            <a:avLst/>
          </a:prstGeom>
          <a:solidFill>
            <a:srgbClr val="D6F0FF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7772400" cy="438942"/>
          </a:xfrm>
        </p:spPr>
        <p:txBody>
          <a:bodyPr/>
          <a:lstStyle/>
          <a:p>
            <a:r>
              <a:rPr lang="en-US" dirty="0" smtClean="0"/>
              <a:t>Example:  Video Wall </a:t>
            </a:r>
            <a:r>
              <a:rPr lang="en-US" dirty="0"/>
              <a:t>Equals Two LVIs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16 x 6 LED Display Modules </a:t>
            </a:r>
            <a:endParaRPr lang="en-US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471138" y="2064435"/>
            <a:ext cx="212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2 LVIs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192" name="TextBox 191"/>
          <p:cNvSpPr txBox="1"/>
          <p:nvPr/>
        </p:nvSpPr>
        <p:spPr>
          <a:xfrm rot="16200000">
            <a:off x="-138124" y="1957396"/>
            <a:ext cx="189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(1.8m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38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52563"/>
          <a:stretch/>
        </p:blipFill>
        <p:spPr>
          <a:xfrm>
            <a:off x="953874" y="1462349"/>
            <a:ext cx="5440531" cy="1448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41737" y="1943669"/>
            <a:ext cx="5443117" cy="489926"/>
            <a:chOff x="744029" y="3188621"/>
            <a:chExt cx="7451325" cy="738172"/>
          </a:xfrm>
        </p:grpSpPr>
        <p:grpSp>
          <p:nvGrpSpPr>
            <p:cNvPr id="26" name="Group 25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941737" y="2426085"/>
            <a:ext cx="5443117" cy="489926"/>
            <a:chOff x="744029" y="3188621"/>
            <a:chExt cx="7451325" cy="738172"/>
          </a:xfrm>
        </p:grpSpPr>
        <p:grpSp>
          <p:nvGrpSpPr>
            <p:cNvPr id="133" name="Group 132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941737" y="1456779"/>
            <a:ext cx="5443117" cy="489926"/>
            <a:chOff x="744029" y="3188621"/>
            <a:chExt cx="7451325" cy="738172"/>
          </a:xfrm>
        </p:grpSpPr>
        <p:grpSp>
          <p:nvGrpSpPr>
            <p:cNvPr id="168" name="Group 167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sp>
        <p:nvSpPr>
          <p:cNvPr id="222" name="Rectangle 221"/>
          <p:cNvSpPr/>
          <p:nvPr/>
        </p:nvSpPr>
        <p:spPr>
          <a:xfrm>
            <a:off x="3675686" y="1462349"/>
            <a:ext cx="2706263" cy="1464323"/>
          </a:xfrm>
          <a:prstGeom prst="rect">
            <a:avLst/>
          </a:prstGeom>
          <a:solidFill>
            <a:srgbClr val="92D050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875" y="1476698"/>
            <a:ext cx="2706263" cy="1439313"/>
          </a:xfrm>
          <a:prstGeom prst="rect">
            <a:avLst/>
          </a:prstGeom>
          <a:solidFill>
            <a:srgbClr val="D6F0FF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7772400" cy="438942"/>
          </a:xfrm>
        </p:spPr>
        <p:txBody>
          <a:bodyPr/>
          <a:lstStyle/>
          <a:p>
            <a:r>
              <a:rPr lang="en-US" dirty="0" smtClean="0"/>
              <a:t>Example:  Video Wall </a:t>
            </a:r>
            <a:r>
              <a:rPr lang="en-US" dirty="0"/>
              <a:t>Equals Two LVIs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16 x 6 LED Display Modules </a:t>
            </a:r>
            <a:endParaRPr lang="en-US" sz="2000" dirty="0"/>
          </a:p>
        </p:txBody>
      </p:sp>
      <p:sp>
        <p:nvSpPr>
          <p:cNvPr id="225" name="TextBox 224"/>
          <p:cNvSpPr txBox="1"/>
          <p:nvPr/>
        </p:nvSpPr>
        <p:spPr>
          <a:xfrm>
            <a:off x="962016" y="1929572"/>
            <a:ext cx="268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A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1020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1080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702888" y="1946705"/>
            <a:ext cx="271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B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1080</a:t>
            </a:r>
          </a:p>
        </p:txBody>
      </p:sp>
      <p:graphicFrame>
        <p:nvGraphicFramePr>
          <p:cNvPr id="229" name="Table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85983"/>
              </p:ext>
            </p:extLst>
          </p:nvPr>
        </p:nvGraphicFramePr>
        <p:xfrm>
          <a:off x="6872289" y="842871"/>
          <a:ext cx="1929684" cy="35029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9684"/>
              </a:tblGrid>
              <a:tr h="28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Processing</a:t>
                      </a:r>
                      <a:r>
                        <a:rPr lang="en-US" sz="1050" dirty="0" smtClean="0"/>
                        <a:t> </a:t>
                      </a:r>
                      <a:r>
                        <a:rPr kumimoji="0" lang="en-US" sz="1400" kern="1200" dirty="0" smtClean="0"/>
                        <a:t>Options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Media Player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Synchronized Media Players</a:t>
                      </a: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 with multiple output video card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Processor</a:t>
                      </a: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Video Processor that exactly matches vertical refresh and pixel clock for all resolutions</a:t>
                      </a:r>
                      <a:endParaRPr lang="en-US" sz="105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187" name="TextBox 186"/>
          <p:cNvSpPr txBox="1"/>
          <p:nvPr/>
        </p:nvSpPr>
        <p:spPr>
          <a:xfrm rot="16200000">
            <a:off x="-138124" y="1957396"/>
            <a:ext cx="189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(1.8m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756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36060"/>
          <a:stretch/>
        </p:blipFill>
        <p:spPr>
          <a:xfrm>
            <a:off x="953874" y="1462349"/>
            <a:ext cx="5440531" cy="1952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1,440  =  </a:t>
            </a:r>
            <a:r>
              <a:rPr lang="en-US" sz="1400" dirty="0" smtClean="0"/>
              <a:t>7.9’ (2.4m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413"/>
            <a:ext cx="9086451" cy="438942"/>
          </a:xfrm>
        </p:spPr>
        <p:txBody>
          <a:bodyPr/>
          <a:lstStyle/>
          <a:p>
            <a:r>
              <a:rPr lang="en-US" dirty="0" smtClean="0"/>
              <a:t>Example: Display </a:t>
            </a:r>
            <a:r>
              <a:rPr lang="en-US" dirty="0"/>
              <a:t>Built to Match </a:t>
            </a:r>
            <a:r>
              <a:rPr lang="en-US" dirty="0" smtClean="0"/>
              <a:t>Video Wall </a:t>
            </a:r>
            <a:r>
              <a:rPr lang="en-US" sz="1800" dirty="0"/>
              <a:t>(</a:t>
            </a:r>
            <a:r>
              <a:rPr lang="en-US" sz="1800" dirty="0" smtClean="0"/>
              <a:t>Non </a:t>
            </a:r>
            <a:r>
              <a:rPr lang="en-US" sz="1800" dirty="0"/>
              <a:t>Standard </a:t>
            </a:r>
            <a:r>
              <a:rPr lang="en-US" sz="1800" dirty="0" smtClean="0"/>
              <a:t>Resolution)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89" y="620494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16 x 8 LED Display Modules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840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36060"/>
          <a:stretch/>
        </p:blipFill>
        <p:spPr>
          <a:xfrm>
            <a:off x="953874" y="1462349"/>
            <a:ext cx="5440531" cy="19522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41737" y="1456779"/>
            <a:ext cx="5446274" cy="1954902"/>
            <a:chOff x="941736" y="1456778"/>
            <a:chExt cx="7455647" cy="2945451"/>
          </a:xfrm>
        </p:grpSpPr>
        <p:grpSp>
          <p:nvGrpSpPr>
            <p:cNvPr id="27" name="Group 26"/>
            <p:cNvGrpSpPr/>
            <p:nvPr/>
          </p:nvGrpSpPr>
          <p:grpSpPr>
            <a:xfrm>
              <a:off x="941736" y="2190375"/>
              <a:ext cx="7451325" cy="738172"/>
              <a:chOff x="744029" y="3188621"/>
              <a:chExt cx="7451325" cy="73817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32" name="Group 131"/>
            <p:cNvGrpSpPr/>
            <p:nvPr/>
          </p:nvGrpSpPr>
          <p:grpSpPr>
            <a:xfrm>
              <a:off x="941736" y="2917231"/>
              <a:ext cx="7451325" cy="738172"/>
              <a:chOff x="744029" y="3188621"/>
              <a:chExt cx="7451325" cy="738172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67" name="Group 166"/>
            <p:cNvGrpSpPr/>
            <p:nvPr/>
          </p:nvGrpSpPr>
          <p:grpSpPr>
            <a:xfrm>
              <a:off x="941736" y="1456778"/>
              <a:ext cx="7451325" cy="738172"/>
              <a:chOff x="744029" y="3188621"/>
              <a:chExt cx="7451325" cy="738172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87" name="Group 186"/>
            <p:cNvGrpSpPr/>
            <p:nvPr/>
          </p:nvGrpSpPr>
          <p:grpSpPr>
            <a:xfrm>
              <a:off x="946058" y="3664057"/>
              <a:ext cx="7451325" cy="738172"/>
              <a:chOff x="744029" y="3188621"/>
              <a:chExt cx="7451325" cy="738172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</p:grpSp>
      <p:sp>
        <p:nvSpPr>
          <p:cNvPr id="224" name="TextBox 223"/>
          <p:cNvSpPr txBox="1"/>
          <p:nvPr/>
        </p:nvSpPr>
        <p:spPr>
          <a:xfrm>
            <a:off x="6451955" y="2064435"/>
            <a:ext cx="224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128 Modules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28" name="TextBox 227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1,440  =  </a:t>
            </a:r>
            <a:r>
              <a:rPr lang="en-US" sz="1400" dirty="0" smtClean="0"/>
              <a:t>7.9’ (2.4m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0" y="112413"/>
            <a:ext cx="9086451" cy="438942"/>
          </a:xfrm>
        </p:spPr>
        <p:txBody>
          <a:bodyPr/>
          <a:lstStyle/>
          <a:p>
            <a:r>
              <a:rPr lang="en-US" dirty="0" smtClean="0"/>
              <a:t>Example: Display </a:t>
            </a:r>
            <a:r>
              <a:rPr lang="en-US" dirty="0"/>
              <a:t>Built to Match </a:t>
            </a:r>
            <a:r>
              <a:rPr lang="en-US" dirty="0" smtClean="0"/>
              <a:t>Video Wall </a:t>
            </a:r>
            <a:r>
              <a:rPr lang="en-US" sz="1800" dirty="0"/>
              <a:t>(</a:t>
            </a:r>
            <a:r>
              <a:rPr lang="en-US" sz="1800" dirty="0" smtClean="0"/>
              <a:t>Non </a:t>
            </a:r>
            <a:r>
              <a:rPr lang="en-US" sz="1800" dirty="0"/>
              <a:t>Standard </a:t>
            </a:r>
            <a:r>
              <a:rPr lang="en-US" sz="1800" dirty="0" smtClean="0"/>
              <a:t>Resolution)</a:t>
            </a:r>
            <a:endParaRPr lang="en-US" dirty="0"/>
          </a:p>
        </p:txBody>
      </p:sp>
      <p:sp>
        <p:nvSpPr>
          <p:cNvPr id="22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89" y="620494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16 x 8 LED Display Modules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1373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36060"/>
          <a:stretch/>
        </p:blipFill>
        <p:spPr>
          <a:xfrm>
            <a:off x="953874" y="1462349"/>
            <a:ext cx="5440531" cy="19522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41737" y="1456779"/>
            <a:ext cx="5446274" cy="1954902"/>
            <a:chOff x="941736" y="1456778"/>
            <a:chExt cx="7455647" cy="2945451"/>
          </a:xfrm>
        </p:grpSpPr>
        <p:grpSp>
          <p:nvGrpSpPr>
            <p:cNvPr id="27" name="Group 26"/>
            <p:cNvGrpSpPr/>
            <p:nvPr/>
          </p:nvGrpSpPr>
          <p:grpSpPr>
            <a:xfrm>
              <a:off x="941736" y="2190375"/>
              <a:ext cx="7451325" cy="738172"/>
              <a:chOff x="744029" y="3188621"/>
              <a:chExt cx="7451325" cy="73817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32" name="Group 131"/>
            <p:cNvGrpSpPr/>
            <p:nvPr/>
          </p:nvGrpSpPr>
          <p:grpSpPr>
            <a:xfrm>
              <a:off x="941736" y="2917231"/>
              <a:ext cx="7451325" cy="738172"/>
              <a:chOff x="744029" y="3188621"/>
              <a:chExt cx="7451325" cy="738172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67" name="Group 166"/>
            <p:cNvGrpSpPr/>
            <p:nvPr/>
          </p:nvGrpSpPr>
          <p:grpSpPr>
            <a:xfrm>
              <a:off x="941736" y="1456778"/>
              <a:ext cx="7451325" cy="738172"/>
              <a:chOff x="744029" y="3188621"/>
              <a:chExt cx="7451325" cy="738172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87" name="Group 186"/>
            <p:cNvGrpSpPr/>
            <p:nvPr/>
          </p:nvGrpSpPr>
          <p:grpSpPr>
            <a:xfrm>
              <a:off x="946058" y="3664057"/>
              <a:ext cx="7451325" cy="738172"/>
              <a:chOff x="744029" y="3188621"/>
              <a:chExt cx="7451325" cy="738172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</p:grpSp>
      <p:sp>
        <p:nvSpPr>
          <p:cNvPr id="222" name="Rectangle 221"/>
          <p:cNvSpPr/>
          <p:nvPr/>
        </p:nvSpPr>
        <p:spPr>
          <a:xfrm>
            <a:off x="3675686" y="1462350"/>
            <a:ext cx="2706263" cy="963736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875" y="1476698"/>
            <a:ext cx="2706263" cy="965677"/>
          </a:xfrm>
          <a:prstGeom prst="rect">
            <a:avLst/>
          </a:prstGeom>
          <a:solidFill>
            <a:srgbClr val="D6F0FF">
              <a:alpha val="50196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3675686" y="2442375"/>
            <a:ext cx="2687558" cy="95014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951274" y="2456724"/>
            <a:ext cx="2706263" cy="940708"/>
          </a:xfrm>
          <a:prstGeom prst="rect">
            <a:avLst/>
          </a:prstGeom>
          <a:solidFill>
            <a:srgbClr val="F47B20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409953" y="2189765"/>
            <a:ext cx="224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4 LVIs</a:t>
            </a:r>
          </a:p>
          <a:p>
            <a:pPr>
              <a:buClr>
                <a:schemeClr val="accent6"/>
              </a:buClr>
            </a:pPr>
            <a:endParaRPr lang="en-US" dirty="0">
              <a:latin typeface="+mn-lt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31" name="TextBox 230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1,440  =  </a:t>
            </a:r>
            <a:r>
              <a:rPr lang="en-US" sz="1400" dirty="0" smtClean="0"/>
              <a:t>7.9’ (2.4m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25" name="Title 1"/>
          <p:cNvSpPr>
            <a:spLocks noGrp="1"/>
          </p:cNvSpPr>
          <p:nvPr>
            <p:ph type="title"/>
          </p:nvPr>
        </p:nvSpPr>
        <p:spPr>
          <a:xfrm>
            <a:off x="0" y="112413"/>
            <a:ext cx="9086451" cy="438942"/>
          </a:xfrm>
        </p:spPr>
        <p:txBody>
          <a:bodyPr/>
          <a:lstStyle/>
          <a:p>
            <a:r>
              <a:rPr lang="en-US" dirty="0" smtClean="0"/>
              <a:t>Example: Display </a:t>
            </a:r>
            <a:r>
              <a:rPr lang="en-US" dirty="0"/>
              <a:t>Built to Match </a:t>
            </a:r>
            <a:r>
              <a:rPr lang="en-US" dirty="0" smtClean="0"/>
              <a:t>Video Wall </a:t>
            </a:r>
            <a:r>
              <a:rPr lang="en-US" sz="1800" dirty="0"/>
              <a:t>(</a:t>
            </a:r>
            <a:r>
              <a:rPr lang="en-US" sz="1800" dirty="0" smtClean="0"/>
              <a:t>Non </a:t>
            </a:r>
            <a:r>
              <a:rPr lang="en-US" sz="1800" dirty="0"/>
              <a:t>Standard </a:t>
            </a:r>
            <a:r>
              <a:rPr lang="en-US" sz="1800" dirty="0" smtClean="0"/>
              <a:t>Resolution)</a:t>
            </a:r>
            <a:endParaRPr lang="en-US" dirty="0"/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89" y="620494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16 x 8 LED Display Modules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489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36060"/>
          <a:stretch/>
        </p:blipFill>
        <p:spPr>
          <a:xfrm>
            <a:off x="953874" y="1462349"/>
            <a:ext cx="5440531" cy="19522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41737" y="1456779"/>
            <a:ext cx="5446274" cy="1954902"/>
            <a:chOff x="941736" y="1456778"/>
            <a:chExt cx="7455647" cy="2945451"/>
          </a:xfrm>
        </p:grpSpPr>
        <p:grpSp>
          <p:nvGrpSpPr>
            <p:cNvPr id="27" name="Group 26"/>
            <p:cNvGrpSpPr/>
            <p:nvPr/>
          </p:nvGrpSpPr>
          <p:grpSpPr>
            <a:xfrm>
              <a:off x="941736" y="2190375"/>
              <a:ext cx="7451325" cy="738172"/>
              <a:chOff x="744029" y="3188621"/>
              <a:chExt cx="7451325" cy="73817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32" name="Group 131"/>
            <p:cNvGrpSpPr/>
            <p:nvPr/>
          </p:nvGrpSpPr>
          <p:grpSpPr>
            <a:xfrm>
              <a:off x="941736" y="2917231"/>
              <a:ext cx="7451325" cy="738172"/>
              <a:chOff x="744029" y="3188621"/>
              <a:chExt cx="7451325" cy="738172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67" name="Group 166"/>
            <p:cNvGrpSpPr/>
            <p:nvPr/>
          </p:nvGrpSpPr>
          <p:grpSpPr>
            <a:xfrm>
              <a:off x="941736" y="1456778"/>
              <a:ext cx="7451325" cy="738172"/>
              <a:chOff x="744029" y="3188621"/>
              <a:chExt cx="7451325" cy="738172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87" name="Group 186"/>
            <p:cNvGrpSpPr/>
            <p:nvPr/>
          </p:nvGrpSpPr>
          <p:grpSpPr>
            <a:xfrm>
              <a:off x="946058" y="3664057"/>
              <a:ext cx="7451325" cy="738172"/>
              <a:chOff x="744029" y="3188621"/>
              <a:chExt cx="7451325" cy="738172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</p:grpSp>
      <p:sp>
        <p:nvSpPr>
          <p:cNvPr id="222" name="Rectangle 221"/>
          <p:cNvSpPr/>
          <p:nvPr/>
        </p:nvSpPr>
        <p:spPr>
          <a:xfrm>
            <a:off x="3675686" y="1462350"/>
            <a:ext cx="2706263" cy="971246"/>
          </a:xfrm>
          <a:prstGeom prst="rect">
            <a:avLst/>
          </a:prstGeom>
          <a:solidFill>
            <a:srgbClr val="92D050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875" y="1476698"/>
            <a:ext cx="2706263" cy="951327"/>
          </a:xfrm>
          <a:prstGeom prst="rect">
            <a:avLst/>
          </a:prstGeom>
          <a:solidFill>
            <a:srgbClr val="D6F0FF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3675686" y="2428025"/>
            <a:ext cx="2687558" cy="964490"/>
          </a:xfrm>
          <a:prstGeom prst="rect">
            <a:avLst/>
          </a:prstGeom>
          <a:solidFill>
            <a:srgbClr val="FF0000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951274" y="2439165"/>
            <a:ext cx="2706263" cy="958267"/>
          </a:xfrm>
          <a:prstGeom prst="rect">
            <a:avLst/>
          </a:prstGeom>
          <a:solidFill>
            <a:srgbClr val="F47B20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986697" y="1766815"/>
            <a:ext cx="259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C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720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41327" y="1798410"/>
            <a:ext cx="272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D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720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986698" y="2703625"/>
            <a:ext cx="266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A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720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3687568" y="2691515"/>
            <a:ext cx="267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B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720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451954" y="2033485"/>
            <a:ext cx="2584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= 4x (1920 x 720)</a:t>
            </a:r>
          </a:p>
          <a:p>
            <a:pPr>
              <a:buClr>
                <a:schemeClr val="accent6"/>
              </a:buClr>
            </a:pPr>
            <a:endParaRPr lang="en-US" sz="1400" dirty="0">
              <a:latin typeface="+mn-lt"/>
            </a:endParaRP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35" name="TextBox 234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1,440  =  </a:t>
            </a:r>
            <a:r>
              <a:rPr lang="en-US" sz="1400" dirty="0" smtClean="0"/>
              <a:t>7.9’ (2.4m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29" name="Title 1"/>
          <p:cNvSpPr>
            <a:spLocks noGrp="1"/>
          </p:cNvSpPr>
          <p:nvPr>
            <p:ph type="title"/>
          </p:nvPr>
        </p:nvSpPr>
        <p:spPr>
          <a:xfrm>
            <a:off x="0" y="112413"/>
            <a:ext cx="9086451" cy="438942"/>
          </a:xfrm>
        </p:spPr>
        <p:txBody>
          <a:bodyPr/>
          <a:lstStyle/>
          <a:p>
            <a:r>
              <a:rPr lang="en-US" dirty="0" smtClean="0"/>
              <a:t>Example: Display </a:t>
            </a:r>
            <a:r>
              <a:rPr lang="en-US" dirty="0"/>
              <a:t>Built to Match </a:t>
            </a:r>
            <a:r>
              <a:rPr lang="en-US" dirty="0" smtClean="0"/>
              <a:t>Video Wall </a:t>
            </a:r>
            <a:r>
              <a:rPr lang="en-US" sz="1800" dirty="0"/>
              <a:t>(</a:t>
            </a:r>
            <a:r>
              <a:rPr lang="en-US" sz="1800" dirty="0" smtClean="0"/>
              <a:t>Non </a:t>
            </a:r>
            <a:r>
              <a:rPr lang="en-US" sz="1800" dirty="0"/>
              <a:t>Standard </a:t>
            </a:r>
            <a:r>
              <a:rPr lang="en-US" sz="1800" dirty="0" smtClean="0"/>
              <a:t>Resolution)</a:t>
            </a:r>
            <a:endParaRPr lang="en-US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89" y="620494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16 x 8 LED Display Modules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6728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36060"/>
          <a:stretch/>
        </p:blipFill>
        <p:spPr>
          <a:xfrm>
            <a:off x="953874" y="1462349"/>
            <a:ext cx="5440531" cy="19522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41737" y="1456779"/>
            <a:ext cx="5446274" cy="1954902"/>
            <a:chOff x="941736" y="1456778"/>
            <a:chExt cx="7455647" cy="2945451"/>
          </a:xfrm>
        </p:grpSpPr>
        <p:grpSp>
          <p:nvGrpSpPr>
            <p:cNvPr id="27" name="Group 26"/>
            <p:cNvGrpSpPr/>
            <p:nvPr/>
          </p:nvGrpSpPr>
          <p:grpSpPr>
            <a:xfrm>
              <a:off x="941736" y="2190375"/>
              <a:ext cx="7451325" cy="738172"/>
              <a:chOff x="744029" y="3188621"/>
              <a:chExt cx="7451325" cy="73817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32" name="Group 131"/>
            <p:cNvGrpSpPr/>
            <p:nvPr/>
          </p:nvGrpSpPr>
          <p:grpSpPr>
            <a:xfrm>
              <a:off x="941736" y="2917231"/>
              <a:ext cx="7451325" cy="738172"/>
              <a:chOff x="744029" y="3188621"/>
              <a:chExt cx="7451325" cy="738172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67" name="Group 166"/>
            <p:cNvGrpSpPr/>
            <p:nvPr/>
          </p:nvGrpSpPr>
          <p:grpSpPr>
            <a:xfrm>
              <a:off x="941736" y="1456778"/>
              <a:ext cx="7451325" cy="738172"/>
              <a:chOff x="744029" y="3188621"/>
              <a:chExt cx="7451325" cy="738172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grpSp>
          <p:nvGrpSpPr>
            <p:cNvPr id="187" name="Group 186"/>
            <p:cNvGrpSpPr/>
            <p:nvPr/>
          </p:nvGrpSpPr>
          <p:grpSpPr>
            <a:xfrm>
              <a:off x="946058" y="3664057"/>
              <a:ext cx="7451325" cy="738172"/>
              <a:chOff x="744029" y="3188621"/>
              <a:chExt cx="7451325" cy="738172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744029" y="3556000"/>
                <a:ext cx="7451325" cy="370793"/>
                <a:chOff x="736032" y="3556000"/>
                <a:chExt cx="7451325" cy="370793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744029" y="3188621"/>
                <a:ext cx="7451325" cy="370793"/>
                <a:chOff x="736032" y="3556000"/>
                <a:chExt cx="7451325" cy="370793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73603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120951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167468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2139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61331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307848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354365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400050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4457372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4930854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5396023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586118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633465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799829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7264997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7721846" y="3556000"/>
                  <a:ext cx="465511" cy="37079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13"/>
            <a:ext cx="9086451" cy="438942"/>
          </a:xfrm>
        </p:spPr>
        <p:txBody>
          <a:bodyPr/>
          <a:lstStyle/>
          <a:p>
            <a:r>
              <a:rPr lang="en-US" dirty="0" smtClean="0"/>
              <a:t>Example: Display </a:t>
            </a:r>
            <a:r>
              <a:rPr lang="en-US" dirty="0"/>
              <a:t>Built to Match </a:t>
            </a:r>
            <a:r>
              <a:rPr lang="en-US" dirty="0" smtClean="0"/>
              <a:t>Video Wall </a:t>
            </a:r>
            <a:r>
              <a:rPr lang="en-US" sz="1800" dirty="0"/>
              <a:t>(</a:t>
            </a:r>
            <a:r>
              <a:rPr lang="en-US" sz="1800" dirty="0" smtClean="0"/>
              <a:t>Non </a:t>
            </a:r>
            <a:r>
              <a:rPr lang="en-US" sz="1800" dirty="0"/>
              <a:t>Standard </a:t>
            </a:r>
            <a:r>
              <a:rPr lang="en-US" sz="1800" dirty="0" smtClean="0"/>
              <a:t>Resolution)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89" y="620494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16 x 8 LED Display Modules </a:t>
            </a:r>
            <a:endParaRPr lang="en-US" sz="2000" dirty="0"/>
          </a:p>
        </p:txBody>
      </p:sp>
      <p:graphicFrame>
        <p:nvGraphicFramePr>
          <p:cNvPr id="229" name="Table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71457"/>
              </p:ext>
            </p:extLst>
          </p:nvPr>
        </p:nvGraphicFramePr>
        <p:xfrm>
          <a:off x="6872289" y="674599"/>
          <a:ext cx="1929684" cy="35029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9684"/>
              </a:tblGrid>
              <a:tr h="28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Processing</a:t>
                      </a:r>
                      <a:r>
                        <a:rPr lang="en-US" sz="1050" dirty="0" smtClean="0"/>
                        <a:t> </a:t>
                      </a:r>
                      <a:r>
                        <a:rPr kumimoji="0" lang="en-US" sz="1400" kern="1200" dirty="0" smtClean="0"/>
                        <a:t>Options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Media Player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Synchronized Media Players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PC with multiple</a:t>
                      </a:r>
                      <a:r>
                        <a:rPr lang="en-US" sz="105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output</a:t>
                      </a:r>
                      <a:r>
                        <a:rPr lang="en-US" sz="105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video card</a:t>
                      </a:r>
                      <a:endParaRPr lang="en-US" sz="1050" strike="sng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Video</a:t>
                      </a:r>
                      <a:r>
                        <a:rPr lang="en-US" sz="105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Processor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Video Processor that exactly matches vertical refresh and pixel clock for both resolutions</a:t>
                      </a:r>
                      <a:endParaRPr lang="en-US" sz="105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32" name="TextBox 231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33" name="TextBox 232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1,440  =  </a:t>
            </a:r>
            <a:r>
              <a:rPr lang="en-US" sz="1400" dirty="0" smtClean="0"/>
              <a:t>7.9’ (2.4m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3675686" y="1462350"/>
            <a:ext cx="2706263" cy="971246"/>
          </a:xfrm>
          <a:prstGeom prst="rect">
            <a:avLst/>
          </a:prstGeom>
          <a:solidFill>
            <a:srgbClr val="92D050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953875" y="1476698"/>
            <a:ext cx="2706263" cy="951327"/>
          </a:xfrm>
          <a:prstGeom prst="rect">
            <a:avLst/>
          </a:prstGeom>
          <a:solidFill>
            <a:srgbClr val="D6F0FF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675686" y="2428025"/>
            <a:ext cx="2687558" cy="964490"/>
          </a:xfrm>
          <a:prstGeom prst="rect">
            <a:avLst/>
          </a:prstGeom>
          <a:solidFill>
            <a:srgbClr val="FF0000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951274" y="2439165"/>
            <a:ext cx="2706263" cy="958267"/>
          </a:xfrm>
          <a:prstGeom prst="rect">
            <a:avLst/>
          </a:prstGeom>
          <a:solidFill>
            <a:srgbClr val="F47B20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986697" y="1766815"/>
            <a:ext cx="259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C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720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3641327" y="1798410"/>
            <a:ext cx="272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D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720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986698" y="2703625"/>
            <a:ext cx="266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A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720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687568" y="2691515"/>
            <a:ext cx="267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B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720</a:t>
            </a:r>
          </a:p>
        </p:txBody>
      </p:sp>
    </p:spTree>
    <p:extLst>
      <p:ext uri="{BB962C8B-B14F-4D97-AF65-F5344CB8AC3E}">
        <p14:creationId xmlns:p14="http://schemas.microsoft.com/office/powerpoint/2010/main" val="3861450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8998170" cy="43894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sz="2400" dirty="0" smtClean="0"/>
              <a:t>Display </a:t>
            </a:r>
            <a:r>
              <a:rPr lang="en-US" sz="2400" dirty="0"/>
              <a:t>Built to Match </a:t>
            </a:r>
            <a:r>
              <a:rPr lang="en-US" sz="2400" dirty="0" smtClean="0"/>
              <a:t>Vide Wall </a:t>
            </a:r>
            <a:r>
              <a:rPr lang="en-US" sz="1600" dirty="0"/>
              <a:t>(</a:t>
            </a:r>
            <a:r>
              <a:rPr lang="en-US" sz="1600" dirty="0" smtClean="0"/>
              <a:t>Various Non </a:t>
            </a:r>
            <a:r>
              <a:rPr lang="en-US" sz="1600" dirty="0"/>
              <a:t>Standard </a:t>
            </a:r>
            <a:r>
              <a:rPr lang="en-US" sz="1600" dirty="0" smtClean="0"/>
              <a:t>Resolutions)</a:t>
            </a:r>
            <a:endParaRPr lang="en-US" sz="2400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030" b="28101"/>
          <a:stretch/>
        </p:blipFill>
        <p:spPr>
          <a:xfrm>
            <a:off x="953875" y="1462348"/>
            <a:ext cx="4449398" cy="2195251"/>
          </a:xfrm>
          <a:prstGeom prst="rect">
            <a:avLst/>
          </a:prstGeom>
        </p:spPr>
      </p:pic>
      <p:sp>
        <p:nvSpPr>
          <p:cNvPr id="23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13 x 9 LED Display Modules </a:t>
            </a:r>
            <a:endParaRPr lang="en-US" sz="2000" dirty="0"/>
          </a:p>
        </p:txBody>
      </p:sp>
      <p:sp>
        <p:nvSpPr>
          <p:cNvPr id="237" name="TextBox 236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3120 = </a:t>
            </a:r>
            <a:r>
              <a:rPr lang="en-US" sz="1400" dirty="0" smtClean="0"/>
              <a:t>17’ (5.2m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238" name="TextBox 237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1,620  =  </a:t>
            </a:r>
            <a:r>
              <a:rPr lang="en-US" sz="1400" dirty="0" smtClean="0"/>
              <a:t>8.8’ (2.7m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374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8998170" cy="43894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sz="2400" dirty="0" smtClean="0"/>
              <a:t>Display </a:t>
            </a:r>
            <a:r>
              <a:rPr lang="en-US" sz="2400" dirty="0"/>
              <a:t>Built to Match </a:t>
            </a:r>
            <a:r>
              <a:rPr lang="en-US" sz="2400" dirty="0" smtClean="0"/>
              <a:t>Video Wall </a:t>
            </a:r>
            <a:r>
              <a:rPr lang="en-US" sz="1600" dirty="0"/>
              <a:t>(</a:t>
            </a:r>
            <a:r>
              <a:rPr lang="en-US" sz="1600" dirty="0" smtClean="0"/>
              <a:t>Various Non </a:t>
            </a:r>
            <a:r>
              <a:rPr lang="en-US" sz="1600" dirty="0"/>
              <a:t>Standard </a:t>
            </a:r>
            <a:r>
              <a:rPr lang="en-US" sz="1600" dirty="0" smtClean="0"/>
              <a:t>Resolutions)</a:t>
            </a:r>
            <a:endParaRPr lang="en-US" sz="2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793331" y="2226030"/>
            <a:ext cx="224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117 Modules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030" b="28101"/>
          <a:stretch/>
        </p:blipFill>
        <p:spPr>
          <a:xfrm>
            <a:off x="953875" y="1462348"/>
            <a:ext cx="4449398" cy="2195251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2313074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26528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29926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332640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366013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40060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4345813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4685610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5031475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7" name="Rectangle 186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8" name="Rectangle 187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9" name="Rectangle 188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2313074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5" name="Rectangle 204"/>
          <p:cNvSpPr/>
          <p:nvPr/>
        </p:nvSpPr>
        <p:spPr>
          <a:xfrm>
            <a:off x="26528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29926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332640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366013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40060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4345813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4" name="Rectangle 223"/>
          <p:cNvSpPr/>
          <p:nvPr/>
        </p:nvSpPr>
        <p:spPr>
          <a:xfrm>
            <a:off x="4685610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5" name="Rectangle 224"/>
          <p:cNvSpPr/>
          <p:nvPr/>
        </p:nvSpPr>
        <p:spPr>
          <a:xfrm>
            <a:off x="5031475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6" name="Rectangle 225"/>
          <p:cNvSpPr/>
          <p:nvPr/>
        </p:nvSpPr>
        <p:spPr>
          <a:xfrm>
            <a:off x="941737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1287611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8" name="Rectangle 227"/>
          <p:cNvSpPr/>
          <p:nvPr/>
        </p:nvSpPr>
        <p:spPr>
          <a:xfrm>
            <a:off x="16274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9" name="Rectangle 228"/>
          <p:cNvSpPr/>
          <p:nvPr/>
        </p:nvSpPr>
        <p:spPr>
          <a:xfrm>
            <a:off x="1967209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0" name="Rectangle 229"/>
          <p:cNvSpPr/>
          <p:nvPr/>
        </p:nvSpPr>
        <p:spPr>
          <a:xfrm>
            <a:off x="2313074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1" name="Rectangle 230"/>
          <p:cNvSpPr/>
          <p:nvPr/>
        </p:nvSpPr>
        <p:spPr>
          <a:xfrm>
            <a:off x="26528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29926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3" name="Rectangle 232"/>
          <p:cNvSpPr/>
          <p:nvPr/>
        </p:nvSpPr>
        <p:spPr>
          <a:xfrm>
            <a:off x="332640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366013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40060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6" name="Rectangle 235"/>
          <p:cNvSpPr/>
          <p:nvPr/>
        </p:nvSpPr>
        <p:spPr>
          <a:xfrm>
            <a:off x="4345813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7" name="Rectangle 236"/>
          <p:cNvSpPr/>
          <p:nvPr/>
        </p:nvSpPr>
        <p:spPr>
          <a:xfrm>
            <a:off x="4685610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8" name="Rectangle 237"/>
          <p:cNvSpPr/>
          <p:nvPr/>
        </p:nvSpPr>
        <p:spPr>
          <a:xfrm>
            <a:off x="5031475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9" name="Rectangle 238"/>
          <p:cNvSpPr/>
          <p:nvPr/>
        </p:nvSpPr>
        <p:spPr>
          <a:xfrm>
            <a:off x="941737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1287611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>
            <a:off x="16274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1967209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3" name="Rectangle 242"/>
          <p:cNvSpPr/>
          <p:nvPr/>
        </p:nvSpPr>
        <p:spPr>
          <a:xfrm>
            <a:off x="2313074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>
            <a:off x="26528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5" name="Rectangle 244"/>
          <p:cNvSpPr/>
          <p:nvPr/>
        </p:nvSpPr>
        <p:spPr>
          <a:xfrm>
            <a:off x="29926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6" name="Rectangle 245"/>
          <p:cNvSpPr/>
          <p:nvPr/>
        </p:nvSpPr>
        <p:spPr>
          <a:xfrm>
            <a:off x="332640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7" name="Rectangle 246"/>
          <p:cNvSpPr/>
          <p:nvPr/>
        </p:nvSpPr>
        <p:spPr>
          <a:xfrm>
            <a:off x="366013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8" name="Rectangle 247"/>
          <p:cNvSpPr/>
          <p:nvPr/>
        </p:nvSpPr>
        <p:spPr>
          <a:xfrm>
            <a:off x="40060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9" name="Rectangle 248"/>
          <p:cNvSpPr/>
          <p:nvPr/>
        </p:nvSpPr>
        <p:spPr>
          <a:xfrm>
            <a:off x="4345813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0" name="Rectangle 249"/>
          <p:cNvSpPr/>
          <p:nvPr/>
        </p:nvSpPr>
        <p:spPr>
          <a:xfrm>
            <a:off x="4685610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1" name="Rectangle 250"/>
          <p:cNvSpPr/>
          <p:nvPr/>
        </p:nvSpPr>
        <p:spPr>
          <a:xfrm>
            <a:off x="5031475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2" name="Rectangle 251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3" name="Rectangle 252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4" name="Rectangle 253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5" name="Rectangle 254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6" name="Rectangle 255"/>
          <p:cNvSpPr/>
          <p:nvPr/>
        </p:nvSpPr>
        <p:spPr>
          <a:xfrm>
            <a:off x="2313074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7" name="Rectangle 256"/>
          <p:cNvSpPr/>
          <p:nvPr/>
        </p:nvSpPr>
        <p:spPr>
          <a:xfrm>
            <a:off x="26528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8" name="Rectangle 257"/>
          <p:cNvSpPr/>
          <p:nvPr/>
        </p:nvSpPr>
        <p:spPr>
          <a:xfrm>
            <a:off x="29926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9" name="Rectangle 258"/>
          <p:cNvSpPr/>
          <p:nvPr/>
        </p:nvSpPr>
        <p:spPr>
          <a:xfrm>
            <a:off x="332640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0" name="Rectangle 259"/>
          <p:cNvSpPr/>
          <p:nvPr/>
        </p:nvSpPr>
        <p:spPr>
          <a:xfrm>
            <a:off x="366013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1" name="Rectangle 260"/>
          <p:cNvSpPr/>
          <p:nvPr/>
        </p:nvSpPr>
        <p:spPr>
          <a:xfrm>
            <a:off x="40060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2" name="Rectangle 261"/>
          <p:cNvSpPr/>
          <p:nvPr/>
        </p:nvSpPr>
        <p:spPr>
          <a:xfrm>
            <a:off x="4345813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3" name="Rectangle 262"/>
          <p:cNvSpPr/>
          <p:nvPr/>
        </p:nvSpPr>
        <p:spPr>
          <a:xfrm>
            <a:off x="4685610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4" name="Rectangle 263"/>
          <p:cNvSpPr/>
          <p:nvPr/>
        </p:nvSpPr>
        <p:spPr>
          <a:xfrm>
            <a:off x="5031475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5" name="Rectangle 264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6" name="Rectangle 265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7" name="Rectangle 266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8" name="Rectangle 267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9" name="Rectangle 268"/>
          <p:cNvSpPr/>
          <p:nvPr/>
        </p:nvSpPr>
        <p:spPr>
          <a:xfrm>
            <a:off x="2313074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0" name="Rectangle 269"/>
          <p:cNvSpPr/>
          <p:nvPr/>
        </p:nvSpPr>
        <p:spPr>
          <a:xfrm>
            <a:off x="26528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1" name="Rectangle 270"/>
          <p:cNvSpPr/>
          <p:nvPr/>
        </p:nvSpPr>
        <p:spPr>
          <a:xfrm>
            <a:off x="29926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2" name="Rectangle 271"/>
          <p:cNvSpPr/>
          <p:nvPr/>
        </p:nvSpPr>
        <p:spPr>
          <a:xfrm>
            <a:off x="332640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3" name="Rectangle 272"/>
          <p:cNvSpPr/>
          <p:nvPr/>
        </p:nvSpPr>
        <p:spPr>
          <a:xfrm>
            <a:off x="366013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6" name="Rectangle 285"/>
          <p:cNvSpPr/>
          <p:nvPr/>
        </p:nvSpPr>
        <p:spPr>
          <a:xfrm>
            <a:off x="40060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7" name="Rectangle 286"/>
          <p:cNvSpPr/>
          <p:nvPr/>
        </p:nvSpPr>
        <p:spPr>
          <a:xfrm>
            <a:off x="4345813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8" name="Rectangle 287"/>
          <p:cNvSpPr/>
          <p:nvPr/>
        </p:nvSpPr>
        <p:spPr>
          <a:xfrm>
            <a:off x="4685610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9" name="Rectangle 288"/>
          <p:cNvSpPr/>
          <p:nvPr/>
        </p:nvSpPr>
        <p:spPr>
          <a:xfrm>
            <a:off x="5031475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0" name="Rectangle 289"/>
          <p:cNvSpPr/>
          <p:nvPr/>
        </p:nvSpPr>
        <p:spPr>
          <a:xfrm>
            <a:off x="944894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1" name="Rectangle 290"/>
          <p:cNvSpPr/>
          <p:nvPr/>
        </p:nvSpPr>
        <p:spPr>
          <a:xfrm>
            <a:off x="1290768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2" name="Rectangle 291"/>
          <p:cNvSpPr/>
          <p:nvPr/>
        </p:nvSpPr>
        <p:spPr>
          <a:xfrm>
            <a:off x="163056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3" name="Rectangle 292"/>
          <p:cNvSpPr/>
          <p:nvPr/>
        </p:nvSpPr>
        <p:spPr>
          <a:xfrm>
            <a:off x="1970366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4" name="Rectangle 293"/>
          <p:cNvSpPr/>
          <p:nvPr/>
        </p:nvSpPr>
        <p:spPr>
          <a:xfrm>
            <a:off x="2316231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5" name="Rectangle 294"/>
          <p:cNvSpPr/>
          <p:nvPr/>
        </p:nvSpPr>
        <p:spPr>
          <a:xfrm>
            <a:off x="265603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6" name="Rectangle 295"/>
          <p:cNvSpPr/>
          <p:nvPr/>
        </p:nvSpPr>
        <p:spPr>
          <a:xfrm>
            <a:off x="299583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7" name="Rectangle 296"/>
          <p:cNvSpPr/>
          <p:nvPr/>
        </p:nvSpPr>
        <p:spPr>
          <a:xfrm>
            <a:off x="332955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8" name="Rectangle 297"/>
          <p:cNvSpPr/>
          <p:nvPr/>
        </p:nvSpPr>
        <p:spPr>
          <a:xfrm>
            <a:off x="366329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9" name="Rectangle 298"/>
          <p:cNvSpPr/>
          <p:nvPr/>
        </p:nvSpPr>
        <p:spPr>
          <a:xfrm>
            <a:off x="400916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0" name="Rectangle 299"/>
          <p:cNvSpPr/>
          <p:nvPr/>
        </p:nvSpPr>
        <p:spPr>
          <a:xfrm>
            <a:off x="4348970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1" name="Rectangle 300"/>
          <p:cNvSpPr/>
          <p:nvPr/>
        </p:nvSpPr>
        <p:spPr>
          <a:xfrm>
            <a:off x="4688767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2" name="Rectangle 301"/>
          <p:cNvSpPr/>
          <p:nvPr/>
        </p:nvSpPr>
        <p:spPr>
          <a:xfrm>
            <a:off x="5034632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3" name="Rectangle 302"/>
          <p:cNvSpPr/>
          <p:nvPr/>
        </p:nvSpPr>
        <p:spPr>
          <a:xfrm>
            <a:off x="944894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4" name="Rectangle 303"/>
          <p:cNvSpPr/>
          <p:nvPr/>
        </p:nvSpPr>
        <p:spPr>
          <a:xfrm>
            <a:off x="1290768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5" name="Rectangle 304"/>
          <p:cNvSpPr/>
          <p:nvPr/>
        </p:nvSpPr>
        <p:spPr>
          <a:xfrm>
            <a:off x="163056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6" name="Rectangle 305"/>
          <p:cNvSpPr/>
          <p:nvPr/>
        </p:nvSpPr>
        <p:spPr>
          <a:xfrm>
            <a:off x="1970366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" name="Rectangle 306"/>
          <p:cNvSpPr/>
          <p:nvPr/>
        </p:nvSpPr>
        <p:spPr>
          <a:xfrm>
            <a:off x="2316231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8" name="Rectangle 307"/>
          <p:cNvSpPr/>
          <p:nvPr/>
        </p:nvSpPr>
        <p:spPr>
          <a:xfrm>
            <a:off x="265603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9" name="Rectangle 308"/>
          <p:cNvSpPr/>
          <p:nvPr/>
        </p:nvSpPr>
        <p:spPr>
          <a:xfrm>
            <a:off x="299583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0" name="Rectangle 309"/>
          <p:cNvSpPr/>
          <p:nvPr/>
        </p:nvSpPr>
        <p:spPr>
          <a:xfrm>
            <a:off x="332955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1" name="Rectangle 310"/>
          <p:cNvSpPr/>
          <p:nvPr/>
        </p:nvSpPr>
        <p:spPr>
          <a:xfrm>
            <a:off x="366329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2" name="Rectangle 311"/>
          <p:cNvSpPr/>
          <p:nvPr/>
        </p:nvSpPr>
        <p:spPr>
          <a:xfrm>
            <a:off x="400916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3" name="Rectangle 312"/>
          <p:cNvSpPr/>
          <p:nvPr/>
        </p:nvSpPr>
        <p:spPr>
          <a:xfrm>
            <a:off x="4348970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4" name="Rectangle 313"/>
          <p:cNvSpPr/>
          <p:nvPr/>
        </p:nvSpPr>
        <p:spPr>
          <a:xfrm>
            <a:off x="4688767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5" name="Rectangle 314"/>
          <p:cNvSpPr/>
          <p:nvPr/>
        </p:nvSpPr>
        <p:spPr>
          <a:xfrm>
            <a:off x="5034632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8" name="Rectangle 317"/>
          <p:cNvSpPr/>
          <p:nvPr/>
        </p:nvSpPr>
        <p:spPr>
          <a:xfrm>
            <a:off x="941672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9" name="Rectangle 318"/>
          <p:cNvSpPr/>
          <p:nvPr/>
        </p:nvSpPr>
        <p:spPr>
          <a:xfrm>
            <a:off x="1287546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0" name="Rectangle 319"/>
          <p:cNvSpPr/>
          <p:nvPr/>
        </p:nvSpPr>
        <p:spPr>
          <a:xfrm>
            <a:off x="162734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1" name="Rectangle 320"/>
          <p:cNvSpPr/>
          <p:nvPr/>
        </p:nvSpPr>
        <p:spPr>
          <a:xfrm>
            <a:off x="1967144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2" name="Rectangle 321"/>
          <p:cNvSpPr/>
          <p:nvPr/>
        </p:nvSpPr>
        <p:spPr>
          <a:xfrm>
            <a:off x="2313009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3" name="Rectangle 322"/>
          <p:cNvSpPr/>
          <p:nvPr/>
        </p:nvSpPr>
        <p:spPr>
          <a:xfrm>
            <a:off x="265281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7" name="Rectangle 326"/>
          <p:cNvSpPr/>
          <p:nvPr/>
        </p:nvSpPr>
        <p:spPr>
          <a:xfrm>
            <a:off x="299261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8" name="Rectangle 327"/>
          <p:cNvSpPr/>
          <p:nvPr/>
        </p:nvSpPr>
        <p:spPr>
          <a:xfrm>
            <a:off x="332633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9" name="Rectangle 328"/>
          <p:cNvSpPr/>
          <p:nvPr/>
        </p:nvSpPr>
        <p:spPr>
          <a:xfrm>
            <a:off x="366007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0" name="Rectangle 329"/>
          <p:cNvSpPr/>
          <p:nvPr/>
        </p:nvSpPr>
        <p:spPr>
          <a:xfrm>
            <a:off x="400594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1" name="Rectangle 330"/>
          <p:cNvSpPr/>
          <p:nvPr/>
        </p:nvSpPr>
        <p:spPr>
          <a:xfrm>
            <a:off x="4345748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2" name="Rectangle 331"/>
          <p:cNvSpPr/>
          <p:nvPr/>
        </p:nvSpPr>
        <p:spPr>
          <a:xfrm>
            <a:off x="4685545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3" name="Rectangle 332"/>
          <p:cNvSpPr/>
          <p:nvPr/>
        </p:nvSpPr>
        <p:spPr>
          <a:xfrm>
            <a:off x="5031410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13 x 9 LED Display Modules </a:t>
            </a:r>
            <a:endParaRPr lang="en-US" sz="2000" dirty="0"/>
          </a:p>
        </p:txBody>
      </p:sp>
      <p:sp>
        <p:nvSpPr>
          <p:cNvPr id="341" name="TextBox 340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3120 = </a:t>
            </a:r>
            <a:r>
              <a:rPr lang="en-US" sz="1400" dirty="0" smtClean="0"/>
              <a:t>17’ (5.2m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342" name="TextBox 341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1,620  =  </a:t>
            </a:r>
            <a:r>
              <a:rPr lang="en-US" sz="1400" dirty="0" smtClean="0"/>
              <a:t>8.8’ (2.7m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4267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030" b="28101"/>
          <a:stretch/>
        </p:blipFill>
        <p:spPr>
          <a:xfrm>
            <a:off x="953875" y="1462348"/>
            <a:ext cx="4449398" cy="2195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13074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528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926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640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6013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060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345813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85610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031475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2313074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26528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29926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332640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366013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40060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4345813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685610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031475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941737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287611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6274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967209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2313074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26528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29926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32640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366013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40060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4345813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685610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031475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941737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1287611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6274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1967209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2313074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6528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29926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332640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366013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40060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4345813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4685610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5031475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4" name="Rectangle 273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5" name="Rectangle 274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6" name="Rectangle 275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>
            <a:off x="2313074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8" name="Rectangle 277"/>
          <p:cNvSpPr/>
          <p:nvPr/>
        </p:nvSpPr>
        <p:spPr>
          <a:xfrm>
            <a:off x="26528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9" name="Rectangle 278"/>
          <p:cNvSpPr/>
          <p:nvPr/>
        </p:nvSpPr>
        <p:spPr>
          <a:xfrm>
            <a:off x="29926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0" name="Rectangle 279"/>
          <p:cNvSpPr/>
          <p:nvPr/>
        </p:nvSpPr>
        <p:spPr>
          <a:xfrm>
            <a:off x="332640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1" name="Rectangle 280"/>
          <p:cNvSpPr/>
          <p:nvPr/>
        </p:nvSpPr>
        <p:spPr>
          <a:xfrm>
            <a:off x="366013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2" name="Rectangle 281"/>
          <p:cNvSpPr/>
          <p:nvPr/>
        </p:nvSpPr>
        <p:spPr>
          <a:xfrm>
            <a:off x="40060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3" name="Rectangle 282"/>
          <p:cNvSpPr/>
          <p:nvPr/>
        </p:nvSpPr>
        <p:spPr>
          <a:xfrm>
            <a:off x="4345813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4" name="Rectangle 283"/>
          <p:cNvSpPr/>
          <p:nvPr/>
        </p:nvSpPr>
        <p:spPr>
          <a:xfrm>
            <a:off x="4685610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5" name="Rectangle 284"/>
          <p:cNvSpPr/>
          <p:nvPr/>
        </p:nvSpPr>
        <p:spPr>
          <a:xfrm>
            <a:off x="5031475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2313074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26528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29926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32640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366013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40060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4345813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4685610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5031475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944894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1290768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8" name="Rectangle 207"/>
          <p:cNvSpPr/>
          <p:nvPr/>
        </p:nvSpPr>
        <p:spPr>
          <a:xfrm>
            <a:off x="163056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9" name="Rectangle 208"/>
          <p:cNvSpPr/>
          <p:nvPr/>
        </p:nvSpPr>
        <p:spPr>
          <a:xfrm>
            <a:off x="1970366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0" name="Rectangle 209"/>
          <p:cNvSpPr/>
          <p:nvPr/>
        </p:nvSpPr>
        <p:spPr>
          <a:xfrm>
            <a:off x="2316231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1" name="Rectangle 210"/>
          <p:cNvSpPr/>
          <p:nvPr/>
        </p:nvSpPr>
        <p:spPr>
          <a:xfrm>
            <a:off x="265603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2" name="Rectangle 211"/>
          <p:cNvSpPr/>
          <p:nvPr/>
        </p:nvSpPr>
        <p:spPr>
          <a:xfrm>
            <a:off x="299583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332955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4" name="Rectangle 213"/>
          <p:cNvSpPr/>
          <p:nvPr/>
        </p:nvSpPr>
        <p:spPr>
          <a:xfrm>
            <a:off x="366329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400916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4348970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4688767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8" name="Rectangle 217"/>
          <p:cNvSpPr/>
          <p:nvPr/>
        </p:nvSpPr>
        <p:spPr>
          <a:xfrm>
            <a:off x="5034632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0" name="Rectangle 189"/>
          <p:cNvSpPr/>
          <p:nvPr/>
        </p:nvSpPr>
        <p:spPr>
          <a:xfrm>
            <a:off x="944894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1" name="Rectangle 190"/>
          <p:cNvSpPr/>
          <p:nvPr/>
        </p:nvSpPr>
        <p:spPr>
          <a:xfrm>
            <a:off x="1290768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163056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1970366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2316231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265603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299583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7" name="Rectangle 196"/>
          <p:cNvSpPr/>
          <p:nvPr/>
        </p:nvSpPr>
        <p:spPr>
          <a:xfrm>
            <a:off x="332955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366329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9" name="Rectangle 198"/>
          <p:cNvSpPr/>
          <p:nvPr/>
        </p:nvSpPr>
        <p:spPr>
          <a:xfrm>
            <a:off x="400916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0" name="Rectangle 199"/>
          <p:cNvSpPr/>
          <p:nvPr/>
        </p:nvSpPr>
        <p:spPr>
          <a:xfrm>
            <a:off x="4348970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1" name="Rectangle 200"/>
          <p:cNvSpPr/>
          <p:nvPr/>
        </p:nvSpPr>
        <p:spPr>
          <a:xfrm>
            <a:off x="4688767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2" name="Rectangle 201"/>
          <p:cNvSpPr/>
          <p:nvPr/>
        </p:nvSpPr>
        <p:spPr>
          <a:xfrm>
            <a:off x="5034632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3326337" y="1438928"/>
            <a:ext cx="2075786" cy="991609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875" y="1476699"/>
            <a:ext cx="2384731" cy="944780"/>
          </a:xfrm>
          <a:prstGeom prst="rect">
            <a:avLst/>
          </a:prstGeom>
          <a:solidFill>
            <a:srgbClr val="D6F0FF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8998170" cy="43894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sz="2400" dirty="0"/>
              <a:t>Display Built to </a:t>
            </a:r>
            <a:r>
              <a:rPr lang="en-US" sz="2400" dirty="0" smtClean="0"/>
              <a:t>Video Match </a:t>
            </a:r>
            <a:r>
              <a:rPr lang="en-US" sz="2400" dirty="0"/>
              <a:t>Wall </a:t>
            </a:r>
            <a:r>
              <a:rPr lang="en-US" sz="1600" dirty="0"/>
              <a:t>(</a:t>
            </a:r>
            <a:r>
              <a:rPr lang="en-US" sz="1600" dirty="0" smtClean="0"/>
              <a:t>Various Non </a:t>
            </a:r>
            <a:r>
              <a:rPr lang="en-US" sz="1600" dirty="0"/>
              <a:t>Standard </a:t>
            </a:r>
            <a:r>
              <a:rPr lang="en-US" sz="1600" dirty="0" smtClean="0"/>
              <a:t>Resolutions)</a:t>
            </a:r>
            <a:endParaRPr lang="en-US" sz="2400" dirty="0"/>
          </a:p>
        </p:txBody>
      </p:sp>
      <p:sp>
        <p:nvSpPr>
          <p:cNvPr id="12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13 x 9 LED Display Modules 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3120 = </a:t>
            </a:r>
            <a:r>
              <a:rPr lang="en-US" sz="1400" dirty="0" smtClean="0"/>
              <a:t>17’ (5.2m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1,620  =  </a:t>
            </a:r>
            <a:r>
              <a:rPr lang="en-US" sz="1400" dirty="0" smtClean="0"/>
              <a:t>8.8’ (2.7m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86400" y="2064435"/>
            <a:ext cx="3542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   LVI A (1680 </a:t>
            </a:r>
            <a:r>
              <a:rPr lang="en-US" sz="1600" dirty="0">
                <a:latin typeface="+mn-lt"/>
              </a:rPr>
              <a:t>x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900</a:t>
            </a:r>
            <a:r>
              <a:rPr lang="en-US" sz="1600" dirty="0" smtClean="0">
                <a:latin typeface="+mn-lt"/>
              </a:rPr>
              <a:t>)</a:t>
            </a:r>
          </a:p>
          <a:p>
            <a:pPr>
              <a:buClr>
                <a:schemeClr val="accent6"/>
              </a:buClr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LVI B (</a:t>
            </a:r>
            <a:r>
              <a:rPr lang="en-US" sz="1600" dirty="0">
                <a:latin typeface="+mn-lt"/>
              </a:rPr>
              <a:t>1400 </a:t>
            </a:r>
            <a:r>
              <a:rPr lang="en-US" sz="1600" dirty="0" smtClean="0">
                <a:latin typeface="+mn-lt"/>
              </a:rPr>
              <a:t>x </a:t>
            </a:r>
            <a:r>
              <a:rPr lang="en-US" sz="1600" dirty="0">
                <a:latin typeface="+mn-lt"/>
              </a:rPr>
              <a:t>900</a:t>
            </a:r>
            <a:r>
              <a:rPr lang="en-US" sz="1600" dirty="0" smtClean="0">
                <a:latin typeface="+mn-lt"/>
              </a:rPr>
              <a:t>)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   LVI C </a:t>
            </a:r>
            <a:r>
              <a:rPr lang="en-US" sz="1600" dirty="0">
                <a:latin typeface="+mn-lt"/>
              </a:rPr>
              <a:t>(1680 </a:t>
            </a:r>
            <a:r>
              <a:rPr lang="en-US" sz="1600" dirty="0" smtClean="0">
                <a:latin typeface="+mn-lt"/>
              </a:rPr>
              <a:t>x </a:t>
            </a:r>
            <a:r>
              <a:rPr lang="en-US" sz="1600" dirty="0">
                <a:latin typeface="+mn-lt"/>
              </a:rPr>
              <a:t>720</a:t>
            </a:r>
            <a:r>
              <a:rPr lang="en-US" sz="1600" dirty="0" smtClean="0">
                <a:latin typeface="+mn-lt"/>
              </a:rPr>
              <a:t>)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   LVI D </a:t>
            </a:r>
            <a:r>
              <a:rPr lang="en-US" sz="1600" dirty="0">
                <a:latin typeface="+mn-lt"/>
              </a:rPr>
              <a:t>(1440 </a:t>
            </a:r>
            <a:r>
              <a:rPr lang="en-US" sz="1600" dirty="0" smtClean="0">
                <a:latin typeface="+mn-lt"/>
              </a:rPr>
              <a:t>x </a:t>
            </a:r>
            <a:r>
              <a:rPr lang="en-US" sz="1600" dirty="0">
                <a:latin typeface="+mn-lt"/>
              </a:rPr>
              <a:t>720)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= 4 LVIs of  various </a:t>
            </a:r>
            <a:r>
              <a:rPr lang="en-US" sz="1600" dirty="0">
                <a:latin typeface="+mn-lt"/>
              </a:rPr>
              <a:t>r</a:t>
            </a:r>
            <a:r>
              <a:rPr lang="en-US" sz="1600" dirty="0" smtClean="0">
                <a:latin typeface="+mn-lt"/>
              </a:rPr>
              <a:t>esolutions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88710" y="3075709"/>
            <a:ext cx="3266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941672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1287546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162734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1967144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2313009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265281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299261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332633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366007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400594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4345748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4685545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5031410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3338606" y="2417027"/>
            <a:ext cx="2045431" cy="1263992"/>
          </a:xfrm>
          <a:prstGeom prst="rect">
            <a:avLst/>
          </a:prstGeom>
          <a:solidFill>
            <a:srgbClr val="FF0000">
              <a:alpha val="89804"/>
            </a:srgbClr>
          </a:solidFill>
          <a:ln>
            <a:solidFill>
              <a:srgbClr val="004166">
                <a:alpha val="60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951275" y="2421478"/>
            <a:ext cx="2375128" cy="1244845"/>
          </a:xfrm>
          <a:prstGeom prst="rect">
            <a:avLst/>
          </a:prstGeom>
          <a:solidFill>
            <a:srgbClr val="F47B20">
              <a:alpha val="89804"/>
            </a:srgbClr>
          </a:solidFill>
          <a:ln>
            <a:solidFill>
              <a:srgbClr val="004166">
                <a:alpha val="60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86697" y="1766815"/>
            <a:ext cx="231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C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1680 x 720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357537" y="1798410"/>
            <a:ext cx="200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D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1440 x 720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986698" y="2703625"/>
            <a:ext cx="234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A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1680 x 900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3357538" y="2691515"/>
            <a:ext cx="200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B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1440 x 900</a:t>
            </a:r>
          </a:p>
        </p:txBody>
      </p:sp>
    </p:spTree>
    <p:extLst>
      <p:ext uri="{BB962C8B-B14F-4D97-AF65-F5344CB8AC3E}">
        <p14:creationId xmlns:p14="http://schemas.microsoft.com/office/powerpoint/2010/main" val="1833454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307574" cy="438942"/>
          </a:xfrm>
        </p:spPr>
        <p:txBody>
          <a:bodyPr/>
          <a:lstStyle/>
          <a:p>
            <a:r>
              <a:rPr lang="en-US" dirty="0" smtClean="0"/>
              <a:t>Planar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 err="1" smtClean="0"/>
              <a:t>DirectLight</a:t>
            </a:r>
            <a:r>
              <a:rPr lang="en-US" baseline="30000" dirty="0" smtClean="0"/>
              <a:t>™</a:t>
            </a:r>
            <a:r>
              <a:rPr lang="en-US" dirty="0" smtClean="0"/>
              <a:t> LED Video Wall System</a:t>
            </a:r>
            <a:br>
              <a:rPr lang="en-US" dirty="0" smtClean="0"/>
            </a:br>
            <a:r>
              <a:rPr lang="en-US" dirty="0" smtClean="0"/>
              <a:t>Content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2662" y="1419426"/>
            <a:ext cx="8678862" cy="360869"/>
          </a:xfrm>
        </p:spPr>
        <p:txBody>
          <a:bodyPr/>
          <a:lstStyle/>
          <a:p>
            <a:pPr marL="0" indent="0"/>
            <a:r>
              <a:rPr lang="en-US" dirty="0" smtClean="0"/>
              <a:t>Video Processing Considerations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7806" y="1934722"/>
            <a:ext cx="6270171" cy="3363686"/>
          </a:xfrm>
        </p:spPr>
        <p:txBody>
          <a:bodyPr/>
          <a:lstStyle/>
          <a:p>
            <a:pPr marL="228600" indent="-228600">
              <a:spcBef>
                <a:spcPts val="300"/>
              </a:spcBef>
              <a:buNone/>
            </a:pPr>
            <a:r>
              <a:rPr lang="en-US" sz="1600" b="1" dirty="0" smtClean="0"/>
              <a:t>Content &amp; Processing Options:</a:t>
            </a:r>
          </a:p>
          <a:p>
            <a:pPr marL="228600" indent="-228600">
              <a:spcBef>
                <a:spcPts val="300"/>
              </a:spcBef>
            </a:pPr>
            <a:r>
              <a:rPr lang="en-US" sz="1600" dirty="0" smtClean="0"/>
              <a:t>Design the content to fit the video wall’s resolution</a:t>
            </a:r>
          </a:p>
          <a:p>
            <a:pPr marL="228600" indent="-228600">
              <a:spcBef>
                <a:spcPts val="300"/>
              </a:spcBef>
            </a:pPr>
            <a:r>
              <a:rPr lang="en-US" sz="1600" dirty="0" smtClean="0"/>
              <a:t>Design the video wall to fit the content’s resolution</a:t>
            </a:r>
          </a:p>
          <a:p>
            <a:pPr marL="228600" indent="-228600">
              <a:spcBef>
                <a:spcPts val="300"/>
              </a:spcBef>
            </a:pPr>
            <a:r>
              <a:rPr lang="en-US" sz="1600" dirty="0" smtClean="0"/>
              <a:t>Use an external processor to process the content to fit the video wall</a:t>
            </a:r>
          </a:p>
          <a:p>
            <a:pPr marL="228600" indent="-228600">
              <a:spcBef>
                <a:spcPts val="300"/>
              </a:spcBef>
            </a:pPr>
            <a:endParaRPr lang="en-US" sz="1600" dirty="0" smtClean="0"/>
          </a:p>
          <a:p>
            <a:pPr marL="614362" lvl="1">
              <a:spcBef>
                <a:spcPts val="300"/>
              </a:spcBef>
            </a:pPr>
            <a:endParaRPr lang="en-US" sz="1600" dirty="0"/>
          </a:p>
          <a:p>
            <a:pPr marL="614362" lvl="1">
              <a:spcBef>
                <a:spcPts val="300"/>
              </a:spcBef>
            </a:pPr>
            <a:endParaRPr lang="en-US" sz="1600" dirty="0" smtClean="0"/>
          </a:p>
        </p:txBody>
      </p:sp>
      <p:pic>
        <p:nvPicPr>
          <p:cNvPr id="12" name="Picture 2" descr="VCS-Gen4-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240" y="1254269"/>
            <a:ext cx="2159449" cy="1505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Table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75183"/>
              </p:ext>
            </p:extLst>
          </p:nvPr>
        </p:nvGraphicFramePr>
        <p:xfrm>
          <a:off x="6661273" y="768492"/>
          <a:ext cx="1929684" cy="35029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9684"/>
              </a:tblGrid>
              <a:tr h="28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Processing</a:t>
                      </a:r>
                      <a:r>
                        <a:rPr lang="en-US" sz="1050" dirty="0" smtClean="0"/>
                        <a:t> </a:t>
                      </a:r>
                      <a:r>
                        <a:rPr kumimoji="0" lang="en-US" sz="1400" kern="1200" dirty="0" smtClean="0"/>
                        <a:t>Options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Media Player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Synchronized Media Player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PC with multiple</a:t>
                      </a:r>
                      <a:r>
                        <a:rPr lang="en-US" sz="105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output</a:t>
                      </a:r>
                      <a:r>
                        <a:rPr lang="en-US" sz="105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video card</a:t>
                      </a:r>
                      <a:endParaRPr lang="en-US" sz="1050" strike="sng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Video</a:t>
                      </a:r>
                      <a:r>
                        <a:rPr lang="en-US" sz="1050" strike="sng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Processor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8473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Video Processor that exactly matches vertical refresh and pixel clock for all resolutions</a:t>
                      </a:r>
                      <a:endParaRPr lang="en-US" sz="105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8998170" cy="43894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sz="2400" dirty="0"/>
              <a:t>Display Built to Match </a:t>
            </a:r>
            <a:r>
              <a:rPr lang="en-US" sz="2400" dirty="0" smtClean="0"/>
              <a:t>Video Wall </a:t>
            </a:r>
            <a:r>
              <a:rPr lang="en-US" sz="1600" dirty="0"/>
              <a:t>(</a:t>
            </a:r>
            <a:r>
              <a:rPr lang="en-US" sz="1600" dirty="0" smtClean="0"/>
              <a:t>Various Non </a:t>
            </a:r>
            <a:r>
              <a:rPr lang="en-US" sz="1600" dirty="0"/>
              <a:t>Standard </a:t>
            </a:r>
            <a:r>
              <a:rPr lang="en-US" sz="1600" dirty="0" smtClean="0"/>
              <a:t>Resolutions)</a:t>
            </a:r>
            <a:endParaRPr lang="en-US" sz="2400" dirty="0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030" b="28101"/>
          <a:stretch/>
        </p:blipFill>
        <p:spPr>
          <a:xfrm>
            <a:off x="953875" y="1462348"/>
            <a:ext cx="4449398" cy="2195251"/>
          </a:xfrm>
          <a:prstGeom prst="rect">
            <a:avLst/>
          </a:prstGeom>
        </p:spPr>
      </p:pic>
      <p:sp>
        <p:nvSpPr>
          <p:cNvPr id="133" name="Rectangle 132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2313074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26528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29926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332640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366013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40060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4345813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4685610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5031475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7" name="Rectangle 186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8" name="Rectangle 187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9" name="Rectangle 188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>
            <a:off x="2313074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26528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5" name="Rectangle 204"/>
          <p:cNvSpPr/>
          <p:nvPr/>
        </p:nvSpPr>
        <p:spPr>
          <a:xfrm>
            <a:off x="29926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332640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366013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40060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0" name="Rectangle 229"/>
          <p:cNvSpPr/>
          <p:nvPr/>
        </p:nvSpPr>
        <p:spPr>
          <a:xfrm>
            <a:off x="4345813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1" name="Rectangle 230"/>
          <p:cNvSpPr/>
          <p:nvPr/>
        </p:nvSpPr>
        <p:spPr>
          <a:xfrm>
            <a:off x="4685610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5031475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3" name="Rectangle 232"/>
          <p:cNvSpPr/>
          <p:nvPr/>
        </p:nvSpPr>
        <p:spPr>
          <a:xfrm>
            <a:off x="941737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1287611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16274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6" name="Rectangle 235"/>
          <p:cNvSpPr/>
          <p:nvPr/>
        </p:nvSpPr>
        <p:spPr>
          <a:xfrm>
            <a:off x="1967209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7" name="Rectangle 236"/>
          <p:cNvSpPr/>
          <p:nvPr/>
        </p:nvSpPr>
        <p:spPr>
          <a:xfrm>
            <a:off x="2313074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8" name="Rectangle 237"/>
          <p:cNvSpPr/>
          <p:nvPr/>
        </p:nvSpPr>
        <p:spPr>
          <a:xfrm>
            <a:off x="26528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9" name="Rectangle 238"/>
          <p:cNvSpPr/>
          <p:nvPr/>
        </p:nvSpPr>
        <p:spPr>
          <a:xfrm>
            <a:off x="29926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332640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>
            <a:off x="366013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40060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3" name="Rectangle 242"/>
          <p:cNvSpPr/>
          <p:nvPr/>
        </p:nvSpPr>
        <p:spPr>
          <a:xfrm>
            <a:off x="4345813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>
            <a:off x="4685610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5" name="Rectangle 244"/>
          <p:cNvSpPr/>
          <p:nvPr/>
        </p:nvSpPr>
        <p:spPr>
          <a:xfrm>
            <a:off x="5031475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6" name="Rectangle 245"/>
          <p:cNvSpPr/>
          <p:nvPr/>
        </p:nvSpPr>
        <p:spPr>
          <a:xfrm>
            <a:off x="941737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7" name="Rectangle 246"/>
          <p:cNvSpPr/>
          <p:nvPr/>
        </p:nvSpPr>
        <p:spPr>
          <a:xfrm>
            <a:off x="1287611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8" name="Rectangle 247"/>
          <p:cNvSpPr/>
          <p:nvPr/>
        </p:nvSpPr>
        <p:spPr>
          <a:xfrm>
            <a:off x="16274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9" name="Rectangle 248"/>
          <p:cNvSpPr/>
          <p:nvPr/>
        </p:nvSpPr>
        <p:spPr>
          <a:xfrm>
            <a:off x="1967209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0" name="Rectangle 249"/>
          <p:cNvSpPr/>
          <p:nvPr/>
        </p:nvSpPr>
        <p:spPr>
          <a:xfrm>
            <a:off x="2313074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1" name="Rectangle 250"/>
          <p:cNvSpPr/>
          <p:nvPr/>
        </p:nvSpPr>
        <p:spPr>
          <a:xfrm>
            <a:off x="26528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2" name="Rectangle 251"/>
          <p:cNvSpPr/>
          <p:nvPr/>
        </p:nvSpPr>
        <p:spPr>
          <a:xfrm>
            <a:off x="29926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3" name="Rectangle 252"/>
          <p:cNvSpPr/>
          <p:nvPr/>
        </p:nvSpPr>
        <p:spPr>
          <a:xfrm>
            <a:off x="332640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4" name="Rectangle 253"/>
          <p:cNvSpPr/>
          <p:nvPr/>
        </p:nvSpPr>
        <p:spPr>
          <a:xfrm>
            <a:off x="366013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5" name="Rectangle 254"/>
          <p:cNvSpPr/>
          <p:nvPr/>
        </p:nvSpPr>
        <p:spPr>
          <a:xfrm>
            <a:off x="40060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6" name="Rectangle 255"/>
          <p:cNvSpPr/>
          <p:nvPr/>
        </p:nvSpPr>
        <p:spPr>
          <a:xfrm>
            <a:off x="4345813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7" name="Rectangle 256"/>
          <p:cNvSpPr/>
          <p:nvPr/>
        </p:nvSpPr>
        <p:spPr>
          <a:xfrm>
            <a:off x="4685610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8" name="Rectangle 257"/>
          <p:cNvSpPr/>
          <p:nvPr/>
        </p:nvSpPr>
        <p:spPr>
          <a:xfrm>
            <a:off x="5031475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9" name="Rectangle 258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0" name="Rectangle 259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1" name="Rectangle 260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2" name="Rectangle 261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3" name="Rectangle 262"/>
          <p:cNvSpPr/>
          <p:nvPr/>
        </p:nvSpPr>
        <p:spPr>
          <a:xfrm>
            <a:off x="2313074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4" name="Rectangle 263"/>
          <p:cNvSpPr/>
          <p:nvPr/>
        </p:nvSpPr>
        <p:spPr>
          <a:xfrm>
            <a:off x="26528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5" name="Rectangle 264"/>
          <p:cNvSpPr/>
          <p:nvPr/>
        </p:nvSpPr>
        <p:spPr>
          <a:xfrm>
            <a:off x="29926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6" name="Rectangle 265"/>
          <p:cNvSpPr/>
          <p:nvPr/>
        </p:nvSpPr>
        <p:spPr>
          <a:xfrm>
            <a:off x="332640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7" name="Rectangle 266"/>
          <p:cNvSpPr/>
          <p:nvPr/>
        </p:nvSpPr>
        <p:spPr>
          <a:xfrm>
            <a:off x="366013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8" name="Rectangle 267"/>
          <p:cNvSpPr/>
          <p:nvPr/>
        </p:nvSpPr>
        <p:spPr>
          <a:xfrm>
            <a:off x="40060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9" name="Rectangle 268"/>
          <p:cNvSpPr/>
          <p:nvPr/>
        </p:nvSpPr>
        <p:spPr>
          <a:xfrm>
            <a:off x="4345813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0" name="Rectangle 269"/>
          <p:cNvSpPr/>
          <p:nvPr/>
        </p:nvSpPr>
        <p:spPr>
          <a:xfrm>
            <a:off x="4685610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1" name="Rectangle 270"/>
          <p:cNvSpPr/>
          <p:nvPr/>
        </p:nvSpPr>
        <p:spPr>
          <a:xfrm>
            <a:off x="5031475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2" name="Rectangle 271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3" name="Rectangle 272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6" name="Rectangle 285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7" name="Rectangle 286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8" name="Rectangle 287"/>
          <p:cNvSpPr/>
          <p:nvPr/>
        </p:nvSpPr>
        <p:spPr>
          <a:xfrm>
            <a:off x="2313074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9" name="Rectangle 288"/>
          <p:cNvSpPr/>
          <p:nvPr/>
        </p:nvSpPr>
        <p:spPr>
          <a:xfrm>
            <a:off x="26528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0" name="Rectangle 289"/>
          <p:cNvSpPr/>
          <p:nvPr/>
        </p:nvSpPr>
        <p:spPr>
          <a:xfrm>
            <a:off x="29926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1" name="Rectangle 290"/>
          <p:cNvSpPr/>
          <p:nvPr/>
        </p:nvSpPr>
        <p:spPr>
          <a:xfrm>
            <a:off x="332640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2" name="Rectangle 291"/>
          <p:cNvSpPr/>
          <p:nvPr/>
        </p:nvSpPr>
        <p:spPr>
          <a:xfrm>
            <a:off x="366013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3" name="Rectangle 292"/>
          <p:cNvSpPr/>
          <p:nvPr/>
        </p:nvSpPr>
        <p:spPr>
          <a:xfrm>
            <a:off x="40060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4" name="Rectangle 293"/>
          <p:cNvSpPr/>
          <p:nvPr/>
        </p:nvSpPr>
        <p:spPr>
          <a:xfrm>
            <a:off x="4345813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5" name="Rectangle 294"/>
          <p:cNvSpPr/>
          <p:nvPr/>
        </p:nvSpPr>
        <p:spPr>
          <a:xfrm>
            <a:off x="4685610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6" name="Rectangle 295"/>
          <p:cNvSpPr/>
          <p:nvPr/>
        </p:nvSpPr>
        <p:spPr>
          <a:xfrm>
            <a:off x="5031475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7" name="Rectangle 296"/>
          <p:cNvSpPr/>
          <p:nvPr/>
        </p:nvSpPr>
        <p:spPr>
          <a:xfrm>
            <a:off x="944894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8" name="Rectangle 297"/>
          <p:cNvSpPr/>
          <p:nvPr/>
        </p:nvSpPr>
        <p:spPr>
          <a:xfrm>
            <a:off x="1290768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9" name="Rectangle 298"/>
          <p:cNvSpPr/>
          <p:nvPr/>
        </p:nvSpPr>
        <p:spPr>
          <a:xfrm>
            <a:off x="163056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0" name="Rectangle 299"/>
          <p:cNvSpPr/>
          <p:nvPr/>
        </p:nvSpPr>
        <p:spPr>
          <a:xfrm>
            <a:off x="1970366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1" name="Rectangle 300"/>
          <p:cNvSpPr/>
          <p:nvPr/>
        </p:nvSpPr>
        <p:spPr>
          <a:xfrm>
            <a:off x="2316231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2" name="Rectangle 301"/>
          <p:cNvSpPr/>
          <p:nvPr/>
        </p:nvSpPr>
        <p:spPr>
          <a:xfrm>
            <a:off x="265603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3" name="Rectangle 302"/>
          <p:cNvSpPr/>
          <p:nvPr/>
        </p:nvSpPr>
        <p:spPr>
          <a:xfrm>
            <a:off x="299583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4" name="Rectangle 303"/>
          <p:cNvSpPr/>
          <p:nvPr/>
        </p:nvSpPr>
        <p:spPr>
          <a:xfrm>
            <a:off x="332955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5" name="Rectangle 304"/>
          <p:cNvSpPr/>
          <p:nvPr/>
        </p:nvSpPr>
        <p:spPr>
          <a:xfrm>
            <a:off x="3663295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6" name="Rectangle 305"/>
          <p:cNvSpPr/>
          <p:nvPr/>
        </p:nvSpPr>
        <p:spPr>
          <a:xfrm>
            <a:off x="4009169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" name="Rectangle 306"/>
          <p:cNvSpPr/>
          <p:nvPr/>
        </p:nvSpPr>
        <p:spPr>
          <a:xfrm>
            <a:off x="4348970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8" name="Rectangle 307"/>
          <p:cNvSpPr/>
          <p:nvPr/>
        </p:nvSpPr>
        <p:spPr>
          <a:xfrm>
            <a:off x="4688767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9" name="Rectangle 308"/>
          <p:cNvSpPr/>
          <p:nvPr/>
        </p:nvSpPr>
        <p:spPr>
          <a:xfrm>
            <a:off x="5034632" y="31655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0" name="Rectangle 309"/>
          <p:cNvSpPr/>
          <p:nvPr/>
        </p:nvSpPr>
        <p:spPr>
          <a:xfrm>
            <a:off x="944894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1" name="Rectangle 310"/>
          <p:cNvSpPr/>
          <p:nvPr/>
        </p:nvSpPr>
        <p:spPr>
          <a:xfrm>
            <a:off x="1290768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2" name="Rectangle 311"/>
          <p:cNvSpPr/>
          <p:nvPr/>
        </p:nvSpPr>
        <p:spPr>
          <a:xfrm>
            <a:off x="163056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3" name="Rectangle 312"/>
          <p:cNvSpPr/>
          <p:nvPr/>
        </p:nvSpPr>
        <p:spPr>
          <a:xfrm>
            <a:off x="1970366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4" name="Rectangle 313"/>
          <p:cNvSpPr/>
          <p:nvPr/>
        </p:nvSpPr>
        <p:spPr>
          <a:xfrm>
            <a:off x="2316231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5" name="Rectangle 314"/>
          <p:cNvSpPr/>
          <p:nvPr/>
        </p:nvSpPr>
        <p:spPr>
          <a:xfrm>
            <a:off x="265603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6" name="Rectangle 315"/>
          <p:cNvSpPr/>
          <p:nvPr/>
        </p:nvSpPr>
        <p:spPr>
          <a:xfrm>
            <a:off x="299583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7" name="Rectangle 316"/>
          <p:cNvSpPr/>
          <p:nvPr/>
        </p:nvSpPr>
        <p:spPr>
          <a:xfrm>
            <a:off x="332955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8" name="Rectangle 317"/>
          <p:cNvSpPr/>
          <p:nvPr/>
        </p:nvSpPr>
        <p:spPr>
          <a:xfrm>
            <a:off x="3663295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9" name="Rectangle 318"/>
          <p:cNvSpPr/>
          <p:nvPr/>
        </p:nvSpPr>
        <p:spPr>
          <a:xfrm>
            <a:off x="4009169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0" name="Rectangle 319"/>
          <p:cNvSpPr/>
          <p:nvPr/>
        </p:nvSpPr>
        <p:spPr>
          <a:xfrm>
            <a:off x="4348970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1" name="Rectangle 320"/>
          <p:cNvSpPr/>
          <p:nvPr/>
        </p:nvSpPr>
        <p:spPr>
          <a:xfrm>
            <a:off x="4688767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2" name="Rectangle 321"/>
          <p:cNvSpPr/>
          <p:nvPr/>
        </p:nvSpPr>
        <p:spPr>
          <a:xfrm>
            <a:off x="5034632" y="292175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3" name="Rectangle 322"/>
          <p:cNvSpPr/>
          <p:nvPr/>
        </p:nvSpPr>
        <p:spPr>
          <a:xfrm>
            <a:off x="3326337" y="1438928"/>
            <a:ext cx="2075786" cy="991609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953875" y="1476699"/>
            <a:ext cx="2384731" cy="944780"/>
          </a:xfrm>
          <a:prstGeom prst="rect">
            <a:avLst/>
          </a:prstGeom>
          <a:solidFill>
            <a:srgbClr val="D6F0FF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941672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9" name="Rectangle 328"/>
          <p:cNvSpPr/>
          <p:nvPr/>
        </p:nvSpPr>
        <p:spPr>
          <a:xfrm>
            <a:off x="1287546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0" name="Rectangle 329"/>
          <p:cNvSpPr/>
          <p:nvPr/>
        </p:nvSpPr>
        <p:spPr>
          <a:xfrm>
            <a:off x="162734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1" name="Rectangle 330"/>
          <p:cNvSpPr/>
          <p:nvPr/>
        </p:nvSpPr>
        <p:spPr>
          <a:xfrm>
            <a:off x="1967144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2" name="Rectangle 331"/>
          <p:cNvSpPr/>
          <p:nvPr/>
        </p:nvSpPr>
        <p:spPr>
          <a:xfrm>
            <a:off x="2313009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3" name="Rectangle 332"/>
          <p:cNvSpPr/>
          <p:nvPr/>
        </p:nvSpPr>
        <p:spPr>
          <a:xfrm>
            <a:off x="265281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4" name="Rectangle 333"/>
          <p:cNvSpPr/>
          <p:nvPr/>
        </p:nvSpPr>
        <p:spPr>
          <a:xfrm>
            <a:off x="299261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5" name="Rectangle 334"/>
          <p:cNvSpPr/>
          <p:nvPr/>
        </p:nvSpPr>
        <p:spPr>
          <a:xfrm>
            <a:off x="332633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6" name="Rectangle 335"/>
          <p:cNvSpPr/>
          <p:nvPr/>
        </p:nvSpPr>
        <p:spPr>
          <a:xfrm>
            <a:off x="3660073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7" name="Rectangle 336"/>
          <p:cNvSpPr/>
          <p:nvPr/>
        </p:nvSpPr>
        <p:spPr>
          <a:xfrm>
            <a:off x="4005947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8" name="Rectangle 337"/>
          <p:cNvSpPr/>
          <p:nvPr/>
        </p:nvSpPr>
        <p:spPr>
          <a:xfrm>
            <a:off x="4345748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9" name="Rectangle 338"/>
          <p:cNvSpPr/>
          <p:nvPr/>
        </p:nvSpPr>
        <p:spPr>
          <a:xfrm>
            <a:off x="4685545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0" name="Rectangle 339"/>
          <p:cNvSpPr/>
          <p:nvPr/>
        </p:nvSpPr>
        <p:spPr>
          <a:xfrm>
            <a:off x="5031410" y="3415954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1" name="Rectangle 340"/>
          <p:cNvSpPr/>
          <p:nvPr/>
        </p:nvSpPr>
        <p:spPr>
          <a:xfrm>
            <a:off x="3338606" y="2417027"/>
            <a:ext cx="2045431" cy="1263992"/>
          </a:xfrm>
          <a:prstGeom prst="rect">
            <a:avLst/>
          </a:prstGeom>
          <a:solidFill>
            <a:srgbClr val="FF0000">
              <a:alpha val="89804"/>
            </a:srgbClr>
          </a:solidFill>
          <a:ln>
            <a:solidFill>
              <a:srgbClr val="004166">
                <a:alpha val="60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951275" y="2421478"/>
            <a:ext cx="2375128" cy="1244845"/>
          </a:xfrm>
          <a:prstGeom prst="rect">
            <a:avLst/>
          </a:prstGeom>
          <a:solidFill>
            <a:srgbClr val="F47B20">
              <a:alpha val="89804"/>
            </a:srgbClr>
          </a:solidFill>
          <a:ln>
            <a:solidFill>
              <a:srgbClr val="004166">
                <a:alpha val="60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986697" y="1766815"/>
            <a:ext cx="231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C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1680 x 720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3357537" y="1798410"/>
            <a:ext cx="200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D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1440 x 720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986698" y="2703625"/>
            <a:ext cx="234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A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1680 x 900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3357538" y="2691515"/>
            <a:ext cx="200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B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1440 x 900</a:t>
            </a:r>
          </a:p>
        </p:txBody>
      </p:sp>
      <p:sp>
        <p:nvSpPr>
          <p:cNvPr id="34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</a:t>
            </a:r>
            <a:r>
              <a:rPr lang="en-US" sz="2000" dirty="0"/>
              <a:t>:</a:t>
            </a:r>
            <a:r>
              <a:rPr lang="en-US" sz="2000" dirty="0" smtClean="0"/>
              <a:t> 13 x 9 LED Display Modules </a:t>
            </a:r>
            <a:endParaRPr lang="en-US" sz="2000" dirty="0"/>
          </a:p>
        </p:txBody>
      </p:sp>
      <p:sp>
        <p:nvSpPr>
          <p:cNvPr id="348" name="TextBox 347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3120 = </a:t>
            </a:r>
            <a:r>
              <a:rPr lang="en-US" sz="1400" dirty="0" smtClean="0"/>
              <a:t>17’ (5.2m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349" name="TextBox 348"/>
          <p:cNvSpPr txBox="1"/>
          <p:nvPr/>
        </p:nvSpPr>
        <p:spPr>
          <a:xfrm rot="16200000">
            <a:off x="-138273" y="2072536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1,620  =  </a:t>
            </a:r>
            <a:r>
              <a:rPr lang="en-US" sz="1400" dirty="0" smtClean="0"/>
              <a:t>8.8’ (2.7m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315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8998170" cy="438942"/>
          </a:xfrm>
        </p:spPr>
        <p:txBody>
          <a:bodyPr/>
          <a:lstStyle/>
          <a:p>
            <a:r>
              <a:rPr lang="en-US" dirty="0" smtClean="0"/>
              <a:t>Example: Video </a:t>
            </a:r>
            <a:r>
              <a:rPr lang="en-US" sz="2400" dirty="0" smtClean="0"/>
              <a:t>Wall Smaller than One LVI</a:t>
            </a:r>
            <a:endParaRPr lang="en-US" sz="2400" dirty="0"/>
          </a:p>
        </p:txBody>
      </p:sp>
      <p:sp>
        <p:nvSpPr>
          <p:cNvPr id="12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 4 x 6 LED Display Modules 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960 = </a:t>
            </a:r>
            <a:r>
              <a:rPr lang="en-US" sz="1400" dirty="0" smtClean="0"/>
              <a:t>5.3’ (1.6 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82" b="52274"/>
          <a:stretch/>
        </p:blipFill>
        <p:spPr>
          <a:xfrm>
            <a:off x="953875" y="1462349"/>
            <a:ext cx="1341717" cy="1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46459" y="1890434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(1.8m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38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82" b="52274"/>
          <a:stretch/>
        </p:blipFill>
        <p:spPr>
          <a:xfrm>
            <a:off x="953875" y="1462349"/>
            <a:ext cx="1341717" cy="1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4" name="Rectangle 273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5" name="Rectangle 274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6" name="Rectangle 275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8998170" cy="438942"/>
          </a:xfrm>
        </p:spPr>
        <p:txBody>
          <a:bodyPr/>
          <a:lstStyle/>
          <a:p>
            <a:r>
              <a:rPr lang="en-US" dirty="0" smtClean="0"/>
              <a:t>Example: Video </a:t>
            </a:r>
            <a:r>
              <a:rPr lang="en-US" sz="2400" dirty="0" smtClean="0"/>
              <a:t>Wall Smaller than One LVI</a:t>
            </a:r>
            <a:endParaRPr lang="en-US" sz="2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819933" y="1830074"/>
            <a:ext cx="224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24 Modules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3921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89795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629596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69393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43921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289795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629596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69393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 4 x 6 LED Display Modules 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960 = </a:t>
            </a:r>
            <a:r>
              <a:rPr lang="en-US" sz="1400" dirty="0" smtClean="0"/>
              <a:t>5.3’ (1.6 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46459" y="1890434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(1.8m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228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8998170" cy="438942"/>
          </a:xfrm>
        </p:spPr>
        <p:txBody>
          <a:bodyPr/>
          <a:lstStyle/>
          <a:p>
            <a:r>
              <a:rPr lang="en-US" dirty="0" smtClean="0"/>
              <a:t>Example: Video </a:t>
            </a:r>
            <a:r>
              <a:rPr lang="en-US" sz="2400" dirty="0" smtClean="0"/>
              <a:t>Wall Smaller than One LVI</a:t>
            </a:r>
            <a:endParaRPr lang="en-US" sz="2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995808" y="1864380"/>
            <a:ext cx="224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1 LVI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82" b="52274"/>
          <a:stretch/>
        </p:blipFill>
        <p:spPr>
          <a:xfrm>
            <a:off x="953875" y="1462349"/>
            <a:ext cx="1341717" cy="14572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43921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289795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629596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969393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943921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89795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629596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969393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43921" y="1447142"/>
            <a:ext cx="2706263" cy="1472407"/>
          </a:xfrm>
          <a:prstGeom prst="rect">
            <a:avLst/>
          </a:prstGeom>
          <a:solidFill>
            <a:srgbClr val="D6F0FF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 4 x 6 LED Display Modules 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960 = </a:t>
            </a:r>
            <a:r>
              <a:rPr lang="en-US" sz="1400" dirty="0" smtClean="0"/>
              <a:t>5.3’ (1.6 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-146459" y="1890434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(1.8m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156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8998170" cy="438942"/>
          </a:xfrm>
        </p:spPr>
        <p:txBody>
          <a:bodyPr/>
          <a:lstStyle/>
          <a:p>
            <a:r>
              <a:rPr lang="en-US" dirty="0" smtClean="0"/>
              <a:t>Example: Video </a:t>
            </a:r>
            <a:r>
              <a:rPr lang="en-US" sz="2400" dirty="0" smtClean="0"/>
              <a:t>Wall Smaller than One LVI</a:t>
            </a:r>
            <a:endParaRPr lang="en-US" sz="24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53255"/>
              </p:ext>
            </p:extLst>
          </p:nvPr>
        </p:nvGraphicFramePr>
        <p:xfrm>
          <a:off x="6096453" y="807140"/>
          <a:ext cx="1929684" cy="35029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9684"/>
              </a:tblGrid>
              <a:tr h="286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Processing</a:t>
                      </a:r>
                      <a:r>
                        <a:rPr lang="en-US" sz="1050" dirty="0" smtClean="0"/>
                        <a:t> </a:t>
                      </a:r>
                      <a:r>
                        <a:rPr kumimoji="0" lang="en-US" sz="1400" kern="1200" dirty="0" smtClean="0"/>
                        <a:t>Options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Media Player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strike="sng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Synchronized Media Player</a:t>
                      </a: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strike="sng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 with multiple output video card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50" strike="sng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Processor</a:t>
                      </a: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68473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Video Processor that exactly matches vertical refresh and pixel clock for all resolutions</a:t>
                      </a:r>
                      <a:endParaRPr lang="en-US" sz="105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82" b="52274"/>
          <a:stretch/>
        </p:blipFill>
        <p:spPr>
          <a:xfrm>
            <a:off x="953875" y="1462349"/>
            <a:ext cx="1341717" cy="14572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43921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89795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629596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69393" y="267953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43921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289795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629596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969393" y="243570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22611" y="1442755"/>
            <a:ext cx="2706263" cy="1482876"/>
          </a:xfrm>
          <a:prstGeom prst="rect">
            <a:avLst/>
          </a:prstGeom>
          <a:solidFill>
            <a:srgbClr val="D6F0FF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42" y="1990171"/>
            <a:ext cx="139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LVI </a:t>
            </a:r>
          </a:p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960 x 1080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 4 x 6 LED Display Modules 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960 = </a:t>
            </a:r>
            <a:r>
              <a:rPr lang="en-US" sz="1400" dirty="0" smtClean="0"/>
              <a:t>5.3’ (1.6 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146459" y="1890434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(1.8m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432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29" y="109880"/>
            <a:ext cx="8863887" cy="438942"/>
          </a:xfrm>
        </p:spPr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DirectLight</a:t>
            </a:r>
            <a:r>
              <a:rPr lang="en-US" dirty="0" smtClean="0"/>
              <a:t> Processing Selection Table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16895"/>
              </p:ext>
            </p:extLst>
          </p:nvPr>
        </p:nvGraphicFramePr>
        <p:xfrm>
          <a:off x="219846" y="1203058"/>
          <a:ext cx="8498163" cy="29954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2131"/>
                <a:gridCol w="914400"/>
                <a:gridCol w="696686"/>
                <a:gridCol w="467001"/>
                <a:gridCol w="1117959"/>
                <a:gridCol w="914400"/>
                <a:gridCol w="870857"/>
                <a:gridCol w="1524729"/>
              </a:tblGrid>
              <a:tr h="3708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Media Player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PC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Synchronized</a:t>
                      </a:r>
                      <a:r>
                        <a:rPr lang="en-US" sz="1100" baseline="0" dirty="0" smtClean="0">
                          <a:latin typeface="+mn-lt"/>
                        </a:rPr>
                        <a:t> Media Player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 with multiple output video card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Video Processor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Video Processor that matches vertical refresh and pixel clock for all resolutions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LED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video w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smaller than one LVI</a:t>
                      </a: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LED video wall equals one LVI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LED video wall equals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ultiple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LVIs with standard resolution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LED video wall 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to match wall space, one or more non-standard resolutions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☻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18" y="2607227"/>
            <a:ext cx="543879" cy="29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18" y="2210619"/>
            <a:ext cx="303985" cy="324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18" y="3085952"/>
            <a:ext cx="883210" cy="244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218" y="3692577"/>
            <a:ext cx="862452" cy="4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9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Players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5959" y="796550"/>
            <a:ext cx="8271652" cy="4075987"/>
          </a:xfrm>
        </p:spPr>
        <p:txBody>
          <a:bodyPr/>
          <a:lstStyle/>
          <a:p>
            <a:pPr marL="57150" indent="11113">
              <a:buNone/>
            </a:pPr>
            <a:r>
              <a:rPr lang="en-US" dirty="0" smtClean="0"/>
              <a:t>Best used for: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Signage applications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Standard resolution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LED video wall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driven by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single LVI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Content consist of one set of images or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videos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displayed across the entire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video wall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341304" lvl="1" indent="0">
              <a:buNone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 </a:t>
            </a:r>
          </a:p>
          <a:p>
            <a:pPr marL="341304" lvl="1" indent="0">
              <a:buNone/>
            </a:pP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57150" lvl="1" indent="11113">
              <a:spcBef>
                <a:spcPts val="700"/>
              </a:spcBef>
              <a:buSzPct val="95000"/>
              <a:buNone/>
            </a:pPr>
            <a:r>
              <a:rPr lang="en-US" dirty="0"/>
              <a:t>Definition: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Purpose-designed appliance for the display of video and pictures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Play,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catalog and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store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art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photos and/or videos in resident hard drives or solid state storage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On some models content can be managed over the network</a:t>
            </a:r>
            <a:endParaRPr lang="en-US" sz="1200" dirty="0"/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Low power consumption 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Rack-mountable, wall-mountable, table top and OPS configurations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Available in HD and 4K resolutions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10" y="548822"/>
            <a:ext cx="2576270" cy="1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Synchronized Media Players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5959" y="796550"/>
            <a:ext cx="8271652" cy="4075987"/>
          </a:xfrm>
        </p:spPr>
        <p:txBody>
          <a:bodyPr/>
          <a:lstStyle/>
          <a:p>
            <a:pPr marL="57150" indent="11113">
              <a:buNone/>
            </a:pPr>
            <a:r>
              <a:rPr lang="en-US" dirty="0" smtClean="0"/>
              <a:t>Best used for: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Signage Applications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Standard resolution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LED video wall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driven by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multiple standard resolution LVIs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Content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consist of one set of images or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video displayed across the entire video wall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Content consist of multiple images or video synchronized across different LVIs</a:t>
            </a:r>
          </a:p>
          <a:p>
            <a:pPr marL="341304" lvl="1" indent="0">
              <a:buNone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57150" lvl="1" indent="11113">
              <a:spcBef>
                <a:spcPts val="700"/>
              </a:spcBef>
              <a:buSzPct val="95000"/>
              <a:buNone/>
            </a:pPr>
            <a:r>
              <a:rPr lang="en-US" dirty="0"/>
              <a:t>Definition: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Purpose-designed appliance for the display of video and pictures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Play,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catalog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and store local art, photos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and videos in resident hard drives or solid state storage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On some models content can be managed over the network</a:t>
            </a:r>
            <a:endParaRPr lang="en-US" sz="1200" dirty="0"/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ow power consumption processors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Rack-mountable, wall-mountable, table top and OPS configurations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Available in HD and 4K resolutions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Players frame synchronized, allowing them to work together, creating a shared experience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929">
            <a:off x="6520215" y="1118122"/>
            <a:ext cx="1947225" cy="7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292776" cy="438942"/>
          </a:xfrm>
        </p:spPr>
        <p:txBody>
          <a:bodyPr/>
          <a:lstStyle/>
          <a:p>
            <a:r>
              <a:rPr lang="en-US" dirty="0" smtClean="0"/>
              <a:t>Personal Computers (PC)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5959" y="796550"/>
            <a:ext cx="8271652" cy="4075987"/>
          </a:xfrm>
        </p:spPr>
        <p:txBody>
          <a:bodyPr/>
          <a:lstStyle/>
          <a:p>
            <a:pPr marL="57150" indent="11113">
              <a:buNone/>
            </a:pPr>
            <a:r>
              <a:rPr lang="en-US" dirty="0" smtClean="0"/>
              <a:t>Best used for: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Running applications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Standard resolution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LED video wall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driven by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single standard resolution LVIs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Content consist of one or various applications displayed across the entire wall</a:t>
            </a:r>
          </a:p>
          <a:p>
            <a:pPr marL="341304" lvl="1" indent="0">
              <a:buNone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marL="341304" lvl="1" indent="0">
              <a:buNone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57150" lvl="1" indent="11113">
              <a:spcBef>
                <a:spcPts val="700"/>
              </a:spcBef>
              <a:buSzPct val="95000"/>
              <a:buNone/>
            </a:pPr>
            <a:r>
              <a:rPr lang="en-US" dirty="0"/>
              <a:t>Definition: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Off-the-shelf computer with Windows, Mac or Linux operating systems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un applications from hard drive, network or internet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With appropriate software, administrator can remote into PC for administrative purposes</a:t>
            </a:r>
            <a:endParaRPr lang="en-US" sz="1200" dirty="0"/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Recommended due ability to run custom and off-the-shelf applications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Rack-mountable, wall-mountable, table top and OPS configurations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Available in various resolutions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13" y="1061716"/>
            <a:ext cx="2228364" cy="17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8292776" cy="438942"/>
          </a:xfrm>
        </p:spPr>
        <p:txBody>
          <a:bodyPr/>
          <a:lstStyle/>
          <a:p>
            <a:r>
              <a:rPr lang="en-US" dirty="0" smtClean="0"/>
              <a:t>Personal Computers (PC) with Advance Video Card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5959" y="796550"/>
            <a:ext cx="8271652" cy="4075987"/>
          </a:xfrm>
        </p:spPr>
        <p:txBody>
          <a:bodyPr/>
          <a:lstStyle/>
          <a:p>
            <a:pPr marL="57150" indent="11113">
              <a:buNone/>
            </a:pPr>
            <a:r>
              <a:rPr lang="en-US" dirty="0" smtClean="0"/>
              <a:t>Best used for: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Running applications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Standard resolution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LED video wall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driven by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multiple standard resolution LVIs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Content consist of one or various applications displayed across the entire video wall</a:t>
            </a:r>
          </a:p>
          <a:p>
            <a:pPr marL="341304" lvl="1" indent="0">
              <a:buNone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marL="341304" lvl="1" indent="0">
              <a:buNone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marL="57150" lvl="1" indent="11113">
              <a:spcBef>
                <a:spcPts val="700"/>
              </a:spcBef>
              <a:buSzPct val="95000"/>
              <a:buNone/>
            </a:pPr>
            <a:r>
              <a:rPr lang="en-US" dirty="0"/>
              <a:t>Definition: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Off-the-shelf computer with Windows, Mac or Linux operating systems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un applications from hard drive, network or internet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With appropriate software, administrator can remote into PC for administrative purposes</a:t>
            </a:r>
            <a:endParaRPr lang="en-US" sz="1200" dirty="0"/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Recommended due ability to run custom and off-the-shelf applications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Rack-mountable, wall-mountable, table top and OPS configurations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Available in various resolutions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Advanced graphics video card(s) allow connection to multiple LVIs (HDI)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778">
            <a:off x="6757166" y="1535446"/>
            <a:ext cx="2052550" cy="14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61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DirectLight</a:t>
            </a:r>
            <a:r>
              <a:rPr lang="en-US" dirty="0" smtClean="0"/>
              <a:t> Content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0324" y="845284"/>
            <a:ext cx="8678862" cy="360869"/>
          </a:xfrm>
        </p:spPr>
        <p:txBody>
          <a:bodyPr/>
          <a:lstStyle/>
          <a:p>
            <a:pPr marL="0" indent="0"/>
            <a:r>
              <a:rPr lang="en-US" dirty="0" smtClean="0"/>
              <a:t>Video Processing Considerations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85356" y="1084217"/>
            <a:ext cx="7955278" cy="3847012"/>
          </a:xfrm>
        </p:spPr>
        <p:txBody>
          <a:bodyPr/>
          <a:lstStyle/>
          <a:p>
            <a:pPr marL="228600" indent="-228600">
              <a:spcBef>
                <a:spcPts val="300"/>
              </a:spcBef>
            </a:pPr>
            <a:endParaRPr lang="en-US" sz="14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/>
              <a:t>Standard Resolution:</a:t>
            </a:r>
          </a:p>
          <a:p>
            <a:pPr marL="328612" lvl="1" indent="0">
              <a:spcBef>
                <a:spcPts val="300"/>
              </a:spcBef>
              <a:buNone/>
            </a:pPr>
            <a:r>
              <a:rPr lang="en-US" sz="1400" dirty="0" smtClean="0"/>
              <a:t>If the Planar </a:t>
            </a:r>
            <a:r>
              <a:rPr lang="en-US" sz="1400" dirty="0" err="1" smtClean="0"/>
              <a:t>DirectLight</a:t>
            </a:r>
            <a:r>
              <a:rPr lang="en-US" sz="1400" dirty="0" smtClean="0"/>
              <a:t> video wall requires more than one LED Video Interface (LVI) at standard resolution, then each LVI must have its own content source.  You may use either:</a:t>
            </a:r>
          </a:p>
          <a:p>
            <a:pPr marL="869950" lvl="2">
              <a:spcBef>
                <a:spcPts val="300"/>
              </a:spcBef>
            </a:pPr>
            <a:r>
              <a:rPr lang="en-US" sz="1400" dirty="0"/>
              <a:t>A</a:t>
            </a:r>
            <a:r>
              <a:rPr lang="en-US" sz="1400" dirty="0" smtClean="0"/>
              <a:t>n external video processor with one output to each LVI</a:t>
            </a:r>
          </a:p>
          <a:p>
            <a:pPr marL="869950" lvl="2">
              <a:spcBef>
                <a:spcPts val="300"/>
              </a:spcBef>
            </a:pPr>
            <a:r>
              <a:rPr lang="en-US" sz="1400" dirty="0" smtClean="0"/>
              <a:t>An PC with multiple graphics cards </a:t>
            </a:r>
            <a:r>
              <a:rPr lang="en-US" sz="1400" dirty="0"/>
              <a:t>with one output to each </a:t>
            </a:r>
            <a:r>
              <a:rPr lang="en-US" sz="1400" dirty="0" smtClean="0"/>
              <a:t>LVI</a:t>
            </a:r>
          </a:p>
          <a:p>
            <a:pPr marL="869950" lvl="2">
              <a:spcBef>
                <a:spcPts val="300"/>
              </a:spcBef>
            </a:pPr>
            <a:r>
              <a:rPr lang="en-US" sz="1400" dirty="0" smtClean="0"/>
              <a:t>Multiple synchronized media </a:t>
            </a:r>
            <a:r>
              <a:rPr lang="en-US" sz="1400" dirty="0"/>
              <a:t>players with one </a:t>
            </a:r>
            <a:r>
              <a:rPr lang="en-US" sz="1400" dirty="0" smtClean="0"/>
              <a:t>output </a:t>
            </a:r>
            <a:r>
              <a:rPr lang="en-US" sz="1400" dirty="0"/>
              <a:t>to each </a:t>
            </a:r>
            <a:r>
              <a:rPr lang="en-US" sz="1400" dirty="0" smtClean="0"/>
              <a:t>LVI</a:t>
            </a:r>
          </a:p>
          <a:p>
            <a:pPr marL="614362" lvl="1">
              <a:spcBef>
                <a:spcPts val="300"/>
              </a:spcBef>
            </a:pPr>
            <a:endParaRPr lang="en-US" sz="14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/>
              <a:t>Non-Standard Resolution:</a:t>
            </a:r>
          </a:p>
          <a:p>
            <a:pPr marL="328612" lvl="1" indent="0">
              <a:spcBef>
                <a:spcPts val="300"/>
              </a:spcBef>
              <a:buNone/>
            </a:pPr>
            <a:r>
              <a:rPr lang="en-US" sz="1400" dirty="0"/>
              <a:t>If the </a:t>
            </a:r>
            <a:r>
              <a:rPr lang="en-US" sz="1400" dirty="0" smtClean="0"/>
              <a:t>Planar </a:t>
            </a:r>
            <a:r>
              <a:rPr lang="en-US" sz="1400" dirty="0" err="1" smtClean="0"/>
              <a:t>DirectLight</a:t>
            </a:r>
            <a:r>
              <a:rPr lang="en-US" sz="1400" dirty="0" smtClean="0"/>
              <a:t> </a:t>
            </a:r>
            <a:r>
              <a:rPr lang="en-US" sz="1400" dirty="0"/>
              <a:t>video wall requires more than one LED Video Interface (LVI) at </a:t>
            </a:r>
            <a:r>
              <a:rPr lang="en-US" sz="1400" dirty="0" smtClean="0"/>
              <a:t>non-standard </a:t>
            </a:r>
            <a:r>
              <a:rPr lang="en-US" sz="1400" dirty="0"/>
              <a:t>resolution, then each LVI must have its own content source.  </a:t>
            </a:r>
            <a:r>
              <a:rPr lang="en-US" sz="1400" dirty="0" smtClean="0"/>
              <a:t>You need:</a:t>
            </a:r>
            <a:endParaRPr lang="en-US" sz="1400" dirty="0"/>
          </a:p>
          <a:p>
            <a:pPr marL="869950" lvl="2">
              <a:spcBef>
                <a:spcPts val="300"/>
              </a:spcBef>
            </a:pPr>
            <a:r>
              <a:rPr lang="en-US" sz="1400" dirty="0"/>
              <a:t>An external video processor with </a:t>
            </a:r>
            <a:r>
              <a:rPr lang="en-US" sz="1400" dirty="0" smtClean="0"/>
              <a:t>the ability </a:t>
            </a:r>
            <a:r>
              <a:rPr lang="en-US" sz="1400" dirty="0"/>
              <a:t>to </a:t>
            </a:r>
            <a:r>
              <a:rPr lang="en-US" sz="1400" dirty="0" smtClean="0"/>
              <a:t>exactly </a:t>
            </a:r>
            <a:r>
              <a:rPr lang="en-US" sz="1400" dirty="0"/>
              <a:t>match vertical refresh and pixel clock for all resolutions</a:t>
            </a:r>
          </a:p>
          <a:p>
            <a:pPr marL="614362" lvl="1">
              <a:spcBef>
                <a:spcPts val="300"/>
              </a:spcBef>
            </a:pPr>
            <a:endParaRPr lang="en-US" sz="1400" dirty="0"/>
          </a:p>
          <a:p>
            <a:pPr marL="614362" lvl="1">
              <a:spcBef>
                <a:spcPts val="300"/>
              </a:spcBef>
            </a:pPr>
            <a:endParaRPr lang="en-US" sz="1400" dirty="0" smtClean="0"/>
          </a:p>
        </p:txBody>
      </p:sp>
      <p:pic>
        <p:nvPicPr>
          <p:cNvPr id="11" name="Picture 2" descr="VCS-Gen4-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075" y="1772216"/>
            <a:ext cx="2159449" cy="1505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494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29" y="109880"/>
            <a:ext cx="8998171" cy="43894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Video Processors</a:t>
            </a:r>
            <a:endParaRPr lang="en-US" sz="18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5959" y="698308"/>
            <a:ext cx="8271652" cy="4075987"/>
          </a:xfrm>
        </p:spPr>
        <p:txBody>
          <a:bodyPr/>
          <a:lstStyle/>
          <a:p>
            <a:pPr marL="57150" indent="11113">
              <a:buNone/>
            </a:pPr>
            <a:r>
              <a:rPr lang="en-US" dirty="0" smtClean="0"/>
              <a:t>Best used for: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Routing multiple sources into one or more video walls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LED video wall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driven by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one or multiple non standard resolution LVIs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Content consist of one or various sources or applications displayed across the entire video wall</a:t>
            </a:r>
          </a:p>
          <a:p>
            <a:pPr marL="341304" lvl="1" indent="0">
              <a:buNone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marL="12692" indent="0">
              <a:buNone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 </a:t>
            </a:r>
            <a:r>
              <a:rPr lang="en-US" dirty="0" smtClean="0"/>
              <a:t>Definition</a:t>
            </a:r>
            <a:r>
              <a:rPr lang="en-US" dirty="0"/>
              <a:t>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Designed to enhance functionality of video walls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Designed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to capture,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display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and manage multiple sources on a video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wall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Supports wide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range of visual inputs including analog, digital and high definition audio and computer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sources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Easy-to-use graphical user interface allows easy selection and placement of sources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un applications from hard drive, network or internet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With appropriate software, administrator can remote into PC for administrative purposes</a:t>
            </a:r>
            <a:endParaRPr lang="en-US" sz="1200" dirty="0"/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Rack-mountable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rofessional graphics video card(s) allow connection to multiple LVIs (HDI inputs) outputs</a:t>
            </a:r>
          </a:p>
        </p:txBody>
      </p:sp>
      <p:pic>
        <p:nvPicPr>
          <p:cNvPr id="4" name="Picture 2" descr="VCS-Gen4-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950" y="1375955"/>
            <a:ext cx="2112971" cy="1473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274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29" y="109880"/>
            <a:ext cx="8998171" cy="43894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Video Processors </a:t>
            </a:r>
            <a:r>
              <a:rPr lang="en-US" sz="1800" dirty="0" smtClean="0"/>
              <a:t>(Exactly Match Vertical Refresh </a:t>
            </a:r>
            <a:r>
              <a:rPr lang="en-US" sz="1800" dirty="0"/>
              <a:t>and </a:t>
            </a:r>
            <a:r>
              <a:rPr lang="en-US" sz="1800" dirty="0" smtClean="0"/>
              <a:t>Pixel Clock </a:t>
            </a:r>
            <a:r>
              <a:rPr lang="en-US" sz="1800" dirty="0"/>
              <a:t>for all </a:t>
            </a:r>
            <a:r>
              <a:rPr lang="en-US" sz="1800" dirty="0" smtClean="0"/>
              <a:t>Resolutions)</a:t>
            </a:r>
            <a:endParaRPr lang="en-US" sz="18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5959" y="698308"/>
            <a:ext cx="8271652" cy="4075987"/>
          </a:xfrm>
        </p:spPr>
        <p:txBody>
          <a:bodyPr/>
          <a:lstStyle/>
          <a:p>
            <a:pPr marL="57150" indent="11113">
              <a:buNone/>
            </a:pPr>
            <a:r>
              <a:rPr lang="en-US" dirty="0" smtClean="0"/>
              <a:t>Best used for: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Routing multiple sources into one or more video walls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LED video wall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driven by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one or multiple non standard resolution LVIs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Content consist of one or various sources or applications displayed across the entire video wall</a:t>
            </a:r>
          </a:p>
          <a:p>
            <a:pPr marL="341304" lvl="1" indent="0">
              <a:buNone/>
            </a:pPr>
            <a:endParaRPr lang="en-US" sz="1200" dirty="0" smtClean="0">
              <a:solidFill>
                <a:srgbClr val="FFFFFF"/>
              </a:solidFill>
              <a:cs typeface="Arial" pitchFamily="34" charset="0"/>
            </a:endParaRPr>
          </a:p>
          <a:p>
            <a:pPr marL="12692" indent="0">
              <a:buNone/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  </a:t>
            </a:r>
            <a:r>
              <a:rPr lang="en-US" dirty="0" smtClean="0"/>
              <a:t>Definition</a:t>
            </a:r>
            <a:r>
              <a:rPr lang="en-US" dirty="0"/>
              <a:t>: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Designed to enhance functionality of video walls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Designed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to capture,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display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and manage multiple sources on a video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wall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Supports wide 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range of visual inputs including analog, digital and high definition audio and computer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sources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Easy-to-use graphical user interface allows easy selection and placement of sources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un applications from hard drive, network or internet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With appropriate software, administrator can remote into PC for administrative purposes</a:t>
            </a:r>
            <a:endParaRPr lang="en-US" sz="1200" dirty="0"/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Rack-mountable</a:t>
            </a:r>
          </a:p>
          <a:p>
            <a:pPr marL="573074" lvl="1" indent="-231770"/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rofessional graphics video card(s) allow connection to multiple LVIs (HDI inputs) outputs</a:t>
            </a:r>
          </a:p>
          <a:p>
            <a:pPr marL="573074" lvl="1" indent="-231770"/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Enhanced internal timing and set-up software to avoid video defects due to mixed resolutions</a:t>
            </a:r>
          </a:p>
        </p:txBody>
      </p:sp>
      <p:pic>
        <p:nvPicPr>
          <p:cNvPr id="4" name="Picture 2" descr="VCS-Gen4-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950" y="1375955"/>
            <a:ext cx="2112971" cy="1473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677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Clarity® </a:t>
            </a:r>
            <a:r>
              <a:rPr lang="en-US" dirty="0"/>
              <a:t>Visual Control </a:t>
            </a:r>
            <a:r>
              <a:rPr lang="en-US" dirty="0" smtClean="0"/>
              <a:t>Station™ </a:t>
            </a:r>
            <a:r>
              <a:rPr lang="en-US" dirty="0"/>
              <a:t>(</a:t>
            </a:r>
            <a:r>
              <a:rPr lang="en-US" dirty="0" smtClean="0"/>
              <a:t>VCS™)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5830" y="1145038"/>
            <a:ext cx="4532651" cy="2518012"/>
          </a:xfrm>
        </p:spPr>
        <p:txBody>
          <a:bodyPr/>
          <a:lstStyle/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600" dirty="0" smtClean="0"/>
              <a:t>Add </a:t>
            </a:r>
            <a:r>
              <a:rPr lang="en-US" sz="1600" dirty="0"/>
              <a:t>a resolution simply by entering the width, </a:t>
            </a:r>
            <a:r>
              <a:rPr lang="en-US" sz="1600" dirty="0" smtClean="0"/>
              <a:t>height and offset</a:t>
            </a:r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600" dirty="0" smtClean="0"/>
              <a:t>When </a:t>
            </a:r>
            <a:r>
              <a:rPr lang="en-US" sz="1600" dirty="0"/>
              <a:t>mixing 2 different resolutions, it automatically recalculates to the correct timing that exactly match vertical refresh and pixel clock for both </a:t>
            </a:r>
            <a:r>
              <a:rPr lang="en-US" sz="1600" dirty="0" smtClean="0"/>
              <a:t>resolutions</a:t>
            </a:r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600" dirty="0" smtClean="0"/>
              <a:t>Avoids video imperfections (tearing) due to refresh frequency mismatch</a:t>
            </a:r>
            <a:endParaRPr lang="en-US" sz="1600" dirty="0"/>
          </a:p>
          <a:p>
            <a:pPr marL="347663" indent="-347663">
              <a:buClr>
                <a:schemeClr val="accent6"/>
              </a:buClr>
              <a:buFont typeface="Arial" pitchFamily="34" charset="0"/>
              <a:buChar char="•"/>
            </a:pPr>
            <a:endParaRPr lang="en-US" sz="1200" dirty="0"/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180" y="2524957"/>
            <a:ext cx="3790872" cy="20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VCS-Gen4-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180" y="813547"/>
            <a:ext cx="2076206" cy="1447413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561" y="1057103"/>
            <a:ext cx="1584531" cy="195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633" y="696234"/>
            <a:ext cx="8678862" cy="360869"/>
          </a:xfrm>
        </p:spPr>
        <p:txBody>
          <a:bodyPr/>
          <a:lstStyle/>
          <a:p>
            <a:r>
              <a:rPr lang="en-US" sz="2000" dirty="0" smtClean="0"/>
              <a:t>Clarity VCS Optimizations Uniquely Matches Planar </a:t>
            </a:r>
            <a:r>
              <a:rPr lang="en-US" sz="2000" dirty="0" err="1" smtClean="0"/>
              <a:t>DirectLight</a:t>
            </a:r>
            <a:r>
              <a:rPr lang="en-US" sz="2000" dirty="0" smtClean="0"/>
              <a:t> Scalability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0703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Planar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DirectLight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background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40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Planar </a:t>
            </a:r>
            <a:r>
              <a:rPr lang="en-US" sz="2400" dirty="0" err="1" smtClean="0"/>
              <a:t>DirectLight</a:t>
            </a:r>
            <a:r>
              <a:rPr lang="en-US" sz="2400" dirty="0" smtClean="0"/>
              <a:t> Video Connectivity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236689" y="982216"/>
            <a:ext cx="8678862" cy="360869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1800" dirty="0" smtClean="0"/>
              <a:t>Planar </a:t>
            </a:r>
            <a:r>
              <a:rPr lang="en-US" sz="1800" dirty="0" err="1" smtClean="0"/>
              <a:t>DirectLight</a:t>
            </a:r>
            <a:r>
              <a:rPr lang="en-US" sz="1800" dirty="0" smtClean="0"/>
              <a:t> LED Video Interface: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0167" y="1440745"/>
            <a:ext cx="4799012" cy="685800"/>
          </a:xfrm>
        </p:spPr>
        <p:txBody>
          <a:bodyPr/>
          <a:lstStyle/>
          <a:p>
            <a:r>
              <a:rPr lang="en-US" sz="1800" dirty="0" smtClean="0"/>
              <a:t>Connects HDMI input to LED Display Modules</a:t>
            </a:r>
          </a:p>
          <a:p>
            <a:r>
              <a:rPr lang="en-US" sz="1800" dirty="0" smtClean="0"/>
              <a:t>1920 x 1080 maximum resolution</a:t>
            </a:r>
          </a:p>
          <a:p>
            <a:r>
              <a:rPr lang="en-US" sz="1800" dirty="0" smtClean="0"/>
              <a:t>Manages brightness and picture adjustments</a:t>
            </a:r>
          </a:p>
          <a:p>
            <a:r>
              <a:rPr lang="en-US" sz="1800" dirty="0" smtClean="0"/>
              <a:t>Supports a RS-232 and LAN control </a:t>
            </a:r>
          </a:p>
          <a:p>
            <a:r>
              <a:rPr lang="en-US" sz="1800" dirty="0" smtClean="0"/>
              <a:t>Resides behind the video wall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69065" y="2848157"/>
          <a:ext cx="35422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560"/>
                <a:gridCol w="885560"/>
                <a:gridCol w="885560"/>
                <a:gridCol w="885560"/>
              </a:tblGrid>
              <a:tr h="39257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Maximum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Width: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Maximum</a:t>
                      </a:r>
                    </a:p>
                    <a:p>
                      <a:pPr algn="ctr"/>
                      <a:r>
                        <a:rPr lang="en-US" sz="1200" dirty="0" smtClean="0"/>
                        <a:t>Height: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Maximum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Total:</a:t>
                      </a:r>
                      <a:endParaRPr lang="en-US" sz="1200" dirty="0"/>
                    </a:p>
                  </a:txBody>
                  <a:tcPr/>
                </a:tc>
              </a:tr>
              <a:tr h="23554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DL1.6</a:t>
                      </a:r>
                      <a:endParaRPr lang="en-US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48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23554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DL1.9</a:t>
                      </a:r>
                      <a:endParaRPr lang="en-US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54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23554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DL2.5</a:t>
                      </a:r>
                      <a:endParaRPr lang="en-US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108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23554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DL3.1</a:t>
                      </a:r>
                      <a:endParaRPr lang="en-US" sz="12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D1D1D"/>
                          </a:solidFill>
                        </a:rPr>
                        <a:t>165</a:t>
                      </a:r>
                      <a:endParaRPr lang="en-US" sz="12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0673" y="2200773"/>
            <a:ext cx="387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LED Display Modules are supported by a single LED Video Interface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116" y="843615"/>
            <a:ext cx="2246333" cy="9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88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45829" y="109880"/>
            <a:ext cx="8863887" cy="43894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 spc="-1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sz="2400" dirty="0" smtClean="0"/>
              <a:t>Planar </a:t>
            </a:r>
            <a:r>
              <a:rPr lang="en-US" sz="2400" dirty="0" err="1" smtClean="0"/>
              <a:t>DirectLight</a:t>
            </a:r>
            <a:r>
              <a:rPr lang="en-US" sz="2400" dirty="0"/>
              <a:t> </a:t>
            </a:r>
            <a:r>
              <a:rPr lang="en-US" sz="2400" dirty="0" smtClean="0"/>
              <a:t>Content Planning </a:t>
            </a:r>
            <a:r>
              <a:rPr lang="en-US" sz="1800" dirty="0" smtClean="0"/>
              <a:t>(Standard vs. Non-Standard Resolutions)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0149" y="799289"/>
            <a:ext cx="3703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b="1" dirty="0" smtClean="0">
                <a:latin typeface="+mn-lt"/>
              </a:rPr>
              <a:t>Standard Resolutions: 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Configuration supported by off-the-shelf video card drivers.  </a:t>
            </a:r>
          </a:p>
          <a:p>
            <a:pPr>
              <a:buClr>
                <a:schemeClr val="accent6"/>
              </a:buClr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   For </a:t>
            </a:r>
            <a:r>
              <a:rPr lang="en-US" sz="1400" dirty="0">
                <a:latin typeface="+mn-lt"/>
              </a:rPr>
              <a:t>e</a:t>
            </a:r>
            <a:r>
              <a:rPr lang="en-US" sz="1400" dirty="0" smtClean="0">
                <a:latin typeface="+mn-lt"/>
              </a:rPr>
              <a:t>xample: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1920 x 1080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1600 x 900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1280 x 720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800 x 600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81400"/>
              </p:ext>
            </p:extLst>
          </p:nvPr>
        </p:nvGraphicFramePr>
        <p:xfrm>
          <a:off x="901669" y="2803843"/>
          <a:ext cx="3251200" cy="15240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89675" y="4320379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10.5’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3.2M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0149" y="2686274"/>
            <a:ext cx="83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5.9’/1.8M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25688" y="2843824"/>
            <a:ext cx="17754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400" b="1" dirty="0" smtClean="0">
                <a:solidFill>
                  <a:srgbClr val="1D1D1D"/>
                </a:solidFill>
                <a:latin typeface="+mn-lt"/>
              </a:rPr>
              <a:t>DL1.6</a:t>
            </a: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: 144.5”/3.7M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2993" y="3456196"/>
            <a:ext cx="14253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1920*1080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10614" y="787175"/>
            <a:ext cx="4234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b="1" dirty="0" smtClean="0">
                <a:latin typeface="+mn-lt"/>
              </a:rPr>
              <a:t>Non-Standard Resolutions: </a:t>
            </a:r>
          </a:p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Configuration not supported by off-the-shelf video card drivers.  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14667"/>
              </p:ext>
            </p:extLst>
          </p:nvPr>
        </p:nvGraphicFramePr>
        <p:xfrm>
          <a:off x="5624451" y="2026215"/>
          <a:ext cx="3251200" cy="22860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5000"/>
                        <a:lumOff val="7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468115" y="431221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10.5’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3.2M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92250" y="1887715"/>
            <a:ext cx="83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8.9’/2.7M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00226" y="2059997"/>
            <a:ext cx="17754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400" b="1" dirty="0" smtClean="0">
                <a:solidFill>
                  <a:srgbClr val="1D1D1D"/>
                </a:solidFill>
                <a:latin typeface="+mn-lt"/>
              </a:rPr>
              <a:t>DL1.6</a:t>
            </a: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: 144.5”/3.7M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69009" y="2392813"/>
            <a:ext cx="164500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  1920*540</a:t>
            </a:r>
          </a:p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+1920*1080</a:t>
            </a:r>
          </a:p>
          <a:p>
            <a:pPr>
              <a:buClr>
                <a:schemeClr val="accent6"/>
              </a:buClr>
            </a:pPr>
            <a:endParaRPr lang="en-US" dirty="0" smtClean="0">
              <a:solidFill>
                <a:schemeClr val="bg2"/>
              </a:solidFill>
              <a:latin typeface="+mn-lt"/>
            </a:endParaRPr>
          </a:p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= 1920*1620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77533" y="3143437"/>
            <a:ext cx="1381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05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35803"/>
              </p:ext>
            </p:extLst>
          </p:nvPr>
        </p:nvGraphicFramePr>
        <p:xfrm>
          <a:off x="666749" y="3602948"/>
          <a:ext cx="692467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1524000"/>
                <a:gridCol w="1524000"/>
                <a:gridCol w="1533525"/>
                <a:gridCol w="1504950"/>
              </a:tblGrid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DL1.6</a:t>
                      </a:r>
                      <a:endParaRPr lang="en-US" sz="1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960x540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1,920x1,080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2,880x1,620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3,840x2,160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DL1.9</a:t>
                      </a:r>
                      <a:endParaRPr lang="en-US" sz="1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832x468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1,664x936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2,496x1,404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3,328x1,872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513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DL2.5</a:t>
                      </a:r>
                      <a:endParaRPr lang="en-US" sz="1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640x360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1,280x720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1,920x1,080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D1D1D"/>
                          </a:solidFill>
                        </a:rPr>
                        <a:t>2,560x1,440</a:t>
                      </a:r>
                      <a:endParaRPr lang="en-US" sz="800" dirty="0">
                        <a:solidFill>
                          <a:srgbClr val="1D1D1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2469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DL3.1</a:t>
                      </a:r>
                      <a:endParaRPr lang="en-US" sz="10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512x288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1,024x576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1,536x864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2,048x1,152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29" y="109880"/>
            <a:ext cx="8690521" cy="438942"/>
          </a:xfrm>
        </p:spPr>
        <p:txBody>
          <a:bodyPr/>
          <a:lstStyle/>
          <a:p>
            <a:r>
              <a:rPr lang="en-US" dirty="0" smtClean="0"/>
              <a:t>Examples: Non-Standard 16:9 Resolutions </a:t>
            </a:r>
            <a:r>
              <a:rPr lang="en-US" sz="1800" dirty="0" smtClean="0">
                <a:solidFill>
                  <a:srgbClr val="FF0000"/>
                </a:solidFill>
              </a:rPr>
              <a:t>(In </a:t>
            </a:r>
            <a:r>
              <a:rPr lang="en-US" sz="1800" dirty="0">
                <a:solidFill>
                  <a:srgbClr val="FF0000"/>
                </a:solidFill>
              </a:rPr>
              <a:t>R</a:t>
            </a:r>
            <a:r>
              <a:rPr lang="en-US" sz="1800" dirty="0" smtClean="0">
                <a:solidFill>
                  <a:srgbClr val="FF0000"/>
                </a:solidFill>
              </a:rPr>
              <a:t>ed)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3908" y="3566666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rgbClr val="1D1D1D"/>
                </a:solidFill>
                <a:latin typeface="+mn-lt"/>
              </a:rPr>
              <a:t>5.3’  1.6M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05275" y="3576191"/>
            <a:ext cx="938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rgbClr val="1D1D1D"/>
                </a:solidFill>
                <a:latin typeface="+mn-lt"/>
              </a:rPr>
              <a:t>10.5’  3.2M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37708" y="3576191"/>
            <a:ext cx="938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rgbClr val="1D1D1D"/>
                </a:solidFill>
                <a:latin typeface="+mn-lt"/>
              </a:rPr>
              <a:t>15.8’  4.8M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25792" y="3576191"/>
            <a:ext cx="982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solidFill>
                  <a:srgbClr val="1D1D1D"/>
                </a:solidFill>
                <a:latin typeface="+mn-lt"/>
              </a:rPr>
              <a:t>21.0’</a:t>
            </a:r>
            <a:r>
              <a:rPr lang="en-US" sz="1200" dirty="0" smtClean="0">
                <a:latin typeface="+mn-lt"/>
              </a:rPr>
              <a:t>   6.4M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277" y="201462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5.9’/1.8M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1999" y="2738496"/>
            <a:ext cx="83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3.0’/0.9M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766801" y="1309806"/>
            <a:ext cx="82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8.9’/2.7M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666750" y="615497"/>
            <a:ext cx="95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11.8’/3.6M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08475" y="729797"/>
          <a:ext cx="6096000" cy="28575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30008" y="2928461"/>
            <a:ext cx="10360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72.3”/1.8M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5650" y="2193904"/>
            <a:ext cx="12265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144.5”/3.7M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1" y="1482716"/>
            <a:ext cx="13144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216.8”/5.5M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7605" y="768671"/>
            <a:ext cx="13068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rgbClr val="1D1D1D"/>
                </a:solidFill>
                <a:latin typeface="+mn-lt"/>
              </a:rPr>
              <a:t>289.1”/7.3M</a:t>
            </a:r>
          </a:p>
        </p:txBody>
      </p:sp>
    </p:spTree>
    <p:extLst>
      <p:ext uri="{BB962C8B-B14F-4D97-AF65-F5344CB8AC3E}">
        <p14:creationId xmlns:p14="http://schemas.microsoft.com/office/powerpoint/2010/main" val="2553017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7772400" cy="438942"/>
          </a:xfrm>
        </p:spPr>
        <p:txBody>
          <a:bodyPr/>
          <a:lstStyle/>
          <a:p>
            <a:r>
              <a:rPr lang="en-US" dirty="0" smtClean="0"/>
              <a:t>Example:  Video Wall Equals One LVI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 8 x 6 LED Display Modules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1920 = </a:t>
            </a:r>
            <a:r>
              <a:rPr lang="en-US" sz="1400" dirty="0"/>
              <a:t>10.5’ (3.2m)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7117" y="1906389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</a:t>
            </a:r>
            <a:r>
              <a:rPr lang="en-US" sz="1400" dirty="0"/>
              <a:t>1.8m)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190" b="52334"/>
          <a:stretch/>
        </p:blipFill>
        <p:spPr>
          <a:xfrm>
            <a:off x="953875" y="1462349"/>
            <a:ext cx="2703725" cy="14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9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190" b="52334"/>
          <a:stretch/>
        </p:blipFill>
        <p:spPr>
          <a:xfrm>
            <a:off x="953875" y="1462349"/>
            <a:ext cx="2703725" cy="1455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13074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528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926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640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2313074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26528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29926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332640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941737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287611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6274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967209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2313074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26528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29926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32640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941737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1287611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6274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1967209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2313074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6528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29926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332640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4" name="Rectangle 273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5" name="Rectangle 274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6" name="Rectangle 275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>
            <a:off x="2313074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8" name="Rectangle 277"/>
          <p:cNvSpPr/>
          <p:nvPr/>
        </p:nvSpPr>
        <p:spPr>
          <a:xfrm>
            <a:off x="26528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9" name="Rectangle 278"/>
          <p:cNvSpPr/>
          <p:nvPr/>
        </p:nvSpPr>
        <p:spPr>
          <a:xfrm>
            <a:off x="29926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0" name="Rectangle 279"/>
          <p:cNvSpPr/>
          <p:nvPr/>
        </p:nvSpPr>
        <p:spPr>
          <a:xfrm>
            <a:off x="332640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2313074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26528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29926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32640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7772400" cy="438942"/>
          </a:xfrm>
        </p:spPr>
        <p:txBody>
          <a:bodyPr/>
          <a:lstStyle/>
          <a:p>
            <a:r>
              <a:rPr lang="en-US" dirty="0" smtClean="0"/>
              <a:t>Example:  Video Wall </a:t>
            </a:r>
            <a:r>
              <a:rPr lang="en-US" dirty="0"/>
              <a:t>Equals One LVI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926" y="1789655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48 Modules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 8 x 6 LED Display Modules 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1920 = </a:t>
            </a:r>
            <a:r>
              <a:rPr lang="en-US" sz="1400" dirty="0"/>
              <a:t>10.5’ (3.2m)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87117" y="1906389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</a:t>
            </a:r>
            <a:r>
              <a:rPr lang="en-US" sz="1400" dirty="0"/>
              <a:t>1.8m)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8593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190" b="52334"/>
          <a:stretch/>
        </p:blipFill>
        <p:spPr>
          <a:xfrm>
            <a:off x="953875" y="1462349"/>
            <a:ext cx="2703725" cy="1455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13074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528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926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640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2313074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26528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29926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332640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941737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287611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6274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967209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2313074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26528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29926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32640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941737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1287611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6274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1967209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2313074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6528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29926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332640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4" name="Rectangle 273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5" name="Rectangle 274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6" name="Rectangle 275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>
            <a:off x="2313074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8" name="Rectangle 277"/>
          <p:cNvSpPr/>
          <p:nvPr/>
        </p:nvSpPr>
        <p:spPr>
          <a:xfrm>
            <a:off x="26528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9" name="Rectangle 278"/>
          <p:cNvSpPr/>
          <p:nvPr/>
        </p:nvSpPr>
        <p:spPr>
          <a:xfrm>
            <a:off x="29926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0" name="Rectangle 279"/>
          <p:cNvSpPr/>
          <p:nvPr/>
        </p:nvSpPr>
        <p:spPr>
          <a:xfrm>
            <a:off x="332640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2313074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26528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29926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32640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53875" y="1476698"/>
            <a:ext cx="2706263" cy="1439313"/>
          </a:xfrm>
          <a:prstGeom prst="rect">
            <a:avLst/>
          </a:prstGeom>
          <a:solidFill>
            <a:srgbClr val="D6F0FF">
              <a:alpha val="60000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7772400" cy="438942"/>
          </a:xfrm>
        </p:spPr>
        <p:txBody>
          <a:bodyPr/>
          <a:lstStyle/>
          <a:p>
            <a:r>
              <a:rPr lang="en-US" dirty="0" smtClean="0"/>
              <a:t>Example:  Video Wall </a:t>
            </a:r>
            <a:r>
              <a:rPr lang="en-US" dirty="0"/>
              <a:t>Equals One LVI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75547" y="1864380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1 LVI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 8 x 6 LED Display Modules 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1920 = </a:t>
            </a:r>
            <a:r>
              <a:rPr lang="en-US" sz="1400" dirty="0"/>
              <a:t>10.5’ (3.2m)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-87117" y="1906389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</a:t>
            </a:r>
            <a:r>
              <a:rPr lang="en-US" sz="1400" dirty="0"/>
              <a:t>1.8m)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1189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190" b="52334"/>
          <a:stretch/>
        </p:blipFill>
        <p:spPr>
          <a:xfrm>
            <a:off x="953875" y="1462349"/>
            <a:ext cx="2703725" cy="1455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1737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7611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2741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7209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13074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528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92678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6402" y="218749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941737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287611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62741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967209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2313074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26528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2992678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3326402" y="194366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941737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287611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62741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967209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2313074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26528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2992678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326402" y="266991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941737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1287611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162741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1967209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2313074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6528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2992678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3326402" y="2426085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941737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4" name="Rectangle 273"/>
          <p:cNvSpPr/>
          <p:nvPr/>
        </p:nvSpPr>
        <p:spPr>
          <a:xfrm>
            <a:off x="1287611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5" name="Rectangle 274"/>
          <p:cNvSpPr/>
          <p:nvPr/>
        </p:nvSpPr>
        <p:spPr>
          <a:xfrm>
            <a:off x="162741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6" name="Rectangle 275"/>
          <p:cNvSpPr/>
          <p:nvPr/>
        </p:nvSpPr>
        <p:spPr>
          <a:xfrm>
            <a:off x="1967209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7" name="Rectangle 276"/>
          <p:cNvSpPr/>
          <p:nvPr/>
        </p:nvSpPr>
        <p:spPr>
          <a:xfrm>
            <a:off x="2313074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8" name="Rectangle 277"/>
          <p:cNvSpPr/>
          <p:nvPr/>
        </p:nvSpPr>
        <p:spPr>
          <a:xfrm>
            <a:off x="26528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9" name="Rectangle 278"/>
          <p:cNvSpPr/>
          <p:nvPr/>
        </p:nvSpPr>
        <p:spPr>
          <a:xfrm>
            <a:off x="2992678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0" name="Rectangle 279"/>
          <p:cNvSpPr/>
          <p:nvPr/>
        </p:nvSpPr>
        <p:spPr>
          <a:xfrm>
            <a:off x="3326402" y="170060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941737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1287611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162741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1967209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2313074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26528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2992678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326402" y="1456779"/>
            <a:ext cx="340051" cy="246096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53875" y="1476698"/>
            <a:ext cx="2706263" cy="1439313"/>
          </a:xfrm>
          <a:prstGeom prst="rect">
            <a:avLst/>
          </a:prstGeom>
          <a:solidFill>
            <a:srgbClr val="D6F0FF">
              <a:alpha val="89804"/>
            </a:srgbClr>
          </a:solidFill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7772400" cy="438942"/>
          </a:xfrm>
        </p:spPr>
        <p:txBody>
          <a:bodyPr/>
          <a:lstStyle/>
          <a:p>
            <a:r>
              <a:rPr lang="en-US" dirty="0" smtClean="0"/>
              <a:t>Example:  Video Wall </a:t>
            </a:r>
            <a:r>
              <a:rPr lang="en-US" dirty="0"/>
              <a:t>Equals One LVI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 8 x 6 LED Display Modules </a:t>
            </a:r>
            <a:endParaRPr lang="en-US" sz="2000" dirty="0"/>
          </a:p>
        </p:txBody>
      </p:sp>
      <p:sp>
        <p:nvSpPr>
          <p:cNvPr id="225" name="TextBox 224"/>
          <p:cNvSpPr txBox="1"/>
          <p:nvPr/>
        </p:nvSpPr>
        <p:spPr>
          <a:xfrm>
            <a:off x="962513" y="1946705"/>
            <a:ext cx="267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LVI A</a:t>
            </a:r>
          </a:p>
          <a:p>
            <a:pPr algn="ctr">
              <a:buClr>
                <a:schemeClr val="accent6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1920 x 1080</a:t>
            </a:r>
          </a:p>
        </p:txBody>
      </p:sp>
      <p:graphicFrame>
        <p:nvGraphicFramePr>
          <p:cNvPr id="229" name="Table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50420"/>
              </p:ext>
            </p:extLst>
          </p:nvPr>
        </p:nvGraphicFramePr>
        <p:xfrm>
          <a:off x="4608669" y="860004"/>
          <a:ext cx="1929684" cy="35029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9684"/>
              </a:tblGrid>
              <a:tr h="2742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Processing</a:t>
                      </a:r>
                      <a:r>
                        <a:rPr lang="en-US" sz="1050" dirty="0" smtClean="0"/>
                        <a:t> </a:t>
                      </a:r>
                      <a:r>
                        <a:rPr kumimoji="0" lang="en-US" sz="1400" kern="1200" dirty="0" smtClean="0"/>
                        <a:t>Options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Player</a:t>
                      </a: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Synchronized Media Players</a:t>
                      </a: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 with multiple output video card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Processor</a:t>
                      </a:r>
                      <a:endParaRPr kumimoji="0"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473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Video Processor that exactly matches vertical refresh and pixel clock for all resolutions</a:t>
                      </a:r>
                      <a:endParaRPr lang="en-US" sz="105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1920 = </a:t>
            </a:r>
            <a:r>
              <a:rPr lang="en-US" sz="1400" dirty="0"/>
              <a:t>10.5’ (3.2m)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87117" y="1906389"/>
            <a:ext cx="17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</a:t>
            </a:r>
            <a:r>
              <a:rPr lang="en-US" sz="1400" dirty="0"/>
              <a:t>1.8m)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385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52563"/>
          <a:stretch/>
        </p:blipFill>
        <p:spPr>
          <a:xfrm>
            <a:off x="953874" y="1462349"/>
            <a:ext cx="5440531" cy="1448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7772400" cy="438942"/>
          </a:xfrm>
        </p:spPr>
        <p:txBody>
          <a:bodyPr/>
          <a:lstStyle/>
          <a:p>
            <a:r>
              <a:rPr lang="en-US" dirty="0" smtClean="0"/>
              <a:t>Example:  Video Wall Equals Two LVIs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16 x 6 LED Display Modules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38124" y="1957396"/>
            <a:ext cx="189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(1.8m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397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 b="52563"/>
          <a:stretch/>
        </p:blipFill>
        <p:spPr>
          <a:xfrm>
            <a:off x="953874" y="1462349"/>
            <a:ext cx="5440531" cy="1448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41737" y="1943669"/>
            <a:ext cx="5443117" cy="489926"/>
            <a:chOff x="744029" y="3188621"/>
            <a:chExt cx="7451325" cy="738172"/>
          </a:xfrm>
        </p:grpSpPr>
        <p:grpSp>
          <p:nvGrpSpPr>
            <p:cNvPr id="26" name="Group 25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941737" y="2426085"/>
            <a:ext cx="5443117" cy="489926"/>
            <a:chOff x="744029" y="3188621"/>
            <a:chExt cx="7451325" cy="738172"/>
          </a:xfrm>
        </p:grpSpPr>
        <p:grpSp>
          <p:nvGrpSpPr>
            <p:cNvPr id="133" name="Group 132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941737" y="1456779"/>
            <a:ext cx="5443117" cy="489926"/>
            <a:chOff x="744029" y="3188621"/>
            <a:chExt cx="7451325" cy="738172"/>
          </a:xfrm>
        </p:grpSpPr>
        <p:grpSp>
          <p:nvGrpSpPr>
            <p:cNvPr id="168" name="Group 167"/>
            <p:cNvGrpSpPr/>
            <p:nvPr/>
          </p:nvGrpSpPr>
          <p:grpSpPr>
            <a:xfrm>
              <a:off x="744029" y="3556000"/>
              <a:ext cx="7451325" cy="370793"/>
              <a:chOff x="736032" y="3556000"/>
              <a:chExt cx="7451325" cy="370793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744029" y="3188621"/>
              <a:ext cx="7451325" cy="370793"/>
              <a:chOff x="736032" y="3556000"/>
              <a:chExt cx="7451325" cy="37079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73603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20951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67468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139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61331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07848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4365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00050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457372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930854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5396023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586118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33465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799829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264997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721846" y="3556000"/>
                <a:ext cx="465511" cy="37079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12413"/>
            <a:ext cx="7772400" cy="438942"/>
          </a:xfrm>
        </p:spPr>
        <p:txBody>
          <a:bodyPr/>
          <a:lstStyle/>
          <a:p>
            <a:r>
              <a:rPr lang="en-US" dirty="0" smtClean="0"/>
              <a:t>Example:  Video Wall </a:t>
            </a:r>
            <a:r>
              <a:rPr lang="en-US" dirty="0"/>
              <a:t>Equals Two LVIs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6407" y="626706"/>
            <a:ext cx="8678862" cy="360869"/>
          </a:xfrm>
        </p:spPr>
        <p:txBody>
          <a:bodyPr/>
          <a:lstStyle/>
          <a:p>
            <a:r>
              <a:rPr lang="en-US" sz="2000" dirty="0" smtClean="0"/>
              <a:t>DL1.6: 16 x 6 LED Display Modules </a:t>
            </a:r>
            <a:endParaRPr lang="en-US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471138" y="2064435"/>
            <a:ext cx="212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>
                <a:latin typeface="+mn-lt"/>
              </a:rPr>
              <a:t>= 96 Modules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910943" y="1101333"/>
            <a:ext cx="274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3840 = </a:t>
            </a:r>
            <a:r>
              <a:rPr lang="en-US" sz="1400" dirty="0" smtClean="0"/>
              <a:t>21’ (6.4m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  <p:sp>
        <p:nvSpPr>
          <p:cNvPr id="192" name="TextBox 191"/>
          <p:cNvSpPr txBox="1"/>
          <p:nvPr/>
        </p:nvSpPr>
        <p:spPr>
          <a:xfrm rot="16200000">
            <a:off x="-138124" y="1957396"/>
            <a:ext cx="189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1080  =  </a:t>
            </a:r>
            <a:r>
              <a:rPr lang="en-US" sz="1400" dirty="0" smtClean="0"/>
              <a:t>5.9’ (1.8m</a:t>
            </a:r>
            <a:r>
              <a:rPr lang="en-US" sz="1400" dirty="0"/>
              <a:t>)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028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ar_Corporate_Overview_(16x9)_March2012">
  <a:themeElements>
    <a:clrScheme name="Planar Black Background">
      <a:dk1>
        <a:srgbClr val="FFFFFF"/>
      </a:dk1>
      <a:lt1>
        <a:srgbClr val="FFFFFF"/>
      </a:lt1>
      <a:dk2>
        <a:srgbClr val="004165"/>
      </a:dk2>
      <a:lt2>
        <a:srgbClr val="FFFFFF"/>
      </a:lt2>
      <a:accent1>
        <a:srgbClr val="005B8D"/>
      </a:accent1>
      <a:accent2>
        <a:srgbClr val="0082CB"/>
      </a:accent2>
      <a:accent3>
        <a:srgbClr val="F47B20"/>
      </a:accent3>
      <a:accent4>
        <a:srgbClr val="004165"/>
      </a:accent4>
      <a:accent5>
        <a:srgbClr val="005B8D"/>
      </a:accent5>
      <a:accent6>
        <a:srgbClr val="F47B20"/>
      </a:accent6>
      <a:hlink>
        <a:srgbClr val="F47B20"/>
      </a:hlink>
      <a:folHlink>
        <a:srgbClr val="0082CB"/>
      </a:folHlink>
    </a:clrScheme>
    <a:fontScheme name="Planar">
      <a:majorFont>
        <a:latin typeface="Bell Gothic Std Black"/>
        <a:ea typeface=""/>
        <a:cs typeface=""/>
      </a:majorFont>
      <a:minorFont>
        <a:latin typeface="Myriad Pro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accent3"/>
        </a:solidFill>
        <a:ln>
          <a:headEnd type="triangle"/>
          <a:tailEnd type="triangle"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AF2C5C121F9448DCA233CC03C673C" ma:contentTypeVersion="4" ma:contentTypeDescription="Create a new document." ma:contentTypeScope="" ma:versionID="d9686d89eb31974550a316e6d548ddea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EBBA4E-D582-4D66-93E1-D95B26DEDCA3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490F6F3-B7AF-4BE2-9CF9-646C07104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Planar_Corporate_Overview_(16x9)_March2012</Template>
  <TotalTime>87647</TotalTime>
  <Words>3625</Words>
  <Application>Microsoft Office PowerPoint</Application>
  <PresentationFormat>On-screen Show (16:9)</PresentationFormat>
  <Paragraphs>2116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Bell Gothic Std Black</vt:lpstr>
      <vt:lpstr>Calibri</vt:lpstr>
      <vt:lpstr>Consolas</vt:lpstr>
      <vt:lpstr>Myriad Pro</vt:lpstr>
      <vt:lpstr>Times New Roman</vt:lpstr>
      <vt:lpstr>Wingdings</vt:lpstr>
      <vt:lpstr>Wingdings 2</vt:lpstr>
      <vt:lpstr>Planar_Corporate_Overview_(16x9)_March2012</vt:lpstr>
      <vt:lpstr>PowerPoint Presentation</vt:lpstr>
      <vt:lpstr>Planar® DirectLight™ LED Video Wall System Content Planning</vt:lpstr>
      <vt:lpstr>Planar DirectLight Content Planning</vt:lpstr>
      <vt:lpstr>Example:  Video Wall Equals One LVI</vt:lpstr>
      <vt:lpstr>Example:  Video Wall Equals One LVI</vt:lpstr>
      <vt:lpstr>Example:  Video Wall Equals One LVI</vt:lpstr>
      <vt:lpstr>Example:  Video Wall Equals One LVI</vt:lpstr>
      <vt:lpstr>Example:  Video Wall Equals Two LVIs</vt:lpstr>
      <vt:lpstr>Example:  Video Wall Equals Two LVIs</vt:lpstr>
      <vt:lpstr>Example:  Video Wall Equals Two LVIs</vt:lpstr>
      <vt:lpstr>Example:  Video Wall Equals Two LVIs</vt:lpstr>
      <vt:lpstr>Example: Display Built to Match Video Wall (Non Standard Resolution)</vt:lpstr>
      <vt:lpstr>Example: Display Built to Match Video Wall (Non Standard Resolution)</vt:lpstr>
      <vt:lpstr>Example: Display Built to Match Video Wall (Non Standard Resolution)</vt:lpstr>
      <vt:lpstr>Example: Display Built to Match Video Wall (Non Standard Resolution)</vt:lpstr>
      <vt:lpstr>Example: Display Built to Match Video Wall (Non Standard Resolution)</vt:lpstr>
      <vt:lpstr>Example: Display Built to Match Vide Wall (Various Non Standard Resolutions)</vt:lpstr>
      <vt:lpstr>Example: Display Built to Match Video Wall (Various Non Standard Resolutions)</vt:lpstr>
      <vt:lpstr>Example: Display Built to Video Match Wall (Various Non Standard Resolutions)</vt:lpstr>
      <vt:lpstr>Example: Display Built to Match Video Wall (Various Non Standard Resolutions)</vt:lpstr>
      <vt:lpstr>Example: Video Wall Smaller than One LVI</vt:lpstr>
      <vt:lpstr>Example: Video Wall Smaller than One LVI</vt:lpstr>
      <vt:lpstr>Example: Video Wall Smaller than One LVI</vt:lpstr>
      <vt:lpstr>Example: Video Wall Smaller than One LVI</vt:lpstr>
      <vt:lpstr>Planar DirectLight Processing Selection Table </vt:lpstr>
      <vt:lpstr>Media Players</vt:lpstr>
      <vt:lpstr>Synchronized Media Players</vt:lpstr>
      <vt:lpstr>Personal Computers (PC)</vt:lpstr>
      <vt:lpstr>Personal Computers (PC) with Advance Video Card</vt:lpstr>
      <vt:lpstr>Video Processors</vt:lpstr>
      <vt:lpstr>Video Processors (Exactly Match Vertical Refresh and Pixel Clock for all Resolutions)</vt:lpstr>
      <vt:lpstr>Clarity® Visual Control Station™ (VCS™) </vt:lpstr>
      <vt:lpstr>Planar DirectLight background</vt:lpstr>
      <vt:lpstr>Planar DirectLight Video Connectivity</vt:lpstr>
      <vt:lpstr>PowerPoint Presentation</vt:lpstr>
      <vt:lpstr>Examples: Non-Standard 16:9 Resolutions (In Red)</vt:lpstr>
    </vt:vector>
  </TitlesOfParts>
  <Company>Planar Systems,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</dc:title>
  <dc:creator>sseminario</dc:creator>
  <dc:description>PresentationLoad.com</dc:description>
  <cp:lastModifiedBy>Kim Brown</cp:lastModifiedBy>
  <cp:revision>2535</cp:revision>
  <cp:lastPrinted>2015-07-30T16:47:48Z</cp:lastPrinted>
  <dcterms:created xsi:type="dcterms:W3CDTF">2012-07-26T04:59:31Z</dcterms:created>
  <dcterms:modified xsi:type="dcterms:W3CDTF">2015-08-05T18:53:22Z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0x0101001A7AF2C5C121F9448DCA233CC03C673C</vt:lpwstr>
  </property>
</Properties>
</file>