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4"/>
    <p:sldMasterId id="2147484425" r:id="rId5"/>
  </p:sldMasterIdLst>
  <p:notesMasterIdLst>
    <p:notesMasterId r:id="rId67"/>
  </p:notesMasterIdLst>
  <p:handoutMasterIdLst>
    <p:handoutMasterId r:id="rId68"/>
  </p:handoutMasterIdLst>
  <p:sldIdLst>
    <p:sldId id="422" r:id="rId6"/>
    <p:sldId id="561" r:id="rId7"/>
    <p:sldId id="562" r:id="rId8"/>
    <p:sldId id="563" r:id="rId9"/>
    <p:sldId id="564" r:id="rId10"/>
    <p:sldId id="438" r:id="rId11"/>
    <p:sldId id="518" r:id="rId12"/>
    <p:sldId id="511" r:id="rId13"/>
    <p:sldId id="528" r:id="rId14"/>
    <p:sldId id="454" r:id="rId15"/>
    <p:sldId id="455" r:id="rId16"/>
    <p:sldId id="453" r:id="rId17"/>
    <p:sldId id="513" r:id="rId18"/>
    <p:sldId id="512" r:id="rId19"/>
    <p:sldId id="475" r:id="rId20"/>
    <p:sldId id="557" r:id="rId21"/>
    <p:sldId id="485" r:id="rId22"/>
    <p:sldId id="484" r:id="rId23"/>
    <p:sldId id="486" r:id="rId24"/>
    <p:sldId id="530" r:id="rId25"/>
    <p:sldId id="531" r:id="rId26"/>
    <p:sldId id="532" r:id="rId27"/>
    <p:sldId id="534" r:id="rId28"/>
    <p:sldId id="536" r:id="rId29"/>
    <p:sldId id="537" r:id="rId30"/>
    <p:sldId id="539" r:id="rId31"/>
    <p:sldId id="540" r:id="rId32"/>
    <p:sldId id="541" r:id="rId33"/>
    <p:sldId id="542" r:id="rId34"/>
    <p:sldId id="543" r:id="rId35"/>
    <p:sldId id="544" r:id="rId36"/>
    <p:sldId id="548" r:id="rId37"/>
    <p:sldId id="549" r:id="rId38"/>
    <p:sldId id="550" r:id="rId39"/>
    <p:sldId id="551" r:id="rId40"/>
    <p:sldId id="552" r:id="rId41"/>
    <p:sldId id="553" r:id="rId42"/>
    <p:sldId id="556" r:id="rId43"/>
    <p:sldId id="483" r:id="rId44"/>
    <p:sldId id="508" r:id="rId45"/>
    <p:sldId id="558" r:id="rId46"/>
    <p:sldId id="559" r:id="rId47"/>
    <p:sldId id="526" r:id="rId48"/>
    <p:sldId id="481" r:id="rId49"/>
    <p:sldId id="523" r:id="rId50"/>
    <p:sldId id="480" r:id="rId51"/>
    <p:sldId id="560" r:id="rId52"/>
    <p:sldId id="493" r:id="rId53"/>
    <p:sldId id="424" r:id="rId54"/>
    <p:sldId id="427" r:id="rId55"/>
    <p:sldId id="521" r:id="rId56"/>
    <p:sldId id="522" r:id="rId57"/>
    <p:sldId id="524" r:id="rId58"/>
    <p:sldId id="525" r:id="rId59"/>
    <p:sldId id="520" r:id="rId60"/>
    <p:sldId id="529" r:id="rId61"/>
    <p:sldId id="487" r:id="rId62"/>
    <p:sldId id="429" r:id="rId63"/>
    <p:sldId id="506" r:id="rId64"/>
    <p:sldId id="490" r:id="rId65"/>
    <p:sldId id="516" r:id="rId66"/>
  </p:sldIdLst>
  <p:sldSz cx="9144000" cy="5143500" type="screen16x9"/>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4A6"/>
    <a:srgbClr val="CC0000"/>
    <a:srgbClr val="3B3B3B"/>
    <a:srgbClr val="00CC66"/>
    <a:srgbClr val="DDDDDD"/>
    <a:srgbClr val="EAEAEA"/>
    <a:srgbClr val="2A2A2A"/>
    <a:srgbClr val="1D1D1D"/>
    <a:srgbClr val="3D3D3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082" autoAdjust="0"/>
    <p:restoredTop sz="87126" autoAdjust="0"/>
  </p:normalViewPr>
  <p:slideViewPr>
    <p:cSldViewPr snapToGrid="0">
      <p:cViewPr>
        <p:scale>
          <a:sx n="164" d="100"/>
          <a:sy n="164" d="100"/>
        </p:scale>
        <p:origin x="-72" y="72"/>
      </p:cViewPr>
      <p:guideLst>
        <p:guide orient="horz" pos="1096"/>
        <p:guide orient="horz" pos="2165"/>
        <p:guide pos="3843"/>
        <p:guide pos="19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atin typeface="Times New Roman" pitchFamily="18"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latin typeface="Times New Roman" pitchFamily="18" charset="0"/>
                <a:cs typeface="+mn-cs"/>
              </a:defRPr>
            </a:lvl1pPr>
          </a:lstStyle>
          <a:p>
            <a:pPr>
              <a:defRPr/>
            </a:pPr>
            <a:endParaRPr lang="de-DE"/>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atin typeface="Times New Roman" pitchFamily="18"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atin typeface="Times New Roman" pitchFamily="18" charset="0"/>
                <a:cs typeface="+mn-cs"/>
              </a:defRPr>
            </a:lvl1pPr>
          </a:lstStyle>
          <a:p>
            <a:pPr>
              <a:defRPr/>
            </a:pPr>
            <a:fld id="{DA17669A-5BB7-4D94-B429-607C76D7E0D9}" type="slidenum">
              <a:rPr/>
              <a:pPr>
                <a:defRPr/>
              </a:pPr>
              <a:t>‹#›</a:t>
            </a:fld>
            <a:endParaRPr lang="en-US"/>
          </a:p>
        </p:txBody>
      </p:sp>
    </p:spTree>
    <p:extLst>
      <p:ext uri="{BB962C8B-B14F-4D97-AF65-F5344CB8AC3E}">
        <p14:creationId xmlns:p14="http://schemas.microsoft.com/office/powerpoint/2010/main" val="363260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9F7B9195-2302-403D-B502-E5C287853655}" type="slidenum">
              <a:rPr lang="de-DE"/>
              <a:pPr>
                <a:defRPr/>
              </a:pPr>
              <a:t>‹#›</a:t>
            </a:fld>
            <a:endParaRPr lang="de-DE"/>
          </a:p>
        </p:txBody>
      </p:sp>
    </p:spTree>
    <p:extLst>
      <p:ext uri="{BB962C8B-B14F-4D97-AF65-F5344CB8AC3E}">
        <p14:creationId xmlns:p14="http://schemas.microsoft.com/office/powerpoint/2010/main" val="3206372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74688"/>
            <a:ext cx="6142038" cy="3455987"/>
          </a:xfrm>
        </p:spPr>
      </p:sp>
      <p:sp>
        <p:nvSpPr>
          <p:cNvPr id="3" name="Notes Placeholder 2"/>
          <p:cNvSpPr>
            <a:spLocks noGrp="1"/>
          </p:cNvSpPr>
          <p:nvPr>
            <p:ph type="body" idx="1"/>
          </p:nvPr>
        </p:nvSpPr>
        <p:spPr/>
        <p:txBody>
          <a:bodyPr>
            <a:normAutofit/>
          </a:bodyPr>
          <a:lstStyle/>
          <a:p>
            <a:r>
              <a:rPr lang="en-US" dirty="0" smtClean="0"/>
              <a:t>It wasn’t until</a:t>
            </a:r>
            <a:r>
              <a:rPr lang="en-US" baseline="0" dirty="0" smtClean="0"/>
              <a:t> 2 years ago that LCD technology had really became a viable technology used in video wall applications. Up until that point rear projection cubes were predominantly used in video walls. The gaps between screens for LCD were too large totally be effective. With a gap of only 7.3 mm or ¼” this category of LCD really Open up the opportunity for High Impact Video walls. This technology features great brightness, great viewing angles, Good brightness and Color, and provide a long life with minimal Maintenance required.</a:t>
            </a:r>
          </a:p>
          <a:p>
            <a:endParaRPr lang="en-US" baseline="0" dirty="0" smtClean="0"/>
          </a:p>
          <a:p>
            <a:r>
              <a:rPr lang="en-US" baseline="0" dirty="0" smtClean="0"/>
              <a:t>WW Market estimates for this category of product is 200k panels. The rear projection cube market had previously </a:t>
            </a:r>
            <a:r>
              <a:rPr lang="en-US" baseline="0" dirty="0" err="1" smtClean="0"/>
              <a:t>houvered</a:t>
            </a:r>
            <a:r>
              <a:rPr lang="en-US" baseline="0" dirty="0" smtClean="0"/>
              <a:t> around 40k cubes. So you can see in just 2 years it is 5 times the market and continues to grow.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39</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40</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41</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MX55HDU</a:t>
            </a:r>
          </a:p>
          <a:p>
            <a:r>
              <a:rPr lang="en-US" dirty="0" smtClean="0"/>
              <a:t>-3.9mm</a:t>
            </a:r>
          </a:p>
          <a:p>
            <a:r>
              <a:rPr lang="en-US" dirty="0" smtClean="0"/>
              <a:t>-ADA Compliant</a:t>
            </a:r>
          </a:p>
          <a:p>
            <a:r>
              <a:rPr lang="en-US" dirty="0" smtClean="0"/>
              <a:t>HX60 Maintains the Matrix 1 architecture</a:t>
            </a:r>
          </a:p>
          <a:p>
            <a:r>
              <a:rPr lang="en-US" dirty="0" smtClean="0"/>
              <a:t>800 Nits for MX</a:t>
            </a:r>
          </a:p>
          <a:p>
            <a:r>
              <a:rPr lang="en-US" dirty="0" smtClean="0"/>
              <a:t>LX Modules are changing</a:t>
            </a:r>
          </a:p>
          <a:p>
            <a:r>
              <a:rPr lang="en-US" dirty="0" smtClean="0"/>
              <a:t>-</a:t>
            </a:r>
            <a:r>
              <a:rPr lang="en-US" baseline="0" dirty="0" smtClean="0"/>
              <a:t> </a:t>
            </a:r>
            <a:r>
              <a:rPr lang="en-US" dirty="0" smtClean="0"/>
              <a:t>500 Nits for LX</a:t>
            </a:r>
          </a:p>
          <a:p>
            <a:pPr>
              <a:buFontTx/>
              <a:buChar char="-"/>
            </a:pPr>
            <a:r>
              <a:rPr lang="en-US" dirty="0" smtClean="0"/>
              <a:t>Increased Depth (4.6”)</a:t>
            </a:r>
          </a:p>
          <a:p>
            <a:pPr>
              <a:buFontTx/>
              <a:buChar char="-"/>
            </a:pPr>
            <a:r>
              <a:rPr lang="en-US" dirty="0" smtClean="0"/>
              <a:t>20% lower power</a:t>
            </a:r>
            <a:r>
              <a:rPr lang="en-US" baseline="0" dirty="0" smtClean="0"/>
              <a:t> consumption</a:t>
            </a:r>
          </a:p>
          <a:p>
            <a:pPr>
              <a:buFontTx/>
              <a:buNone/>
            </a:pPr>
            <a:r>
              <a:rPr lang="en-US" baseline="0" dirty="0" smtClean="0"/>
              <a:t>Matrix 3D 46”</a:t>
            </a:r>
          </a:p>
          <a:p>
            <a:pPr>
              <a:buFontTx/>
              <a:buNone/>
            </a:pPr>
            <a:r>
              <a:rPr lang="en-US" baseline="0" dirty="0" smtClean="0"/>
              <a:t>PS5580</a:t>
            </a:r>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42</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51</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57</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61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ABBD2A09-0353-4563-AC84-245961AABBE7}" type="slidenum">
              <a:rPr lang="de-DE" smtClean="0"/>
              <a:pPr>
                <a:defRPr/>
              </a:pPr>
              <a:t>3</a:t>
            </a:fld>
            <a:endParaRPr lang="de-DE" smtClean="0"/>
          </a:p>
        </p:txBody>
      </p:sp>
      <p:sp>
        <p:nvSpPr>
          <p:cNvPr id="56323" name="Rectangle 2"/>
          <p:cNvSpPr>
            <a:spLocks noGrp="1" noRot="1" noChangeAspect="1" noChangeArrowheads="1" noTextEdit="1"/>
          </p:cNvSpPr>
          <p:nvPr>
            <p:ph type="sldImg"/>
          </p:nvPr>
        </p:nvSpPr>
        <p:spPr>
          <a:xfrm>
            <a:off x="-719138" y="-12700"/>
            <a:ext cx="8299451" cy="4668838"/>
          </a:xfrm>
          <a:ln/>
        </p:spPr>
      </p:sp>
      <p:sp>
        <p:nvSpPr>
          <p:cNvPr id="56324" name="Rectangle 3"/>
          <p:cNvSpPr>
            <a:spLocks noGrp="1" noChangeArrowheads="1"/>
          </p:cNvSpPr>
          <p:nvPr>
            <p:ph type="body" idx="1"/>
          </p:nvPr>
        </p:nvSpPr>
        <p:spPr>
          <a:xfrm>
            <a:off x="249238" y="4883150"/>
            <a:ext cx="6430962" cy="3767138"/>
          </a:xfrm>
          <a:noFill/>
          <a:ln/>
        </p:spPr>
        <p:txBody>
          <a:bodyPr lIns="89710" tIns="44857" rIns="89710" bIns="44857"/>
          <a:lstStyle/>
          <a:p>
            <a:pPr eaLnBrk="1" hangingPunct="1"/>
            <a:r>
              <a:rPr lang="en-GB" dirty="0" smtClean="0"/>
              <a:t>The video wall</a:t>
            </a:r>
            <a:r>
              <a:rPr lang="en-GB" baseline="0" dirty="0" smtClean="0"/>
              <a:t> applications that we sell Matrix into can be categorized into two different market segments.</a:t>
            </a:r>
          </a:p>
          <a:p>
            <a:pPr eaLnBrk="1" hangingPunct="1"/>
            <a:endParaRPr lang="en-GB" baseline="0" dirty="0" smtClean="0"/>
          </a:p>
          <a:p>
            <a:pPr eaLnBrk="1" hangingPunct="1"/>
            <a:r>
              <a:rPr lang="en-GB" baseline="0" dirty="0" smtClean="0"/>
              <a:t>One is Digital Signage where video wall customers are looking to create a branding experience whether that is in a retail space like the </a:t>
            </a:r>
            <a:r>
              <a:rPr lang="en-GB" baseline="0" dirty="0" err="1" smtClean="0"/>
              <a:t>Holister</a:t>
            </a:r>
            <a:r>
              <a:rPr lang="en-GB" baseline="0" dirty="0" smtClean="0"/>
              <a:t> store in NYC or a corporate lobby building the brand of the company with its employees or visitors</a:t>
            </a:r>
          </a:p>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ABBD2A09-0353-4563-AC84-245961AABBE7}" type="slidenum">
              <a:rPr lang="de-DE" smtClean="0"/>
              <a:pPr>
                <a:defRPr/>
              </a:pPr>
              <a:t>4</a:t>
            </a:fld>
            <a:endParaRPr lang="de-DE" smtClean="0"/>
          </a:p>
        </p:txBody>
      </p:sp>
      <p:sp>
        <p:nvSpPr>
          <p:cNvPr id="56323" name="Rectangle 2"/>
          <p:cNvSpPr>
            <a:spLocks noGrp="1" noRot="1" noChangeAspect="1" noChangeArrowheads="1" noTextEdit="1"/>
          </p:cNvSpPr>
          <p:nvPr>
            <p:ph type="sldImg"/>
          </p:nvPr>
        </p:nvSpPr>
        <p:spPr>
          <a:xfrm>
            <a:off x="-719138" y="-12700"/>
            <a:ext cx="8299451" cy="4668838"/>
          </a:xfrm>
          <a:ln/>
        </p:spPr>
      </p:sp>
      <p:sp>
        <p:nvSpPr>
          <p:cNvPr id="56324" name="Rectangle 3"/>
          <p:cNvSpPr>
            <a:spLocks noGrp="1" noChangeArrowheads="1"/>
          </p:cNvSpPr>
          <p:nvPr>
            <p:ph type="body" idx="1"/>
          </p:nvPr>
        </p:nvSpPr>
        <p:spPr>
          <a:xfrm>
            <a:off x="249238" y="4883150"/>
            <a:ext cx="6430962" cy="3767138"/>
          </a:xfrm>
          <a:noFill/>
          <a:ln/>
        </p:spPr>
        <p:txBody>
          <a:bodyPr lIns="89710" tIns="44857" rIns="89710" bIns="44857"/>
          <a:lstStyle/>
          <a:p>
            <a:pPr eaLnBrk="1" hangingPunct="1"/>
            <a:r>
              <a:rPr lang="en-GB" dirty="0" smtClean="0"/>
              <a:t>The Second</a:t>
            </a:r>
            <a:r>
              <a:rPr lang="en-GB" baseline="0" dirty="0" smtClean="0"/>
              <a:t> market segment for the Matrix LCD is Visualization Rooms. You have heard the term Control room before but the applications that this category of product is going into is more than just control rooms that video wall customers are looking to visualize Data, collaborate amongst people in the room or looking at other video walls and making mission critical </a:t>
            </a:r>
            <a:r>
              <a:rPr lang="en-GB" baseline="0" dirty="0" err="1" smtClean="0"/>
              <a:t>descision</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FB1A26-459E-4F62-8983-81978D7CFFD4}" type="slidenum">
              <a:rPr lang="de-DE" smtClean="0"/>
              <a:pPr/>
              <a:t>9</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7B9195-2302-403D-B502-E5C287853655}" type="slidenum">
              <a:rPr lang="de-DE" smtClean="0"/>
              <a:pPr>
                <a:defRPr/>
              </a:pPr>
              <a:t>15</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333375" y="674688"/>
            <a:ext cx="6142038" cy="3455987"/>
          </a:xfrm>
          <a:ln/>
        </p:spPr>
      </p:sp>
      <p:sp>
        <p:nvSpPr>
          <p:cNvPr id="106499" name="Notes Placeholder 2"/>
          <p:cNvSpPr>
            <a:spLocks noGrp="1"/>
          </p:cNvSpPr>
          <p:nvPr>
            <p:ph type="body" idx="1"/>
          </p:nvPr>
        </p:nvSpPr>
        <p:spPr>
          <a:noFill/>
          <a:ln/>
        </p:spPr>
        <p:txBody>
          <a:bodyPr/>
          <a:lstStyle/>
          <a:p>
            <a:endParaRPr lang="en-US" smtClean="0">
              <a:latin typeface="Arial" charset="0"/>
            </a:endParaRPr>
          </a:p>
        </p:txBody>
      </p:sp>
      <p:sp>
        <p:nvSpPr>
          <p:cNvPr id="106500" name="Slide Number Placeholder 3"/>
          <p:cNvSpPr>
            <a:spLocks noGrp="1"/>
          </p:cNvSpPr>
          <p:nvPr>
            <p:ph type="sldNum" sz="quarter" idx="5"/>
          </p:nvPr>
        </p:nvSpPr>
        <p:spPr>
          <a:noFill/>
        </p:spPr>
        <p:txBody>
          <a:bodyPr/>
          <a:lstStyle/>
          <a:p>
            <a:fld id="{337D50BF-3E1F-4985-88E8-B0C194873718}" type="slidenum">
              <a:rPr lang="en-US" smtClean="0">
                <a:latin typeface="Arial" charset="0"/>
              </a:rPr>
              <a:pPr/>
              <a:t>16</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endParaRPr lang="en-US" dirty="0" smtClean="0"/>
          </a:p>
        </p:txBody>
      </p:sp>
      <p:sp>
        <p:nvSpPr>
          <p:cNvPr id="6" name="Slide Image Placeholder 5"/>
          <p:cNvSpPr>
            <a:spLocks noGrp="1" noRot="1" noChangeAspect="1"/>
          </p:cNvSpPr>
          <p:nvPr>
            <p:ph type="sldImg"/>
          </p:nvPr>
        </p:nvSpPr>
        <p:spPr>
          <a:xfrm>
            <a:off x="381000" y="685800"/>
            <a:ext cx="6096000" cy="3429000"/>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5"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0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left) and bullets">
    <p:spTree>
      <p:nvGrpSpPr>
        <p:cNvPr id="1" name=""/>
        <p:cNvGrpSpPr/>
        <p:nvPr/>
      </p:nvGrpSpPr>
      <p:grpSpPr>
        <a:xfrm>
          <a:off x="0" y="0"/>
          <a:ext cx="0" cy="0"/>
          <a:chOff x="0" y="0"/>
          <a:chExt cx="0" cy="0"/>
        </a:xfrm>
      </p:grpSpPr>
      <p:sp>
        <p:nvSpPr>
          <p:cNvPr id="6" name="TextBox 5"/>
          <p:cNvSpPr txBox="1"/>
          <p:nvPr/>
        </p:nvSpPr>
        <p:spPr>
          <a:xfrm>
            <a:off x="381000" y="1885950"/>
            <a:ext cx="4826000" cy="400110"/>
          </a:xfrm>
          <a:prstGeom prst="rect">
            <a:avLst/>
          </a:prstGeom>
          <a:noFill/>
        </p:spPr>
        <p:txBody>
          <a:bodyPr>
            <a:spAutoFit/>
          </a:bodyPr>
          <a:lstStyle/>
          <a:p>
            <a:pPr marL="347663" indent="-347663">
              <a:buClr>
                <a:schemeClr val="accent6"/>
              </a:buClr>
              <a:buFont typeface="Wingdings" pitchFamily="2" charset="2"/>
              <a:buChar char="§"/>
              <a:defRPr/>
            </a:pPr>
            <a:endParaRPr lang="en-US" dirty="0">
              <a:latin typeface="Myriad Pro" pitchFamily="34" charset="0"/>
            </a:endParaRPr>
          </a:p>
        </p:txBody>
      </p:sp>
      <p:sp>
        <p:nvSpPr>
          <p:cNvPr id="7" name="Picture Placeholder 6"/>
          <p:cNvSpPr>
            <a:spLocks noGrp="1"/>
          </p:cNvSpPr>
          <p:nvPr>
            <p:ph type="pic" sz="quarter" idx="12"/>
          </p:nvPr>
        </p:nvSpPr>
        <p:spPr>
          <a:xfrm>
            <a:off x="578917" y="1289458"/>
            <a:ext cx="3874559" cy="2841108"/>
          </a:xfrm>
          <a:ln>
            <a:solidFill>
              <a:schemeClr val="tx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ext Placeholder 12"/>
          <p:cNvSpPr>
            <a:spLocks noGrp="1"/>
          </p:cNvSpPr>
          <p:nvPr>
            <p:ph type="body" sz="quarter" idx="17"/>
          </p:nvPr>
        </p:nvSpPr>
        <p:spPr>
          <a:xfrm>
            <a:off x="4509650" y="1646856"/>
            <a:ext cx="4579937" cy="685800"/>
          </a:xfrm>
        </p:spPr>
        <p:txBody>
          <a:bodyPr/>
          <a:lstStyle>
            <a:lvl1pPr>
              <a:defRPr sz="1800">
                <a:latin typeface="Myriad Pro" pitchFamily="34" charset="0"/>
              </a:defRPr>
            </a:lvl1pPr>
            <a:lvl2pPr>
              <a:defRPr sz="1800">
                <a:latin typeface="Myriad Pro" pitchFamily="34" charset="0"/>
              </a:defRPr>
            </a:lvl2pPr>
            <a:lvl3pPr>
              <a:defRPr sz="1800">
                <a:latin typeface="Myriad Pro" pitchFamily="34" charset="0"/>
              </a:defRPr>
            </a:lvl3pPr>
            <a:lvl4pPr>
              <a:defRPr sz="1800">
                <a:latin typeface="Myriad Pro" pitchFamily="34" charset="0"/>
              </a:defRPr>
            </a:lvl4pPr>
            <a:lvl5pPr>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7"/>
          <p:cNvSpPr>
            <a:spLocks noGrp="1"/>
          </p:cNvSpPr>
          <p:nvPr>
            <p:ph type="body" sz="quarter" idx="19" hasCustomPrompt="1"/>
          </p:nvPr>
        </p:nvSpPr>
        <p:spPr>
          <a:xfrm>
            <a:off x="4484236" y="1297781"/>
            <a:ext cx="4463823" cy="685800"/>
          </a:xfrm>
        </p:spPr>
        <p:txBody>
          <a:bodyPr/>
          <a:lstStyle>
            <a:lvl1pPr>
              <a:buNone/>
              <a:defRPr sz="1800">
                <a:latin typeface="Myriad Pro" pitchFamily="34" charset="0"/>
              </a:defRPr>
            </a:lvl1pPr>
          </a:lstStyle>
          <a:p>
            <a:pPr lvl="0"/>
            <a:r>
              <a:rPr lang="en-US" dirty="0" smtClean="0"/>
              <a:t>CLICK TO EDIT MASTER TEXT STYLES</a:t>
            </a:r>
          </a:p>
        </p:txBody>
      </p:sp>
      <p:sp>
        <p:nvSpPr>
          <p:cNvPr id="10" name="Title 1"/>
          <p:cNvSpPr>
            <a:spLocks noGrp="1"/>
          </p:cNvSpPr>
          <p:nvPr>
            <p:ph type="title"/>
          </p:nvPr>
        </p:nvSpPr>
        <p:spPr>
          <a:xfrm>
            <a:off x="145830" y="93551"/>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11" name="Text Placeholder 5"/>
          <p:cNvSpPr>
            <a:spLocks noGrp="1"/>
          </p:cNvSpPr>
          <p:nvPr>
            <p:ph type="body" sz="quarter" idx="18"/>
          </p:nvPr>
        </p:nvSpPr>
        <p:spPr>
          <a:xfrm>
            <a:off x="147041" y="626723"/>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12"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4"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Large picture and subheadi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475656" y="1276786"/>
            <a:ext cx="5760640" cy="2735137"/>
          </a:xfrm>
          <a:ln>
            <a:solidFill>
              <a:schemeClr val="tx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2" name="Title 1"/>
          <p:cNvSpPr>
            <a:spLocks noGrp="1"/>
          </p:cNvSpPr>
          <p:nvPr>
            <p:ph type="title"/>
          </p:nvPr>
        </p:nvSpPr>
        <p:spPr>
          <a:xfrm>
            <a:off x="145830" y="93551"/>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13" name="Text Placeholder 5"/>
          <p:cNvSpPr>
            <a:spLocks noGrp="1"/>
          </p:cNvSpPr>
          <p:nvPr>
            <p:ph type="body" sz="quarter" idx="18"/>
          </p:nvPr>
        </p:nvSpPr>
        <p:spPr>
          <a:xfrm>
            <a:off x="147041" y="626723"/>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8"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arge picture and subheadi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397755" y="1208318"/>
            <a:ext cx="6276672" cy="2726883"/>
          </a:xfrm>
          <a:ln>
            <a:solidFill>
              <a:schemeClr val="tx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2" name="Title 1"/>
          <p:cNvSpPr>
            <a:spLocks noGrp="1"/>
          </p:cNvSpPr>
          <p:nvPr>
            <p:ph type="title"/>
          </p:nvPr>
        </p:nvSpPr>
        <p:spPr>
          <a:xfrm>
            <a:off x="145830" y="93551"/>
            <a:ext cx="7772400" cy="438942"/>
          </a:xfrm>
        </p:spPr>
        <p:txBody>
          <a:bodyPr/>
          <a:lstStyle>
            <a:lvl1pPr>
              <a:defRPr>
                <a:solidFill>
                  <a:schemeClr val="tx1"/>
                </a:solidFill>
              </a:defRPr>
            </a:lvl1pPr>
          </a:lstStyle>
          <a:p>
            <a:r>
              <a:rPr lang="en-US" dirty="0" smtClean="0"/>
              <a:t>Click to edit Master title style</a:t>
            </a:r>
            <a:endParaRPr lang="en-US" dirty="0"/>
          </a:p>
        </p:txBody>
      </p:sp>
      <p:sp>
        <p:nvSpPr>
          <p:cNvPr id="13" name="Text Placeholder 5"/>
          <p:cNvSpPr>
            <a:spLocks noGrp="1"/>
          </p:cNvSpPr>
          <p:nvPr>
            <p:ph type="body" sz="quarter" idx="18"/>
          </p:nvPr>
        </p:nvSpPr>
        <p:spPr>
          <a:xfrm>
            <a:off x="147041" y="626723"/>
            <a:ext cx="8678862" cy="360869"/>
          </a:xfrm>
        </p:spPr>
        <p:txBody>
          <a:bodyPr/>
          <a:lstStyle>
            <a:lvl1pPr>
              <a:buNone/>
              <a:defRPr sz="2400" b="0">
                <a:latin typeface="Myriad Pro" pitchFamily="34" charset="0"/>
              </a:defRPr>
            </a:lvl1pPr>
          </a:lstStyle>
          <a:p>
            <a:pPr lvl="0"/>
            <a:r>
              <a:rPr lang="en-US" dirty="0" smtClean="0"/>
              <a:t>Click to edit Master text styles</a:t>
            </a:r>
          </a:p>
        </p:txBody>
      </p:sp>
      <p:sp>
        <p:nvSpPr>
          <p:cNvPr id="11" name="Text Placeholder 10"/>
          <p:cNvSpPr>
            <a:spLocks noGrp="1"/>
          </p:cNvSpPr>
          <p:nvPr>
            <p:ph type="body" sz="quarter" idx="19"/>
          </p:nvPr>
        </p:nvSpPr>
        <p:spPr>
          <a:xfrm>
            <a:off x="1415143" y="4008184"/>
            <a:ext cx="6248400" cy="327071"/>
          </a:xfrm>
        </p:spPr>
        <p:txBody>
          <a:bodyPr/>
          <a:lstStyle>
            <a:lvl1pPr>
              <a:buNone/>
              <a:defRPr>
                <a:latin typeface="Myriad Pro"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8"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rows of bullet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Confidential | Planar Systems</a:t>
            </a:r>
            <a:endParaRPr lang="en-US" dirty="0"/>
          </a:p>
        </p:txBody>
      </p:sp>
      <p:sp>
        <p:nvSpPr>
          <p:cNvPr id="4" name="Slide Number Placeholder 3"/>
          <p:cNvSpPr>
            <a:spLocks noGrp="1"/>
          </p:cNvSpPr>
          <p:nvPr>
            <p:ph type="sldNum" sz="quarter" idx="11"/>
          </p:nvPr>
        </p:nvSpPr>
        <p:spPr/>
        <p:txBody>
          <a:bodyPr/>
          <a:lstStyle/>
          <a:p>
            <a:pPr>
              <a:defRPr/>
            </a:pPr>
            <a:fld id="{610A0BCD-70B4-4B9D-BC9B-42A87D9211B4}" type="slidenum">
              <a:rPr lang="en-US" smtClean="0"/>
              <a:pPr>
                <a:defRPr/>
              </a:pPr>
              <a:t>‹#›</a:t>
            </a:fld>
            <a:endParaRPr lang="en-US" dirty="0"/>
          </a:p>
        </p:txBody>
      </p:sp>
      <p:sp>
        <p:nvSpPr>
          <p:cNvPr id="5" name="Text Placeholder 2"/>
          <p:cNvSpPr>
            <a:spLocks noGrp="1"/>
          </p:cNvSpPr>
          <p:nvPr>
            <p:ph type="body" idx="1"/>
          </p:nvPr>
        </p:nvSpPr>
        <p:spPr>
          <a:xfrm>
            <a:off x="706295" y="889571"/>
            <a:ext cx="3292902" cy="612001"/>
          </a:xfrm>
        </p:spPr>
        <p:txBody>
          <a:bodyPr anchor="ctr"/>
          <a:lstStyle>
            <a:lvl1pPr marL="0" indent="0">
              <a:buNone/>
              <a:defRPr sz="16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6" name="Text Placeholder 3"/>
          <p:cNvSpPr>
            <a:spLocks noGrp="1"/>
          </p:cNvSpPr>
          <p:nvPr>
            <p:ph type="body" sz="half" idx="3"/>
          </p:nvPr>
        </p:nvSpPr>
        <p:spPr>
          <a:xfrm>
            <a:off x="4648500" y="889555"/>
            <a:ext cx="3294195" cy="612000"/>
          </a:xfrm>
        </p:spPr>
        <p:txBody>
          <a:bodyPr anchor="ctr"/>
          <a:lstStyle>
            <a:lvl1pPr marL="0" indent="0">
              <a:buNone/>
              <a:defRPr sz="16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Content Placeholder 4"/>
          <p:cNvSpPr>
            <a:spLocks noGrp="1"/>
          </p:cNvSpPr>
          <p:nvPr>
            <p:ph sz="quarter" idx="2"/>
          </p:nvPr>
        </p:nvSpPr>
        <p:spPr>
          <a:xfrm>
            <a:off x="687376" y="1624412"/>
            <a:ext cx="3292902" cy="3067768"/>
          </a:xfrm>
        </p:spPr>
        <p:txBody>
          <a:bodyPr/>
          <a:lstStyle>
            <a:lvl1pPr>
              <a:defRPr sz="1600"/>
            </a:lvl1pPr>
            <a:lvl2pPr>
              <a:defRPr sz="1400"/>
            </a:lvl2pPr>
            <a:lvl3pPr>
              <a:defRPr sz="1200"/>
            </a:lvl3pPr>
            <a:lvl4pPr>
              <a:defRPr sz="1200"/>
            </a:lvl4pPr>
            <a:lvl5pP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Content Placeholder 4"/>
          <p:cNvSpPr>
            <a:spLocks noGrp="1"/>
          </p:cNvSpPr>
          <p:nvPr>
            <p:ph sz="quarter" idx="12"/>
          </p:nvPr>
        </p:nvSpPr>
        <p:spPr>
          <a:xfrm>
            <a:off x="4642419" y="1629294"/>
            <a:ext cx="3292902" cy="3067768"/>
          </a:xfrm>
        </p:spPr>
        <p:txBody>
          <a:bodyPr/>
          <a:lstStyle>
            <a:lvl1pPr>
              <a:defRPr sz="1600"/>
            </a:lvl1pPr>
            <a:lvl2pPr>
              <a:defRPr sz="1400"/>
            </a:lvl2pPr>
            <a:lvl3pPr>
              <a:defRPr sz="1200"/>
            </a:lvl3pPr>
            <a:lvl4pPr>
              <a:defRPr sz="1200"/>
            </a:lvl4pPr>
            <a:lvl5pP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Title 1"/>
          <p:cNvSpPr>
            <a:spLocks noGrp="1"/>
          </p:cNvSpPr>
          <p:nvPr>
            <p:ph type="title"/>
          </p:nvPr>
        </p:nvSpPr>
        <p:spPr>
          <a:xfrm>
            <a:off x="145830" y="93551"/>
            <a:ext cx="7772400" cy="438942"/>
          </a:xfrm>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bottom graphic">
    <p:spTree>
      <p:nvGrpSpPr>
        <p:cNvPr id="1" name=""/>
        <p:cNvGrpSpPr/>
        <p:nvPr/>
      </p:nvGrpSpPr>
      <p:grpSpPr>
        <a:xfrm>
          <a:off x="0" y="0"/>
          <a:ext cx="0" cy="0"/>
          <a:chOff x="0" y="0"/>
          <a:chExt cx="0" cy="0"/>
        </a:xfrm>
      </p:grpSpPr>
      <p:sp>
        <p:nvSpPr>
          <p:cNvPr id="12" name="Title 1"/>
          <p:cNvSpPr>
            <a:spLocks noGrp="1"/>
          </p:cNvSpPr>
          <p:nvPr>
            <p:ph type="title"/>
          </p:nvPr>
        </p:nvSpPr>
        <p:spPr>
          <a:xfrm>
            <a:off x="145830" y="93551"/>
            <a:ext cx="7772400" cy="438942"/>
          </a:xfrm>
        </p:spPr>
        <p:txBody>
          <a:bodyPr/>
          <a:lstStyle>
            <a:lvl1pPr>
              <a:defRPr>
                <a:solidFill>
                  <a:schemeClr val="tx1"/>
                </a:solidFill>
              </a:defRPr>
            </a:lvl1pPr>
          </a:lstStyle>
          <a:p>
            <a:r>
              <a:rPr lang="en-US" dirty="0" smtClean="0"/>
              <a:t>Click to edit Master title style</a:t>
            </a:r>
            <a:endParaRPr lang="en-US" dirty="0"/>
          </a:p>
        </p:txBody>
      </p:sp>
      <p:sp>
        <p:nvSpPr>
          <p:cNvPr id="13" name="Text Placeholder 5"/>
          <p:cNvSpPr>
            <a:spLocks noGrp="1"/>
          </p:cNvSpPr>
          <p:nvPr>
            <p:ph type="body" sz="quarter" idx="18"/>
          </p:nvPr>
        </p:nvSpPr>
        <p:spPr>
          <a:xfrm>
            <a:off x="147041" y="626723"/>
            <a:ext cx="8678862" cy="360869"/>
          </a:xfrm>
        </p:spPr>
        <p:txBody>
          <a:bodyPr/>
          <a:lstStyle>
            <a:lvl1pPr>
              <a:buNone/>
              <a:defRPr sz="2400" b="0">
                <a:latin typeface="Myriad Pro" pitchFamily="34" charset="0"/>
              </a:defRPr>
            </a:lvl1pPr>
          </a:lstStyle>
          <a:p>
            <a:pPr lvl="0"/>
            <a:r>
              <a:rPr lang="en-US" dirty="0" smtClean="0"/>
              <a:t>Click to edit Master text styles</a:t>
            </a:r>
          </a:p>
        </p:txBody>
      </p:sp>
      <p:sp>
        <p:nvSpPr>
          <p:cNvPr id="8"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5"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0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oran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12"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13"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0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gray">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7"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0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7"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9" name="Title 1"/>
          <p:cNvSpPr>
            <a:spLocks noGrp="1"/>
          </p:cNvSpPr>
          <p:nvPr>
            <p:ph type="title"/>
          </p:nvPr>
        </p:nvSpPr>
        <p:spPr>
          <a:xfrm>
            <a:off x="162764" y="138910"/>
            <a:ext cx="7772400" cy="521492"/>
          </a:xfrm>
        </p:spPr>
        <p:txBody>
          <a:bodyPr/>
          <a:lstStyle/>
          <a:p>
            <a:r>
              <a:rPr lang="en-US" dirty="0" smtClean="0"/>
              <a:t>Click to edit Master title style</a:t>
            </a:r>
            <a:endParaRPr lang="en-US" dirty="0"/>
          </a:p>
        </p:txBody>
      </p:sp>
      <p:sp>
        <p:nvSpPr>
          <p:cNvPr id="7"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8"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orang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4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60407" y="1218804"/>
            <a:ext cx="8195733" cy="685800"/>
          </a:xfrm>
        </p:spPr>
        <p:txBody>
          <a:bodyPr/>
          <a:lstStyle>
            <a:lvl1pPr>
              <a:defRPr sz="1600">
                <a:latin typeface="Myriad Pro" pitchFamily="34" charset="0"/>
              </a:defRPr>
            </a:lvl1pPr>
            <a:lvl2pPr>
              <a:defRPr sz="1600">
                <a:latin typeface="Myriad Pro" pitchFamily="34" charset="0"/>
              </a:defRPr>
            </a:lvl2pPr>
            <a:lvl3pPr>
              <a:defRPr sz="1600">
                <a:latin typeface="Myriad Pro" pitchFamily="34" charset="0"/>
              </a:defRPr>
            </a:lvl3pPr>
            <a:lvl4pPr>
              <a:defRPr sz="1600">
                <a:latin typeface="Myriad Pro" pitchFamily="34" charset="0"/>
              </a:defRPr>
            </a:lvl4pPr>
            <a:lvl5pPr>
              <a:defRPr sz="16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162764" y="138910"/>
            <a:ext cx="7772400" cy="464342"/>
          </a:xfrm>
        </p:spPr>
        <p:txBody>
          <a:bodyPr/>
          <a:lstStyle/>
          <a:p>
            <a:r>
              <a:rPr lang="en-US" dirty="0" smtClean="0"/>
              <a:t>Click to edit Master title style</a:t>
            </a:r>
            <a:endParaRPr lang="en-US" dirty="0"/>
          </a:p>
        </p:txBody>
      </p:sp>
      <p:sp>
        <p:nvSpPr>
          <p:cNvPr id="15" name="Text Placeholder 5"/>
          <p:cNvSpPr>
            <a:spLocks noGrp="1"/>
          </p:cNvSpPr>
          <p:nvPr>
            <p:ph type="body" sz="quarter" idx="12"/>
          </p:nvPr>
        </p:nvSpPr>
        <p:spPr>
          <a:xfrm>
            <a:off x="163972" y="686014"/>
            <a:ext cx="8678862" cy="373568"/>
          </a:xfrm>
        </p:spPr>
        <p:txBody>
          <a:bodyPr/>
          <a:lstStyle>
            <a:lvl1pPr>
              <a:buNone/>
              <a:defRPr sz="2000" b="0">
                <a:latin typeface="Myriad Pro" pitchFamily="34" charset="0"/>
              </a:defRPr>
            </a:lvl1pPr>
          </a:lstStyle>
          <a:p>
            <a:pPr lvl="0"/>
            <a:r>
              <a:rPr lang="en-US" dirty="0" smtClean="0"/>
              <a:t>Click to edit Master text styles</a:t>
            </a:r>
          </a:p>
        </p:txBody>
      </p:sp>
      <p:sp>
        <p:nvSpPr>
          <p:cNvPr id="9"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0"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box">
    <p:spTree>
      <p:nvGrpSpPr>
        <p:cNvPr id="1" name=""/>
        <p:cNvGrpSpPr/>
        <p:nvPr/>
      </p:nvGrpSpPr>
      <p:grpSpPr>
        <a:xfrm>
          <a:off x="0" y="0"/>
          <a:ext cx="0" cy="0"/>
          <a:chOff x="0" y="0"/>
          <a:chExt cx="0" cy="0"/>
        </a:xfrm>
      </p:grpSpPr>
      <p:sp>
        <p:nvSpPr>
          <p:cNvPr id="12" name="Text Placeholder 11"/>
          <p:cNvSpPr>
            <a:spLocks noGrp="1"/>
          </p:cNvSpPr>
          <p:nvPr>
            <p:ph type="body" sz="quarter" idx="18"/>
          </p:nvPr>
        </p:nvSpPr>
        <p:spPr>
          <a:xfrm>
            <a:off x="660407" y="1218804"/>
            <a:ext cx="8195733" cy="685800"/>
          </a:xfrm>
        </p:spPr>
        <p:txBody>
          <a:bodyPr/>
          <a:lstStyle>
            <a:lvl1pPr>
              <a:buNone/>
              <a:defRPr sz="1600">
                <a:latin typeface="Myriad Pro" pitchFamily="34" charset="0"/>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4" name="Title 1"/>
          <p:cNvSpPr>
            <a:spLocks noGrp="1"/>
          </p:cNvSpPr>
          <p:nvPr>
            <p:ph type="title"/>
          </p:nvPr>
        </p:nvSpPr>
        <p:spPr>
          <a:xfrm>
            <a:off x="162764" y="138910"/>
            <a:ext cx="7772400" cy="464342"/>
          </a:xfrm>
        </p:spPr>
        <p:txBody>
          <a:bodyPr/>
          <a:lstStyle/>
          <a:p>
            <a:r>
              <a:rPr lang="en-US" dirty="0" smtClean="0"/>
              <a:t>Click to edit Master title style</a:t>
            </a:r>
            <a:endParaRPr lang="en-US" dirty="0"/>
          </a:p>
        </p:txBody>
      </p:sp>
      <p:sp>
        <p:nvSpPr>
          <p:cNvPr id="15" name="Text Placeholder 5"/>
          <p:cNvSpPr>
            <a:spLocks noGrp="1"/>
          </p:cNvSpPr>
          <p:nvPr>
            <p:ph type="body" sz="quarter" idx="12"/>
          </p:nvPr>
        </p:nvSpPr>
        <p:spPr>
          <a:xfrm>
            <a:off x="163972" y="686014"/>
            <a:ext cx="8678862" cy="373568"/>
          </a:xfrm>
        </p:spPr>
        <p:txBody>
          <a:bodyPr/>
          <a:lstStyle>
            <a:lvl1pPr>
              <a:buNone/>
              <a:defRPr sz="2000" b="0">
                <a:latin typeface="Myriad Pro" pitchFamily="34" charset="0"/>
              </a:defRPr>
            </a:lvl1pPr>
          </a:lstStyle>
          <a:p>
            <a:pPr lvl="0"/>
            <a:r>
              <a:rPr lang="en-US" dirty="0" smtClean="0"/>
              <a:t>Click to edit Master text styles</a:t>
            </a:r>
          </a:p>
        </p:txBody>
      </p:sp>
      <p:sp>
        <p:nvSpPr>
          <p:cNvPr id="9"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0"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eft) and bullets">
    <p:spTree>
      <p:nvGrpSpPr>
        <p:cNvPr id="1" name=""/>
        <p:cNvGrpSpPr/>
        <p:nvPr/>
      </p:nvGrpSpPr>
      <p:grpSpPr>
        <a:xfrm>
          <a:off x="0" y="0"/>
          <a:ext cx="0" cy="0"/>
          <a:chOff x="0" y="0"/>
          <a:chExt cx="0" cy="0"/>
        </a:xfrm>
      </p:grpSpPr>
      <p:sp>
        <p:nvSpPr>
          <p:cNvPr id="6" name="TextBox 5"/>
          <p:cNvSpPr txBox="1"/>
          <p:nvPr/>
        </p:nvSpPr>
        <p:spPr>
          <a:xfrm>
            <a:off x="381000" y="1885950"/>
            <a:ext cx="4826000" cy="400110"/>
          </a:xfrm>
          <a:prstGeom prst="rect">
            <a:avLst/>
          </a:prstGeom>
          <a:noFill/>
        </p:spPr>
        <p:txBody>
          <a:bodyPr>
            <a:spAutoFit/>
          </a:bodyPr>
          <a:lstStyle/>
          <a:p>
            <a:pPr marL="347663" indent="-347663">
              <a:buClr>
                <a:schemeClr val="accent6"/>
              </a:buClr>
              <a:buFont typeface="Wingdings" pitchFamily="2" charset="2"/>
              <a:buChar char="§"/>
              <a:defRPr/>
            </a:pPr>
            <a:endParaRPr lang="en-US" dirty="0">
              <a:latin typeface="Myriad Pro" pitchFamily="34" charset="0"/>
            </a:endParaRPr>
          </a:p>
        </p:txBody>
      </p:sp>
      <p:sp>
        <p:nvSpPr>
          <p:cNvPr id="7" name="Picture Placeholder 6"/>
          <p:cNvSpPr>
            <a:spLocks noGrp="1"/>
          </p:cNvSpPr>
          <p:nvPr>
            <p:ph type="pic" sz="quarter" idx="12"/>
          </p:nvPr>
        </p:nvSpPr>
        <p:spPr>
          <a:xfrm>
            <a:off x="578917" y="1289458"/>
            <a:ext cx="3874559" cy="2794460"/>
          </a:xfrm>
          <a:ln>
            <a:solidFill>
              <a:schemeClr val="bg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ext Placeholder 12"/>
          <p:cNvSpPr>
            <a:spLocks noGrp="1"/>
          </p:cNvSpPr>
          <p:nvPr>
            <p:ph type="body" sz="quarter" idx="17"/>
          </p:nvPr>
        </p:nvSpPr>
        <p:spPr>
          <a:xfrm>
            <a:off x="4530241" y="1697657"/>
            <a:ext cx="4579937" cy="685800"/>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162764" y="138910"/>
            <a:ext cx="7772400" cy="464342"/>
          </a:xfrm>
        </p:spPr>
        <p:txBody>
          <a:bodyPr/>
          <a:lstStyle/>
          <a:p>
            <a:r>
              <a:rPr lang="en-US" dirty="0" smtClean="0"/>
              <a:t>Click to edit Master title style</a:t>
            </a:r>
            <a:endParaRPr lang="en-US" dirty="0"/>
          </a:p>
        </p:txBody>
      </p:sp>
      <p:sp>
        <p:nvSpPr>
          <p:cNvPr id="16" name="Text Placeholder 5"/>
          <p:cNvSpPr>
            <a:spLocks noGrp="1"/>
          </p:cNvSpPr>
          <p:nvPr>
            <p:ph type="body" sz="quarter" idx="19"/>
          </p:nvPr>
        </p:nvSpPr>
        <p:spPr>
          <a:xfrm>
            <a:off x="163972" y="686014"/>
            <a:ext cx="8678862" cy="373568"/>
          </a:xfrm>
        </p:spPr>
        <p:txBody>
          <a:bodyPr/>
          <a:lstStyle>
            <a:lvl1pPr>
              <a:buNone/>
              <a:defRPr sz="2000" b="0">
                <a:latin typeface="Myriad Pro" pitchFamily="34" charset="0"/>
              </a:defRPr>
            </a:lvl1pPr>
          </a:lstStyle>
          <a:p>
            <a:pPr lvl="0"/>
            <a:r>
              <a:rPr lang="en-US" dirty="0" smtClean="0"/>
              <a:t>Click to edit Master text styles</a:t>
            </a:r>
          </a:p>
        </p:txBody>
      </p:sp>
      <p:sp>
        <p:nvSpPr>
          <p:cNvPr id="14" name="Text Placeholder 13"/>
          <p:cNvSpPr>
            <a:spLocks noGrp="1"/>
          </p:cNvSpPr>
          <p:nvPr>
            <p:ph type="body" sz="quarter" idx="20" hasCustomPrompt="1"/>
          </p:nvPr>
        </p:nvSpPr>
        <p:spPr>
          <a:xfrm>
            <a:off x="4506684" y="1289956"/>
            <a:ext cx="4572000" cy="685800"/>
          </a:xfrm>
        </p:spPr>
        <p:txBody>
          <a:bodyPr/>
          <a:lstStyle>
            <a:lvl1pPr>
              <a:buNone/>
              <a:defRPr sz="1800">
                <a:latin typeface="Myriad Pro" pitchFamily="34" charset="0"/>
              </a:defRPr>
            </a:lvl1pPr>
          </a:lstStyle>
          <a:p>
            <a:pPr lvl="0"/>
            <a:r>
              <a:rPr lang="en-US" dirty="0" smtClean="0"/>
              <a:t>CLICK TO EDIT MASTER TEXT STYLES</a:t>
            </a:r>
          </a:p>
        </p:txBody>
      </p:sp>
      <p:sp>
        <p:nvSpPr>
          <p:cNvPr id="12"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7"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left) and bullets">
    <p:spTree>
      <p:nvGrpSpPr>
        <p:cNvPr id="1" name=""/>
        <p:cNvGrpSpPr/>
        <p:nvPr/>
      </p:nvGrpSpPr>
      <p:grpSpPr>
        <a:xfrm>
          <a:off x="0" y="0"/>
          <a:ext cx="0" cy="0"/>
          <a:chOff x="0" y="0"/>
          <a:chExt cx="0" cy="0"/>
        </a:xfrm>
      </p:grpSpPr>
      <p:sp>
        <p:nvSpPr>
          <p:cNvPr id="6" name="TextBox 5"/>
          <p:cNvSpPr txBox="1"/>
          <p:nvPr/>
        </p:nvSpPr>
        <p:spPr>
          <a:xfrm>
            <a:off x="381000" y="1885950"/>
            <a:ext cx="4826000" cy="400110"/>
          </a:xfrm>
          <a:prstGeom prst="rect">
            <a:avLst/>
          </a:prstGeom>
          <a:noFill/>
        </p:spPr>
        <p:txBody>
          <a:bodyPr>
            <a:spAutoFit/>
          </a:bodyPr>
          <a:lstStyle/>
          <a:p>
            <a:pPr marL="347663" indent="-347663">
              <a:buClr>
                <a:schemeClr val="accent6"/>
              </a:buClr>
              <a:buFont typeface="Wingdings" pitchFamily="2" charset="2"/>
              <a:buChar char="§"/>
              <a:defRPr/>
            </a:pPr>
            <a:endParaRPr lang="en-US" dirty="0">
              <a:latin typeface="Myriad Pro" pitchFamily="34" charset="0"/>
            </a:endParaRPr>
          </a:p>
        </p:txBody>
      </p:sp>
      <p:sp>
        <p:nvSpPr>
          <p:cNvPr id="7" name="Picture Placeholder 6"/>
          <p:cNvSpPr>
            <a:spLocks noGrp="1"/>
          </p:cNvSpPr>
          <p:nvPr>
            <p:ph type="pic" sz="quarter" idx="12"/>
          </p:nvPr>
        </p:nvSpPr>
        <p:spPr>
          <a:xfrm>
            <a:off x="4930802" y="1264978"/>
            <a:ext cx="3874559" cy="2746945"/>
          </a:xfrm>
          <a:ln>
            <a:solidFill>
              <a:schemeClr val="bg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ext Placeholder 12"/>
          <p:cNvSpPr>
            <a:spLocks noGrp="1"/>
          </p:cNvSpPr>
          <p:nvPr>
            <p:ph type="body" sz="quarter" idx="17"/>
          </p:nvPr>
        </p:nvSpPr>
        <p:spPr>
          <a:xfrm>
            <a:off x="313841" y="1648670"/>
            <a:ext cx="4579937" cy="685800"/>
          </a:xfrm>
        </p:spPr>
        <p:txBody>
          <a:bodyPr/>
          <a:lstStyle>
            <a:lvl1pPr>
              <a:defRPr sz="1600">
                <a:latin typeface="Myriad Pro" pitchFamily="34" charset="0"/>
              </a:defRPr>
            </a:lvl1pPr>
            <a:lvl2pPr>
              <a:defRPr sz="1600">
                <a:latin typeface="Myriad Pro" pitchFamily="34" charset="0"/>
              </a:defRPr>
            </a:lvl2pPr>
            <a:lvl3pPr>
              <a:defRPr sz="1600">
                <a:latin typeface="Myriad Pro" pitchFamily="34" charset="0"/>
              </a:defRPr>
            </a:lvl3pPr>
            <a:lvl4pPr>
              <a:defRPr sz="1600">
                <a:latin typeface="Myriad Pro" pitchFamily="34" charset="0"/>
              </a:defRPr>
            </a:lvl4pPr>
            <a:lvl5pPr>
              <a:defRPr sz="16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162764" y="138910"/>
            <a:ext cx="7772400" cy="464342"/>
          </a:xfrm>
        </p:spPr>
        <p:txBody>
          <a:bodyPr/>
          <a:lstStyle/>
          <a:p>
            <a:r>
              <a:rPr lang="en-US" dirty="0" smtClean="0"/>
              <a:t>Click to edit Master title style</a:t>
            </a:r>
            <a:endParaRPr lang="en-US" dirty="0"/>
          </a:p>
        </p:txBody>
      </p:sp>
      <p:sp>
        <p:nvSpPr>
          <p:cNvPr id="16" name="Text Placeholder 5"/>
          <p:cNvSpPr>
            <a:spLocks noGrp="1"/>
          </p:cNvSpPr>
          <p:nvPr>
            <p:ph type="body" sz="quarter" idx="19"/>
          </p:nvPr>
        </p:nvSpPr>
        <p:spPr>
          <a:xfrm>
            <a:off x="163972" y="686014"/>
            <a:ext cx="8678862" cy="373568"/>
          </a:xfrm>
        </p:spPr>
        <p:txBody>
          <a:bodyPr/>
          <a:lstStyle>
            <a:lvl1pPr>
              <a:buNone/>
              <a:defRPr sz="2000" b="0">
                <a:latin typeface="Myriad Pro" pitchFamily="34" charset="0"/>
              </a:defRPr>
            </a:lvl1pPr>
          </a:lstStyle>
          <a:p>
            <a:pPr lvl="0"/>
            <a:r>
              <a:rPr lang="en-US" dirty="0" smtClean="0"/>
              <a:t>Click to edit Master text styles</a:t>
            </a:r>
          </a:p>
        </p:txBody>
      </p:sp>
      <p:sp>
        <p:nvSpPr>
          <p:cNvPr id="14" name="Text Placeholder 13"/>
          <p:cNvSpPr>
            <a:spLocks noGrp="1"/>
          </p:cNvSpPr>
          <p:nvPr>
            <p:ph type="body" sz="quarter" idx="20" hasCustomPrompt="1"/>
          </p:nvPr>
        </p:nvSpPr>
        <p:spPr>
          <a:xfrm>
            <a:off x="272822" y="1265635"/>
            <a:ext cx="4603976" cy="685800"/>
          </a:xfrm>
        </p:spPr>
        <p:txBody>
          <a:bodyPr/>
          <a:lstStyle>
            <a:lvl1pPr>
              <a:buNone/>
              <a:defRPr sz="1800">
                <a:latin typeface="Myriad Pro" pitchFamily="34" charset="0"/>
              </a:defRPr>
            </a:lvl1pPr>
          </a:lstStyle>
          <a:p>
            <a:pPr lvl="0"/>
            <a:r>
              <a:rPr lang="en-US" dirty="0" smtClean="0"/>
              <a:t>CLICK TO EDIT MASTER TEXT STYLES</a:t>
            </a:r>
          </a:p>
        </p:txBody>
      </p:sp>
      <p:sp>
        <p:nvSpPr>
          <p:cNvPr id="12"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7"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Large picture and subheadi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672202" y="1245040"/>
            <a:ext cx="7398589" cy="2838895"/>
          </a:xfrm>
          <a:noFill/>
          <a:ln>
            <a:solidFill>
              <a:schemeClr val="bg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itle 1"/>
          <p:cNvSpPr>
            <a:spLocks noGrp="1"/>
          </p:cNvSpPr>
          <p:nvPr>
            <p:ph type="title"/>
          </p:nvPr>
        </p:nvSpPr>
        <p:spPr>
          <a:xfrm>
            <a:off x="162764" y="138910"/>
            <a:ext cx="7772400" cy="464342"/>
          </a:xfrm>
        </p:spPr>
        <p:txBody>
          <a:bodyPr/>
          <a:lstStyle/>
          <a:p>
            <a:r>
              <a:rPr lang="en-US" dirty="0" smtClean="0"/>
              <a:t>Click to edit Master title style</a:t>
            </a:r>
            <a:endParaRPr lang="en-US" dirty="0"/>
          </a:p>
        </p:txBody>
      </p:sp>
      <p:sp>
        <p:nvSpPr>
          <p:cNvPr id="14" name="Text Placeholder 5"/>
          <p:cNvSpPr>
            <a:spLocks noGrp="1"/>
          </p:cNvSpPr>
          <p:nvPr>
            <p:ph type="body" sz="quarter" idx="18"/>
          </p:nvPr>
        </p:nvSpPr>
        <p:spPr>
          <a:xfrm>
            <a:off x="163972" y="686014"/>
            <a:ext cx="8678862" cy="373568"/>
          </a:xfrm>
        </p:spPr>
        <p:txBody>
          <a:bodyPr/>
          <a:lstStyle>
            <a:lvl1pPr>
              <a:buNone/>
              <a:defRPr sz="2400" b="0">
                <a:latin typeface="Myriad Pro" pitchFamily="34" charset="0"/>
              </a:defRPr>
            </a:lvl1pPr>
          </a:lstStyle>
          <a:p>
            <a:pPr lvl="0"/>
            <a:r>
              <a:rPr lang="en-US" dirty="0" smtClean="0"/>
              <a:t>Click to edit Master text styles</a:t>
            </a:r>
          </a:p>
        </p:txBody>
      </p:sp>
      <p:sp>
        <p:nvSpPr>
          <p:cNvPr id="10"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1"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rge picture and subheading">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233294" y="1246514"/>
            <a:ext cx="6560911" cy="2522771"/>
          </a:xfrm>
          <a:noFill/>
          <a:ln>
            <a:solidFill>
              <a:schemeClr val="bg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itle 1"/>
          <p:cNvSpPr>
            <a:spLocks noGrp="1"/>
          </p:cNvSpPr>
          <p:nvPr>
            <p:ph type="title"/>
          </p:nvPr>
        </p:nvSpPr>
        <p:spPr>
          <a:xfrm>
            <a:off x="162764" y="138910"/>
            <a:ext cx="7772400" cy="464342"/>
          </a:xfrm>
        </p:spPr>
        <p:txBody>
          <a:bodyPr/>
          <a:lstStyle/>
          <a:p>
            <a:r>
              <a:rPr lang="en-US" smtClean="0"/>
              <a:t>Click to edit Master title style</a:t>
            </a:r>
            <a:endParaRPr lang="en-US" dirty="0"/>
          </a:p>
        </p:txBody>
      </p:sp>
      <p:sp>
        <p:nvSpPr>
          <p:cNvPr id="14" name="Text Placeholder 5"/>
          <p:cNvSpPr>
            <a:spLocks noGrp="1"/>
          </p:cNvSpPr>
          <p:nvPr>
            <p:ph type="body" sz="quarter" idx="18"/>
          </p:nvPr>
        </p:nvSpPr>
        <p:spPr>
          <a:xfrm>
            <a:off x="163972" y="686014"/>
            <a:ext cx="8678862" cy="373568"/>
          </a:xfrm>
        </p:spPr>
        <p:txBody>
          <a:bodyPr/>
          <a:lstStyle>
            <a:lvl1pPr>
              <a:buNone/>
              <a:defRPr sz="2400" b="0">
                <a:latin typeface="Myriad Pro" pitchFamily="34" charset="0"/>
              </a:defRPr>
            </a:lvl1pPr>
          </a:lstStyle>
          <a:p>
            <a:pPr lvl="0"/>
            <a:r>
              <a:rPr lang="en-US" dirty="0" smtClean="0"/>
              <a:t>Click to edit Master text styles</a:t>
            </a:r>
          </a:p>
        </p:txBody>
      </p:sp>
      <p:sp>
        <p:nvSpPr>
          <p:cNvPr id="8"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
        <p:nvSpPr>
          <p:cNvPr id="11" name="Text Placeholder 10"/>
          <p:cNvSpPr>
            <a:spLocks noGrp="1"/>
          </p:cNvSpPr>
          <p:nvPr>
            <p:ph type="body" sz="quarter" idx="19"/>
          </p:nvPr>
        </p:nvSpPr>
        <p:spPr>
          <a:xfrm>
            <a:off x="1230096" y="3842425"/>
            <a:ext cx="6585857" cy="457535"/>
          </a:xfrm>
        </p:spPr>
        <p:txBody>
          <a:bodyPr/>
          <a:lstStyle>
            <a:lvl1pPr>
              <a:buNone/>
              <a:defRPr>
                <a:latin typeface="Myriad Pro" pitchFamily="34" charset="0"/>
              </a:defRPr>
            </a:lvl1pPr>
            <a:lvl2pPr>
              <a:buNone/>
              <a:defRPr/>
            </a:lvl2pPr>
            <a:lvl3pPr>
              <a:buNone/>
              <a:defRPr/>
            </a:lvl3pPr>
            <a:lvl4pPr>
              <a:buNone/>
              <a:defRPr/>
            </a:lvl4pPr>
            <a:lvl5pPr>
              <a:buNone/>
              <a:defRPr/>
            </a:lvl5pPr>
          </a:lstStyle>
          <a:p>
            <a:pPr lvl="0"/>
            <a:r>
              <a:rPr lang="en-US" dirty="0" smtClean="0"/>
              <a:t>Click to edit Master text style</a:t>
            </a:r>
          </a:p>
        </p:txBody>
      </p:sp>
    </p:spTree>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o bottom graphic">
    <p:spTree>
      <p:nvGrpSpPr>
        <p:cNvPr id="1" name=""/>
        <p:cNvGrpSpPr/>
        <p:nvPr/>
      </p:nvGrpSpPr>
      <p:grpSpPr>
        <a:xfrm>
          <a:off x="0" y="0"/>
          <a:ext cx="0" cy="0"/>
          <a:chOff x="0" y="0"/>
          <a:chExt cx="0" cy="0"/>
        </a:xfrm>
      </p:grpSpPr>
      <p:sp>
        <p:nvSpPr>
          <p:cNvPr id="13" name="Title 1"/>
          <p:cNvSpPr>
            <a:spLocks noGrp="1"/>
          </p:cNvSpPr>
          <p:nvPr>
            <p:ph type="title"/>
          </p:nvPr>
        </p:nvSpPr>
        <p:spPr>
          <a:xfrm>
            <a:off x="162764" y="138910"/>
            <a:ext cx="7772400" cy="464342"/>
          </a:xfrm>
        </p:spPr>
        <p:txBody>
          <a:bodyPr/>
          <a:lstStyle/>
          <a:p>
            <a:r>
              <a:rPr lang="en-US" smtClean="0"/>
              <a:t>Click to edit Master title style</a:t>
            </a:r>
            <a:endParaRPr lang="en-US" dirty="0"/>
          </a:p>
        </p:txBody>
      </p:sp>
      <p:sp>
        <p:nvSpPr>
          <p:cNvPr id="14" name="Text Placeholder 5"/>
          <p:cNvSpPr>
            <a:spLocks noGrp="1"/>
          </p:cNvSpPr>
          <p:nvPr>
            <p:ph type="body" sz="quarter" idx="18"/>
          </p:nvPr>
        </p:nvSpPr>
        <p:spPr>
          <a:xfrm>
            <a:off x="163972" y="686014"/>
            <a:ext cx="8678862" cy="373568"/>
          </a:xfrm>
        </p:spPr>
        <p:txBody>
          <a:bodyPr/>
          <a:lstStyle>
            <a:lvl1pPr>
              <a:buNone/>
              <a:defRPr sz="2400" b="0">
                <a:latin typeface="Myriad Pro" pitchFamily="34" charset="0"/>
              </a:defRPr>
            </a:lvl1pPr>
          </a:lstStyle>
          <a:p>
            <a:pPr lvl="0"/>
            <a:r>
              <a:rPr lang="en-US" dirty="0" smtClean="0"/>
              <a:t>Click to edit Master text styles</a:t>
            </a:r>
          </a:p>
        </p:txBody>
      </p:sp>
      <p:sp>
        <p:nvSpPr>
          <p:cNvPr id="8"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rows of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Confidential | Planar Systems</a:t>
            </a:r>
            <a:endParaRPr lang="en-US" dirty="0"/>
          </a:p>
        </p:txBody>
      </p:sp>
      <p:sp>
        <p:nvSpPr>
          <p:cNvPr id="4" name="Slide Number Placeholder 3"/>
          <p:cNvSpPr>
            <a:spLocks noGrp="1"/>
          </p:cNvSpPr>
          <p:nvPr>
            <p:ph type="sldNum" sz="quarter" idx="11"/>
          </p:nvPr>
        </p:nvSpPr>
        <p:spPr/>
        <p:txBody>
          <a:bodyPr/>
          <a:lstStyle/>
          <a:p>
            <a:pPr>
              <a:defRPr/>
            </a:pPr>
            <a:fld id="{610A0BCD-70B4-4B9D-BC9B-42A87D9211B4}" type="slidenum">
              <a:rPr lang="en-US" smtClean="0"/>
              <a:pPr>
                <a:defRPr/>
              </a:pPr>
              <a:t>‹#›</a:t>
            </a:fld>
            <a:endParaRPr lang="en-US" dirty="0"/>
          </a:p>
        </p:txBody>
      </p:sp>
      <p:sp>
        <p:nvSpPr>
          <p:cNvPr id="5" name="Text Placeholder 2"/>
          <p:cNvSpPr>
            <a:spLocks noGrp="1"/>
          </p:cNvSpPr>
          <p:nvPr>
            <p:ph type="body" idx="1"/>
          </p:nvPr>
        </p:nvSpPr>
        <p:spPr>
          <a:xfrm>
            <a:off x="706295" y="889571"/>
            <a:ext cx="3292902" cy="612001"/>
          </a:xfrm>
        </p:spPr>
        <p:txBody>
          <a:bodyPr anchor="ctr"/>
          <a:lstStyle>
            <a:lvl1pPr marL="0" indent="0">
              <a:buNone/>
              <a:defRPr sz="16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6" name="Text Placeholder 3"/>
          <p:cNvSpPr>
            <a:spLocks noGrp="1"/>
          </p:cNvSpPr>
          <p:nvPr>
            <p:ph type="body" sz="half" idx="3"/>
          </p:nvPr>
        </p:nvSpPr>
        <p:spPr>
          <a:xfrm>
            <a:off x="4648500" y="889555"/>
            <a:ext cx="3294195" cy="612000"/>
          </a:xfrm>
        </p:spPr>
        <p:txBody>
          <a:bodyPr anchor="ctr"/>
          <a:lstStyle>
            <a:lvl1pPr marL="0" indent="0">
              <a:buNone/>
              <a:defRPr sz="16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Content Placeholder 4"/>
          <p:cNvSpPr>
            <a:spLocks noGrp="1"/>
          </p:cNvSpPr>
          <p:nvPr>
            <p:ph sz="quarter" idx="2"/>
          </p:nvPr>
        </p:nvSpPr>
        <p:spPr>
          <a:xfrm>
            <a:off x="687376" y="1624412"/>
            <a:ext cx="3292902" cy="3067768"/>
          </a:xfrm>
        </p:spPr>
        <p:txBody>
          <a:bodyPr/>
          <a:lstStyle>
            <a:lvl1pPr>
              <a:defRPr sz="1600"/>
            </a:lvl1pPr>
            <a:lvl2pPr>
              <a:defRPr sz="1400"/>
            </a:lvl2pPr>
            <a:lvl3pPr>
              <a:defRPr sz="1200"/>
            </a:lvl3pPr>
            <a:lvl4pPr>
              <a:defRPr sz="1200"/>
            </a:lvl4pPr>
            <a:lvl5pP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Content Placeholder 4"/>
          <p:cNvSpPr>
            <a:spLocks noGrp="1"/>
          </p:cNvSpPr>
          <p:nvPr>
            <p:ph sz="quarter" idx="12"/>
          </p:nvPr>
        </p:nvSpPr>
        <p:spPr>
          <a:xfrm>
            <a:off x="4642419" y="1629294"/>
            <a:ext cx="3292902" cy="3067768"/>
          </a:xfrm>
        </p:spPr>
        <p:txBody>
          <a:bodyPr/>
          <a:lstStyle>
            <a:lvl1pPr>
              <a:defRPr sz="1600"/>
            </a:lvl1pPr>
            <a:lvl2pPr>
              <a:defRPr sz="1400"/>
            </a:lvl2pPr>
            <a:lvl3pPr>
              <a:defRPr sz="1200"/>
            </a:lvl3pPr>
            <a:lvl4pPr>
              <a:defRPr sz="1200"/>
            </a:lvl4pPr>
            <a:lvl5pPr>
              <a:defRPr sz="1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0" y="461375"/>
            <a:ext cx="8382000" cy="393339"/>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41338" y="957264"/>
            <a:ext cx="8056562" cy="3738562"/>
          </a:xfrm>
        </p:spPr>
        <p:txBody>
          <a:bodyPr/>
          <a:lstStyle>
            <a:lvl2pPr>
              <a:spcAft>
                <a:spcPts val="1200"/>
              </a:spcAft>
              <a:defRPr/>
            </a:lvl2pPr>
            <a:lvl3pPr>
              <a:buClr>
                <a:schemeClr val="bg1"/>
              </a:buClr>
              <a:buSzPct val="75000"/>
              <a:defRPr baseline="0">
                <a:solidFill>
                  <a:schemeClr val="bg1"/>
                </a:solidFill>
              </a:defRPr>
            </a:lvl3pPr>
            <a:lvl4pPr>
              <a:buClr>
                <a:srgbClr val="FFDBC7"/>
              </a:buClr>
              <a:buSzPct val="75000"/>
              <a:defRPr baseline="0">
                <a:solidFill>
                  <a:srgbClr val="FFDBC7"/>
                </a:solidFill>
              </a:defRPr>
            </a:lvl4pPr>
            <a:lvl5pPr>
              <a:buClr>
                <a:srgbClr val="FFD653"/>
              </a:buClr>
              <a:buSzPct val="75000"/>
              <a:defRPr baseline="0">
                <a:solidFill>
                  <a:srgbClr val="FFD65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1"/>
          <p:cNvSpPr>
            <a:spLocks noGrp="1" noChangeArrowheads="1"/>
          </p:cNvSpPr>
          <p:nvPr>
            <p:ph type="sldNum" sz="quarter" idx="10"/>
          </p:nvPr>
        </p:nvSpPr>
        <p:spPr>
          <a:ln/>
        </p:spPr>
        <p:txBody>
          <a:bodyPr/>
          <a:lstStyle>
            <a:lvl1pPr>
              <a:defRPr/>
            </a:lvl1pPr>
          </a:lstStyle>
          <a:p>
            <a:pPr>
              <a:defRPr/>
            </a:pPr>
            <a:r>
              <a:rPr lang="en-US" dirty="0" smtClean="0"/>
              <a:t>Confidential  |  © 2010 Planar Systems, Inc.  |  Slide </a:t>
            </a:r>
            <a:fld id="{270DDCE5-CCEA-481B-8233-D409C7CF447A}" type="slidenum">
              <a:rPr lang="en-US" smtClean="0"/>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5830" y="109880"/>
            <a:ext cx="7772400" cy="438942"/>
          </a:xfrm>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138574" y="626707"/>
            <a:ext cx="8678862" cy="360869"/>
          </a:xfrm>
        </p:spPr>
        <p:txBody>
          <a:bodyPr/>
          <a:lstStyle>
            <a:lvl1pPr>
              <a:buNone/>
              <a:defRPr sz="2400" b="0"/>
            </a:lvl1pPr>
          </a:lstStyle>
          <a:p>
            <a:pPr lvl="0"/>
            <a:r>
              <a:rPr lang="en-US" smtClean="0"/>
              <a:t>Click to edit Master text styles</a:t>
            </a:r>
          </a:p>
        </p:txBody>
      </p:sp>
      <p:sp>
        <p:nvSpPr>
          <p:cNvPr id="8" name="Text Placeholder 7"/>
          <p:cNvSpPr>
            <a:spLocks noGrp="1"/>
          </p:cNvSpPr>
          <p:nvPr>
            <p:ph type="body" sz="quarter" idx="15"/>
          </p:nvPr>
        </p:nvSpPr>
        <p:spPr>
          <a:xfrm>
            <a:off x="515941" y="1320389"/>
            <a:ext cx="8179329" cy="685800"/>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
          <p:cNvSpPr>
            <a:spLocks noGrp="1"/>
          </p:cNvSpPr>
          <p:nvPr>
            <p:ph type="ftr" sz="quarter" idx="3"/>
          </p:nvPr>
        </p:nvSpPr>
        <p:spPr>
          <a:xfrm>
            <a:off x="672188" y="4804343"/>
            <a:ext cx="2895600" cy="200369"/>
          </a:xfrm>
          <a:prstGeom prst="rect">
            <a:avLst/>
          </a:prstGeom>
        </p:spPr>
        <p:txBody>
          <a:bodyPr/>
          <a:lstStyle>
            <a:lvl1pPr>
              <a:defRPr sz="800">
                <a:solidFill>
                  <a:schemeClr val="bg1"/>
                </a:solidFill>
              </a:defRPr>
            </a:lvl1pPr>
          </a:lstStyle>
          <a:p>
            <a:pPr>
              <a:defRPr/>
            </a:pPr>
            <a:r>
              <a:rPr lang="en-US" dirty="0" smtClean="0"/>
              <a:t>Confidential | Planar Systems</a:t>
            </a:r>
            <a:endParaRPr lang="en-US" dirty="0"/>
          </a:p>
        </p:txBody>
      </p:sp>
      <p:sp>
        <p:nvSpPr>
          <p:cNvPr id="12" name="Slide Number Placeholder 3"/>
          <p:cNvSpPr>
            <a:spLocks noGrp="1"/>
          </p:cNvSpPr>
          <p:nvPr>
            <p:ph type="sldNum" sz="quarter" idx="4"/>
          </p:nvPr>
        </p:nvSpPr>
        <p:spPr>
          <a:xfrm>
            <a:off x="225425" y="4800601"/>
            <a:ext cx="427038" cy="163289"/>
          </a:xfrm>
          <a:prstGeom prst="rect">
            <a:avLst/>
          </a:prstGeom>
        </p:spPr>
        <p:txBody>
          <a:bodyPr/>
          <a:lstStyle>
            <a:lvl1pPr>
              <a:defRPr sz="1000">
                <a:solidFill>
                  <a:schemeClr val="bg1"/>
                </a:solidFill>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gray">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53143" y="214721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653143" y="2667021"/>
            <a:ext cx="7772400" cy="329293"/>
          </a:xfrm>
        </p:spPr>
        <p:txBody>
          <a:bodyPr lIns="100584" anchor="b"/>
          <a:lstStyle>
            <a:lvl1pPr marL="0" indent="0" algn="l">
              <a:spcBef>
                <a:spcPts val="0"/>
              </a:spcBef>
              <a:buNone/>
              <a:defRPr sz="2400" baseline="0">
                <a:solidFill>
                  <a:schemeClr val="bg1"/>
                </a:solidFill>
                <a:latin typeface="Myriad Pro"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Ending Slid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653143" y="2364923"/>
            <a:ext cx="7772400" cy="454479"/>
          </a:xfrm>
        </p:spPr>
        <p:txBody>
          <a:bodyPr anchor="b"/>
          <a:lstStyle>
            <a:lvl1pPr marR="9144" algn="l">
              <a:defRPr sz="2800" b="1" cap="all" spc="0" baseline="0">
                <a:solidFill>
                  <a:schemeClr val="bg1"/>
                </a:solidFill>
                <a:effectLst/>
              </a:defRPr>
            </a:lvl1pPr>
            <a:extLst/>
          </a:lstStyle>
          <a:p>
            <a:r>
              <a:rPr lang="en-US" dirty="0" smtClean="0"/>
              <a:t>Click to edit Master title style</a:t>
            </a:r>
            <a:endParaRPr lang="en-US" dirty="0"/>
          </a:p>
        </p:txBody>
      </p:sp>
      <p:sp>
        <p:nvSpPr>
          <p:cNvPr id="4" name="Footer Placeholder 2"/>
          <p:cNvSpPr>
            <a:spLocks noGrp="1"/>
          </p:cNvSpPr>
          <p:nvPr>
            <p:ph type="ftr" sz="quarter" idx="3"/>
          </p:nvPr>
        </p:nvSpPr>
        <p:spPr>
          <a:xfrm>
            <a:off x="817231" y="4545791"/>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5" name="Slide Number Placeholder 3"/>
          <p:cNvSpPr>
            <a:spLocks noGrp="1"/>
          </p:cNvSpPr>
          <p:nvPr>
            <p:ph type="sldNum" sz="quarter" idx="4"/>
          </p:nvPr>
        </p:nvSpPr>
        <p:spPr>
          <a:xfrm>
            <a:off x="370468" y="4542049"/>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tandard-Title/subtitle">
    <p:spTree>
      <p:nvGrpSpPr>
        <p:cNvPr id="1" name=""/>
        <p:cNvGrpSpPr/>
        <p:nvPr/>
      </p:nvGrpSpPr>
      <p:grpSpPr>
        <a:xfrm>
          <a:off x="0" y="0"/>
          <a:ext cx="0" cy="0"/>
          <a:chOff x="0" y="0"/>
          <a:chExt cx="0" cy="0"/>
        </a:xfrm>
      </p:grpSpPr>
      <p:sp>
        <p:nvSpPr>
          <p:cNvPr id="8" name="Title 1"/>
          <p:cNvSpPr>
            <a:spLocks noGrp="1"/>
          </p:cNvSpPr>
          <p:nvPr>
            <p:ph type="title"/>
          </p:nvPr>
        </p:nvSpPr>
        <p:spPr>
          <a:xfrm>
            <a:off x="162764" y="138908"/>
            <a:ext cx="7772400" cy="464342"/>
          </a:xfrm>
        </p:spPr>
        <p:txBody>
          <a:bodyPr/>
          <a:lstStyle/>
          <a:p>
            <a:r>
              <a:rPr lang="en-US" smtClean="0"/>
              <a:t>Click to edit Master title style</a:t>
            </a:r>
            <a:endParaRPr lang="en-US" dirty="0"/>
          </a:p>
        </p:txBody>
      </p:sp>
      <p:sp>
        <p:nvSpPr>
          <p:cNvPr id="9" name="Text Placeholder 5"/>
          <p:cNvSpPr>
            <a:spLocks noGrp="1"/>
          </p:cNvSpPr>
          <p:nvPr>
            <p:ph type="body" sz="quarter" idx="12"/>
          </p:nvPr>
        </p:nvSpPr>
        <p:spPr>
          <a:xfrm>
            <a:off x="163972" y="686014"/>
            <a:ext cx="8678862" cy="373568"/>
          </a:xfrm>
        </p:spPr>
        <p:txBody>
          <a:bodyPr/>
          <a:lstStyle>
            <a:lvl1pPr>
              <a:buNone/>
              <a:defRPr sz="2000" b="0">
                <a:latin typeface="Myriad Pro" pitchFamily="34" charset="0"/>
              </a:defRPr>
            </a:lvl1pPr>
          </a:lstStyle>
          <a:p>
            <a:pPr lvl="0"/>
            <a:r>
              <a:rPr lang="en-US" smtClean="0"/>
              <a:t>Click to edit Master text styles</a:t>
            </a:r>
          </a:p>
        </p:txBody>
      </p:sp>
      <p:sp>
        <p:nvSpPr>
          <p:cNvPr id="4" name="Footer Placeholder 2"/>
          <p:cNvSpPr>
            <a:spLocks noGrp="1"/>
          </p:cNvSpPr>
          <p:nvPr>
            <p:ph type="ftr" sz="quarter" idx="13"/>
          </p:nvPr>
        </p:nvSpPr>
        <p:spPr/>
        <p:txBody>
          <a:bodyPr/>
          <a:lstStyle>
            <a:lvl1pPr>
              <a:defRPr sz="600">
                <a:solidFill>
                  <a:schemeClr val="tx1">
                    <a:shade val="50000"/>
                  </a:schemeClr>
                </a:solidFill>
                <a:latin typeface="Myriad Pro" pitchFamily="34" charset="0"/>
              </a:defRPr>
            </a:lvl1pPr>
          </a:lstStyle>
          <a:p>
            <a:pPr>
              <a:defRPr/>
            </a:pPr>
            <a:endParaRPr lang="en-US"/>
          </a:p>
        </p:txBody>
      </p:sp>
      <p:sp>
        <p:nvSpPr>
          <p:cNvPr id="5" name="Slide Number Placeholder 3"/>
          <p:cNvSpPr>
            <a:spLocks noGrp="1"/>
          </p:cNvSpPr>
          <p:nvPr>
            <p:ph type="sldNum" sz="quarter" idx="14"/>
          </p:nvPr>
        </p:nvSpPr>
        <p:spPr/>
        <p:txBody>
          <a:bodyPr/>
          <a:lstStyle>
            <a:lvl1pPr>
              <a:defRPr sz="600">
                <a:solidFill>
                  <a:schemeClr val="bg1"/>
                </a:solidFill>
                <a:latin typeface="Myriad Pro" pitchFamily="34" charset="0"/>
              </a:defRPr>
            </a:lvl1pPr>
          </a:lstStyle>
          <a:p>
            <a:pPr>
              <a:defRPr/>
            </a:pPr>
            <a:r>
              <a:rPr lang="en-US"/>
              <a:t>Confidential </a:t>
            </a:r>
            <a:r>
              <a:rPr lang="en-US" sz="900"/>
              <a:t> |  © 2008 Planar Systems, Inc.  |  Slide </a:t>
            </a:r>
            <a:fld id="{68DB3BE1-A82C-45CD-A608-45844D8B32EB}" type="slidenum">
              <a:rPr lang="en-US" sz="900"/>
              <a:pPr>
                <a:defRPr/>
              </a:pPr>
              <a:t>‹#›</a:t>
            </a:fld>
            <a:endParaRPr lang="en-US" sz="900"/>
          </a:p>
        </p:txBody>
      </p:sp>
    </p:spTree>
  </p:cSld>
  <p:clrMapOvr>
    <a:masterClrMapping/>
  </p:clrMapOvr>
  <p:transition spd="med">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7"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45830" y="109880"/>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5"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6"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Title/subtitle">
    <p:spTree>
      <p:nvGrpSpPr>
        <p:cNvPr id="1" name=""/>
        <p:cNvGrpSpPr/>
        <p:nvPr/>
      </p:nvGrpSpPr>
      <p:grpSpPr>
        <a:xfrm>
          <a:off x="0" y="0"/>
          <a:ext cx="0" cy="0"/>
          <a:chOff x="0" y="0"/>
          <a:chExt cx="0" cy="0"/>
        </a:xfrm>
      </p:grpSpPr>
      <p:sp>
        <p:nvSpPr>
          <p:cNvPr id="13" name="Title 1"/>
          <p:cNvSpPr>
            <a:spLocks noGrp="1"/>
          </p:cNvSpPr>
          <p:nvPr>
            <p:ph type="title"/>
          </p:nvPr>
        </p:nvSpPr>
        <p:spPr>
          <a:xfrm>
            <a:off x="145830" y="109880"/>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14" name="Text Placeholder 5"/>
          <p:cNvSpPr>
            <a:spLocks noGrp="1"/>
          </p:cNvSpPr>
          <p:nvPr>
            <p:ph type="body" sz="quarter" idx="12"/>
          </p:nvPr>
        </p:nvSpPr>
        <p:spPr>
          <a:xfrm>
            <a:off x="138574" y="627551"/>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6"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7"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145830" y="109880"/>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138574" y="626723"/>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8" name="Text Placeholder 7"/>
          <p:cNvSpPr>
            <a:spLocks noGrp="1"/>
          </p:cNvSpPr>
          <p:nvPr>
            <p:ph type="body" sz="quarter" idx="15"/>
          </p:nvPr>
        </p:nvSpPr>
        <p:spPr>
          <a:xfrm>
            <a:off x="515946" y="1320389"/>
            <a:ext cx="8179329" cy="685800"/>
          </a:xfrm>
        </p:spPr>
        <p:txBody>
          <a:bodyPr/>
          <a:lstStyle>
            <a:lvl1pPr>
              <a:defRPr sz="1800">
                <a:latin typeface="Myriad Pro" pitchFamily="34" charset="0"/>
              </a:defRPr>
            </a:lvl1pPr>
            <a:lvl2pPr>
              <a:defRPr sz="1800">
                <a:latin typeface="Myriad Pro" pitchFamily="34" charset="0"/>
              </a:defRPr>
            </a:lvl2pPr>
            <a:lvl3pPr>
              <a:defRPr sz="1800">
                <a:latin typeface="Myriad Pro" pitchFamily="34" charset="0"/>
              </a:defRPr>
            </a:lvl3pPr>
            <a:lvl4pPr>
              <a:defRPr sz="1800">
                <a:latin typeface="Myriad Pro" pitchFamily="34" charset="0"/>
              </a:defRPr>
            </a:lvl4pPr>
            <a:lvl5pPr>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515946" y="1320389"/>
            <a:ext cx="8179329" cy="685800"/>
          </a:xfrm>
        </p:spPr>
        <p:txBody>
          <a:bodyPr/>
          <a:lstStyle>
            <a:lvl1pPr>
              <a:buNone/>
              <a:defRPr sz="1800">
                <a:latin typeface="Myriad Pro" pitchFamily="34" charset="0"/>
              </a:defRPr>
            </a:lvl1pPr>
            <a:lvl2pPr>
              <a:buNone/>
              <a:defRPr sz="1800">
                <a:latin typeface="Myriad Pro" pitchFamily="34" charset="0"/>
              </a:defRPr>
            </a:lvl2pPr>
            <a:lvl3pPr>
              <a:buNone/>
              <a:defRPr sz="1800">
                <a:latin typeface="Myriad Pro" pitchFamily="34" charset="0"/>
              </a:defRPr>
            </a:lvl3pPr>
            <a:lvl4pPr>
              <a:buNone/>
              <a:defRPr sz="1800">
                <a:latin typeface="Myriad Pro" pitchFamily="34" charset="0"/>
              </a:defRPr>
            </a:lvl4pPr>
            <a:lvl5pPr>
              <a:buNone/>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145830" y="109880"/>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14" name="Text Placeholder 5"/>
          <p:cNvSpPr>
            <a:spLocks noGrp="1"/>
          </p:cNvSpPr>
          <p:nvPr>
            <p:ph type="body" sz="quarter" idx="12"/>
          </p:nvPr>
        </p:nvSpPr>
        <p:spPr>
          <a:xfrm>
            <a:off x="138574" y="626723"/>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7"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9"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and picture (right)">
    <p:spTree>
      <p:nvGrpSpPr>
        <p:cNvPr id="1" name=""/>
        <p:cNvGrpSpPr/>
        <p:nvPr/>
      </p:nvGrpSpPr>
      <p:grpSpPr>
        <a:xfrm>
          <a:off x="0" y="0"/>
          <a:ext cx="0" cy="0"/>
          <a:chOff x="0" y="0"/>
          <a:chExt cx="0" cy="0"/>
        </a:xfrm>
      </p:grpSpPr>
      <p:sp>
        <p:nvSpPr>
          <p:cNvPr id="6" name="TextBox 5"/>
          <p:cNvSpPr txBox="1"/>
          <p:nvPr/>
        </p:nvSpPr>
        <p:spPr>
          <a:xfrm>
            <a:off x="381000" y="1885950"/>
            <a:ext cx="4826000" cy="400110"/>
          </a:xfrm>
          <a:prstGeom prst="rect">
            <a:avLst/>
          </a:prstGeom>
          <a:noFill/>
        </p:spPr>
        <p:txBody>
          <a:bodyPr>
            <a:spAutoFit/>
          </a:bodyPr>
          <a:lstStyle/>
          <a:p>
            <a:pPr marL="347663" indent="-347663">
              <a:buClr>
                <a:schemeClr val="accent6"/>
              </a:buClr>
              <a:buFont typeface="Wingdings" pitchFamily="2" charset="2"/>
              <a:buChar char="§"/>
              <a:defRPr/>
            </a:pPr>
            <a:endParaRPr lang="en-US" dirty="0">
              <a:latin typeface="Myriad Pro" pitchFamily="34" charset="0"/>
            </a:endParaRPr>
          </a:p>
        </p:txBody>
      </p:sp>
      <p:sp>
        <p:nvSpPr>
          <p:cNvPr id="7" name="Picture Placeholder 6"/>
          <p:cNvSpPr>
            <a:spLocks noGrp="1"/>
          </p:cNvSpPr>
          <p:nvPr>
            <p:ph type="pic" sz="quarter" idx="12"/>
          </p:nvPr>
        </p:nvSpPr>
        <p:spPr>
          <a:xfrm>
            <a:off x="4898590" y="1256814"/>
            <a:ext cx="3720495" cy="2861153"/>
          </a:xfrm>
          <a:noFill/>
          <a:ln>
            <a:solidFill>
              <a:schemeClr val="tx1"/>
            </a:solidFill>
          </a:ln>
        </p:spPr>
        <p:txBody>
          <a:bodyPr/>
          <a:lstStyle>
            <a:lvl1pPr>
              <a:defRPr>
                <a:latin typeface="Myriad Pro" pitchFamily="34" charset="0"/>
              </a:defRPr>
            </a:lvl1pPr>
          </a:lstStyle>
          <a:p>
            <a:pPr lvl="0"/>
            <a:r>
              <a:rPr lang="en-US" noProof="0" dirty="0" smtClean="0"/>
              <a:t>Click icon to add picture</a:t>
            </a:r>
            <a:endParaRPr lang="en-US" noProof="0" dirty="0"/>
          </a:p>
        </p:txBody>
      </p:sp>
      <p:sp>
        <p:nvSpPr>
          <p:cNvPr id="13" name="Text Placeholder 12"/>
          <p:cNvSpPr>
            <a:spLocks noGrp="1"/>
          </p:cNvSpPr>
          <p:nvPr>
            <p:ph type="body" sz="quarter" idx="17"/>
          </p:nvPr>
        </p:nvSpPr>
        <p:spPr>
          <a:xfrm>
            <a:off x="311375" y="1632341"/>
            <a:ext cx="4500112" cy="685800"/>
          </a:xfrm>
        </p:spPr>
        <p:txBody>
          <a:bodyPr/>
          <a:lstStyle>
            <a:lvl1pPr>
              <a:defRPr sz="1800">
                <a:latin typeface="Myriad Pro" pitchFamily="34" charset="0"/>
              </a:defRPr>
            </a:lvl1pPr>
            <a:lvl2pPr>
              <a:defRPr sz="1800">
                <a:latin typeface="Myriad Pro" pitchFamily="34" charset="0"/>
              </a:defRPr>
            </a:lvl2pPr>
            <a:lvl3pPr>
              <a:defRPr sz="1800">
                <a:latin typeface="Myriad Pro" pitchFamily="34" charset="0"/>
              </a:defRPr>
            </a:lvl3pPr>
            <a:lvl4pPr>
              <a:defRPr sz="1800">
                <a:latin typeface="Myriad Pro" pitchFamily="34" charset="0"/>
              </a:defRPr>
            </a:lvl4pPr>
            <a:lvl5pPr>
              <a:defRPr sz="1800">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145830" y="109880"/>
            <a:ext cx="7772400" cy="438942"/>
          </a:xfrm>
        </p:spPr>
        <p:txBody>
          <a:bodyPr/>
          <a:lstStyle>
            <a:lvl1pPr>
              <a:defRPr sz="2800">
                <a:solidFill>
                  <a:schemeClr val="tx1"/>
                </a:solidFill>
              </a:defRPr>
            </a:lvl1pPr>
          </a:lstStyle>
          <a:p>
            <a:r>
              <a:rPr lang="en-US" dirty="0" smtClean="0"/>
              <a:t>Click to edit Master title style</a:t>
            </a:r>
            <a:endParaRPr lang="en-US" dirty="0"/>
          </a:p>
        </p:txBody>
      </p:sp>
      <p:sp>
        <p:nvSpPr>
          <p:cNvPr id="18" name="Text Placeholder 5"/>
          <p:cNvSpPr>
            <a:spLocks noGrp="1"/>
          </p:cNvSpPr>
          <p:nvPr>
            <p:ph type="body" sz="quarter" idx="18"/>
          </p:nvPr>
        </p:nvSpPr>
        <p:spPr>
          <a:xfrm>
            <a:off x="138574" y="626723"/>
            <a:ext cx="8678862" cy="360869"/>
          </a:xfrm>
        </p:spPr>
        <p:txBody>
          <a:bodyPr/>
          <a:lstStyle>
            <a:lvl1pPr>
              <a:buNone/>
              <a:defRPr sz="2000" b="0">
                <a:latin typeface="Myriad Pro" pitchFamily="34" charset="0"/>
              </a:defRPr>
            </a:lvl1pPr>
          </a:lstStyle>
          <a:p>
            <a:pPr lvl="0"/>
            <a:r>
              <a:rPr lang="en-US" dirty="0" smtClean="0"/>
              <a:t>Click to edit Master text styles</a:t>
            </a:r>
          </a:p>
        </p:txBody>
      </p:sp>
      <p:sp>
        <p:nvSpPr>
          <p:cNvPr id="20" name="Text Placeholder 19"/>
          <p:cNvSpPr>
            <a:spLocks noGrp="1"/>
          </p:cNvSpPr>
          <p:nvPr>
            <p:ph type="body" sz="quarter" idx="19" hasCustomPrompt="1"/>
          </p:nvPr>
        </p:nvSpPr>
        <p:spPr>
          <a:xfrm>
            <a:off x="293912" y="1257645"/>
            <a:ext cx="4506688" cy="350722"/>
          </a:xfrm>
        </p:spPr>
        <p:txBody>
          <a:bodyPr/>
          <a:lstStyle>
            <a:lvl1pPr>
              <a:buNone/>
              <a:defRPr sz="1800">
                <a:latin typeface="Myriad Pro" pitchFamily="34" charset="0"/>
              </a:defRPr>
            </a:lvl1pPr>
          </a:lstStyle>
          <a:p>
            <a:pPr lvl="0"/>
            <a:r>
              <a:rPr lang="en-US" dirty="0" smtClean="0"/>
              <a:t>CLICK TO EDIT MASTER TEXT STYLES</a:t>
            </a:r>
          </a:p>
        </p:txBody>
      </p:sp>
      <p:sp>
        <p:nvSpPr>
          <p:cNvPr id="10"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1"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planar bottom arc_16x9.png"/>
          <p:cNvPicPr>
            <a:picLocks noChangeAspect="1"/>
          </p:cNvPicPr>
          <p:nvPr/>
        </p:nvPicPr>
        <p:blipFill>
          <a:blip r:embed="rId16" cstate="screen"/>
          <a:stretch>
            <a:fillRect/>
          </a:stretch>
        </p:blipFill>
        <p:spPr>
          <a:xfrm>
            <a:off x="11" y="3852871"/>
            <a:ext cx="9143993" cy="1290630"/>
          </a:xfrm>
          <a:prstGeom prst="rect">
            <a:avLst/>
          </a:prstGeom>
        </p:spPr>
      </p:pic>
      <p:sp>
        <p:nvSpPr>
          <p:cNvPr id="22" name="Title Placeholder 21"/>
          <p:cNvSpPr>
            <a:spLocks noGrp="1"/>
          </p:cNvSpPr>
          <p:nvPr>
            <p:ph type="title"/>
          </p:nvPr>
        </p:nvSpPr>
        <p:spPr>
          <a:xfrm>
            <a:off x="465138" y="145256"/>
            <a:ext cx="7772400" cy="685800"/>
          </a:xfrm>
          <a:prstGeom prst="rect">
            <a:avLst/>
          </a:prstGeom>
        </p:spPr>
        <p:txBody>
          <a:bodyPr vert="horz" anchor="t">
            <a:noAutofit/>
          </a:bodyPr>
          <a:lstStyle>
            <a:extLst/>
          </a:lstStyle>
          <a:p>
            <a:r>
              <a:rPr lang="en-US" dirty="0" smtClean="0"/>
              <a:t>Click to edit Master title style</a:t>
            </a:r>
            <a:endParaRPr lang="en-US" dirty="0"/>
          </a:p>
        </p:txBody>
      </p:sp>
      <p:sp>
        <p:nvSpPr>
          <p:cNvPr id="3076" name="Text Placeholder 12"/>
          <p:cNvSpPr>
            <a:spLocks noGrp="1"/>
          </p:cNvSpPr>
          <p:nvPr>
            <p:ph type="body" idx="1"/>
          </p:nvPr>
        </p:nvSpPr>
        <p:spPr bwMode="auto">
          <a:xfrm>
            <a:off x="914400" y="1338278"/>
            <a:ext cx="7772400" cy="2889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0"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524" r:id="rId1"/>
    <p:sldLayoutId id="2147484525" r:id="rId2"/>
    <p:sldLayoutId id="2147484526"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51" r:id="rId12"/>
    <p:sldLayoutId id="2147484558" r:id="rId13"/>
    <p:sldLayoutId id="2147484556" r:id="rId14"/>
  </p:sldLayoutIdLst>
  <p:transition spd="med">
    <p:fade/>
  </p:transition>
  <p:timing>
    <p:tnLst>
      <p:par>
        <p:cTn id="1" dur="indefinite" restart="never" nodeType="tmRoot"/>
      </p:par>
    </p:tnLst>
  </p:timing>
  <p:hf hdr="0" dt="0"/>
  <p:txStyles>
    <p:titleStyle>
      <a:lvl1pPr algn="l" rtl="0" eaLnBrk="0" fontAlgn="base" hangingPunct="0">
        <a:spcBef>
          <a:spcPct val="0"/>
        </a:spcBef>
        <a:spcAft>
          <a:spcPct val="0"/>
        </a:spcAft>
        <a:defRPr sz="2800" kern="1200" spc="-1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Bell Gothic Std Black" pitchFamily="34" charset="0"/>
        </a:defRPr>
      </a:lvl2pPr>
      <a:lvl3pPr algn="l" rtl="0" eaLnBrk="0" fontAlgn="base" hangingPunct="0">
        <a:spcBef>
          <a:spcPct val="0"/>
        </a:spcBef>
        <a:spcAft>
          <a:spcPct val="0"/>
        </a:spcAft>
        <a:defRPr sz="3600">
          <a:solidFill>
            <a:schemeClr val="bg1"/>
          </a:solidFill>
          <a:latin typeface="Bell Gothic Std Black" pitchFamily="34" charset="0"/>
        </a:defRPr>
      </a:lvl3pPr>
      <a:lvl4pPr algn="l" rtl="0" eaLnBrk="0" fontAlgn="base" hangingPunct="0">
        <a:spcBef>
          <a:spcPct val="0"/>
        </a:spcBef>
        <a:spcAft>
          <a:spcPct val="0"/>
        </a:spcAft>
        <a:defRPr sz="3600">
          <a:solidFill>
            <a:schemeClr val="bg1"/>
          </a:solidFill>
          <a:latin typeface="Bell Gothic Std Black" pitchFamily="34" charset="0"/>
        </a:defRPr>
      </a:lvl4pPr>
      <a:lvl5pPr algn="l" rtl="0" eaLnBrk="0" fontAlgn="base" hangingPunct="0">
        <a:spcBef>
          <a:spcPct val="0"/>
        </a:spcBef>
        <a:spcAft>
          <a:spcPct val="0"/>
        </a:spcAft>
        <a:defRPr sz="3600">
          <a:solidFill>
            <a:schemeClr val="bg1"/>
          </a:solidFill>
          <a:latin typeface="Bell Gothic Std Black" pitchFamily="34"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rgbClr val="F47B20"/>
        </a:buClr>
        <a:buSzPct val="95000"/>
        <a:buFont typeface="Wingdings" pitchFamily="2" charset="2"/>
        <a:buChar char="§"/>
        <a:defRPr sz="1600" kern="1200">
          <a:solidFill>
            <a:schemeClr val="tx1"/>
          </a:solidFill>
          <a:latin typeface="Myriad Pro" pitchFamily="34" charset="0"/>
          <a:ea typeface="+mn-ea"/>
          <a:cs typeface="+mn-cs"/>
        </a:defRPr>
      </a:lvl1pPr>
      <a:lvl2pPr marL="739775" indent="-285750" algn="l" rtl="0" eaLnBrk="0" fontAlgn="base" hangingPunct="0">
        <a:spcBef>
          <a:spcPct val="20000"/>
        </a:spcBef>
        <a:spcAft>
          <a:spcPct val="0"/>
        </a:spcAft>
        <a:buClr>
          <a:srgbClr val="F47B20"/>
        </a:buClr>
        <a:buSzPct val="90000"/>
        <a:buFont typeface="Wingdings" pitchFamily="2" charset="2"/>
        <a:buChar char="§"/>
        <a:defRPr sz="1600" kern="1200">
          <a:solidFill>
            <a:schemeClr val="tx1"/>
          </a:solidFill>
          <a:latin typeface="Myriad Pro" pitchFamily="34" charset="0"/>
          <a:ea typeface="+mn-ea"/>
          <a:cs typeface="+mn-cs"/>
        </a:defRPr>
      </a:lvl2pPr>
      <a:lvl3pPr marL="995363" indent="-22860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3pPr>
      <a:lvl4pPr marL="1260475" indent="-22860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4pPr>
      <a:lvl5pPr marL="1481138" indent="-20955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gs>
            <a:gs pos="0">
              <a:schemeClr val="bg1">
                <a:lumMod val="50000"/>
              </a:schemeClr>
            </a:gs>
            <a:gs pos="0">
              <a:srgbClr val="494949"/>
            </a:gs>
            <a:gs pos="39999">
              <a:srgbClr val="3B3B3B"/>
            </a:gs>
            <a:gs pos="69000">
              <a:srgbClr val="2A2A2A"/>
            </a:gs>
            <a:gs pos="88000">
              <a:srgbClr val="1D1D1D"/>
            </a:gs>
            <a:gs pos="98000">
              <a:srgbClr val="000000"/>
            </a:gs>
          </a:gsLst>
          <a:lin ang="5400000" scaled="0"/>
        </a:gradFill>
        <a:effectLst/>
      </p:bgPr>
    </p:bg>
    <p:spTree>
      <p:nvGrpSpPr>
        <p:cNvPr id="1" name=""/>
        <p:cNvGrpSpPr/>
        <p:nvPr/>
      </p:nvGrpSpPr>
      <p:grpSpPr>
        <a:xfrm>
          <a:off x="0" y="0"/>
          <a:ext cx="0" cy="0"/>
          <a:chOff x="0" y="0"/>
          <a:chExt cx="0" cy="0"/>
        </a:xfrm>
      </p:grpSpPr>
      <p:pic>
        <p:nvPicPr>
          <p:cNvPr id="8" name="Picture 7" descr="planar bottom arc_16x9.png"/>
          <p:cNvPicPr>
            <a:picLocks noChangeAspect="1"/>
          </p:cNvPicPr>
          <p:nvPr/>
        </p:nvPicPr>
        <p:blipFill>
          <a:blip r:embed="rId19" cstate="screen"/>
          <a:stretch>
            <a:fillRect/>
          </a:stretch>
        </p:blipFill>
        <p:spPr>
          <a:xfrm>
            <a:off x="11" y="3852889"/>
            <a:ext cx="9143993" cy="1290629"/>
          </a:xfrm>
          <a:prstGeom prst="rect">
            <a:avLst/>
          </a:prstGeom>
        </p:spPr>
      </p:pic>
      <p:sp>
        <p:nvSpPr>
          <p:cNvPr id="22" name="Title Placeholder 21"/>
          <p:cNvSpPr>
            <a:spLocks noGrp="1"/>
          </p:cNvSpPr>
          <p:nvPr>
            <p:ph type="title"/>
          </p:nvPr>
        </p:nvSpPr>
        <p:spPr>
          <a:xfrm>
            <a:off x="188913" y="90489"/>
            <a:ext cx="7772400" cy="513160"/>
          </a:xfrm>
          <a:prstGeom prst="rect">
            <a:avLst/>
          </a:prstGeom>
        </p:spPr>
        <p:txBody>
          <a:bodyPr vert="horz" anchor="t">
            <a:noAutofit/>
          </a:bodyPr>
          <a:lstStyle>
            <a:extLst/>
          </a:lstStyle>
          <a:p>
            <a:r>
              <a:rPr lang="en-US" dirty="0" smtClean="0"/>
              <a:t>Click to edit Master title style</a:t>
            </a:r>
            <a:endParaRPr lang="en-US" dirty="0"/>
          </a:p>
        </p:txBody>
      </p:sp>
      <p:sp>
        <p:nvSpPr>
          <p:cNvPr id="4100" name="Text Placeholder 12"/>
          <p:cNvSpPr>
            <a:spLocks noGrp="1"/>
          </p:cNvSpPr>
          <p:nvPr>
            <p:ph type="body" idx="1"/>
          </p:nvPr>
        </p:nvSpPr>
        <p:spPr bwMode="auto">
          <a:xfrm>
            <a:off x="914400" y="987586"/>
            <a:ext cx="7772400" cy="2745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Footer Placeholder 2"/>
          <p:cNvSpPr>
            <a:spLocks noGrp="1"/>
          </p:cNvSpPr>
          <p:nvPr>
            <p:ph type="ftr" sz="quarter" idx="3"/>
          </p:nvPr>
        </p:nvSpPr>
        <p:spPr>
          <a:xfrm>
            <a:off x="672188" y="4804359"/>
            <a:ext cx="2895600" cy="200369"/>
          </a:xfrm>
          <a:prstGeom prst="rect">
            <a:avLst/>
          </a:prstGeom>
        </p:spPr>
        <p:txBody>
          <a:bodyPr/>
          <a:lstStyle>
            <a:lvl1pPr>
              <a:defRPr sz="600">
                <a:solidFill>
                  <a:schemeClr val="bg1"/>
                </a:solidFill>
                <a:latin typeface="Myriad Pro" pitchFamily="34" charset="0"/>
              </a:defRPr>
            </a:lvl1pPr>
          </a:lstStyle>
          <a:p>
            <a:pPr>
              <a:defRPr/>
            </a:pPr>
            <a:r>
              <a:rPr lang="en-US" dirty="0" smtClean="0"/>
              <a:t>Confidential | Planar Systems</a:t>
            </a:r>
            <a:endParaRPr lang="en-US" dirty="0"/>
          </a:p>
        </p:txBody>
      </p:sp>
      <p:sp>
        <p:nvSpPr>
          <p:cNvPr id="11" name="Slide Number Placeholder 3"/>
          <p:cNvSpPr>
            <a:spLocks noGrp="1"/>
          </p:cNvSpPr>
          <p:nvPr>
            <p:ph type="sldNum" sz="quarter" idx="4"/>
          </p:nvPr>
        </p:nvSpPr>
        <p:spPr>
          <a:xfrm>
            <a:off x="225425" y="4800617"/>
            <a:ext cx="427038" cy="163289"/>
          </a:xfrm>
          <a:prstGeom prst="rect">
            <a:avLst/>
          </a:prstGeom>
        </p:spPr>
        <p:txBody>
          <a:bodyPr/>
          <a:lstStyle>
            <a:lvl1pPr>
              <a:defRPr sz="600">
                <a:solidFill>
                  <a:schemeClr val="bg1"/>
                </a:solidFill>
                <a:latin typeface="Myriad Pro" pitchFamily="34" charset="0"/>
              </a:defRPr>
            </a:lvl1pPr>
          </a:lstStyle>
          <a:p>
            <a:pPr>
              <a:defRPr/>
            </a:pPr>
            <a:fld id="{610A0BCD-70B4-4B9D-BC9B-42A87D9211B4}"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538" r:id="rId1"/>
    <p:sldLayoutId id="2147484539" r:id="rId2"/>
    <p:sldLayoutId id="2147484540" r:id="rId3"/>
    <p:sldLayoutId id="2147484542" r:id="rId4"/>
    <p:sldLayoutId id="2147484543" r:id="rId5"/>
    <p:sldLayoutId id="2147484545" r:id="rId6"/>
    <p:sldLayoutId id="2147484546" r:id="rId7"/>
    <p:sldLayoutId id="2147484547" r:id="rId8"/>
    <p:sldLayoutId id="2147484548" r:id="rId9"/>
    <p:sldLayoutId id="2147484549" r:id="rId10"/>
    <p:sldLayoutId id="2147484550" r:id="rId11"/>
    <p:sldLayoutId id="2147484555" r:id="rId12"/>
    <p:sldLayoutId id="2147484557" r:id="rId13"/>
    <p:sldLayoutId id="2147484562" r:id="rId14"/>
    <p:sldLayoutId id="2147484563" r:id="rId15"/>
    <p:sldLayoutId id="2147484564" r:id="rId16"/>
    <p:sldLayoutId id="2147484565" r:id="rId17"/>
  </p:sldLayoutIdLst>
  <p:transition spd="med">
    <p:fade/>
  </p:transition>
  <p:timing>
    <p:tnLst>
      <p:par>
        <p:cTn id="1" dur="indefinite" restart="never" nodeType="tmRoot"/>
      </p:par>
    </p:tnLst>
  </p:timing>
  <p:hf hdr="0" dt="0"/>
  <p:txStyles>
    <p:titleStyle>
      <a:lvl1pPr algn="l" rtl="0" eaLnBrk="0" fontAlgn="base" hangingPunct="0">
        <a:spcBef>
          <a:spcPct val="0"/>
        </a:spcBef>
        <a:spcAft>
          <a:spcPct val="0"/>
        </a:spcAft>
        <a:defRPr sz="2800" kern="1200" spc="-1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Bell Gothic Std Black" pitchFamily="34" charset="0"/>
        </a:defRPr>
      </a:lvl2pPr>
      <a:lvl3pPr algn="l" rtl="0" eaLnBrk="0" fontAlgn="base" hangingPunct="0">
        <a:spcBef>
          <a:spcPct val="0"/>
        </a:spcBef>
        <a:spcAft>
          <a:spcPct val="0"/>
        </a:spcAft>
        <a:defRPr sz="3600">
          <a:solidFill>
            <a:schemeClr val="bg1"/>
          </a:solidFill>
          <a:latin typeface="Bell Gothic Std Black" pitchFamily="34" charset="0"/>
        </a:defRPr>
      </a:lvl3pPr>
      <a:lvl4pPr algn="l" rtl="0" eaLnBrk="0" fontAlgn="base" hangingPunct="0">
        <a:spcBef>
          <a:spcPct val="0"/>
        </a:spcBef>
        <a:spcAft>
          <a:spcPct val="0"/>
        </a:spcAft>
        <a:defRPr sz="3600">
          <a:solidFill>
            <a:schemeClr val="bg1"/>
          </a:solidFill>
          <a:latin typeface="Bell Gothic Std Black" pitchFamily="34" charset="0"/>
        </a:defRPr>
      </a:lvl4pPr>
      <a:lvl5pPr algn="l" rtl="0" eaLnBrk="0" fontAlgn="base" hangingPunct="0">
        <a:spcBef>
          <a:spcPct val="0"/>
        </a:spcBef>
        <a:spcAft>
          <a:spcPct val="0"/>
        </a:spcAft>
        <a:defRPr sz="3600">
          <a:solidFill>
            <a:schemeClr val="bg1"/>
          </a:solidFill>
          <a:latin typeface="Bell Gothic Std Black" pitchFamily="34"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rgbClr val="F47B20"/>
        </a:buClr>
        <a:buSzPct val="95000"/>
        <a:buFont typeface="Wingdings" pitchFamily="2" charset="2"/>
        <a:buChar char="§"/>
        <a:defRPr sz="1600" kern="1200">
          <a:solidFill>
            <a:schemeClr val="tx1"/>
          </a:solidFill>
          <a:latin typeface="Myriad Pro" pitchFamily="34" charset="0"/>
          <a:ea typeface="+mn-ea"/>
          <a:cs typeface="+mn-cs"/>
        </a:defRPr>
      </a:lvl1pPr>
      <a:lvl2pPr marL="739775" indent="-285750" algn="l" rtl="0" eaLnBrk="0" fontAlgn="base" hangingPunct="0">
        <a:spcBef>
          <a:spcPct val="20000"/>
        </a:spcBef>
        <a:spcAft>
          <a:spcPct val="0"/>
        </a:spcAft>
        <a:buClr>
          <a:srgbClr val="F47B20"/>
        </a:buClr>
        <a:buSzPct val="90000"/>
        <a:buFont typeface="Wingdings" pitchFamily="2" charset="2"/>
        <a:buChar char="§"/>
        <a:defRPr sz="1600" kern="1200">
          <a:solidFill>
            <a:schemeClr val="tx1"/>
          </a:solidFill>
          <a:latin typeface="Myriad Pro" pitchFamily="34" charset="0"/>
          <a:ea typeface="+mn-ea"/>
          <a:cs typeface="+mn-cs"/>
        </a:defRPr>
      </a:lvl2pPr>
      <a:lvl3pPr marL="995363" indent="-22860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3pPr>
      <a:lvl4pPr marL="1260475" indent="-22860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4pPr>
      <a:lvl5pPr marL="1481138" indent="-209550" algn="l" rtl="0" eaLnBrk="0" fontAlgn="base" hangingPunct="0">
        <a:spcBef>
          <a:spcPct val="20000"/>
        </a:spcBef>
        <a:spcAft>
          <a:spcPct val="0"/>
        </a:spcAft>
        <a:buClr>
          <a:srgbClr val="F47B20"/>
        </a:buClr>
        <a:buFont typeface="Wingdings" pitchFamily="2" charset="2"/>
        <a:buChar char="§"/>
        <a:defRPr sz="1600" kern="1200">
          <a:solidFill>
            <a:schemeClr val="tx1"/>
          </a:solidFill>
          <a:latin typeface="Myriad Pro" pitchFamily="34" charset="0"/>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casestudies.planar.com/" TargetMode="External"/><Relationship Id="rId1" Type="http://schemas.openxmlformats.org/officeDocument/2006/relationships/slideLayout" Target="../slideLayouts/slideLayout20.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hyperlink" Target="http://casestudies.planar.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hyperlink" Target="http://casestudies.planar.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hyperlink" Target="http://casestudies.planar.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hyperlink" Target="http://casestudies.planar.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hyperlink" Target="http://casestudies.planar.com/" TargetMode="Externa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2.png"/><Relationship Id="rId4" Type="http://schemas.openxmlformats.org/officeDocument/2006/relationships/hyperlink" Target="http://casestudies.planar.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1.xml"/><Relationship Id="rId1" Type="http://schemas.openxmlformats.org/officeDocument/2006/relationships/tags" Target="../tags/tag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hyperlink" Target="http://casestudies.planar.com/" TargetMode="Externa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hyperlink" Target="http://casestudies.planar.com/" TargetMode="External"/><Relationship Id="rId2" Type="http://schemas.openxmlformats.org/officeDocument/2006/relationships/image" Target="../media/image57.jpeg"/><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8.jpeg"/><Relationship Id="rId1" Type="http://schemas.openxmlformats.org/officeDocument/2006/relationships/slideLayout" Target="../slideLayouts/slideLayout18.xml"/><Relationship Id="rId4" Type="http://schemas.openxmlformats.org/officeDocument/2006/relationships/hyperlink" Target="http://casestudies.planar.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hyperlink" Target="http://casestudies.planar.com/"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0.jpeg"/><Relationship Id="rId1" Type="http://schemas.openxmlformats.org/officeDocument/2006/relationships/slideLayout" Target="../slideLayouts/slideLayout18.xml"/><Relationship Id="rId4" Type="http://schemas.openxmlformats.org/officeDocument/2006/relationships/hyperlink" Target="http://casestudies.planar.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tags" Target="../tags/tag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2793" y="1924963"/>
            <a:ext cx="7772400" cy="454479"/>
          </a:xfrm>
        </p:spPr>
        <p:txBody>
          <a:bodyPr/>
          <a:lstStyle/>
          <a:p>
            <a:r>
              <a:rPr lang="en-US" dirty="0" smtClean="0"/>
              <a:t>Clarity Matrix with G2 Architecture</a:t>
            </a:r>
            <a:endParaRPr lang="en-US" dirty="0"/>
          </a:p>
        </p:txBody>
      </p:sp>
      <p:sp>
        <p:nvSpPr>
          <p:cNvPr id="3" name="Content Placeholder 2"/>
          <p:cNvSpPr txBox="1">
            <a:spLocks/>
          </p:cNvSpPr>
          <p:nvPr/>
        </p:nvSpPr>
        <p:spPr bwMode="auto">
          <a:xfrm>
            <a:off x="405576" y="2323744"/>
            <a:ext cx="7766874" cy="381356"/>
          </a:xfrm>
          <a:prstGeom prst="rect">
            <a:avLst/>
          </a:prstGeom>
          <a:noFill/>
          <a:ln w="9525">
            <a:noFill/>
            <a:miter lim="800000"/>
            <a:headEnd/>
            <a:tailEnd/>
          </a:ln>
        </p:spPr>
        <p:txBody>
          <a:bodyPr vert="horz" wrap="square" lIns="100584"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F47B20"/>
              </a:buClr>
              <a:buSzPct val="95000"/>
              <a:buFont typeface="Wingdings" pitchFamily="2" charset="2"/>
              <a:buNone/>
              <a:tabLst/>
              <a:defRPr/>
            </a:pPr>
            <a:r>
              <a:rPr kumimoji="0" lang="en-US" sz="1800" b="0" i="0" u="none" strike="noStrike" kern="1200" cap="none" spc="0" normalizeH="0" baseline="0" noProof="0" dirty="0" smtClean="0">
                <a:ln>
                  <a:noFill/>
                </a:ln>
                <a:solidFill>
                  <a:schemeClr val="bg1"/>
                </a:solidFill>
                <a:effectLst/>
                <a:uLnTx/>
                <a:uFillTx/>
                <a:latin typeface="Myriad Pro" pitchFamily="34" charset="0"/>
                <a:ea typeface="+mn-ea"/>
                <a:cs typeface="+mn-cs"/>
              </a:rPr>
              <a:t>The best-in-class LCD video wall system just got better</a:t>
            </a:r>
          </a:p>
        </p:txBody>
      </p:sp>
      <p:sp>
        <p:nvSpPr>
          <p:cNvPr id="5" name="Content Placeholder 2"/>
          <p:cNvSpPr txBox="1">
            <a:spLocks/>
          </p:cNvSpPr>
          <p:nvPr/>
        </p:nvSpPr>
        <p:spPr bwMode="auto">
          <a:xfrm>
            <a:off x="462726" y="4527194"/>
            <a:ext cx="5957124" cy="381356"/>
          </a:xfrm>
          <a:prstGeom prst="rect">
            <a:avLst/>
          </a:prstGeom>
          <a:noFill/>
          <a:ln w="9525">
            <a:noFill/>
            <a:miter lim="800000"/>
            <a:headEnd/>
            <a:tailEnd/>
          </a:ln>
        </p:spPr>
        <p:txBody>
          <a:bodyPr vert="horz" wrap="square" lIns="100584"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F47B20"/>
              </a:buClr>
              <a:buSzPct val="95000"/>
              <a:buFont typeface="Wingdings" pitchFamily="2" charset="2"/>
              <a:buNone/>
              <a:tabLst/>
              <a:defRPr/>
            </a:pPr>
            <a:r>
              <a:rPr kumimoji="0" lang="en-US" sz="1800" b="0" i="0" u="none" strike="noStrike" kern="1200" cap="none" spc="0" normalizeH="0" baseline="0" noProof="0" dirty="0" smtClean="0">
                <a:ln>
                  <a:noFill/>
                </a:ln>
                <a:solidFill>
                  <a:schemeClr val="bg1"/>
                </a:solidFill>
                <a:effectLst/>
                <a:uLnTx/>
                <a:uFillTx/>
                <a:latin typeface="Myriad Pro" pitchFamily="34" charset="0"/>
                <a:ea typeface="+mn-ea"/>
                <a:cs typeface="+mn-cs"/>
              </a:rPr>
              <a:t>Clarity Matrix G2 Product Overview</a:t>
            </a:r>
            <a:endParaRPr lang="en-US" sz="1800" dirty="0" smtClean="0">
              <a:solidFill>
                <a:schemeClr val="bg1"/>
              </a:solidFill>
              <a:latin typeface="Myriad Pro"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90500" y="1269604"/>
            <a:ext cx="6375393" cy="3029346"/>
          </a:xfrm>
        </p:spPr>
        <p:txBody>
          <a:bodyPr/>
          <a:lstStyle/>
          <a:p>
            <a:pPr marL="228600" indent="-228600"/>
            <a:r>
              <a:rPr lang="en-US" sz="1800" dirty="0" smtClean="0"/>
              <a:t>Perfect panel-to-panel alignment</a:t>
            </a:r>
          </a:p>
          <a:p>
            <a:pPr marL="228600" indent="-228600"/>
            <a:r>
              <a:rPr lang="en-US" sz="1800" dirty="0" smtClean="0"/>
              <a:t>Thinnest profile LCD video wall in the industry</a:t>
            </a:r>
          </a:p>
          <a:p>
            <a:pPr marL="228600" indent="-228600"/>
            <a:r>
              <a:rPr lang="en-US" sz="1800" dirty="0" smtClean="0"/>
              <a:t>Brightness and color balance tools</a:t>
            </a:r>
          </a:p>
          <a:p>
            <a:pPr marL="228600" indent="-228600"/>
            <a:r>
              <a:rPr lang="en-US" sz="1800" dirty="0" smtClean="0">
                <a:solidFill>
                  <a:schemeClr val="bg1"/>
                </a:solidFill>
              </a:rPr>
              <a:t>High bandwidth input connectivity</a:t>
            </a:r>
          </a:p>
          <a:p>
            <a:pPr marL="228600" lvl="0" indent="-228600"/>
            <a:r>
              <a:rPr lang="en-US" sz="1800" dirty="0" smtClean="0">
                <a:solidFill>
                  <a:schemeClr val="bg1"/>
                </a:solidFill>
              </a:rPr>
              <a:t>Single source </a:t>
            </a:r>
            <a:r>
              <a:rPr lang="en-US" sz="1800" dirty="0" err="1" smtClean="0">
                <a:solidFill>
                  <a:schemeClr val="bg1"/>
                </a:solidFill>
              </a:rPr>
              <a:t>UltraHD</a:t>
            </a:r>
            <a:r>
              <a:rPr lang="en-US" sz="1800" dirty="0" smtClean="0">
                <a:solidFill>
                  <a:schemeClr val="bg1"/>
                </a:solidFill>
              </a:rPr>
              <a:t> (4K) input and scaling</a:t>
            </a:r>
          </a:p>
          <a:p>
            <a:pPr marL="228600" lvl="0" indent="-228600"/>
            <a:r>
              <a:rPr lang="en-US" sz="1800" dirty="0" smtClean="0">
                <a:solidFill>
                  <a:schemeClr val="bg1"/>
                </a:solidFill>
              </a:rPr>
              <a:t>10-bit color input and processing</a:t>
            </a:r>
          </a:p>
          <a:p>
            <a:pPr marL="228600" lvl="0" indent="-228600"/>
            <a:r>
              <a:rPr lang="en-US" sz="1800" dirty="0" smtClean="0">
                <a:solidFill>
                  <a:schemeClr val="bg1"/>
                </a:solidFill>
              </a:rPr>
              <a:t>Tiled bezel width as narrow as 3.7 mm</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6672" y="654264"/>
            <a:ext cx="8678862" cy="373568"/>
          </a:xfrm>
        </p:spPr>
        <p:txBody>
          <a:bodyPr/>
          <a:lstStyle/>
          <a:p>
            <a:pPr marL="0" indent="0"/>
            <a:r>
              <a:rPr lang="en-US" dirty="0" smtClean="0"/>
              <a:t>1) Superior Visual Performance</a:t>
            </a:r>
            <a:endParaRPr lang="en-US" dirty="0"/>
          </a:p>
        </p:txBody>
      </p:sp>
      <p:sp>
        <p:nvSpPr>
          <p:cNvPr id="8"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9"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10</a:t>
            </a:fld>
            <a:endParaRPr lang="en-US" sz="800" dirty="0"/>
          </a:p>
        </p:txBody>
      </p:sp>
      <p:sp>
        <p:nvSpPr>
          <p:cNvPr id="10"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pic>
        <p:nvPicPr>
          <p:cNvPr id="12" name="Picture 11" descr="matrix.png"/>
          <p:cNvPicPr>
            <a:picLocks noChangeAspect="1"/>
          </p:cNvPicPr>
          <p:nvPr/>
        </p:nvPicPr>
        <p:blipFill>
          <a:blip r:embed="rId2" cstate="screen"/>
          <a:stretch>
            <a:fillRect/>
          </a:stretch>
        </p:blipFill>
        <p:spPr>
          <a:xfrm>
            <a:off x="4829671" y="704850"/>
            <a:ext cx="4415929" cy="2800885"/>
          </a:xfrm>
          <a:prstGeom prst="rect">
            <a:avLst/>
          </a:prstGeom>
        </p:spPr>
      </p:pic>
      <p:pic>
        <p:nvPicPr>
          <p:cNvPr id="13" name="Picture 12" descr="4k-bug.png"/>
          <p:cNvPicPr>
            <a:picLocks noChangeAspect="1"/>
          </p:cNvPicPr>
          <p:nvPr/>
        </p:nvPicPr>
        <p:blipFill>
          <a:blip r:embed="rId3" cstate="screen"/>
          <a:stretch>
            <a:fillRect/>
          </a:stretch>
        </p:blipFill>
        <p:spPr>
          <a:xfrm>
            <a:off x="7880349" y="2798571"/>
            <a:ext cx="609601" cy="448057"/>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22257" y="1193404"/>
            <a:ext cx="6915143" cy="3016646"/>
          </a:xfrm>
        </p:spPr>
        <p:txBody>
          <a:bodyPr/>
          <a:lstStyle/>
          <a:p>
            <a:pPr marL="228600" indent="-228600"/>
            <a:r>
              <a:rPr lang="en-US" sz="1800" dirty="0" smtClean="0"/>
              <a:t>Redundant power supply option</a:t>
            </a:r>
          </a:p>
          <a:p>
            <a:pPr marL="228600" indent="-228600"/>
            <a:r>
              <a:rPr lang="en-US" sz="1800" dirty="0" smtClean="0"/>
              <a:t>Reduced heat load at the LCD, extending its life</a:t>
            </a:r>
          </a:p>
          <a:p>
            <a:pPr marL="228600" indent="-228600"/>
            <a:r>
              <a:rPr lang="en-US" sz="1800" dirty="0" smtClean="0"/>
              <a:t>Fewer points of failure at the video wall</a:t>
            </a:r>
          </a:p>
          <a:p>
            <a:pPr marL="228600" indent="-228600"/>
            <a:r>
              <a:rPr lang="en-US" sz="1800" dirty="0" smtClean="0"/>
              <a:t>High MTBF and low MTTR</a:t>
            </a:r>
          </a:p>
          <a:p>
            <a:pPr marL="228600" lvl="0" indent="-228600"/>
            <a:r>
              <a:rPr lang="en-US" sz="1800" dirty="0" smtClean="0">
                <a:solidFill>
                  <a:schemeClr val="bg1"/>
                </a:solidFill>
              </a:rPr>
              <a:t>Ambient light sensor reduces the entire video wall brightness during dark times of the day, lowering operating costs</a:t>
            </a:r>
          </a:p>
          <a:p>
            <a:pPr marL="228600" lvl="0" indent="-228600"/>
            <a:r>
              <a:rPr lang="en-US" sz="1800" dirty="0" smtClean="0">
                <a:solidFill>
                  <a:schemeClr val="bg1"/>
                </a:solidFill>
              </a:rPr>
              <a:t>Prevention of image retention</a:t>
            </a:r>
          </a:p>
          <a:p>
            <a:pPr marL="228600" lvl="0" indent="-228600"/>
            <a:r>
              <a:rPr lang="en-US" sz="1800" dirty="0" smtClean="0">
                <a:solidFill>
                  <a:schemeClr val="bg1"/>
                </a:solidFill>
              </a:rPr>
              <a:t>SNMP and network health and status monitoring</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83022" y="654264"/>
            <a:ext cx="8678862" cy="373568"/>
          </a:xfrm>
        </p:spPr>
        <p:txBody>
          <a:bodyPr/>
          <a:lstStyle/>
          <a:p>
            <a:pPr marL="0" indent="0"/>
            <a:r>
              <a:rPr lang="en-US" dirty="0" smtClean="0"/>
              <a:t>2) Mission Critical Design</a:t>
            </a:r>
            <a:endParaRPr lang="en-US" dirty="0"/>
          </a:p>
        </p:txBody>
      </p:sp>
      <p:sp>
        <p:nvSpPr>
          <p:cNvPr id="8"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9"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11</a:t>
            </a:fld>
            <a:endParaRPr lang="en-US" sz="800" dirty="0"/>
          </a:p>
        </p:txBody>
      </p:sp>
      <p:sp>
        <p:nvSpPr>
          <p:cNvPr id="10"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pic>
        <p:nvPicPr>
          <p:cNvPr id="11" name="Picture 2"/>
          <p:cNvPicPr>
            <a:picLocks noChangeAspect="1" noChangeArrowheads="1"/>
          </p:cNvPicPr>
          <p:nvPr/>
        </p:nvPicPr>
        <p:blipFill>
          <a:blip r:embed="rId2" cstate="screen"/>
          <a:srcRect/>
          <a:stretch>
            <a:fillRect/>
          </a:stretch>
        </p:blipFill>
        <p:spPr bwMode="auto">
          <a:xfrm>
            <a:off x="5340350" y="384560"/>
            <a:ext cx="3446762" cy="2021314"/>
          </a:xfrm>
          <a:prstGeom prst="rect">
            <a:avLst/>
          </a:prstGeom>
          <a:noFill/>
          <a:ln w="9525">
            <a:solidFill>
              <a:schemeClr val="bg1"/>
            </a:solid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1457" y="1086326"/>
            <a:ext cx="4578343" cy="1834674"/>
          </a:xfrm>
        </p:spPr>
        <p:txBody>
          <a:bodyPr/>
          <a:lstStyle/>
          <a:p>
            <a:pPr marL="228600" indent="-228600">
              <a:spcBef>
                <a:spcPts val="600"/>
              </a:spcBef>
            </a:pPr>
            <a:r>
              <a:rPr lang="en-US" sz="1300" dirty="0" smtClean="0"/>
              <a:t>Included with Clarity Matrix LCDs:</a:t>
            </a:r>
          </a:p>
          <a:p>
            <a:pPr marL="557212" lvl="1" indent="-228600">
              <a:spcBef>
                <a:spcPts val="600"/>
              </a:spcBef>
            </a:pPr>
            <a:r>
              <a:rPr lang="en-US" sz="1300" dirty="0" err="1" smtClean="0"/>
              <a:t>EasyAxis</a:t>
            </a:r>
            <a:r>
              <a:rPr lang="en-US" sz="1300" dirty="0" smtClean="0"/>
              <a:t>™ Mounting system – Six axes of adjustment for perfect panel alignment</a:t>
            </a:r>
          </a:p>
          <a:p>
            <a:pPr marL="557212" lvl="1" indent="-228600">
              <a:spcBef>
                <a:spcPts val="600"/>
              </a:spcBef>
            </a:pPr>
            <a:r>
              <a:rPr lang="en-US" sz="1300" dirty="0" smtClean="0"/>
              <a:t>Off-board Quad Controllers – Remotely co-locate processors, power, content sources</a:t>
            </a:r>
          </a:p>
          <a:p>
            <a:pPr marL="557212" lvl="1" indent="-228600">
              <a:spcBef>
                <a:spcPts val="600"/>
              </a:spcBef>
            </a:pPr>
            <a:r>
              <a:rPr lang="en-US" sz="1300" dirty="0" smtClean="0"/>
              <a:t>Off-board power supply modules – No AC power outlets required behind the displays</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22514"/>
            <a:ext cx="8678862" cy="373568"/>
          </a:xfrm>
        </p:spPr>
        <p:txBody>
          <a:bodyPr/>
          <a:lstStyle/>
          <a:p>
            <a:pPr marL="0" indent="0"/>
            <a:r>
              <a:rPr lang="en-US" dirty="0" smtClean="0"/>
              <a:t>3) Simplified Design, Installation and Service</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12</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pic>
        <p:nvPicPr>
          <p:cNvPr id="11" name="Picture 10" descr="Clarity-Matrix-G2.png"/>
          <p:cNvPicPr>
            <a:picLocks noChangeAspect="1"/>
          </p:cNvPicPr>
          <p:nvPr/>
        </p:nvPicPr>
        <p:blipFill>
          <a:blip r:embed="rId2" cstate="screen"/>
          <a:stretch>
            <a:fillRect/>
          </a:stretch>
        </p:blipFill>
        <p:spPr>
          <a:xfrm>
            <a:off x="4953000" y="679450"/>
            <a:ext cx="3938250" cy="2133600"/>
          </a:xfrm>
          <a:prstGeom prst="rect">
            <a:avLst/>
          </a:prstGeom>
        </p:spPr>
      </p:pic>
      <p:sp>
        <p:nvSpPr>
          <p:cNvPr id="14" name="Text Placeholder 1"/>
          <p:cNvSpPr txBox="1">
            <a:spLocks/>
          </p:cNvSpPr>
          <p:nvPr/>
        </p:nvSpPr>
        <p:spPr bwMode="auto">
          <a:xfrm>
            <a:off x="209557" y="2771006"/>
            <a:ext cx="8439143" cy="1834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a:spcBef>
                <a:spcPts val="600"/>
              </a:spcBef>
              <a:buClr>
                <a:schemeClr val="accent3"/>
              </a:buClr>
              <a:buFont typeface="Wingdings" pitchFamily="2" charset="2"/>
              <a:buChar char="§"/>
            </a:pPr>
            <a:r>
              <a:rPr lang="en-US" sz="1300" b="1" dirty="0" smtClean="0"/>
              <a:t>Big Picture Plus processing </a:t>
            </a:r>
            <a:r>
              <a:rPr lang="en-US" sz="1300" dirty="0" smtClean="0"/>
              <a:t>– Scale any source across the entire video wall</a:t>
            </a:r>
          </a:p>
          <a:p>
            <a:pPr marL="228600" indent="-228600">
              <a:spcBef>
                <a:spcPts val="600"/>
              </a:spcBef>
              <a:buClr>
                <a:schemeClr val="accent3"/>
              </a:buClr>
              <a:buFont typeface="Wingdings" pitchFamily="2" charset="2"/>
              <a:buChar char="§"/>
            </a:pPr>
            <a:r>
              <a:rPr lang="en-US" sz="1300" b="1" dirty="0" smtClean="0">
                <a:solidFill>
                  <a:schemeClr val="bg1"/>
                </a:solidFill>
              </a:rPr>
              <a:t>Reduced cable count to the wall </a:t>
            </a:r>
            <a:r>
              <a:rPr lang="en-US" sz="1300" dirty="0" smtClean="0">
                <a:solidFill>
                  <a:schemeClr val="bg1"/>
                </a:solidFill>
              </a:rPr>
              <a:t>– Power cables are daisy-chained, single Cat 6 per panel</a:t>
            </a:r>
          </a:p>
          <a:p>
            <a:pPr marL="228600" lvl="0" indent="-228600">
              <a:spcBef>
                <a:spcPts val="600"/>
              </a:spcBef>
              <a:buClr>
                <a:schemeClr val="accent3"/>
              </a:buClr>
              <a:buFont typeface="Wingdings" pitchFamily="2" charset="2"/>
              <a:buChar char="§"/>
            </a:pPr>
            <a:r>
              <a:rPr lang="en-US" sz="1300" b="1" dirty="0" smtClean="0">
                <a:solidFill>
                  <a:schemeClr val="bg1"/>
                </a:solidFill>
              </a:rPr>
              <a:t>Built-in video extenders </a:t>
            </a:r>
            <a:r>
              <a:rPr lang="en-US" sz="1300" dirty="0" smtClean="0">
                <a:solidFill>
                  <a:schemeClr val="bg1"/>
                </a:solidFill>
              </a:rPr>
              <a:t>– Eliminates compatibility issues and costs of third-party extenders</a:t>
            </a:r>
          </a:p>
          <a:p>
            <a:pPr marL="228600" indent="-228600">
              <a:spcBef>
                <a:spcPts val="600"/>
              </a:spcBef>
              <a:buClr>
                <a:schemeClr val="accent3"/>
              </a:buClr>
              <a:buFont typeface="Wingdings" pitchFamily="2" charset="2"/>
              <a:buChar char="§"/>
            </a:pPr>
            <a:r>
              <a:rPr lang="en-US" sz="1300" b="1" dirty="0" smtClean="0">
                <a:solidFill>
                  <a:schemeClr val="bg1"/>
                </a:solidFill>
              </a:rPr>
              <a:t>Single IR receiver </a:t>
            </a:r>
            <a:r>
              <a:rPr lang="en-US" sz="1300" dirty="0" smtClean="0">
                <a:solidFill>
                  <a:schemeClr val="bg1"/>
                </a:solidFill>
              </a:rPr>
              <a:t>– Control displays individually or globally with a single remote</a:t>
            </a:r>
          </a:p>
          <a:p>
            <a:pPr marL="228600" lvl="0" indent="-228600">
              <a:spcBef>
                <a:spcPts val="600"/>
              </a:spcBef>
              <a:buClr>
                <a:schemeClr val="accent3"/>
              </a:buClr>
              <a:buFont typeface="Wingdings" pitchFamily="2" charset="2"/>
              <a:buChar char="§"/>
            </a:pPr>
            <a:r>
              <a:rPr lang="en-US" sz="1300" b="1" dirty="0" smtClean="0">
                <a:solidFill>
                  <a:schemeClr val="bg1"/>
                </a:solidFill>
              </a:rPr>
              <a:t>Reduced rack footprint </a:t>
            </a:r>
            <a:r>
              <a:rPr lang="en-US" sz="1300" dirty="0" smtClean="0">
                <a:solidFill>
                  <a:schemeClr val="bg1"/>
                </a:solidFill>
              </a:rPr>
              <a:t>– PS Modules are now just one rack unit high and can power 4, 6, or 8 panels</a:t>
            </a:r>
          </a:p>
          <a:p>
            <a:pPr marL="228600" lvl="0" indent="-228600">
              <a:spcBef>
                <a:spcPts val="600"/>
              </a:spcBef>
              <a:buClr>
                <a:schemeClr val="accent3"/>
              </a:buClr>
              <a:buFont typeface="Wingdings" pitchFamily="2" charset="2"/>
              <a:buChar char="§"/>
            </a:pPr>
            <a:r>
              <a:rPr lang="en-US" sz="1300" b="1" dirty="0" smtClean="0">
                <a:solidFill>
                  <a:schemeClr val="bg1"/>
                </a:solidFill>
              </a:rPr>
              <a:t>VESA mounting option </a:t>
            </a:r>
            <a:r>
              <a:rPr lang="en-US" sz="1300" dirty="0" smtClean="0">
                <a:solidFill>
                  <a:schemeClr val="bg1"/>
                </a:solidFill>
              </a:rPr>
              <a:t>– LCDs include VESA hole pattern</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22514"/>
            <a:ext cx="8795878" cy="373568"/>
          </a:xfrm>
        </p:spPr>
        <p:txBody>
          <a:bodyPr/>
          <a:lstStyle/>
          <a:p>
            <a:pPr marL="0" indent="0">
              <a:tabLst>
                <a:tab pos="8515350" algn="r"/>
              </a:tabLst>
            </a:pPr>
            <a:r>
              <a:rPr lang="en-US" dirty="0" smtClean="0"/>
              <a:t>Case Studies	</a:t>
            </a:r>
            <a:r>
              <a:rPr lang="en-US" dirty="0" smtClean="0">
                <a:hlinkClick r:id="rId2"/>
              </a:rPr>
              <a:t>http://casestudies.planar.com</a:t>
            </a:r>
            <a:r>
              <a:rPr lang="en-US" dirty="0" smtClean="0"/>
              <a:t> </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13</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grpSp>
        <p:nvGrpSpPr>
          <p:cNvPr id="13" name="Group 12"/>
          <p:cNvGrpSpPr/>
          <p:nvPr/>
        </p:nvGrpSpPr>
        <p:grpSpPr>
          <a:xfrm>
            <a:off x="215900" y="1463315"/>
            <a:ext cx="2451100" cy="2710242"/>
            <a:chOff x="215900" y="1463315"/>
            <a:chExt cx="2451100" cy="2710242"/>
          </a:xfrm>
        </p:grpSpPr>
        <p:pic>
          <p:nvPicPr>
            <p:cNvPr id="12" name="Picture 11" descr="EVL-Chemistry_LJL2368.jpg"/>
            <p:cNvPicPr>
              <a:picLocks noChangeAspect="1"/>
            </p:cNvPicPr>
            <p:nvPr/>
          </p:nvPicPr>
          <p:blipFill>
            <a:blip r:embed="rId3" cstate="screen"/>
            <a:stretch>
              <a:fillRect/>
            </a:stretch>
          </p:blipFill>
          <p:spPr>
            <a:xfrm>
              <a:off x="286529" y="1463315"/>
              <a:ext cx="2380471" cy="1588610"/>
            </a:xfrm>
            <a:prstGeom prst="rect">
              <a:avLst/>
            </a:prstGeom>
            <a:ln>
              <a:solidFill>
                <a:schemeClr val="bg1"/>
              </a:solidFill>
            </a:ln>
          </p:spPr>
        </p:pic>
        <p:sp>
          <p:nvSpPr>
            <p:cNvPr id="15" name="TextBox 14"/>
            <p:cNvSpPr txBox="1"/>
            <p:nvPr/>
          </p:nvSpPr>
          <p:spPr>
            <a:xfrm>
              <a:off x="215900" y="3219450"/>
              <a:ext cx="2368550" cy="954107"/>
            </a:xfrm>
            <a:prstGeom prst="rect">
              <a:avLst/>
            </a:prstGeom>
            <a:noFill/>
          </p:spPr>
          <p:txBody>
            <a:bodyPr wrap="square" rtlCol="0">
              <a:spAutoFit/>
            </a:bodyPr>
            <a:lstStyle/>
            <a:p>
              <a:pPr>
                <a:buClr>
                  <a:schemeClr val="accent6"/>
                </a:buClr>
              </a:pPr>
              <a:r>
                <a:rPr lang="en-US" sz="1400" b="1" dirty="0" smtClean="0">
                  <a:latin typeface="+mn-lt"/>
                </a:rPr>
                <a:t>University of Illinois</a:t>
              </a:r>
            </a:p>
            <a:p>
              <a:pPr>
                <a:buClr>
                  <a:schemeClr val="accent6"/>
                </a:buClr>
              </a:pPr>
              <a:r>
                <a:rPr lang="en-US" sz="1400" dirty="0" smtClean="0">
                  <a:latin typeface="+mn-lt"/>
                </a:rPr>
                <a:t>CAVE2™ Electronic Visualization Laboratory</a:t>
              </a:r>
            </a:p>
            <a:p>
              <a:pPr>
                <a:buClr>
                  <a:schemeClr val="accent6"/>
                </a:buClr>
              </a:pPr>
              <a:r>
                <a:rPr lang="en-US" sz="1400" dirty="0" smtClean="0">
                  <a:latin typeface="+mn-lt"/>
                </a:rPr>
                <a:t>Chicago, IL</a:t>
              </a:r>
            </a:p>
          </p:txBody>
        </p:sp>
      </p:grpSp>
      <p:grpSp>
        <p:nvGrpSpPr>
          <p:cNvPr id="20" name="Group 19"/>
          <p:cNvGrpSpPr/>
          <p:nvPr/>
        </p:nvGrpSpPr>
        <p:grpSpPr>
          <a:xfrm>
            <a:off x="5981700" y="1430866"/>
            <a:ext cx="2781300" cy="2539948"/>
            <a:chOff x="5981700" y="1430866"/>
            <a:chExt cx="2781300" cy="2539948"/>
          </a:xfrm>
        </p:grpSpPr>
        <p:pic>
          <p:nvPicPr>
            <p:cNvPr id="14" name="Picture 13" descr="NG_MediaWall_CaseStudy_008.jpg"/>
            <p:cNvPicPr>
              <a:picLocks noChangeAspect="1"/>
            </p:cNvPicPr>
            <p:nvPr/>
          </p:nvPicPr>
          <p:blipFill>
            <a:blip r:embed="rId4" cstate="screen"/>
            <a:stretch>
              <a:fillRect/>
            </a:stretch>
          </p:blipFill>
          <p:spPr>
            <a:xfrm>
              <a:off x="6083300" y="1430866"/>
              <a:ext cx="2374900" cy="1583267"/>
            </a:xfrm>
            <a:prstGeom prst="rect">
              <a:avLst/>
            </a:prstGeom>
            <a:ln>
              <a:solidFill>
                <a:schemeClr val="bg1"/>
              </a:solidFill>
            </a:ln>
          </p:spPr>
        </p:pic>
        <p:sp>
          <p:nvSpPr>
            <p:cNvPr id="17" name="TextBox 16"/>
            <p:cNvSpPr txBox="1"/>
            <p:nvPr/>
          </p:nvSpPr>
          <p:spPr>
            <a:xfrm>
              <a:off x="5981700" y="3232150"/>
              <a:ext cx="2781300" cy="738664"/>
            </a:xfrm>
            <a:prstGeom prst="rect">
              <a:avLst/>
            </a:prstGeom>
            <a:noFill/>
          </p:spPr>
          <p:txBody>
            <a:bodyPr wrap="square" rtlCol="0">
              <a:spAutoFit/>
            </a:bodyPr>
            <a:lstStyle/>
            <a:p>
              <a:pPr>
                <a:buClr>
                  <a:schemeClr val="accent6"/>
                </a:buClr>
              </a:pPr>
              <a:r>
                <a:rPr lang="en-US" sz="1400" b="1" dirty="0" smtClean="0">
                  <a:latin typeface="+mn-lt"/>
                </a:rPr>
                <a:t>National Geographic Museum</a:t>
              </a:r>
            </a:p>
            <a:p>
              <a:pPr>
                <a:buClr>
                  <a:schemeClr val="accent6"/>
                </a:buClr>
              </a:pPr>
              <a:r>
                <a:rPr lang="en-US" sz="1400" dirty="0" smtClean="0">
                  <a:latin typeface="+mn-lt"/>
                </a:rPr>
                <a:t>Wildlife Exhibit</a:t>
              </a:r>
            </a:p>
            <a:p>
              <a:pPr>
                <a:buClr>
                  <a:schemeClr val="accent6"/>
                </a:buClr>
              </a:pPr>
              <a:r>
                <a:rPr lang="en-US" sz="1400" dirty="0" smtClean="0">
                  <a:latin typeface="+mn-lt"/>
                </a:rPr>
                <a:t>Washington, DC</a:t>
              </a:r>
            </a:p>
          </p:txBody>
        </p:sp>
      </p:grpSp>
      <p:grpSp>
        <p:nvGrpSpPr>
          <p:cNvPr id="19" name="Group 18"/>
          <p:cNvGrpSpPr/>
          <p:nvPr/>
        </p:nvGrpSpPr>
        <p:grpSpPr>
          <a:xfrm>
            <a:off x="2978150" y="1454150"/>
            <a:ext cx="2671232" cy="2719408"/>
            <a:chOff x="2978150" y="1454150"/>
            <a:chExt cx="2671232" cy="2719408"/>
          </a:xfrm>
        </p:grpSpPr>
        <p:sp>
          <p:nvSpPr>
            <p:cNvPr id="16" name="TextBox 15"/>
            <p:cNvSpPr txBox="1"/>
            <p:nvPr/>
          </p:nvSpPr>
          <p:spPr>
            <a:xfrm>
              <a:off x="2978150" y="3219451"/>
              <a:ext cx="2413000" cy="954107"/>
            </a:xfrm>
            <a:prstGeom prst="rect">
              <a:avLst/>
            </a:prstGeom>
            <a:noFill/>
          </p:spPr>
          <p:txBody>
            <a:bodyPr wrap="square" rtlCol="0">
              <a:spAutoFit/>
            </a:bodyPr>
            <a:lstStyle/>
            <a:p>
              <a:pPr>
                <a:buClr>
                  <a:schemeClr val="accent6"/>
                </a:buClr>
              </a:pPr>
              <a:r>
                <a:rPr lang="en-US" sz="1400" b="1" dirty="0" smtClean="0">
                  <a:latin typeface="+mn-lt"/>
                </a:rPr>
                <a:t>Gucci</a:t>
              </a:r>
            </a:p>
            <a:p>
              <a:pPr>
                <a:buClr>
                  <a:schemeClr val="accent6"/>
                </a:buClr>
              </a:pPr>
              <a:r>
                <a:rPr lang="en-US" sz="1400" dirty="0" smtClean="0">
                  <a:latin typeface="+mn-lt"/>
                </a:rPr>
                <a:t>Retail Stores</a:t>
              </a:r>
            </a:p>
            <a:p>
              <a:pPr>
                <a:buClr>
                  <a:schemeClr val="accent6"/>
                </a:buClr>
              </a:pPr>
              <a:r>
                <a:rPr lang="en-US" sz="1400" dirty="0" smtClean="0">
                  <a:latin typeface="+mn-lt"/>
                </a:rPr>
                <a:t>Multiple locations worldwide</a:t>
              </a:r>
            </a:p>
            <a:p>
              <a:pPr>
                <a:buClr>
                  <a:schemeClr val="accent6"/>
                </a:buClr>
              </a:pPr>
              <a:endParaRPr lang="en-US" sz="1400" dirty="0" smtClean="0">
                <a:latin typeface="+mn-lt"/>
              </a:endParaRPr>
            </a:p>
          </p:txBody>
        </p:sp>
        <p:pic>
          <p:nvPicPr>
            <p:cNvPr id="18" name="Picture 17" descr="Gucci Worldwide.jpg"/>
            <p:cNvPicPr>
              <a:picLocks noChangeAspect="1"/>
            </p:cNvPicPr>
            <p:nvPr/>
          </p:nvPicPr>
          <p:blipFill>
            <a:blip r:embed="rId5" cstate="screen"/>
            <a:srcRect/>
            <a:stretch>
              <a:fillRect/>
            </a:stretch>
          </p:blipFill>
          <p:spPr>
            <a:xfrm>
              <a:off x="3055873" y="1454150"/>
              <a:ext cx="2593509" cy="1612900"/>
            </a:xfrm>
            <a:prstGeom prst="rect">
              <a:avLst/>
            </a:prstGeom>
            <a:ln>
              <a:solidFill>
                <a:schemeClr val="bg1"/>
              </a:solid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22514"/>
            <a:ext cx="8678862" cy="373568"/>
          </a:xfrm>
        </p:spPr>
        <p:txBody>
          <a:bodyPr/>
          <a:lstStyle/>
          <a:p>
            <a:pPr marL="0" indent="0"/>
            <a:r>
              <a:rPr lang="en-US" dirty="0" smtClean="0"/>
              <a:t>Why Clarity Matrix &amp; Planar?</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14</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
        <p:nvSpPr>
          <p:cNvPr id="11" name="Text Placeholder 1"/>
          <p:cNvSpPr>
            <a:spLocks noGrp="1"/>
          </p:cNvSpPr>
          <p:nvPr>
            <p:ph type="body" sz="quarter" idx="18"/>
          </p:nvPr>
        </p:nvSpPr>
        <p:spPr>
          <a:xfrm>
            <a:off x="215907" y="1225154"/>
            <a:ext cx="8483593" cy="3251596"/>
          </a:xfrm>
        </p:spPr>
        <p:txBody>
          <a:bodyPr/>
          <a:lstStyle/>
          <a:p>
            <a:pPr marL="228600" indent="-228600">
              <a:spcBef>
                <a:spcPts val="0"/>
              </a:spcBef>
              <a:spcAft>
                <a:spcPts val="1200"/>
              </a:spcAft>
            </a:pPr>
            <a:r>
              <a:rPr lang="en-US" dirty="0" smtClean="0"/>
              <a:t>Planar has over 30 years of experience in display technologies, 15 years experience manufacturing video walls, and hundreds of technical innovations in the display industry across many markets</a:t>
            </a:r>
          </a:p>
          <a:p>
            <a:pPr marL="228600" indent="-228600">
              <a:spcBef>
                <a:spcPts val="0"/>
              </a:spcBef>
              <a:spcAft>
                <a:spcPts val="1200"/>
              </a:spcAft>
            </a:pPr>
            <a:r>
              <a:rPr lang="en-US" dirty="0" smtClean="0"/>
              <a:t>Clarity Matrix has been proven in the global market  for five years and has an outstanding reputation for high performance and low maintenance in mission-critical control room and retail environments</a:t>
            </a:r>
          </a:p>
          <a:p>
            <a:pPr marL="228600" indent="-228600">
              <a:spcBef>
                <a:spcPts val="0"/>
              </a:spcBef>
              <a:spcAft>
                <a:spcPts val="1200"/>
              </a:spcAft>
            </a:pPr>
            <a:r>
              <a:rPr lang="en-US" dirty="0" smtClean="0"/>
              <a:t>Planar has a large global footprint of manufacturing, sales, service and support along with hundreds of resellers that are already very knowledgeable on the Clarity Matrix system</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slide(fromBottom)">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slide(fromBottom)">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Clarity Matrix G2</a:t>
            </a:r>
            <a:br>
              <a:rPr lang="en-US" dirty="0" smtClean="0"/>
            </a:br>
            <a:r>
              <a:rPr lang="en-US" dirty="0" smtClean="0"/>
              <a:t>Competitive Positioning</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5333" y="78881"/>
            <a:ext cx="8382000" cy="393339"/>
          </a:xfrm>
        </p:spPr>
        <p:txBody>
          <a:bodyPr/>
          <a:lstStyle/>
          <a:p>
            <a:pPr eaLnBrk="1" hangingPunct="1">
              <a:defRPr/>
            </a:pPr>
            <a:r>
              <a:rPr lang="en-US" dirty="0" smtClean="0"/>
              <a:t>Ultra-Narrow Bezel LCD Comparison</a:t>
            </a:r>
          </a:p>
        </p:txBody>
      </p:sp>
      <p:graphicFrame>
        <p:nvGraphicFramePr>
          <p:cNvPr id="169" name="Content Placeholder 168"/>
          <p:cNvGraphicFramePr>
            <a:graphicFrameLocks noGrp="1"/>
          </p:cNvGraphicFramePr>
          <p:nvPr>
            <p:ph idx="1"/>
          </p:nvPr>
        </p:nvGraphicFramePr>
        <p:xfrm>
          <a:off x="114300" y="592044"/>
          <a:ext cx="8902698" cy="3873247"/>
        </p:xfrm>
        <a:graphic>
          <a:graphicData uri="http://schemas.openxmlformats.org/drawingml/2006/table">
            <a:tbl>
              <a:tblPr firstRow="1" bandRow="1">
                <a:tableStyleId>{5C22544A-7EE6-4342-B048-85BDC9FD1C3A}</a:tableStyleId>
              </a:tblPr>
              <a:tblGrid>
                <a:gridCol w="1883669"/>
                <a:gridCol w="4059788"/>
                <a:gridCol w="749175"/>
                <a:gridCol w="571767"/>
                <a:gridCol w="539509"/>
                <a:gridCol w="549395"/>
                <a:gridCol w="549395"/>
              </a:tblGrid>
              <a:tr h="261618">
                <a:tc>
                  <a:txBody>
                    <a:bodyPr/>
                    <a:lstStyle/>
                    <a:p>
                      <a:r>
                        <a:rPr lang="en-US" sz="1100" b="1" dirty="0" smtClean="0"/>
                        <a:t>Feature</a:t>
                      </a:r>
                      <a:endParaRPr lang="en-US" sz="1100" b="1" dirty="0"/>
                    </a:p>
                  </a:txBody>
                  <a:tcPr marT="34290" marB="34290"/>
                </a:tc>
                <a:tc>
                  <a:txBody>
                    <a:bodyPr/>
                    <a:lstStyle/>
                    <a:p>
                      <a:r>
                        <a:rPr lang="en-US" sz="1100" b="1" dirty="0" smtClean="0"/>
                        <a:t>Benefit</a:t>
                      </a:r>
                      <a:endParaRPr lang="en-US" sz="1100" b="1" dirty="0"/>
                    </a:p>
                  </a:txBody>
                  <a:tcPr marT="34290" marB="34290"/>
                </a:tc>
                <a:tc>
                  <a:txBody>
                    <a:bodyPr/>
                    <a:lstStyle/>
                    <a:p>
                      <a:endParaRPr lang="en-US" sz="600" dirty="0"/>
                    </a:p>
                  </a:txBody>
                  <a:tcPr marT="34290" marB="34290"/>
                </a:tc>
                <a:tc>
                  <a:txBody>
                    <a:bodyPr/>
                    <a:lstStyle/>
                    <a:p>
                      <a:pPr algn="ctr"/>
                      <a:endParaRPr lang="en-US" sz="800" dirty="0"/>
                    </a:p>
                  </a:txBody>
                  <a:tcPr marT="34290" marB="34290">
                    <a:noFill/>
                  </a:tcPr>
                </a:tc>
                <a:tc>
                  <a:txBody>
                    <a:bodyPr/>
                    <a:lstStyle/>
                    <a:p>
                      <a:endParaRPr lang="en-US" sz="500" dirty="0"/>
                    </a:p>
                  </a:txBody>
                  <a:tcPr marT="34290" marB="34290">
                    <a:noFill/>
                  </a:tcPr>
                </a:tc>
                <a:tc>
                  <a:txBody>
                    <a:bodyPr/>
                    <a:lstStyle/>
                    <a:p>
                      <a:endParaRPr lang="en-US" sz="600" dirty="0"/>
                    </a:p>
                  </a:txBody>
                  <a:tcPr marT="34290" marB="34290">
                    <a:noFill/>
                  </a:tcPr>
                </a:tc>
                <a:tc>
                  <a:txBody>
                    <a:bodyPr/>
                    <a:lstStyle/>
                    <a:p>
                      <a:endParaRPr lang="en-US" sz="600" dirty="0"/>
                    </a:p>
                  </a:txBody>
                  <a:tcPr marT="34290" marB="34290">
                    <a:noFill/>
                  </a:tcPr>
                </a:tc>
              </a:tr>
              <a:tr h="352988">
                <a:tc>
                  <a:txBody>
                    <a:bodyPr/>
                    <a:lstStyle/>
                    <a:p>
                      <a:r>
                        <a:rPr lang="en-US" sz="800" dirty="0" smtClean="0">
                          <a:solidFill>
                            <a:schemeClr val="bg2"/>
                          </a:solidFill>
                        </a:rPr>
                        <a:t>Off Board Electronics and Power Supply</a:t>
                      </a:r>
                      <a:endParaRPr lang="en-US" sz="800" dirty="0">
                        <a:solidFill>
                          <a:schemeClr val="bg2"/>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solidFill>
                            <a:schemeClr val="bg2"/>
                          </a:solidFill>
                        </a:rPr>
                        <a:t> Removes Heat, Weight, Noise, and Points of failure from the Wall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dirty="0" smtClean="0">
                          <a:solidFill>
                            <a:schemeClr val="bg2"/>
                          </a:solidFill>
                        </a:rPr>
                        <a:t> Quicker to service, No disruption or cost associated with servicing at the wall</a:t>
                      </a: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228058">
                <a:tc>
                  <a:txBody>
                    <a:bodyPr/>
                    <a:lstStyle/>
                    <a:p>
                      <a:r>
                        <a:rPr lang="en-US" sz="800" dirty="0" smtClean="0">
                          <a:solidFill>
                            <a:schemeClr val="bg2"/>
                          </a:solidFill>
                        </a:rPr>
                        <a:t>Redundant Power Supply</a:t>
                      </a:r>
                      <a:endParaRPr lang="en-US" sz="800" dirty="0">
                        <a:solidFill>
                          <a:schemeClr val="bg2"/>
                        </a:solidFill>
                      </a:endParaRPr>
                    </a:p>
                  </a:txBody>
                  <a:tcPr marT="34290" marB="34290"/>
                </a:tc>
                <a:tc>
                  <a:txBody>
                    <a:bodyPr/>
                    <a:lstStyle/>
                    <a:p>
                      <a:pPr>
                        <a:buFont typeface="Arial" pitchFamily="34" charset="0"/>
                        <a:buChar char="•"/>
                      </a:pPr>
                      <a:r>
                        <a:rPr lang="en-US" sz="900" baseline="0" dirty="0" smtClean="0">
                          <a:solidFill>
                            <a:schemeClr val="bg2"/>
                          </a:solidFill>
                        </a:rPr>
                        <a:t> </a:t>
                      </a:r>
                      <a:r>
                        <a:rPr lang="en-US" sz="900" dirty="0" smtClean="0">
                          <a:solidFill>
                            <a:schemeClr val="bg2"/>
                          </a:solidFill>
                        </a:rPr>
                        <a:t>No downtime if power supply failure occurs</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1486">
                <a:tc>
                  <a:txBody>
                    <a:bodyPr/>
                    <a:lstStyle/>
                    <a:p>
                      <a:r>
                        <a:rPr lang="en-US" sz="800" dirty="0" smtClean="0">
                          <a:solidFill>
                            <a:schemeClr val="bg2"/>
                          </a:solidFill>
                        </a:rPr>
                        <a:t>Fan-less LCD Design</a:t>
                      </a:r>
                      <a:endParaRPr lang="en-US" sz="800" dirty="0">
                        <a:solidFill>
                          <a:schemeClr val="bg2"/>
                        </a:solidFill>
                      </a:endParaRPr>
                    </a:p>
                  </a:txBody>
                  <a:tcPr marT="34290" marB="34290"/>
                </a:tc>
                <a:tc>
                  <a:txBody>
                    <a:bodyPr/>
                    <a:lstStyle/>
                    <a:p>
                      <a:pPr>
                        <a:buFont typeface="Arial" pitchFamily="34" charset="0"/>
                        <a:buChar char="•"/>
                      </a:pPr>
                      <a:r>
                        <a:rPr lang="en-US" sz="800" dirty="0" smtClean="0">
                          <a:solidFill>
                            <a:schemeClr val="bg2"/>
                          </a:solidFill>
                        </a:rPr>
                        <a:t>  </a:t>
                      </a:r>
                      <a:r>
                        <a:rPr lang="en-US" sz="900" dirty="0" smtClean="0">
                          <a:solidFill>
                            <a:schemeClr val="bg2"/>
                          </a:solidFill>
                        </a:rPr>
                        <a:t>Less noise</a:t>
                      </a:r>
                    </a:p>
                    <a:p>
                      <a:pPr>
                        <a:buFont typeface="Arial" pitchFamily="34" charset="0"/>
                        <a:buChar char="•"/>
                      </a:pPr>
                      <a:r>
                        <a:rPr lang="en-US" sz="900" dirty="0" smtClean="0">
                          <a:solidFill>
                            <a:schemeClr val="bg2"/>
                          </a:solidFill>
                        </a:rPr>
                        <a:t> Less points of failure</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9327">
                <a:tc>
                  <a:txBody>
                    <a:bodyPr/>
                    <a:lstStyle/>
                    <a:p>
                      <a:r>
                        <a:rPr lang="en-US" sz="800" dirty="0" smtClean="0">
                          <a:solidFill>
                            <a:schemeClr val="bg2"/>
                          </a:solidFill>
                        </a:rPr>
                        <a:t>Less than ≤ 3.6“/ 93mm Depth</a:t>
                      </a:r>
                      <a:endParaRPr lang="en-US" sz="800" dirty="0">
                        <a:solidFill>
                          <a:schemeClr val="bg2"/>
                        </a:solidFill>
                      </a:endParaRPr>
                    </a:p>
                  </a:txBody>
                  <a:tcPr marT="34290" marB="34290"/>
                </a:tc>
                <a:tc>
                  <a:txBody>
                    <a:bodyPr/>
                    <a:lstStyle/>
                    <a:p>
                      <a:pPr>
                        <a:buFont typeface="Arial" pitchFamily="34" charset="0"/>
                        <a:buChar char="•"/>
                      </a:pPr>
                      <a:r>
                        <a:rPr lang="en-US" sz="900" baseline="0" dirty="0" smtClean="0">
                          <a:solidFill>
                            <a:schemeClr val="bg2"/>
                          </a:solidFill>
                        </a:rPr>
                        <a:t> </a:t>
                      </a:r>
                      <a:r>
                        <a:rPr lang="en-US" sz="900" dirty="0" smtClean="0">
                          <a:solidFill>
                            <a:schemeClr val="bg2"/>
                          </a:solidFill>
                        </a:rPr>
                        <a:t>Maintain LCD's Slim profile</a:t>
                      </a:r>
                    </a:p>
                    <a:p>
                      <a:pPr>
                        <a:buFont typeface="Arial" pitchFamily="34" charset="0"/>
                        <a:buChar char="•"/>
                      </a:pPr>
                      <a:r>
                        <a:rPr lang="en-US" sz="900" dirty="0" smtClean="0">
                          <a:solidFill>
                            <a:schemeClr val="bg2"/>
                          </a:solidFill>
                        </a:rPr>
                        <a:t> ADA Compliant</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9327">
                <a:tc>
                  <a:txBody>
                    <a:bodyPr/>
                    <a:lstStyle/>
                    <a:p>
                      <a:r>
                        <a:rPr lang="en-US" sz="800" dirty="0" smtClean="0">
                          <a:solidFill>
                            <a:schemeClr val="bg2"/>
                          </a:solidFill>
                        </a:rPr>
                        <a:t>Protective Glass Option</a:t>
                      </a:r>
                      <a:endParaRPr lang="en-US" sz="800" dirty="0">
                        <a:solidFill>
                          <a:schemeClr val="bg2"/>
                        </a:solidFill>
                      </a:endParaRPr>
                    </a:p>
                  </a:txBody>
                  <a:tcPr marT="34290" marB="34290"/>
                </a:tc>
                <a:tc>
                  <a:txBody>
                    <a:bodyPr/>
                    <a:lstStyle/>
                    <a:p>
                      <a:pPr>
                        <a:buFont typeface="Arial" pitchFamily="34" charset="0"/>
                        <a:buChar char="•"/>
                      </a:pPr>
                      <a:r>
                        <a:rPr lang="en-US" sz="900" dirty="0" smtClean="0">
                          <a:solidFill>
                            <a:schemeClr val="bg2"/>
                          </a:solidFill>
                        </a:rPr>
                        <a:t> Provides panel protection</a:t>
                      </a:r>
                      <a:r>
                        <a:rPr lang="en-US" sz="900" baseline="0" dirty="0" smtClean="0">
                          <a:solidFill>
                            <a:schemeClr val="bg2"/>
                          </a:solidFill>
                        </a:rPr>
                        <a:t> for video walls placed in public spaces</a:t>
                      </a:r>
                    </a:p>
                    <a:p>
                      <a:pPr>
                        <a:buFont typeface="Arial" pitchFamily="34" charset="0"/>
                        <a:buChar char="•"/>
                      </a:pPr>
                      <a:r>
                        <a:rPr lang="en-US" sz="900" baseline="0" dirty="0" smtClean="0">
                          <a:solidFill>
                            <a:schemeClr val="bg2"/>
                          </a:solidFill>
                        </a:rPr>
                        <a:t> Provides a touch surface that is modular</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9327">
                <a:tc>
                  <a:txBody>
                    <a:bodyPr/>
                    <a:lstStyle/>
                    <a:p>
                      <a:r>
                        <a:rPr lang="en-US" sz="800" dirty="0" smtClean="0">
                          <a:solidFill>
                            <a:schemeClr val="bg2"/>
                          </a:solidFill>
                        </a:rPr>
                        <a:t>4k resolution</a:t>
                      </a:r>
                      <a:r>
                        <a:rPr lang="en-US" sz="800" baseline="0" dirty="0" smtClean="0">
                          <a:solidFill>
                            <a:schemeClr val="bg2"/>
                          </a:solidFill>
                        </a:rPr>
                        <a:t> video wall scaling</a:t>
                      </a:r>
                      <a:endParaRPr lang="en-US" sz="800" dirty="0">
                        <a:solidFill>
                          <a:schemeClr val="bg2"/>
                        </a:solidFill>
                      </a:endParaRPr>
                    </a:p>
                  </a:txBody>
                  <a:tcPr marT="34290" marB="34290"/>
                </a:tc>
                <a:tc>
                  <a:txBody>
                    <a:bodyPr/>
                    <a:lstStyle/>
                    <a:p>
                      <a:pPr>
                        <a:buFont typeface="Arial" pitchFamily="34" charset="0"/>
                        <a:buChar char="•"/>
                      </a:pPr>
                      <a:r>
                        <a:rPr lang="en-US" sz="900" baseline="0" dirty="0" smtClean="0">
                          <a:solidFill>
                            <a:schemeClr val="bg2"/>
                          </a:solidFill>
                        </a:rPr>
                        <a:t> </a:t>
                      </a:r>
                      <a:r>
                        <a:rPr lang="en-US" sz="900" dirty="0" smtClean="0">
                          <a:solidFill>
                            <a:schemeClr val="bg2"/>
                          </a:solidFill>
                        </a:rPr>
                        <a:t>Input sources</a:t>
                      </a:r>
                      <a:r>
                        <a:rPr lang="en-US" sz="900" baseline="0" dirty="0" smtClean="0">
                          <a:solidFill>
                            <a:schemeClr val="bg2"/>
                          </a:solidFill>
                        </a:rPr>
                        <a:t> of 3840x2160 </a:t>
                      </a:r>
                      <a:r>
                        <a:rPr lang="en-US" sz="900" dirty="0" smtClean="0">
                          <a:solidFill>
                            <a:schemeClr val="bg2"/>
                          </a:solidFill>
                        </a:rPr>
                        <a:t>can be  daisy</a:t>
                      </a:r>
                      <a:r>
                        <a:rPr lang="en-US" sz="900" baseline="0" dirty="0" smtClean="0">
                          <a:solidFill>
                            <a:schemeClr val="bg2"/>
                          </a:solidFill>
                        </a:rPr>
                        <a:t> chained and  scaled across the video wall</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9327">
                <a:tc>
                  <a:txBody>
                    <a:bodyPr/>
                    <a:lstStyle/>
                    <a:p>
                      <a:r>
                        <a:rPr kumimoji="0" lang="en-US" sz="800" kern="1200" smtClean="0">
                          <a:solidFill>
                            <a:schemeClr val="bg2"/>
                          </a:solidFill>
                          <a:latin typeface="+mn-lt"/>
                          <a:ea typeface="+mn-ea"/>
                          <a:cs typeface="+mn-cs"/>
                        </a:rPr>
                        <a:t>Positioning Sensors</a:t>
                      </a:r>
                      <a:r>
                        <a:rPr kumimoji="0" lang="en-US" sz="800" kern="1200" baseline="0" smtClean="0">
                          <a:solidFill>
                            <a:schemeClr val="bg2"/>
                          </a:solidFill>
                          <a:latin typeface="+mn-lt"/>
                          <a:ea typeface="+mn-ea"/>
                          <a:cs typeface="+mn-cs"/>
                        </a:rPr>
                        <a:t> </a:t>
                      </a:r>
                      <a:endParaRPr lang="en-US" sz="800" dirty="0">
                        <a:solidFill>
                          <a:schemeClr val="bg2"/>
                        </a:solidFill>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aseline="0" dirty="0" smtClean="0">
                          <a:solidFill>
                            <a:schemeClr val="bg2"/>
                          </a:solidFill>
                        </a:rPr>
                        <a:t> </a:t>
                      </a:r>
                      <a:r>
                        <a:rPr kumimoji="0" lang="en-US" sz="800" kern="1200" baseline="0" dirty="0" smtClean="0">
                          <a:solidFill>
                            <a:schemeClr val="bg2"/>
                          </a:solidFill>
                          <a:latin typeface="+mn-lt"/>
                          <a:ea typeface="+mn-ea"/>
                          <a:cs typeface="+mn-cs"/>
                        </a:rPr>
                        <a:t> </a:t>
                      </a:r>
                      <a:r>
                        <a:rPr kumimoji="0" lang="en-US" sz="900" kern="1200" baseline="0" dirty="0" smtClean="0">
                          <a:solidFill>
                            <a:schemeClr val="bg2"/>
                          </a:solidFill>
                          <a:latin typeface="+mn-lt"/>
                          <a:ea typeface="+mn-ea"/>
                          <a:cs typeface="+mn-cs"/>
                        </a:rPr>
                        <a:t>Eases installation and configuration by auto ID and video wall scaling </a:t>
                      </a:r>
                      <a:endParaRPr kumimoji="0" lang="en-US" sz="800" kern="1200" baseline="0" dirty="0" smtClean="0">
                        <a:solidFill>
                          <a:schemeClr val="bg2"/>
                        </a:solidFill>
                        <a:latin typeface="+mn-lt"/>
                        <a:ea typeface="+mn-ea"/>
                        <a:cs typeface="+mn-cs"/>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a:p>
                  </a:txBody>
                  <a:tcPr marT="34290" marB="34290"/>
                </a:tc>
                <a:tc>
                  <a:txBody>
                    <a:bodyPr/>
                    <a:lstStyle/>
                    <a:p>
                      <a:endParaRPr lang="en-US" sz="600" dirty="0"/>
                    </a:p>
                  </a:txBody>
                  <a:tcPr marT="34290" marB="34290"/>
                </a:tc>
              </a:tr>
              <a:tr h="268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Color Balance Calibration Tool</a:t>
                      </a:r>
                    </a:p>
                    <a:p>
                      <a:pPr marL="0" algn="l" rtl="0" eaLnBrk="1" latinLnBrk="0" hangingPunct="1"/>
                      <a:endParaRPr kumimoji="0" lang="en-US" sz="800" kern="1200" dirty="0" smtClean="0">
                        <a:solidFill>
                          <a:schemeClr val="bg2"/>
                        </a:solidFill>
                        <a:latin typeface="+mn-lt"/>
                        <a:ea typeface="+mn-ea"/>
                        <a:cs typeface="+mn-cs"/>
                      </a:endParaRPr>
                    </a:p>
                  </a:txBody>
                  <a:tcPr marT="34290" marB="34290"/>
                </a:tc>
                <a:tc>
                  <a:txBody>
                    <a:bodyPr/>
                    <a:lstStyle/>
                    <a:p>
                      <a:pPr>
                        <a:buFont typeface="Arial" pitchFamily="34" charset="0"/>
                        <a:buChar char="•"/>
                      </a:pPr>
                      <a:r>
                        <a:rPr lang="en-US" sz="800" smtClean="0">
                          <a:solidFill>
                            <a:schemeClr val="bg2"/>
                          </a:solidFill>
                        </a:rPr>
                        <a:t>Eases Color and brightness matching on the displays</a:t>
                      </a:r>
                    </a:p>
                  </a:txBody>
                  <a:tcPr marT="34290" marB="34290"/>
                </a:tc>
                <a:tc>
                  <a:txBody>
                    <a:bodyPr/>
                    <a:lstStyle/>
                    <a:p>
                      <a:endParaRPr lang="en-US" sz="60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52850">
                <a:tc>
                  <a:txBody>
                    <a:bodyPr/>
                    <a:lstStyle/>
                    <a:p>
                      <a:r>
                        <a:rPr lang="en-US" sz="800" dirty="0" err="1" smtClean="0">
                          <a:solidFill>
                            <a:schemeClr val="bg2"/>
                          </a:solidFill>
                        </a:rPr>
                        <a:t>DisplayPort</a:t>
                      </a:r>
                      <a:r>
                        <a:rPr lang="en-US" sz="800" baseline="0" dirty="0" smtClean="0">
                          <a:solidFill>
                            <a:schemeClr val="bg2"/>
                          </a:solidFill>
                        </a:rPr>
                        <a:t> Input</a:t>
                      </a:r>
                      <a:endParaRPr lang="en-US" sz="800" dirty="0">
                        <a:solidFill>
                          <a:schemeClr val="bg2"/>
                        </a:solidFill>
                      </a:endParaRPr>
                    </a:p>
                  </a:txBody>
                  <a:tcPr marT="34290" marB="34290"/>
                </a:tc>
                <a:tc>
                  <a:txBody>
                    <a:bodyPr/>
                    <a:lstStyle/>
                    <a:p>
                      <a:pPr>
                        <a:buFont typeface="Arial" pitchFamily="34" charset="0"/>
                        <a:buChar char="•"/>
                      </a:pPr>
                      <a:r>
                        <a:rPr lang="en-US" sz="800" baseline="0" dirty="0" smtClean="0">
                          <a:solidFill>
                            <a:schemeClr val="bg2"/>
                          </a:solidFill>
                        </a:rPr>
                        <a:t> </a:t>
                      </a:r>
                      <a:r>
                        <a:rPr lang="en-US" sz="900" dirty="0" smtClean="0">
                          <a:solidFill>
                            <a:schemeClr val="bg2"/>
                          </a:solidFill>
                        </a:rPr>
                        <a:t>Input sources</a:t>
                      </a:r>
                      <a:r>
                        <a:rPr lang="en-US" sz="900" baseline="0" dirty="0" smtClean="0">
                          <a:solidFill>
                            <a:schemeClr val="bg2"/>
                          </a:solidFill>
                        </a:rPr>
                        <a:t> of 3840x2160 </a:t>
                      </a:r>
                      <a:r>
                        <a:rPr lang="en-US" sz="900" dirty="0" smtClean="0">
                          <a:solidFill>
                            <a:schemeClr val="bg2"/>
                          </a:solidFill>
                        </a:rPr>
                        <a:t>resolution can be input and display native resolution across 2x2 array.</a:t>
                      </a:r>
                      <a:endParaRPr lang="en-US" sz="8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a:p>
                  </a:txBody>
                  <a:tcPr marT="34290" marB="34290"/>
                </a:tc>
                <a:tc>
                  <a:txBody>
                    <a:bodyPr/>
                    <a:lstStyle/>
                    <a:p>
                      <a:endParaRPr lang="en-US" sz="600" dirty="0"/>
                    </a:p>
                  </a:txBody>
                  <a:tcPr marT="34290" marB="34290"/>
                </a:tc>
              </a:tr>
              <a:tr h="321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rPr>
                        <a:t>Built-in Video Wall Scaling</a:t>
                      </a:r>
                    </a:p>
                    <a:p>
                      <a:endParaRPr lang="en-US" sz="800" dirty="0">
                        <a:solidFill>
                          <a:schemeClr val="bg2"/>
                        </a:solidFill>
                      </a:endParaRPr>
                    </a:p>
                  </a:txBody>
                  <a:tcPr marT="34290" marB="34290"/>
                </a:tc>
                <a:tc>
                  <a:txBody>
                    <a:bodyPr/>
                    <a:lstStyle/>
                    <a:p>
                      <a:pPr>
                        <a:buFont typeface="Arial" pitchFamily="34" charset="0"/>
                        <a:buChar char="•"/>
                      </a:pPr>
                      <a:r>
                        <a:rPr lang="en-US" sz="900" dirty="0" smtClean="0">
                          <a:solidFill>
                            <a:schemeClr val="bg2"/>
                          </a:solidFill>
                        </a:rPr>
                        <a:t> No additional</a:t>
                      </a:r>
                      <a:r>
                        <a:rPr lang="en-US" sz="900" baseline="0" dirty="0" smtClean="0">
                          <a:solidFill>
                            <a:schemeClr val="bg2"/>
                          </a:solidFill>
                        </a:rPr>
                        <a:t> </a:t>
                      </a:r>
                      <a:r>
                        <a:rPr lang="en-US" sz="900" dirty="0" err="1" smtClean="0">
                          <a:solidFill>
                            <a:schemeClr val="bg2"/>
                          </a:solidFill>
                        </a:rPr>
                        <a:t>scalers</a:t>
                      </a:r>
                      <a:r>
                        <a:rPr lang="en-US" sz="900" dirty="0" smtClean="0">
                          <a:solidFill>
                            <a:schemeClr val="bg2"/>
                          </a:solidFill>
                        </a:rPr>
                        <a:t> or processing needed to stretch an image over</a:t>
                      </a:r>
                      <a:r>
                        <a:rPr lang="en-US" sz="900" baseline="0" dirty="0" smtClean="0">
                          <a:solidFill>
                            <a:schemeClr val="bg2"/>
                          </a:solidFill>
                        </a:rPr>
                        <a:t> the entire video wall</a:t>
                      </a:r>
                      <a:endParaRPr lang="en-US" sz="900" dirty="0">
                        <a:solidFill>
                          <a:schemeClr val="bg2"/>
                        </a:solidFill>
                      </a:endParaRP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r h="321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kern="1200" dirty="0" smtClean="0">
                          <a:solidFill>
                            <a:schemeClr val="bg2"/>
                          </a:solidFill>
                          <a:latin typeface="+mn-lt"/>
                          <a:ea typeface="+mn-ea"/>
                          <a:cs typeface="+mn-cs"/>
                        </a:rPr>
                        <a:t>46” and 55” Ultra-narrow</a:t>
                      </a:r>
                      <a:r>
                        <a:rPr kumimoji="0" lang="en-US" sz="800" kern="1200" baseline="0" dirty="0" smtClean="0">
                          <a:solidFill>
                            <a:schemeClr val="bg2"/>
                          </a:solidFill>
                          <a:latin typeface="+mn-lt"/>
                          <a:ea typeface="+mn-ea"/>
                          <a:cs typeface="+mn-cs"/>
                        </a:rPr>
                        <a:t> and super narrow bezel LCD</a:t>
                      </a:r>
                      <a:endParaRPr kumimoji="0" lang="en-US" sz="800" kern="1200" dirty="0" smtClean="0">
                        <a:solidFill>
                          <a:schemeClr val="bg2"/>
                        </a:solidFill>
                        <a:latin typeface="+mn-lt"/>
                        <a:ea typeface="+mn-ea"/>
                        <a:cs typeface="+mn-cs"/>
                      </a:endParaRPr>
                    </a:p>
                  </a:txBody>
                  <a:tcPr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900" kern="1200" dirty="0" smtClean="0">
                          <a:solidFill>
                            <a:schemeClr val="bg2"/>
                          </a:solidFill>
                          <a:latin typeface="+mn-lt"/>
                          <a:ea typeface="+mn-ea"/>
                          <a:cs typeface="+mn-cs"/>
                        </a:rPr>
                        <a:t> Narrow bezel LCD Technology for near seamless video walls</a:t>
                      </a:r>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c>
                  <a:txBody>
                    <a:bodyPr/>
                    <a:lstStyle/>
                    <a:p>
                      <a:endParaRPr lang="en-US" sz="600" dirty="0"/>
                    </a:p>
                  </a:txBody>
                  <a:tcPr marT="34290" marB="34290"/>
                </a:tc>
              </a:tr>
            </a:tbl>
          </a:graphicData>
        </a:graphic>
      </p:graphicFrame>
      <p:sp>
        <p:nvSpPr>
          <p:cNvPr id="58485" name="Slide Number Placeholder 3"/>
          <p:cNvSpPr>
            <a:spLocks noGrp="1"/>
          </p:cNvSpPr>
          <p:nvPr>
            <p:ph type="sldNum" sz="quarter" idx="4294967295"/>
          </p:nvPr>
        </p:nvSpPr>
        <p:spPr bwMode="auto">
          <a:xfrm>
            <a:off x="225427" y="4800600"/>
            <a:ext cx="4346575" cy="3429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900" dirty="0" smtClean="0"/>
              <a:t>Confidential</a:t>
            </a:r>
            <a:r>
              <a:rPr lang="en-US" sz="1200" dirty="0" smtClean="0"/>
              <a:t> </a:t>
            </a:r>
            <a:r>
              <a:rPr lang="en-US" sz="500" dirty="0" smtClean="0"/>
              <a:t> |  © 2014 Planar Systems, Inc.  </a:t>
            </a:r>
          </a:p>
        </p:txBody>
      </p:sp>
      <p:pic>
        <p:nvPicPr>
          <p:cNvPr id="58486" name="Picture 169" descr="PlanarArcLogo_std_NoTag_Sml.gif"/>
          <p:cNvPicPr>
            <a:picLocks noChangeAspect="1"/>
          </p:cNvPicPr>
          <p:nvPr/>
        </p:nvPicPr>
        <p:blipFill>
          <a:blip r:embed="rId3" cstate="screen"/>
          <a:srcRect/>
          <a:stretch>
            <a:fillRect/>
          </a:stretch>
        </p:blipFill>
        <p:spPr bwMode="auto">
          <a:xfrm>
            <a:off x="6064907" y="597647"/>
            <a:ext cx="730250" cy="246719"/>
          </a:xfrm>
          <a:prstGeom prst="rect">
            <a:avLst/>
          </a:prstGeom>
          <a:noFill/>
          <a:ln w="9525">
            <a:noFill/>
            <a:miter lim="800000"/>
            <a:headEnd/>
            <a:tailEnd/>
          </a:ln>
        </p:spPr>
      </p:pic>
      <p:pic>
        <p:nvPicPr>
          <p:cNvPr id="58487" name="Picture 79"/>
          <p:cNvPicPr>
            <a:picLocks noChangeAspect="1" noChangeArrowheads="1"/>
          </p:cNvPicPr>
          <p:nvPr/>
        </p:nvPicPr>
        <p:blipFill>
          <a:blip r:embed="rId4" cstate="screen"/>
          <a:srcRect/>
          <a:stretch>
            <a:fillRect/>
          </a:stretch>
        </p:blipFill>
        <p:spPr bwMode="auto">
          <a:xfrm>
            <a:off x="7354049" y="583640"/>
            <a:ext cx="581025" cy="257175"/>
          </a:xfrm>
          <a:prstGeom prst="rect">
            <a:avLst/>
          </a:prstGeom>
          <a:noFill/>
          <a:ln w="9525" algn="ctr">
            <a:noFill/>
            <a:miter lim="800000"/>
            <a:headEnd/>
            <a:tailEnd/>
          </a:ln>
        </p:spPr>
      </p:pic>
      <p:pic>
        <p:nvPicPr>
          <p:cNvPr id="58488" name="Picture 80"/>
          <p:cNvPicPr>
            <a:picLocks noChangeAspect="1" noChangeArrowheads="1"/>
          </p:cNvPicPr>
          <p:nvPr/>
        </p:nvPicPr>
        <p:blipFill>
          <a:blip r:embed="rId5" cstate="screen"/>
          <a:srcRect/>
          <a:stretch>
            <a:fillRect/>
          </a:stretch>
        </p:blipFill>
        <p:spPr bwMode="auto">
          <a:xfrm>
            <a:off x="7920788" y="577710"/>
            <a:ext cx="547687" cy="242888"/>
          </a:xfrm>
          <a:prstGeom prst="rect">
            <a:avLst/>
          </a:prstGeom>
          <a:noFill/>
          <a:ln w="9525">
            <a:noFill/>
            <a:miter lim="800000"/>
            <a:headEnd/>
            <a:tailEnd/>
          </a:ln>
        </p:spPr>
      </p:pic>
      <p:pic>
        <p:nvPicPr>
          <p:cNvPr id="58489" name="Picture 81"/>
          <p:cNvPicPr>
            <a:picLocks noChangeAspect="1" noChangeArrowheads="1"/>
          </p:cNvPicPr>
          <p:nvPr/>
        </p:nvPicPr>
        <p:blipFill>
          <a:blip r:embed="rId6" cstate="screen"/>
          <a:srcRect/>
          <a:stretch>
            <a:fillRect/>
          </a:stretch>
        </p:blipFill>
        <p:spPr bwMode="auto">
          <a:xfrm>
            <a:off x="8471744" y="599167"/>
            <a:ext cx="541337" cy="192881"/>
          </a:xfrm>
          <a:prstGeom prst="rect">
            <a:avLst/>
          </a:prstGeom>
          <a:noFill/>
          <a:ln w="9525">
            <a:noFill/>
            <a:miter lim="800000"/>
            <a:headEnd/>
            <a:tailEnd/>
          </a:ln>
        </p:spPr>
      </p:pic>
      <p:pic>
        <p:nvPicPr>
          <p:cNvPr id="58490" name="Picture 82"/>
          <p:cNvPicPr>
            <a:picLocks noChangeAspect="1" noChangeArrowheads="1"/>
          </p:cNvPicPr>
          <p:nvPr/>
        </p:nvPicPr>
        <p:blipFill>
          <a:blip r:embed="rId7" cstate="screen"/>
          <a:srcRect/>
          <a:stretch>
            <a:fillRect/>
          </a:stretch>
        </p:blipFill>
        <p:spPr bwMode="auto">
          <a:xfrm>
            <a:off x="6768356" y="592045"/>
            <a:ext cx="625475" cy="266700"/>
          </a:xfrm>
          <a:prstGeom prst="rect">
            <a:avLst/>
          </a:prstGeom>
          <a:noFill/>
          <a:ln w="9525" algn="ctr">
            <a:noFill/>
            <a:miter lim="800000"/>
            <a:headEnd/>
            <a:tailEnd/>
          </a:ln>
        </p:spPr>
      </p:pic>
      <p:grpSp>
        <p:nvGrpSpPr>
          <p:cNvPr id="2" name="Group 154"/>
          <p:cNvGrpSpPr/>
          <p:nvPr/>
        </p:nvGrpSpPr>
        <p:grpSpPr>
          <a:xfrm>
            <a:off x="1587796" y="4595467"/>
            <a:ext cx="6591300" cy="273416"/>
            <a:chOff x="1587796" y="4595467"/>
            <a:chExt cx="6591300" cy="273416"/>
          </a:xfrm>
        </p:grpSpPr>
        <p:sp>
          <p:nvSpPr>
            <p:cNvPr id="58565" name="Oval 271"/>
            <p:cNvSpPr>
              <a:spLocks noChangeArrowheads="1"/>
            </p:cNvSpPr>
            <p:nvPr/>
          </p:nvSpPr>
          <p:spPr bwMode="auto">
            <a:xfrm>
              <a:off x="1587796" y="4604992"/>
              <a:ext cx="262269" cy="232822"/>
            </a:xfrm>
            <a:prstGeom prst="ellipse">
              <a:avLst/>
            </a:prstGeom>
            <a:solidFill>
              <a:schemeClr val="bg2"/>
            </a:solidFill>
            <a:ln w="9525" algn="ctr">
              <a:noFill/>
              <a:round/>
              <a:headEnd/>
              <a:tailEnd/>
            </a:ln>
          </p:spPr>
          <p:txBody>
            <a:bodyPr anchor="ctr"/>
            <a:lstStyle/>
            <a:p>
              <a:endParaRPr lang="en-US"/>
            </a:p>
          </p:txBody>
        </p:sp>
        <p:sp>
          <p:nvSpPr>
            <p:cNvPr id="58566" name="Oval 272"/>
            <p:cNvSpPr>
              <a:spLocks noChangeArrowheads="1"/>
            </p:cNvSpPr>
            <p:nvPr/>
          </p:nvSpPr>
          <p:spPr bwMode="auto">
            <a:xfrm>
              <a:off x="5937662" y="4595467"/>
              <a:ext cx="260233" cy="273416"/>
            </a:xfrm>
            <a:prstGeom prst="ellipse">
              <a:avLst/>
            </a:prstGeom>
            <a:noFill/>
            <a:ln w="9525" algn="ctr">
              <a:solidFill>
                <a:schemeClr val="bg1"/>
              </a:solidFill>
              <a:round/>
              <a:headEnd/>
              <a:tailEnd/>
            </a:ln>
          </p:spPr>
          <p:txBody>
            <a:bodyPr anchor="ctr"/>
            <a:lstStyle/>
            <a:p>
              <a:endParaRPr lang="en-US"/>
            </a:p>
          </p:txBody>
        </p:sp>
        <p:sp>
          <p:nvSpPr>
            <p:cNvPr id="58567" name="TextBox 273"/>
            <p:cNvSpPr txBox="1">
              <a:spLocks noChangeArrowheads="1"/>
            </p:cNvSpPr>
            <p:nvPr/>
          </p:nvSpPr>
          <p:spPr bwMode="auto">
            <a:xfrm>
              <a:off x="1930696" y="4595467"/>
              <a:ext cx="1714500" cy="246221"/>
            </a:xfrm>
            <a:prstGeom prst="rect">
              <a:avLst/>
            </a:prstGeom>
            <a:noFill/>
            <a:ln w="9525">
              <a:noFill/>
              <a:miter lim="800000"/>
              <a:headEnd/>
              <a:tailEnd/>
            </a:ln>
          </p:spPr>
          <p:txBody>
            <a:bodyPr>
              <a:spAutoFit/>
            </a:bodyPr>
            <a:lstStyle/>
            <a:p>
              <a:r>
                <a:rPr lang="en-US" sz="1000"/>
                <a:t>Model Meets Specification</a:t>
              </a:r>
            </a:p>
          </p:txBody>
        </p:sp>
        <p:sp>
          <p:nvSpPr>
            <p:cNvPr id="58568" name="TextBox 274"/>
            <p:cNvSpPr txBox="1">
              <a:spLocks noChangeArrowheads="1"/>
            </p:cNvSpPr>
            <p:nvPr/>
          </p:nvSpPr>
          <p:spPr bwMode="auto">
            <a:xfrm>
              <a:off x="4305596" y="4595475"/>
              <a:ext cx="1714500" cy="246221"/>
            </a:xfrm>
            <a:prstGeom prst="rect">
              <a:avLst/>
            </a:prstGeom>
            <a:noFill/>
            <a:ln w="9525">
              <a:noFill/>
              <a:miter lim="800000"/>
              <a:headEnd/>
              <a:tailEnd/>
            </a:ln>
          </p:spPr>
          <p:txBody>
            <a:bodyPr>
              <a:spAutoFit/>
            </a:bodyPr>
            <a:lstStyle/>
            <a:p>
              <a:r>
                <a:rPr lang="en-US" sz="1000"/>
                <a:t>Partially Supported</a:t>
              </a:r>
            </a:p>
          </p:txBody>
        </p:sp>
        <p:sp>
          <p:nvSpPr>
            <p:cNvPr id="58569" name="TextBox 275"/>
            <p:cNvSpPr txBox="1">
              <a:spLocks noChangeArrowheads="1"/>
            </p:cNvSpPr>
            <p:nvPr/>
          </p:nvSpPr>
          <p:spPr bwMode="auto">
            <a:xfrm>
              <a:off x="6464596" y="4605000"/>
              <a:ext cx="1714500" cy="246221"/>
            </a:xfrm>
            <a:prstGeom prst="rect">
              <a:avLst/>
            </a:prstGeom>
            <a:noFill/>
            <a:ln w="9525">
              <a:noFill/>
              <a:miter lim="800000"/>
              <a:headEnd/>
              <a:tailEnd/>
            </a:ln>
          </p:spPr>
          <p:txBody>
            <a:bodyPr>
              <a:spAutoFit/>
            </a:bodyPr>
            <a:lstStyle/>
            <a:p>
              <a:r>
                <a:rPr lang="en-US" sz="1000"/>
                <a:t>Not Available</a:t>
              </a:r>
            </a:p>
          </p:txBody>
        </p:sp>
      </p:grpSp>
      <p:sp>
        <p:nvSpPr>
          <p:cNvPr id="102" name="Oval 178"/>
          <p:cNvSpPr>
            <a:spLocks noChangeArrowheads="1"/>
          </p:cNvSpPr>
          <p:nvPr/>
        </p:nvSpPr>
        <p:spPr bwMode="auto">
          <a:xfrm>
            <a:off x="7006660" y="944283"/>
            <a:ext cx="171081" cy="167341"/>
          </a:xfrm>
          <a:prstGeom prst="ellipse">
            <a:avLst/>
          </a:prstGeom>
          <a:noFill/>
          <a:ln w="9525" algn="ctr">
            <a:solidFill>
              <a:schemeClr val="bg2"/>
            </a:solidFill>
            <a:round/>
            <a:headEnd/>
            <a:tailEnd/>
          </a:ln>
        </p:spPr>
        <p:txBody>
          <a:bodyPr anchor="ctr"/>
          <a:lstStyle/>
          <a:p>
            <a:endParaRPr lang="en-US"/>
          </a:p>
        </p:txBody>
      </p:sp>
      <p:sp>
        <p:nvSpPr>
          <p:cNvPr id="103" name="Oval 178"/>
          <p:cNvSpPr>
            <a:spLocks noChangeArrowheads="1"/>
          </p:cNvSpPr>
          <p:nvPr/>
        </p:nvSpPr>
        <p:spPr bwMode="auto">
          <a:xfrm>
            <a:off x="7009648" y="1231503"/>
            <a:ext cx="171081" cy="167341"/>
          </a:xfrm>
          <a:prstGeom prst="ellipse">
            <a:avLst/>
          </a:prstGeom>
          <a:noFill/>
          <a:ln w="9525" algn="ctr">
            <a:solidFill>
              <a:schemeClr val="bg2"/>
            </a:solidFill>
            <a:round/>
            <a:headEnd/>
            <a:tailEnd/>
          </a:ln>
        </p:spPr>
        <p:txBody>
          <a:bodyPr anchor="ctr"/>
          <a:lstStyle/>
          <a:p>
            <a:endParaRPr lang="en-US"/>
          </a:p>
        </p:txBody>
      </p:sp>
      <p:sp>
        <p:nvSpPr>
          <p:cNvPr id="104" name="Oval 178"/>
          <p:cNvSpPr>
            <a:spLocks noChangeArrowheads="1"/>
          </p:cNvSpPr>
          <p:nvPr/>
        </p:nvSpPr>
        <p:spPr bwMode="auto">
          <a:xfrm>
            <a:off x="6364190" y="94726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05" name="Oval 178"/>
          <p:cNvSpPr>
            <a:spLocks noChangeArrowheads="1"/>
          </p:cNvSpPr>
          <p:nvPr/>
        </p:nvSpPr>
        <p:spPr bwMode="auto">
          <a:xfrm>
            <a:off x="7562472" y="938307"/>
            <a:ext cx="171081" cy="167341"/>
          </a:xfrm>
          <a:prstGeom prst="ellipse">
            <a:avLst/>
          </a:prstGeom>
          <a:noFill/>
          <a:ln w="9525" algn="ctr">
            <a:solidFill>
              <a:schemeClr val="bg2"/>
            </a:solidFill>
            <a:round/>
            <a:headEnd/>
            <a:tailEnd/>
          </a:ln>
        </p:spPr>
        <p:txBody>
          <a:bodyPr anchor="ctr"/>
          <a:lstStyle/>
          <a:p>
            <a:endParaRPr lang="en-US"/>
          </a:p>
        </p:txBody>
      </p:sp>
      <p:sp>
        <p:nvSpPr>
          <p:cNvPr id="107" name="Oval 178"/>
          <p:cNvSpPr>
            <a:spLocks noChangeArrowheads="1"/>
          </p:cNvSpPr>
          <p:nvPr/>
        </p:nvSpPr>
        <p:spPr bwMode="auto">
          <a:xfrm>
            <a:off x="8662143" y="932329"/>
            <a:ext cx="171081" cy="167341"/>
          </a:xfrm>
          <a:prstGeom prst="ellipse">
            <a:avLst/>
          </a:prstGeom>
          <a:noFill/>
          <a:ln w="9525" algn="ctr">
            <a:solidFill>
              <a:schemeClr val="bg2"/>
            </a:solidFill>
            <a:round/>
            <a:headEnd/>
            <a:tailEnd/>
          </a:ln>
        </p:spPr>
        <p:txBody>
          <a:bodyPr anchor="ctr"/>
          <a:lstStyle/>
          <a:p>
            <a:endParaRPr lang="en-US"/>
          </a:p>
        </p:txBody>
      </p:sp>
      <p:sp>
        <p:nvSpPr>
          <p:cNvPr id="108" name="Oval 178"/>
          <p:cNvSpPr>
            <a:spLocks noChangeArrowheads="1"/>
          </p:cNvSpPr>
          <p:nvPr/>
        </p:nvSpPr>
        <p:spPr bwMode="auto">
          <a:xfrm>
            <a:off x="7562471" y="1234491"/>
            <a:ext cx="171081" cy="167341"/>
          </a:xfrm>
          <a:prstGeom prst="ellipse">
            <a:avLst/>
          </a:prstGeom>
          <a:noFill/>
          <a:ln w="9525" algn="ctr">
            <a:solidFill>
              <a:schemeClr val="bg2"/>
            </a:solidFill>
            <a:round/>
            <a:headEnd/>
            <a:tailEnd/>
          </a:ln>
        </p:spPr>
        <p:txBody>
          <a:bodyPr anchor="ctr"/>
          <a:lstStyle/>
          <a:p>
            <a:endParaRPr lang="en-US"/>
          </a:p>
        </p:txBody>
      </p:sp>
      <p:sp>
        <p:nvSpPr>
          <p:cNvPr id="109" name="Oval 178"/>
          <p:cNvSpPr>
            <a:spLocks noChangeArrowheads="1"/>
          </p:cNvSpPr>
          <p:nvPr/>
        </p:nvSpPr>
        <p:spPr bwMode="auto">
          <a:xfrm>
            <a:off x="8113549" y="1228515"/>
            <a:ext cx="171081" cy="167341"/>
          </a:xfrm>
          <a:prstGeom prst="ellipse">
            <a:avLst/>
          </a:prstGeom>
          <a:noFill/>
          <a:ln w="9525" algn="ctr">
            <a:solidFill>
              <a:schemeClr val="bg2"/>
            </a:solidFill>
            <a:round/>
            <a:headEnd/>
            <a:tailEnd/>
          </a:ln>
        </p:spPr>
        <p:txBody>
          <a:bodyPr anchor="ctr"/>
          <a:lstStyle/>
          <a:p>
            <a:endParaRPr lang="en-US"/>
          </a:p>
        </p:txBody>
      </p:sp>
      <p:sp>
        <p:nvSpPr>
          <p:cNvPr id="110" name="Oval 178"/>
          <p:cNvSpPr>
            <a:spLocks noChangeArrowheads="1"/>
          </p:cNvSpPr>
          <p:nvPr/>
        </p:nvSpPr>
        <p:spPr bwMode="auto">
          <a:xfrm>
            <a:off x="6367178" y="123448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11" name="Oval 178"/>
          <p:cNvSpPr>
            <a:spLocks noChangeArrowheads="1"/>
          </p:cNvSpPr>
          <p:nvPr/>
        </p:nvSpPr>
        <p:spPr bwMode="auto">
          <a:xfrm>
            <a:off x="6374053" y="1504327"/>
            <a:ext cx="171081" cy="167341"/>
          </a:xfrm>
          <a:prstGeom prst="ellipse">
            <a:avLst/>
          </a:prstGeom>
          <a:solidFill>
            <a:schemeClr val="bg2"/>
          </a:solidFill>
          <a:ln w="9525" algn="ctr">
            <a:solidFill>
              <a:schemeClr val="bg2"/>
            </a:solidFill>
            <a:round/>
            <a:headEnd/>
            <a:tailEnd/>
          </a:ln>
        </p:spPr>
        <p:txBody>
          <a:bodyPr anchor="ctr"/>
          <a:lstStyle/>
          <a:p>
            <a:endParaRPr lang="en-US" dirty="0"/>
          </a:p>
        </p:txBody>
      </p:sp>
      <p:sp>
        <p:nvSpPr>
          <p:cNvPr id="113" name="Oval 178"/>
          <p:cNvSpPr>
            <a:spLocks noChangeArrowheads="1"/>
          </p:cNvSpPr>
          <p:nvPr/>
        </p:nvSpPr>
        <p:spPr bwMode="auto">
          <a:xfrm>
            <a:off x="6374824" y="1856863"/>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14" name="Oval 178"/>
          <p:cNvSpPr>
            <a:spLocks noChangeArrowheads="1"/>
          </p:cNvSpPr>
          <p:nvPr/>
        </p:nvSpPr>
        <p:spPr bwMode="auto">
          <a:xfrm>
            <a:off x="6374824" y="220626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15" name="Oval 178"/>
          <p:cNvSpPr>
            <a:spLocks noChangeArrowheads="1"/>
          </p:cNvSpPr>
          <p:nvPr/>
        </p:nvSpPr>
        <p:spPr bwMode="auto">
          <a:xfrm>
            <a:off x="6374824" y="2544284"/>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16" name="Oval 178"/>
          <p:cNvSpPr>
            <a:spLocks noChangeArrowheads="1"/>
          </p:cNvSpPr>
          <p:nvPr/>
        </p:nvSpPr>
        <p:spPr bwMode="auto">
          <a:xfrm>
            <a:off x="6368848" y="2884943"/>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20" name="Oval 178"/>
          <p:cNvSpPr>
            <a:spLocks noChangeArrowheads="1"/>
          </p:cNvSpPr>
          <p:nvPr/>
        </p:nvSpPr>
        <p:spPr bwMode="auto">
          <a:xfrm>
            <a:off x="8665129" y="1237479"/>
            <a:ext cx="171081" cy="167341"/>
          </a:xfrm>
          <a:prstGeom prst="ellipse">
            <a:avLst/>
          </a:prstGeom>
          <a:noFill/>
          <a:ln w="9525" algn="ctr">
            <a:solidFill>
              <a:schemeClr val="bg2"/>
            </a:solidFill>
            <a:round/>
            <a:headEnd/>
            <a:tailEnd/>
          </a:ln>
        </p:spPr>
        <p:txBody>
          <a:bodyPr anchor="ctr"/>
          <a:lstStyle/>
          <a:p>
            <a:endParaRPr lang="en-US"/>
          </a:p>
        </p:txBody>
      </p:sp>
      <p:sp>
        <p:nvSpPr>
          <p:cNvPr id="121" name="Oval 178"/>
          <p:cNvSpPr>
            <a:spLocks noChangeArrowheads="1"/>
          </p:cNvSpPr>
          <p:nvPr/>
        </p:nvSpPr>
        <p:spPr bwMode="auto">
          <a:xfrm>
            <a:off x="7009648" y="1505101"/>
            <a:ext cx="171081" cy="167341"/>
          </a:xfrm>
          <a:prstGeom prst="ellipse">
            <a:avLst/>
          </a:prstGeom>
          <a:noFill/>
          <a:ln w="9525" algn="ctr">
            <a:solidFill>
              <a:schemeClr val="bg2"/>
            </a:solidFill>
            <a:round/>
            <a:headEnd/>
            <a:tailEnd/>
          </a:ln>
        </p:spPr>
        <p:txBody>
          <a:bodyPr anchor="ctr"/>
          <a:lstStyle/>
          <a:p>
            <a:endParaRPr lang="en-US"/>
          </a:p>
        </p:txBody>
      </p:sp>
      <p:sp>
        <p:nvSpPr>
          <p:cNvPr id="122" name="Oval 178"/>
          <p:cNvSpPr>
            <a:spLocks noChangeArrowheads="1"/>
          </p:cNvSpPr>
          <p:nvPr/>
        </p:nvSpPr>
        <p:spPr bwMode="auto">
          <a:xfrm>
            <a:off x="7554827" y="1509757"/>
            <a:ext cx="171081" cy="167341"/>
          </a:xfrm>
          <a:prstGeom prst="ellipse">
            <a:avLst/>
          </a:prstGeom>
          <a:noFill/>
          <a:ln w="9525" algn="ctr">
            <a:solidFill>
              <a:schemeClr val="bg2"/>
            </a:solidFill>
            <a:round/>
            <a:headEnd/>
            <a:tailEnd/>
          </a:ln>
        </p:spPr>
        <p:txBody>
          <a:bodyPr anchor="ctr"/>
          <a:lstStyle/>
          <a:p>
            <a:endParaRPr lang="en-US"/>
          </a:p>
        </p:txBody>
      </p:sp>
      <p:sp>
        <p:nvSpPr>
          <p:cNvPr id="123" name="Oval 178"/>
          <p:cNvSpPr>
            <a:spLocks noChangeArrowheads="1"/>
          </p:cNvSpPr>
          <p:nvPr/>
        </p:nvSpPr>
        <p:spPr bwMode="auto">
          <a:xfrm>
            <a:off x="8110639" y="1503781"/>
            <a:ext cx="171081" cy="167341"/>
          </a:xfrm>
          <a:prstGeom prst="ellipse">
            <a:avLst/>
          </a:prstGeom>
          <a:noFill/>
          <a:ln w="9525" algn="ctr">
            <a:solidFill>
              <a:schemeClr val="bg2"/>
            </a:solidFill>
            <a:round/>
            <a:headEnd/>
            <a:tailEnd/>
          </a:ln>
        </p:spPr>
        <p:txBody>
          <a:bodyPr anchor="ctr"/>
          <a:lstStyle/>
          <a:p>
            <a:endParaRPr lang="en-US"/>
          </a:p>
        </p:txBody>
      </p:sp>
      <p:sp>
        <p:nvSpPr>
          <p:cNvPr id="124" name="Oval 178"/>
          <p:cNvSpPr>
            <a:spLocks noChangeArrowheads="1"/>
          </p:cNvSpPr>
          <p:nvPr/>
        </p:nvSpPr>
        <p:spPr bwMode="auto">
          <a:xfrm>
            <a:off x="8660474" y="1508437"/>
            <a:ext cx="171081" cy="167341"/>
          </a:xfrm>
          <a:prstGeom prst="ellipse">
            <a:avLst/>
          </a:prstGeom>
          <a:noFill/>
          <a:ln w="9525" algn="ctr">
            <a:solidFill>
              <a:schemeClr val="bg2"/>
            </a:solidFill>
            <a:round/>
            <a:headEnd/>
            <a:tailEnd/>
          </a:ln>
        </p:spPr>
        <p:txBody>
          <a:bodyPr anchor="ctr"/>
          <a:lstStyle/>
          <a:p>
            <a:endParaRPr lang="en-US"/>
          </a:p>
        </p:txBody>
      </p:sp>
      <p:sp>
        <p:nvSpPr>
          <p:cNvPr id="127" name="Oval 178"/>
          <p:cNvSpPr>
            <a:spLocks noChangeArrowheads="1"/>
          </p:cNvSpPr>
          <p:nvPr/>
        </p:nvSpPr>
        <p:spPr bwMode="auto">
          <a:xfrm>
            <a:off x="8115210" y="2857110"/>
            <a:ext cx="171081" cy="167341"/>
          </a:xfrm>
          <a:prstGeom prst="ellipse">
            <a:avLst/>
          </a:prstGeom>
          <a:noFill/>
          <a:ln w="9525" algn="ctr">
            <a:solidFill>
              <a:schemeClr val="bg2"/>
            </a:solidFill>
            <a:round/>
            <a:headEnd/>
            <a:tailEnd/>
          </a:ln>
        </p:spPr>
        <p:txBody>
          <a:bodyPr anchor="ctr"/>
          <a:lstStyle/>
          <a:p>
            <a:endParaRPr lang="en-US"/>
          </a:p>
        </p:txBody>
      </p:sp>
      <p:sp>
        <p:nvSpPr>
          <p:cNvPr id="128" name="Oval 178"/>
          <p:cNvSpPr>
            <a:spLocks noChangeArrowheads="1"/>
          </p:cNvSpPr>
          <p:nvPr/>
        </p:nvSpPr>
        <p:spPr bwMode="auto">
          <a:xfrm>
            <a:off x="8655993" y="2863350"/>
            <a:ext cx="171081" cy="167341"/>
          </a:xfrm>
          <a:prstGeom prst="ellipse">
            <a:avLst/>
          </a:prstGeom>
          <a:noFill/>
          <a:ln w="9525" algn="ctr">
            <a:solidFill>
              <a:schemeClr val="bg2"/>
            </a:solidFill>
            <a:round/>
            <a:headEnd/>
            <a:tailEnd/>
          </a:ln>
        </p:spPr>
        <p:txBody>
          <a:bodyPr anchor="ctr"/>
          <a:lstStyle/>
          <a:p>
            <a:endParaRPr lang="en-US"/>
          </a:p>
        </p:txBody>
      </p:sp>
      <p:sp>
        <p:nvSpPr>
          <p:cNvPr id="129" name="Oval 178"/>
          <p:cNvSpPr>
            <a:spLocks noChangeArrowheads="1"/>
          </p:cNvSpPr>
          <p:nvPr/>
        </p:nvSpPr>
        <p:spPr bwMode="auto">
          <a:xfrm>
            <a:off x="8672349" y="1842276"/>
            <a:ext cx="171081" cy="167341"/>
          </a:xfrm>
          <a:prstGeom prst="ellipse">
            <a:avLst/>
          </a:prstGeom>
          <a:noFill/>
          <a:ln w="9525" algn="ctr">
            <a:solidFill>
              <a:schemeClr val="bg2"/>
            </a:solidFill>
            <a:round/>
            <a:headEnd/>
            <a:tailEnd/>
          </a:ln>
        </p:spPr>
        <p:txBody>
          <a:bodyPr anchor="ctr"/>
          <a:lstStyle/>
          <a:p>
            <a:endParaRPr lang="en-US"/>
          </a:p>
        </p:txBody>
      </p:sp>
      <p:sp>
        <p:nvSpPr>
          <p:cNvPr id="130" name="Oval 178"/>
          <p:cNvSpPr>
            <a:spLocks noChangeArrowheads="1"/>
          </p:cNvSpPr>
          <p:nvPr/>
        </p:nvSpPr>
        <p:spPr bwMode="auto">
          <a:xfrm>
            <a:off x="8106622" y="1865542"/>
            <a:ext cx="171081" cy="167341"/>
          </a:xfrm>
          <a:prstGeom prst="ellipse">
            <a:avLst/>
          </a:prstGeom>
          <a:noFill/>
          <a:ln w="9525" algn="ctr">
            <a:solidFill>
              <a:schemeClr val="bg2"/>
            </a:solidFill>
            <a:round/>
            <a:headEnd/>
            <a:tailEnd/>
          </a:ln>
        </p:spPr>
        <p:txBody>
          <a:bodyPr anchor="ctr"/>
          <a:lstStyle/>
          <a:p>
            <a:endParaRPr lang="en-US"/>
          </a:p>
        </p:txBody>
      </p:sp>
      <p:sp>
        <p:nvSpPr>
          <p:cNvPr id="131" name="Oval 178"/>
          <p:cNvSpPr>
            <a:spLocks noChangeArrowheads="1"/>
          </p:cNvSpPr>
          <p:nvPr/>
        </p:nvSpPr>
        <p:spPr bwMode="auto">
          <a:xfrm>
            <a:off x="7565460" y="1862681"/>
            <a:ext cx="171081" cy="167341"/>
          </a:xfrm>
          <a:prstGeom prst="ellipse">
            <a:avLst/>
          </a:prstGeom>
          <a:noFill/>
          <a:ln w="9525" algn="ctr">
            <a:solidFill>
              <a:schemeClr val="bg2"/>
            </a:solidFill>
            <a:round/>
            <a:headEnd/>
            <a:tailEnd/>
          </a:ln>
        </p:spPr>
        <p:txBody>
          <a:bodyPr anchor="ctr"/>
          <a:lstStyle/>
          <a:p>
            <a:endParaRPr lang="en-US"/>
          </a:p>
        </p:txBody>
      </p:sp>
      <p:sp>
        <p:nvSpPr>
          <p:cNvPr id="132" name="Oval 178"/>
          <p:cNvSpPr>
            <a:spLocks noChangeArrowheads="1"/>
          </p:cNvSpPr>
          <p:nvPr/>
        </p:nvSpPr>
        <p:spPr bwMode="auto">
          <a:xfrm>
            <a:off x="7009648" y="1867338"/>
            <a:ext cx="171081" cy="167341"/>
          </a:xfrm>
          <a:prstGeom prst="ellipse">
            <a:avLst/>
          </a:prstGeom>
          <a:noFill/>
          <a:ln w="9525" algn="ctr">
            <a:solidFill>
              <a:schemeClr val="bg2"/>
            </a:solidFill>
            <a:round/>
            <a:headEnd/>
            <a:tailEnd/>
          </a:ln>
        </p:spPr>
        <p:txBody>
          <a:bodyPr anchor="ctr"/>
          <a:lstStyle/>
          <a:p>
            <a:endParaRPr lang="en-US"/>
          </a:p>
        </p:txBody>
      </p:sp>
      <p:sp>
        <p:nvSpPr>
          <p:cNvPr id="134" name="Oval 178"/>
          <p:cNvSpPr>
            <a:spLocks noChangeArrowheads="1"/>
          </p:cNvSpPr>
          <p:nvPr/>
        </p:nvSpPr>
        <p:spPr bwMode="auto">
          <a:xfrm>
            <a:off x="7004819" y="2215886"/>
            <a:ext cx="171081" cy="167341"/>
          </a:xfrm>
          <a:prstGeom prst="ellipse">
            <a:avLst/>
          </a:prstGeom>
          <a:noFill/>
          <a:ln w="9525" algn="ctr">
            <a:solidFill>
              <a:schemeClr val="bg2"/>
            </a:solidFill>
            <a:round/>
            <a:headEnd/>
            <a:tailEnd/>
          </a:ln>
        </p:spPr>
        <p:txBody>
          <a:bodyPr anchor="ctr"/>
          <a:lstStyle/>
          <a:p>
            <a:endParaRPr lang="en-US"/>
          </a:p>
        </p:txBody>
      </p:sp>
      <p:sp>
        <p:nvSpPr>
          <p:cNvPr id="135" name="Oval 178"/>
          <p:cNvSpPr>
            <a:spLocks noChangeArrowheads="1"/>
          </p:cNvSpPr>
          <p:nvPr/>
        </p:nvSpPr>
        <p:spPr bwMode="auto">
          <a:xfrm>
            <a:off x="6371836" y="4213091"/>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36" name="Oval 178"/>
          <p:cNvSpPr>
            <a:spLocks noChangeArrowheads="1"/>
          </p:cNvSpPr>
          <p:nvPr/>
        </p:nvSpPr>
        <p:spPr bwMode="auto">
          <a:xfrm>
            <a:off x="7013298" y="3876238"/>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37" name="Oval 178"/>
          <p:cNvSpPr>
            <a:spLocks noChangeArrowheads="1"/>
          </p:cNvSpPr>
          <p:nvPr/>
        </p:nvSpPr>
        <p:spPr bwMode="auto">
          <a:xfrm>
            <a:off x="7006662" y="421407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38" name="Oval 178"/>
          <p:cNvSpPr>
            <a:spLocks noChangeArrowheads="1"/>
          </p:cNvSpPr>
          <p:nvPr/>
        </p:nvSpPr>
        <p:spPr bwMode="auto">
          <a:xfrm>
            <a:off x="7575086" y="3878411"/>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39" name="Oval 178"/>
          <p:cNvSpPr>
            <a:spLocks noChangeArrowheads="1"/>
          </p:cNvSpPr>
          <p:nvPr/>
        </p:nvSpPr>
        <p:spPr bwMode="auto">
          <a:xfrm>
            <a:off x="7574426" y="4203775"/>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0" name="Oval 178"/>
          <p:cNvSpPr>
            <a:spLocks noChangeArrowheads="1"/>
          </p:cNvSpPr>
          <p:nvPr/>
        </p:nvSpPr>
        <p:spPr bwMode="auto">
          <a:xfrm>
            <a:off x="8122942" y="3891197"/>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1" name="Oval 178"/>
          <p:cNvSpPr>
            <a:spLocks noChangeArrowheads="1"/>
          </p:cNvSpPr>
          <p:nvPr/>
        </p:nvSpPr>
        <p:spPr bwMode="auto">
          <a:xfrm>
            <a:off x="8672778" y="3871116"/>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2" name="Oval 178"/>
          <p:cNvSpPr>
            <a:spLocks noChangeArrowheads="1"/>
          </p:cNvSpPr>
          <p:nvPr/>
        </p:nvSpPr>
        <p:spPr bwMode="auto">
          <a:xfrm>
            <a:off x="8118286" y="421440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3" name="Oval 178"/>
          <p:cNvSpPr>
            <a:spLocks noChangeArrowheads="1"/>
          </p:cNvSpPr>
          <p:nvPr/>
        </p:nvSpPr>
        <p:spPr bwMode="auto">
          <a:xfrm>
            <a:off x="8668121" y="4213750"/>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94" name="Oval 178"/>
          <p:cNvSpPr>
            <a:spLocks noChangeArrowheads="1"/>
          </p:cNvSpPr>
          <p:nvPr/>
        </p:nvSpPr>
        <p:spPr bwMode="auto">
          <a:xfrm>
            <a:off x="6365299" y="3197015"/>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95" name="Oval 178"/>
          <p:cNvSpPr>
            <a:spLocks noChangeArrowheads="1"/>
          </p:cNvSpPr>
          <p:nvPr/>
        </p:nvSpPr>
        <p:spPr bwMode="auto">
          <a:xfrm>
            <a:off x="6365298" y="3532635"/>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96" name="Oval 178"/>
          <p:cNvSpPr>
            <a:spLocks noChangeArrowheads="1"/>
          </p:cNvSpPr>
          <p:nvPr/>
        </p:nvSpPr>
        <p:spPr bwMode="auto">
          <a:xfrm>
            <a:off x="6364191" y="3877455"/>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89" name="Oval 178"/>
          <p:cNvSpPr>
            <a:spLocks noChangeArrowheads="1"/>
          </p:cNvSpPr>
          <p:nvPr/>
        </p:nvSpPr>
        <p:spPr bwMode="auto">
          <a:xfrm>
            <a:off x="7020709" y="3524523"/>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90" name="Oval 178"/>
          <p:cNvSpPr>
            <a:spLocks noChangeArrowheads="1"/>
          </p:cNvSpPr>
          <p:nvPr/>
        </p:nvSpPr>
        <p:spPr bwMode="auto">
          <a:xfrm>
            <a:off x="7555588" y="3532523"/>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92" name="Oval 178"/>
          <p:cNvSpPr>
            <a:spLocks noChangeArrowheads="1"/>
          </p:cNvSpPr>
          <p:nvPr/>
        </p:nvSpPr>
        <p:spPr bwMode="auto">
          <a:xfrm>
            <a:off x="8112582" y="3538232"/>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93" name="Oval 178"/>
          <p:cNvSpPr>
            <a:spLocks noChangeArrowheads="1"/>
          </p:cNvSpPr>
          <p:nvPr/>
        </p:nvSpPr>
        <p:spPr bwMode="auto">
          <a:xfrm>
            <a:off x="8657947" y="3527599"/>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99" name="Oval 178"/>
          <p:cNvSpPr>
            <a:spLocks noChangeArrowheads="1"/>
          </p:cNvSpPr>
          <p:nvPr/>
        </p:nvSpPr>
        <p:spPr bwMode="auto">
          <a:xfrm>
            <a:off x="7566720" y="2202335"/>
            <a:ext cx="171081" cy="167341"/>
          </a:xfrm>
          <a:prstGeom prst="ellipse">
            <a:avLst/>
          </a:prstGeom>
          <a:noFill/>
          <a:ln w="9525" algn="ctr">
            <a:solidFill>
              <a:schemeClr val="bg2"/>
            </a:solidFill>
            <a:round/>
            <a:headEnd/>
            <a:tailEnd/>
          </a:ln>
        </p:spPr>
        <p:txBody>
          <a:bodyPr anchor="ctr"/>
          <a:lstStyle/>
          <a:p>
            <a:endParaRPr lang="en-US"/>
          </a:p>
        </p:txBody>
      </p:sp>
      <p:sp>
        <p:nvSpPr>
          <p:cNvPr id="100" name="Oval 178"/>
          <p:cNvSpPr>
            <a:spLocks noChangeArrowheads="1"/>
          </p:cNvSpPr>
          <p:nvPr/>
        </p:nvSpPr>
        <p:spPr bwMode="auto">
          <a:xfrm>
            <a:off x="8101300" y="2202335"/>
            <a:ext cx="185449" cy="169390"/>
          </a:xfrm>
          <a:prstGeom prst="ellipse">
            <a:avLst/>
          </a:prstGeom>
          <a:noFill/>
          <a:ln w="9525" algn="ctr">
            <a:solidFill>
              <a:schemeClr val="bg2"/>
            </a:solidFill>
            <a:round/>
            <a:headEnd/>
            <a:tailEnd/>
          </a:ln>
        </p:spPr>
        <p:txBody>
          <a:bodyPr anchor="ctr"/>
          <a:lstStyle/>
          <a:p>
            <a:endParaRPr lang="en-US"/>
          </a:p>
        </p:txBody>
      </p:sp>
      <p:sp>
        <p:nvSpPr>
          <p:cNvPr id="101" name="Oval 178"/>
          <p:cNvSpPr>
            <a:spLocks noChangeArrowheads="1"/>
          </p:cNvSpPr>
          <p:nvPr/>
        </p:nvSpPr>
        <p:spPr bwMode="auto">
          <a:xfrm>
            <a:off x="8670045" y="2187221"/>
            <a:ext cx="171081" cy="167341"/>
          </a:xfrm>
          <a:prstGeom prst="ellipse">
            <a:avLst/>
          </a:prstGeom>
          <a:noFill/>
          <a:ln w="9525" algn="ctr">
            <a:solidFill>
              <a:schemeClr val="bg2"/>
            </a:solidFill>
            <a:round/>
            <a:headEnd/>
            <a:tailEnd/>
          </a:ln>
        </p:spPr>
        <p:txBody>
          <a:bodyPr anchor="ctr"/>
          <a:lstStyle/>
          <a:p>
            <a:endParaRPr lang="en-US"/>
          </a:p>
        </p:txBody>
      </p:sp>
      <p:sp>
        <p:nvSpPr>
          <p:cNvPr id="117" name="Oval 178"/>
          <p:cNvSpPr>
            <a:spLocks noChangeArrowheads="1"/>
          </p:cNvSpPr>
          <p:nvPr/>
        </p:nvSpPr>
        <p:spPr bwMode="auto">
          <a:xfrm>
            <a:off x="7013620" y="3173900"/>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5" name="Oval 178"/>
          <p:cNvSpPr>
            <a:spLocks noChangeArrowheads="1"/>
          </p:cNvSpPr>
          <p:nvPr/>
        </p:nvSpPr>
        <p:spPr bwMode="auto">
          <a:xfrm>
            <a:off x="7559632" y="2854465"/>
            <a:ext cx="171081" cy="167341"/>
          </a:xfrm>
          <a:prstGeom prst="ellipse">
            <a:avLst/>
          </a:prstGeom>
          <a:noFill/>
          <a:ln w="9525" algn="ctr">
            <a:solidFill>
              <a:schemeClr val="bg2"/>
            </a:solidFill>
            <a:round/>
            <a:headEnd/>
            <a:tailEnd/>
          </a:ln>
        </p:spPr>
        <p:txBody>
          <a:bodyPr anchor="ctr"/>
          <a:lstStyle/>
          <a:p>
            <a:endParaRPr lang="en-US"/>
          </a:p>
        </p:txBody>
      </p:sp>
      <p:sp>
        <p:nvSpPr>
          <p:cNvPr id="146" name="Oval 178"/>
          <p:cNvSpPr>
            <a:spLocks noChangeArrowheads="1"/>
          </p:cNvSpPr>
          <p:nvPr/>
        </p:nvSpPr>
        <p:spPr bwMode="auto">
          <a:xfrm>
            <a:off x="7559631" y="3184077"/>
            <a:ext cx="171081" cy="167341"/>
          </a:xfrm>
          <a:prstGeom prst="ellipse">
            <a:avLst/>
          </a:prstGeom>
          <a:noFill/>
          <a:ln w="9525" algn="ctr">
            <a:solidFill>
              <a:schemeClr val="bg2"/>
            </a:solidFill>
            <a:round/>
            <a:headEnd/>
            <a:tailEnd/>
          </a:ln>
        </p:spPr>
        <p:txBody>
          <a:bodyPr anchor="ctr"/>
          <a:lstStyle/>
          <a:p>
            <a:endParaRPr lang="en-US"/>
          </a:p>
        </p:txBody>
      </p:sp>
      <p:sp>
        <p:nvSpPr>
          <p:cNvPr id="147" name="Oval 178"/>
          <p:cNvSpPr>
            <a:spLocks noChangeArrowheads="1"/>
          </p:cNvSpPr>
          <p:nvPr/>
        </p:nvSpPr>
        <p:spPr bwMode="auto">
          <a:xfrm>
            <a:off x="8112317" y="3195166"/>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148" name="Oval 178"/>
          <p:cNvSpPr>
            <a:spLocks noChangeArrowheads="1"/>
          </p:cNvSpPr>
          <p:nvPr/>
        </p:nvSpPr>
        <p:spPr bwMode="auto">
          <a:xfrm>
            <a:off x="8658328" y="3184533"/>
            <a:ext cx="171081" cy="167341"/>
          </a:xfrm>
          <a:prstGeom prst="ellipse">
            <a:avLst/>
          </a:prstGeom>
          <a:noFill/>
          <a:ln w="9525" algn="ctr">
            <a:solidFill>
              <a:schemeClr val="bg2"/>
            </a:solidFill>
            <a:round/>
            <a:headEnd/>
            <a:tailEnd/>
          </a:ln>
        </p:spPr>
        <p:txBody>
          <a:bodyPr anchor="ctr"/>
          <a:lstStyle/>
          <a:p>
            <a:endParaRPr lang="en-US"/>
          </a:p>
        </p:txBody>
      </p:sp>
      <p:sp>
        <p:nvSpPr>
          <p:cNvPr id="149" name="Oval 178"/>
          <p:cNvSpPr>
            <a:spLocks noChangeArrowheads="1"/>
          </p:cNvSpPr>
          <p:nvPr/>
        </p:nvSpPr>
        <p:spPr bwMode="auto">
          <a:xfrm>
            <a:off x="7020973" y="2882555"/>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150" name="Oval 178"/>
          <p:cNvSpPr>
            <a:spLocks noChangeArrowheads="1"/>
          </p:cNvSpPr>
          <p:nvPr/>
        </p:nvSpPr>
        <p:spPr bwMode="auto">
          <a:xfrm>
            <a:off x="7010340" y="2552946"/>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151" name="Oval 178"/>
          <p:cNvSpPr>
            <a:spLocks noChangeArrowheads="1"/>
          </p:cNvSpPr>
          <p:nvPr/>
        </p:nvSpPr>
        <p:spPr bwMode="auto">
          <a:xfrm>
            <a:off x="7563233" y="2542314"/>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152" name="Oval 178"/>
          <p:cNvSpPr>
            <a:spLocks noChangeArrowheads="1"/>
          </p:cNvSpPr>
          <p:nvPr/>
        </p:nvSpPr>
        <p:spPr bwMode="auto">
          <a:xfrm>
            <a:off x="8116126" y="2552946"/>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153" name="Oval 178"/>
          <p:cNvSpPr>
            <a:spLocks noChangeArrowheads="1"/>
          </p:cNvSpPr>
          <p:nvPr/>
        </p:nvSpPr>
        <p:spPr bwMode="auto">
          <a:xfrm>
            <a:off x="8669019" y="2542314"/>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154" name="Oval 178"/>
          <p:cNvSpPr>
            <a:spLocks noChangeArrowheads="1"/>
          </p:cNvSpPr>
          <p:nvPr/>
        </p:nvSpPr>
        <p:spPr bwMode="auto">
          <a:xfrm>
            <a:off x="3863103" y="4573132"/>
            <a:ext cx="283595" cy="275315"/>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
        <p:nvSpPr>
          <p:cNvPr id="72" name="Oval 178"/>
          <p:cNvSpPr>
            <a:spLocks noChangeArrowheads="1"/>
          </p:cNvSpPr>
          <p:nvPr/>
        </p:nvSpPr>
        <p:spPr bwMode="auto">
          <a:xfrm>
            <a:off x="8110338" y="1228789"/>
            <a:ext cx="171081" cy="167341"/>
          </a:xfrm>
          <a:prstGeom prst="ellipse">
            <a:avLst/>
          </a:prstGeom>
          <a:solidFill>
            <a:schemeClr val="bg2"/>
          </a:solidFill>
          <a:ln w="9525" algn="ctr">
            <a:solidFill>
              <a:schemeClr val="bg2"/>
            </a:solidFill>
            <a:round/>
            <a:headEnd/>
            <a:tailEnd/>
          </a:ln>
        </p:spPr>
        <p:txBody>
          <a:bodyPr anchor="ctr"/>
          <a:lstStyle/>
          <a:p>
            <a:endParaRPr lang="en-US"/>
          </a:p>
        </p:txBody>
      </p:sp>
      <p:sp>
        <p:nvSpPr>
          <p:cNvPr id="73" name="Oval 178"/>
          <p:cNvSpPr>
            <a:spLocks noChangeArrowheads="1"/>
          </p:cNvSpPr>
          <p:nvPr/>
        </p:nvSpPr>
        <p:spPr bwMode="auto">
          <a:xfrm>
            <a:off x="8111796" y="935923"/>
            <a:ext cx="171081" cy="167341"/>
          </a:xfrm>
          <a:prstGeom prst="ellipse">
            <a:avLst/>
          </a:prstGeom>
          <a:gradFill>
            <a:gsLst>
              <a:gs pos="0">
                <a:srgbClr val="5E9EFF"/>
              </a:gs>
              <a:gs pos="39999">
                <a:srgbClr val="85C2FF"/>
              </a:gs>
              <a:gs pos="70000">
                <a:srgbClr val="C4D6EB"/>
              </a:gs>
              <a:gs pos="100000">
                <a:srgbClr val="FFEBFA"/>
              </a:gs>
            </a:gsLst>
            <a:lin ang="5400000" scaled="0"/>
          </a:gradFill>
          <a:ln w="9525" algn="ctr">
            <a:solidFill>
              <a:schemeClr val="bg2"/>
            </a:solidFill>
            <a:round/>
            <a:headEnd/>
            <a:tailEnd/>
          </a:ln>
        </p:spPr>
        <p:txBody>
          <a:bodyPr anchor="ct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03207" y="1218804"/>
            <a:ext cx="7759693" cy="2915046"/>
          </a:xfrm>
        </p:spPr>
        <p:txBody>
          <a:bodyPr/>
          <a:lstStyle/>
          <a:p>
            <a:pPr marL="228600" indent="-228600"/>
            <a:r>
              <a:rPr lang="en-US" sz="1800" dirty="0" smtClean="0"/>
              <a:t>Video wall must not require AC power behind the displays</a:t>
            </a:r>
          </a:p>
          <a:p>
            <a:pPr marL="228600" indent="-228600"/>
            <a:r>
              <a:rPr lang="en-US" sz="1800" dirty="0" smtClean="0"/>
              <a:t>LCD displays must not have fans</a:t>
            </a:r>
          </a:p>
          <a:p>
            <a:pPr marL="228600" indent="-228600"/>
            <a:r>
              <a:rPr lang="en-US" sz="1800" dirty="0" smtClean="0"/>
              <a:t>Mounting system must provide 6 axes of adjustment for panel alignment</a:t>
            </a:r>
          </a:p>
          <a:p>
            <a:pPr marL="228600" indent="-228600"/>
            <a:r>
              <a:rPr lang="en-US" sz="1800" dirty="0" smtClean="0"/>
              <a:t>Mounted depth must be ADA-compliant (&lt;4” protrusion)</a:t>
            </a:r>
          </a:p>
          <a:p>
            <a:pPr marL="228600" indent="-228600"/>
            <a:r>
              <a:rPr lang="en-US" sz="1800" dirty="0" smtClean="0"/>
              <a:t>LCD displays must have redundant power supplies</a:t>
            </a:r>
          </a:p>
          <a:p>
            <a:pPr marL="228600" indent="-228600"/>
            <a:r>
              <a:rPr lang="en-US" sz="1800" dirty="0" smtClean="0"/>
              <a:t>LCD displays must have optically bonded protective glass</a:t>
            </a:r>
          </a:p>
          <a:p>
            <a:pPr marL="228600" indent="-228600"/>
            <a:r>
              <a:rPr lang="en-US" sz="1800" dirty="0" smtClean="0">
                <a:solidFill>
                  <a:schemeClr val="bg1"/>
                </a:solidFill>
              </a:rPr>
              <a:t>Video wall must support signal transmission of 330 ft. (100 m) without any extenders</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83022" y="654264"/>
            <a:ext cx="8678862" cy="373568"/>
          </a:xfrm>
        </p:spPr>
        <p:txBody>
          <a:bodyPr/>
          <a:lstStyle/>
          <a:p>
            <a:pPr marL="228600" indent="-228600"/>
            <a:r>
              <a:rPr lang="en-US" dirty="0" smtClean="0"/>
              <a:t>Most Successful Lock-out Specs</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17</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15907" y="1225154"/>
            <a:ext cx="8195733" cy="2927527"/>
          </a:xfrm>
        </p:spPr>
        <p:txBody>
          <a:bodyPr/>
          <a:lstStyle/>
          <a:p>
            <a:pPr marL="228600" indent="-228600"/>
            <a:r>
              <a:rPr lang="en-US" sz="1800" dirty="0" smtClean="0"/>
              <a:t>Off-board electronics architecture</a:t>
            </a:r>
          </a:p>
          <a:p>
            <a:pPr marL="228600" indent="-228600"/>
            <a:r>
              <a:rPr lang="en-US" sz="1800" dirty="0" smtClean="0"/>
              <a:t>Fan-less design</a:t>
            </a:r>
          </a:p>
          <a:p>
            <a:pPr marL="228600" indent="-228600"/>
            <a:r>
              <a:rPr lang="en-US" sz="1800" dirty="0" smtClean="0"/>
              <a:t>Thinnest mounted depth: 3.6”</a:t>
            </a:r>
          </a:p>
          <a:p>
            <a:pPr marL="228600" indent="-228600"/>
            <a:r>
              <a:rPr lang="en-US" sz="1800" dirty="0" smtClean="0"/>
              <a:t>Extended Ruggedness &amp; Optics (ERO) option</a:t>
            </a:r>
          </a:p>
          <a:p>
            <a:pPr marL="228600" indent="-228600"/>
            <a:r>
              <a:rPr lang="en-US" sz="1800" dirty="0" smtClean="0"/>
              <a:t>Single 4K input with scaling</a:t>
            </a:r>
          </a:p>
          <a:p>
            <a:pPr>
              <a:buNone/>
            </a:pPr>
            <a:endParaRPr lang="en-US" sz="1800" dirty="0"/>
          </a:p>
        </p:txBody>
      </p:sp>
      <p:sp>
        <p:nvSpPr>
          <p:cNvPr id="3" name="Title 2"/>
          <p:cNvSpPr>
            <a:spLocks noGrp="1"/>
          </p:cNvSpPr>
          <p:nvPr>
            <p:ph type="title"/>
          </p:nvPr>
        </p:nvSpPr>
        <p:spPr>
          <a:xfrm>
            <a:off x="162763" y="138910"/>
            <a:ext cx="8981237" cy="464342"/>
          </a:xfrm>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89372" y="666964"/>
            <a:ext cx="8678862" cy="373568"/>
          </a:xfrm>
        </p:spPr>
        <p:txBody>
          <a:bodyPr/>
          <a:lstStyle/>
          <a:p>
            <a:pPr marL="0" indent="0"/>
            <a:r>
              <a:rPr lang="en-US" dirty="0" smtClean="0"/>
              <a:t>Continued Differentiation</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18</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52407" y="1205886"/>
            <a:ext cx="8195733" cy="2817168"/>
          </a:xfrm>
        </p:spPr>
        <p:txBody>
          <a:bodyPr/>
          <a:lstStyle/>
          <a:p>
            <a:pPr marL="228600" indent="-228600"/>
            <a:r>
              <a:rPr lang="en-US" sz="1800" dirty="0" smtClean="0"/>
              <a:t>Image retention orbiter</a:t>
            </a:r>
          </a:p>
          <a:p>
            <a:pPr marL="228600" indent="-228600"/>
            <a:r>
              <a:rPr lang="en-US" sz="1800" dirty="0" smtClean="0"/>
              <a:t>SNMP</a:t>
            </a:r>
          </a:p>
          <a:p>
            <a:pPr marL="228600" indent="-228600"/>
            <a:r>
              <a:rPr lang="en-US" sz="1800" dirty="0" smtClean="0"/>
              <a:t>10-bit color processing</a:t>
            </a:r>
          </a:p>
          <a:p>
            <a:pPr marL="228600" indent="-228600"/>
            <a:r>
              <a:rPr lang="en-US" sz="1800" dirty="0" smtClean="0"/>
              <a:t>Ambient light sensor</a:t>
            </a:r>
          </a:p>
          <a:p>
            <a:pPr>
              <a:buFont typeface="+mj-lt"/>
              <a:buAutoNum type="arabicPeriod"/>
            </a:pPr>
            <a:endParaRPr lang="en-US" dirty="0"/>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63972" y="654264"/>
            <a:ext cx="8678862" cy="373568"/>
          </a:xfrm>
        </p:spPr>
        <p:txBody>
          <a:bodyPr/>
          <a:lstStyle/>
          <a:p>
            <a:pPr marL="228600" indent="-228600"/>
            <a:r>
              <a:rPr lang="en-US" dirty="0" smtClean="0"/>
              <a:t>Responding to Competitive Specs</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19</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13841" y="1470545"/>
            <a:ext cx="4579937" cy="685800"/>
          </a:xfrm>
        </p:spPr>
        <p:txBody>
          <a:bodyPr/>
          <a:lstStyle/>
          <a:p>
            <a:r>
              <a:rPr lang="en-US" sz="1800" dirty="0" smtClean="0"/>
              <a:t>High-Impact Video Walls</a:t>
            </a:r>
          </a:p>
          <a:p>
            <a:pPr lvl="1"/>
            <a:r>
              <a:rPr lang="en-US" sz="1800" dirty="0" smtClean="0"/>
              <a:t>Shallow Depth</a:t>
            </a:r>
          </a:p>
          <a:p>
            <a:pPr lvl="1"/>
            <a:r>
              <a:rPr lang="en-US" sz="1800" dirty="0" smtClean="0"/>
              <a:t>Great Brightness</a:t>
            </a:r>
          </a:p>
          <a:p>
            <a:pPr lvl="1"/>
            <a:r>
              <a:rPr lang="en-US" sz="1800" dirty="0" smtClean="0"/>
              <a:t>Great Viewing Angles</a:t>
            </a:r>
          </a:p>
          <a:p>
            <a:pPr lvl="1"/>
            <a:r>
              <a:rPr lang="en-US" sz="1800" dirty="0" smtClean="0"/>
              <a:t>Good Color and Brightness Matching</a:t>
            </a:r>
          </a:p>
          <a:p>
            <a:pPr lvl="1"/>
            <a:r>
              <a:rPr lang="en-US" sz="1800" dirty="0" smtClean="0"/>
              <a:t>Long Life- Minimal Maintenance</a:t>
            </a:r>
          </a:p>
          <a:p>
            <a:endParaRPr lang="en-US" sz="1800" dirty="0"/>
          </a:p>
        </p:txBody>
      </p:sp>
      <p:sp>
        <p:nvSpPr>
          <p:cNvPr id="4" name="Title 3"/>
          <p:cNvSpPr>
            <a:spLocks noGrp="1"/>
          </p:cNvSpPr>
          <p:nvPr>
            <p:ph type="title"/>
          </p:nvPr>
        </p:nvSpPr>
        <p:spPr/>
        <p:txBody>
          <a:bodyPr/>
          <a:lstStyle/>
          <a:p>
            <a:r>
              <a:rPr lang="en-US" dirty="0" smtClean="0"/>
              <a:t>LCD Technology</a:t>
            </a:r>
            <a:endParaRPr lang="en-US" dirty="0"/>
          </a:p>
        </p:txBody>
      </p:sp>
      <p:sp>
        <p:nvSpPr>
          <p:cNvPr id="5" name="Text Placeholder 4"/>
          <p:cNvSpPr>
            <a:spLocks noGrp="1"/>
          </p:cNvSpPr>
          <p:nvPr>
            <p:ph type="body" sz="quarter" idx="19"/>
          </p:nvPr>
        </p:nvSpPr>
        <p:spPr>
          <a:xfrm>
            <a:off x="0" y="623384"/>
            <a:ext cx="8678862" cy="373568"/>
          </a:xfrm>
        </p:spPr>
        <p:txBody>
          <a:bodyPr/>
          <a:lstStyle/>
          <a:p>
            <a:r>
              <a:rPr lang="en-US" dirty="0" smtClean="0"/>
              <a:t>Ultra-Narrow Bezel LCD Video Walls</a:t>
            </a:r>
            <a:endParaRPr lang="en-US" dirty="0"/>
          </a:p>
        </p:txBody>
      </p:sp>
      <p:sp>
        <p:nvSpPr>
          <p:cNvPr id="6" name="Footer Placeholder 5"/>
          <p:cNvSpPr>
            <a:spLocks noGrp="1"/>
          </p:cNvSpPr>
          <p:nvPr>
            <p:ph type="ftr" sz="quarter" idx="4294967295"/>
          </p:nvPr>
        </p:nvSpPr>
        <p:spPr>
          <a:xfrm>
            <a:off x="672188" y="4804343"/>
            <a:ext cx="2895600" cy="200369"/>
          </a:xfrm>
          <a:prstGeom prst="rect">
            <a:avLst/>
          </a:prstGeom>
        </p:spPr>
        <p:txBody>
          <a:bodyPr/>
          <a:lstStyle/>
          <a:p>
            <a:pPr>
              <a:defRPr/>
            </a:pPr>
            <a:r>
              <a:rPr lang="en-US" sz="900" dirty="0">
                <a:solidFill>
                  <a:schemeClr val="bg1"/>
                </a:solidFill>
                <a:latin typeface="Myriad Pro" pitchFamily="34" charset="0"/>
              </a:rPr>
              <a:t>Confidential | Planar Systems</a:t>
            </a:r>
          </a:p>
        </p:txBody>
      </p:sp>
      <p:sp>
        <p:nvSpPr>
          <p:cNvPr id="7" name="Slide Number Placeholder 6"/>
          <p:cNvSpPr>
            <a:spLocks noGrp="1"/>
          </p:cNvSpPr>
          <p:nvPr>
            <p:ph type="sldNum" sz="quarter" idx="4294967295"/>
          </p:nvPr>
        </p:nvSpPr>
        <p:spPr>
          <a:xfrm>
            <a:off x="225425" y="4800601"/>
            <a:ext cx="427038" cy="163289"/>
          </a:xfrm>
          <a:prstGeom prst="rect">
            <a:avLst/>
          </a:prstGeom>
        </p:spPr>
        <p:txBody>
          <a:bodyPr/>
          <a:lstStyle/>
          <a:p>
            <a:pPr>
              <a:defRPr/>
            </a:pPr>
            <a:fld id="{610A0BCD-70B4-4B9D-BC9B-42A87D9211B4}" type="slidenum">
              <a:rPr lang="en-US" sz="900">
                <a:solidFill>
                  <a:schemeClr val="bg1"/>
                </a:solidFill>
                <a:latin typeface="Myriad Pro" pitchFamily="34" charset="0"/>
              </a:rPr>
              <a:pPr>
                <a:defRPr/>
              </a:pPr>
              <a:t>2</a:t>
            </a:fld>
            <a:endParaRPr lang="en-US" sz="900" dirty="0">
              <a:solidFill>
                <a:schemeClr val="bg1"/>
              </a:solidFill>
              <a:latin typeface="Myriad Pro" pitchFamily="34" charset="0"/>
            </a:endParaRPr>
          </a:p>
        </p:txBody>
      </p:sp>
      <p:pic>
        <p:nvPicPr>
          <p:cNvPr id="9" name="Picture 8" descr="full_Bishoff_PlanarScreens24__Medium_.jpg"/>
          <p:cNvPicPr>
            <a:picLocks noChangeAspect="1"/>
          </p:cNvPicPr>
          <p:nvPr/>
        </p:nvPicPr>
        <p:blipFill>
          <a:blip r:embed="rId3" cstate="print"/>
          <a:stretch>
            <a:fillRect/>
          </a:stretch>
        </p:blipFill>
        <p:spPr>
          <a:xfrm>
            <a:off x="5108330" y="1077057"/>
            <a:ext cx="3288323" cy="2466242"/>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itchFamily="34" charset="0"/>
                <a:cs typeface="Arial" pitchFamily="34" charset="0"/>
              </a:rPr>
              <a:t>Clarity Matrix installations</a:t>
            </a:r>
            <a:endParaRPr lang="en-US"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ight-Toll Brothers.jpg"/>
          <p:cNvPicPr>
            <a:picLocks noChangeAspect="1"/>
          </p:cNvPicPr>
          <p:nvPr/>
        </p:nvPicPr>
        <p:blipFill>
          <a:blip r:embed="rId3" cstate="screen"/>
          <a:srcRect/>
          <a:stretch>
            <a:fillRect/>
          </a:stretch>
        </p:blipFill>
        <p:spPr>
          <a:xfrm>
            <a:off x="0" y="0"/>
            <a:ext cx="9144000" cy="5143500"/>
          </a:xfrm>
          <a:prstGeom prst="rect">
            <a:avLst/>
          </a:prstGeom>
        </p:spPr>
      </p:pic>
      <p:sp>
        <p:nvSpPr>
          <p:cNvPr id="11" name="Rectangle 10"/>
          <p:cNvSpPr/>
          <p:nvPr/>
        </p:nvSpPr>
        <p:spPr>
          <a:xfrm>
            <a:off x="209564" y="253048"/>
            <a:ext cx="3724265"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Corporate</a:t>
            </a:r>
            <a:endParaRPr lang="en-US" sz="1600" i="1" dirty="0" smtClean="0">
              <a:latin typeface="Arial" pitchFamily="34" charset="0"/>
              <a:cs typeface="Arial" pitchFamily="34" charset="0"/>
            </a:endParaRPr>
          </a:p>
          <a:p>
            <a:r>
              <a:rPr lang="en-US" sz="1600" i="1" dirty="0" smtClean="0"/>
              <a:t>Toll Brothers City Living—Brooklyn, NY</a:t>
            </a:r>
          </a:p>
          <a:p>
            <a:r>
              <a:rPr lang="en-US" sz="1600" i="1" dirty="0" smtClean="0">
                <a:latin typeface="Arial" pitchFamily="34" charset="0"/>
                <a:cs typeface="Arial" pitchFamily="34" charset="0"/>
                <a:hlinkClick r:id="rId4"/>
              </a:rPr>
              <a:t>View Case Study</a:t>
            </a:r>
            <a:endParaRPr lang="en-US" sz="1600" i="1" dirty="0">
              <a:latin typeface="Arial" pitchFamily="34" charset="0"/>
              <a:cs typeface="Arial" pitchFamily="34" charset="0"/>
            </a:endParaRPr>
          </a:p>
        </p:txBody>
      </p:sp>
      <p:pic>
        <p:nvPicPr>
          <p:cNvPr id="7" name="Picture 6" descr="Picture1.png"/>
          <p:cNvPicPr>
            <a:picLocks noChangeAspect="1"/>
          </p:cNvPicPr>
          <p:nvPr/>
        </p:nvPicPr>
        <p:blipFill>
          <a:blip r:embed="rId5"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21</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G_MediaWall_CaseStudy_006.jpg"/>
          <p:cNvPicPr>
            <a:picLocks noChangeAspect="1"/>
          </p:cNvPicPr>
          <p:nvPr/>
        </p:nvPicPr>
        <p:blipFill>
          <a:blip r:embed="rId3" cstate="screen"/>
          <a:srcRect/>
          <a:stretch>
            <a:fillRect/>
          </a:stretch>
        </p:blipFill>
        <p:spPr>
          <a:xfrm>
            <a:off x="0" y="0"/>
            <a:ext cx="9144000" cy="5143500"/>
          </a:xfrm>
          <a:prstGeom prst="rect">
            <a:avLst/>
          </a:prstGeom>
        </p:spPr>
      </p:pic>
      <p:sp>
        <p:nvSpPr>
          <p:cNvPr id="11" name="Rectangle 10"/>
          <p:cNvSpPr/>
          <p:nvPr/>
        </p:nvSpPr>
        <p:spPr>
          <a:xfrm>
            <a:off x="152404" y="253048"/>
            <a:ext cx="4637069"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Museum</a:t>
            </a:r>
            <a:endParaRPr lang="en-US" sz="1600" i="1" dirty="0" smtClean="0">
              <a:latin typeface="Arial" pitchFamily="34" charset="0"/>
              <a:cs typeface="Arial" pitchFamily="34" charset="0"/>
            </a:endParaRPr>
          </a:p>
          <a:p>
            <a:r>
              <a:rPr lang="en-US" sz="1600" i="1" dirty="0" smtClean="0"/>
              <a:t>National Geographic Museum—Washington D.C.</a:t>
            </a:r>
          </a:p>
          <a:p>
            <a:r>
              <a:rPr lang="en-US" sz="1600" i="1" dirty="0" smtClean="0">
                <a:latin typeface="Arial" pitchFamily="34" charset="0"/>
                <a:cs typeface="Arial" pitchFamily="34" charset="0"/>
                <a:hlinkClick r:id="rId4"/>
              </a:rPr>
              <a:t>View Case Study</a:t>
            </a:r>
            <a:endParaRPr lang="en-US" sz="1600" i="1" dirty="0">
              <a:latin typeface="Arial" pitchFamily="34" charset="0"/>
              <a:cs typeface="Arial" pitchFamily="34" charset="0"/>
            </a:endParaRPr>
          </a:p>
        </p:txBody>
      </p:sp>
      <p:pic>
        <p:nvPicPr>
          <p:cNvPr id="7" name="Picture 6" descr="Picture1.png"/>
          <p:cNvPicPr>
            <a:picLocks noChangeAspect="1"/>
          </p:cNvPicPr>
          <p:nvPr/>
        </p:nvPicPr>
        <p:blipFill>
          <a:blip r:embed="rId5"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22</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ensler Table MS.jpg"/>
          <p:cNvPicPr>
            <a:picLocks noChangeAspect="1"/>
          </p:cNvPicPr>
          <p:nvPr/>
        </p:nvPicPr>
        <p:blipFill>
          <a:blip r:embed="rId3" cstate="screen"/>
          <a:srcRect/>
          <a:stretch>
            <a:fillRect/>
          </a:stretch>
        </p:blipFill>
        <p:spPr>
          <a:xfrm>
            <a:off x="0" y="0"/>
            <a:ext cx="9144000" cy="4800600"/>
          </a:xfrm>
          <a:prstGeom prst="rect">
            <a:avLst/>
          </a:prstGeom>
        </p:spPr>
      </p:pic>
      <p:sp>
        <p:nvSpPr>
          <p:cNvPr id="11" name="Rectangle 10"/>
          <p:cNvSpPr/>
          <p:nvPr/>
        </p:nvSpPr>
        <p:spPr>
          <a:xfrm>
            <a:off x="285754" y="253048"/>
            <a:ext cx="4637069"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Corporate</a:t>
            </a:r>
            <a:endParaRPr lang="en-US" sz="1600" i="1" dirty="0" smtClean="0">
              <a:latin typeface="Arial" pitchFamily="34" charset="0"/>
              <a:cs typeface="Arial" pitchFamily="34" charset="0"/>
            </a:endParaRPr>
          </a:p>
          <a:p>
            <a:r>
              <a:rPr lang="en-US" sz="1600" i="1" dirty="0" err="1" smtClean="0"/>
              <a:t>Gensler</a:t>
            </a:r>
            <a:r>
              <a:rPr lang="en-US" sz="1600" i="1" dirty="0" smtClean="0"/>
              <a:t>—Los Angeles, CA</a:t>
            </a:r>
          </a:p>
          <a:p>
            <a:r>
              <a:rPr lang="en-US" sz="1600" i="1" dirty="0" smtClean="0">
                <a:latin typeface="Arial" pitchFamily="34" charset="0"/>
                <a:cs typeface="Arial" pitchFamily="34" charset="0"/>
                <a:hlinkClick r:id="rId4"/>
              </a:rPr>
              <a:t>View Case Study</a:t>
            </a:r>
            <a:endParaRPr lang="en-US" sz="1600" i="1" dirty="0">
              <a:latin typeface="Arial" pitchFamily="34" charset="0"/>
              <a:cs typeface="Arial" pitchFamily="34" charset="0"/>
            </a:endParaRPr>
          </a:p>
        </p:txBody>
      </p:sp>
      <p:pic>
        <p:nvPicPr>
          <p:cNvPr id="7" name="Picture 6" descr="Picture1.png"/>
          <p:cNvPicPr>
            <a:picLocks noChangeAspect="1"/>
          </p:cNvPicPr>
          <p:nvPr/>
        </p:nvPicPr>
        <p:blipFill>
          <a:blip r:embed="rId5"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23</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ec01 (1).jpg"/>
          <p:cNvPicPr>
            <a:picLocks noChangeAspect="1"/>
          </p:cNvPicPr>
          <p:nvPr/>
        </p:nvPicPr>
        <p:blipFill>
          <a:blip r:embed="rId3" cstate="screen"/>
          <a:srcRect/>
          <a:stretch>
            <a:fillRect/>
          </a:stretch>
        </p:blipFill>
        <p:spPr>
          <a:xfrm>
            <a:off x="0" y="0"/>
            <a:ext cx="9144000" cy="5143500"/>
          </a:xfrm>
          <a:prstGeom prst="rect">
            <a:avLst/>
          </a:prstGeom>
        </p:spPr>
      </p:pic>
      <p:sp>
        <p:nvSpPr>
          <p:cNvPr id="11" name="Rectangle 10"/>
          <p:cNvSpPr/>
          <p:nvPr/>
        </p:nvSpPr>
        <p:spPr>
          <a:xfrm>
            <a:off x="4686310" y="253048"/>
            <a:ext cx="4198909" cy="584775"/>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Architecture/Public Venue</a:t>
            </a:r>
          </a:p>
          <a:p>
            <a:r>
              <a:rPr lang="en-US" sz="1600" i="1" dirty="0" err="1" smtClean="0">
                <a:latin typeface="Arial" pitchFamily="34" charset="0"/>
                <a:cs typeface="Arial" pitchFamily="34" charset="0"/>
              </a:rPr>
              <a:t>CinemaCity</a:t>
            </a:r>
            <a:r>
              <a:rPr lang="en-US" sz="1600" i="1" dirty="0" smtClean="0"/>
              <a:t>—Beirut, Lebanon</a:t>
            </a:r>
          </a:p>
        </p:txBody>
      </p:sp>
      <p:pic>
        <p:nvPicPr>
          <p:cNvPr id="7" name="Picture 6" descr="Picture1.png"/>
          <p:cNvPicPr>
            <a:picLocks noChangeAspect="1"/>
          </p:cNvPicPr>
          <p:nvPr/>
        </p:nvPicPr>
        <p:blipFill>
          <a:blip r:embed="rId4"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24</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_JBP1489.jpg"/>
          <p:cNvPicPr>
            <a:picLocks noChangeAspect="1"/>
          </p:cNvPicPr>
          <p:nvPr/>
        </p:nvPicPr>
        <p:blipFill>
          <a:blip r:embed="rId3" cstate="screen"/>
          <a:srcRect r="-937"/>
          <a:stretch>
            <a:fillRect/>
          </a:stretch>
        </p:blipFill>
        <p:spPr>
          <a:xfrm>
            <a:off x="4" y="0"/>
            <a:ext cx="9229725" cy="5143500"/>
          </a:xfrm>
          <a:prstGeom prst="rect">
            <a:avLst/>
          </a:prstGeom>
        </p:spPr>
      </p:pic>
      <p:sp>
        <p:nvSpPr>
          <p:cNvPr id="11" name="Rectangle 10"/>
          <p:cNvSpPr/>
          <p:nvPr/>
        </p:nvSpPr>
        <p:spPr>
          <a:xfrm>
            <a:off x="352439" y="286765"/>
            <a:ext cx="4198909"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Sports Venue/Higher Education</a:t>
            </a:r>
            <a:endParaRPr lang="en-US" sz="1600" i="1" dirty="0" smtClean="0">
              <a:latin typeface="Arial" pitchFamily="34" charset="0"/>
              <a:cs typeface="Arial" pitchFamily="34" charset="0"/>
            </a:endParaRPr>
          </a:p>
          <a:p>
            <a:r>
              <a:rPr lang="en-US" sz="1600" i="1" dirty="0" smtClean="0"/>
              <a:t>University of Michigan </a:t>
            </a:r>
            <a:r>
              <a:rPr lang="en-US" sz="1600" i="1" dirty="0" err="1" smtClean="0"/>
              <a:t>Crisler</a:t>
            </a:r>
            <a:r>
              <a:rPr lang="en-US" sz="1600" i="1" dirty="0" smtClean="0"/>
              <a:t> Center</a:t>
            </a:r>
          </a:p>
          <a:p>
            <a:r>
              <a:rPr lang="en-US" sz="1600" i="1" dirty="0" smtClean="0">
                <a:hlinkClick r:id="rId4"/>
              </a:rPr>
              <a:t>View Case Study</a:t>
            </a:r>
            <a:r>
              <a:rPr lang="en-US" sz="1600" i="1" dirty="0" smtClean="0"/>
              <a:t> </a:t>
            </a:r>
            <a:endParaRPr lang="en-US" sz="1600" i="1" dirty="0">
              <a:latin typeface="Arial" pitchFamily="34" charset="0"/>
              <a:cs typeface="Arial" pitchFamily="34" charset="0"/>
            </a:endParaRPr>
          </a:p>
        </p:txBody>
      </p:sp>
      <p:pic>
        <p:nvPicPr>
          <p:cNvPr id="7" name="Picture 6" descr="Picture1.png"/>
          <p:cNvPicPr>
            <a:picLocks noChangeAspect="1"/>
          </p:cNvPicPr>
          <p:nvPr/>
        </p:nvPicPr>
        <p:blipFill>
          <a:blip r:embed="rId5"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25</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x_moment_1.jpg"/>
          <p:cNvPicPr>
            <a:picLocks noChangeAspect="1"/>
          </p:cNvPicPr>
          <p:nvPr/>
        </p:nvPicPr>
        <p:blipFill>
          <a:blip r:embed="rId3" cstate="screen"/>
          <a:srcRect/>
          <a:stretch>
            <a:fillRect/>
          </a:stretch>
        </p:blipFill>
        <p:spPr>
          <a:xfrm>
            <a:off x="0" y="-161924"/>
            <a:ext cx="9144000" cy="5038725"/>
          </a:xfrm>
          <a:prstGeom prst="rect">
            <a:avLst/>
          </a:prstGeom>
        </p:spPr>
      </p:pic>
      <p:sp>
        <p:nvSpPr>
          <p:cNvPr id="11" name="Rectangle 10"/>
          <p:cNvSpPr/>
          <p:nvPr/>
        </p:nvSpPr>
        <p:spPr>
          <a:xfrm>
            <a:off x="4686310" y="253048"/>
            <a:ext cx="4198909" cy="584775"/>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Transportation</a:t>
            </a:r>
          </a:p>
          <a:p>
            <a:r>
              <a:rPr lang="en-US" sz="1600" i="1" dirty="0" smtClean="0">
                <a:latin typeface="Arial" pitchFamily="34" charset="0"/>
                <a:cs typeface="Arial" pitchFamily="34" charset="0"/>
              </a:rPr>
              <a:t>LAX Airport</a:t>
            </a:r>
            <a:r>
              <a:rPr lang="en-US" sz="1600" i="1" dirty="0" smtClean="0"/>
              <a:t>—Los Angeles, CA</a:t>
            </a:r>
          </a:p>
        </p:txBody>
      </p:sp>
      <p:pic>
        <p:nvPicPr>
          <p:cNvPr id="7" name="Picture 6" descr="Picture1.png"/>
          <p:cNvPicPr>
            <a:picLocks noChangeAspect="1"/>
          </p:cNvPicPr>
          <p:nvPr/>
        </p:nvPicPr>
        <p:blipFill>
          <a:blip r:embed="rId4"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26</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dlai\Desktop\OKC Entrance1.jpg"/>
          <p:cNvPicPr>
            <a:picLocks noChangeAspect="1" noChangeArrowheads="1"/>
          </p:cNvPicPr>
          <p:nvPr/>
        </p:nvPicPr>
        <p:blipFill>
          <a:blip r:embed="rId3" cstate="screen"/>
          <a:srcRect/>
          <a:stretch>
            <a:fillRect/>
          </a:stretch>
        </p:blipFill>
        <p:spPr bwMode="auto">
          <a:xfrm>
            <a:off x="3099" y="0"/>
            <a:ext cx="9140917" cy="5143066"/>
          </a:xfrm>
          <a:prstGeom prst="rect">
            <a:avLst/>
          </a:prstGeom>
          <a:noFill/>
        </p:spPr>
      </p:pic>
      <p:pic>
        <p:nvPicPr>
          <p:cNvPr id="7" name="Picture 6" descr="Picture1.png"/>
          <p:cNvPicPr>
            <a:picLocks noChangeAspect="1"/>
          </p:cNvPicPr>
          <p:nvPr/>
        </p:nvPicPr>
        <p:blipFill>
          <a:blip r:embed="rId4"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27</a:t>
            </a:fld>
            <a:endParaRPr lang="en-US" dirty="0">
              <a:latin typeface="+mj-lt"/>
            </a:endParaRPr>
          </a:p>
        </p:txBody>
      </p:sp>
      <p:sp>
        <p:nvSpPr>
          <p:cNvPr id="11" name="Rectangle 10"/>
          <p:cNvSpPr/>
          <p:nvPr/>
        </p:nvSpPr>
        <p:spPr>
          <a:xfrm>
            <a:off x="4686310" y="253046"/>
            <a:ext cx="4198909" cy="1077218"/>
          </a:xfrm>
          <a:prstGeom prst="rect">
            <a:avLst/>
          </a:prstGeom>
          <a:solidFill>
            <a:srgbClr val="2A2A2A">
              <a:alpha val="79000"/>
            </a:srgbClr>
          </a:solidFill>
          <a:effectLst/>
        </p:spPr>
        <p:txBody>
          <a:bodyPr wrap="square">
            <a:spAutoFit/>
          </a:bodyPr>
          <a:lstStyle/>
          <a:p>
            <a:r>
              <a:rPr lang="en-US" sz="1600" b="1" dirty="0" smtClean="0">
                <a:latin typeface="Arial" pitchFamily="34" charset="0"/>
                <a:cs typeface="Arial" pitchFamily="34" charset="0"/>
              </a:rPr>
              <a:t>Sports Venue</a:t>
            </a:r>
          </a:p>
          <a:p>
            <a:r>
              <a:rPr lang="en-US" sz="1600" i="1" dirty="0" smtClean="0">
                <a:latin typeface="Arial" pitchFamily="34" charset="0"/>
                <a:cs typeface="Arial" pitchFamily="34" charset="0"/>
              </a:rPr>
              <a:t>Chesapeake Energy Arena</a:t>
            </a:r>
          </a:p>
          <a:p>
            <a:r>
              <a:rPr lang="en-US" sz="1600" i="1" dirty="0" smtClean="0">
                <a:latin typeface="Arial" pitchFamily="34" charset="0"/>
                <a:cs typeface="Arial" pitchFamily="34" charset="0"/>
              </a:rPr>
              <a:t>Home of the NBA’s Oklahoma City Thunder</a:t>
            </a:r>
          </a:p>
          <a:p>
            <a:r>
              <a:rPr lang="en-US" sz="1600" i="1" dirty="0" smtClean="0">
                <a:latin typeface="Arial" pitchFamily="34" charset="0"/>
                <a:cs typeface="Arial" pitchFamily="34" charset="0"/>
                <a:hlinkClick r:id="rId5"/>
              </a:rPr>
              <a:t>View Case Study</a:t>
            </a:r>
            <a:endParaRPr lang="en-US" sz="1600" i="1"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4K2A5276 BHUFProof (Large).jpg"/>
          <p:cNvPicPr>
            <a:picLocks noChangeAspect="1"/>
          </p:cNvPicPr>
          <p:nvPr/>
        </p:nvPicPr>
        <p:blipFill>
          <a:blip r:embed="rId3" cstate="screen"/>
          <a:srcRect/>
          <a:stretch>
            <a:fillRect/>
          </a:stretch>
        </p:blipFill>
        <p:spPr>
          <a:xfrm>
            <a:off x="0" y="2"/>
            <a:ext cx="9144000" cy="4884207"/>
          </a:xfrm>
          <a:prstGeom prst="rect">
            <a:avLst/>
          </a:prstGeom>
        </p:spPr>
      </p:pic>
      <p:sp>
        <p:nvSpPr>
          <p:cNvPr id="11" name="Rectangle 10"/>
          <p:cNvSpPr/>
          <p:nvPr/>
        </p:nvSpPr>
        <p:spPr>
          <a:xfrm>
            <a:off x="4686310" y="253048"/>
            <a:ext cx="4198909"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Corporate</a:t>
            </a:r>
            <a:endParaRPr lang="en-US" sz="1600" i="1" dirty="0" smtClean="0">
              <a:latin typeface="Arial" pitchFamily="34" charset="0"/>
              <a:cs typeface="Arial" pitchFamily="34" charset="0"/>
            </a:endParaRPr>
          </a:p>
          <a:p>
            <a:r>
              <a:rPr lang="en-US" sz="1600" i="1" dirty="0" smtClean="0"/>
              <a:t>Property Management Group—Miami, FL</a:t>
            </a:r>
          </a:p>
          <a:p>
            <a:r>
              <a:rPr lang="en-US" sz="1600" i="1" dirty="0" smtClean="0">
                <a:latin typeface="Arial" pitchFamily="34" charset="0"/>
                <a:cs typeface="Arial" pitchFamily="34" charset="0"/>
                <a:hlinkClick r:id="rId4"/>
              </a:rPr>
              <a:t>View Case Study</a:t>
            </a:r>
            <a:endParaRPr lang="en-US" sz="1600" i="1" dirty="0">
              <a:latin typeface="Arial" pitchFamily="34" charset="0"/>
              <a:cs typeface="Arial" pitchFamily="34" charset="0"/>
            </a:endParaRPr>
          </a:p>
        </p:txBody>
      </p:sp>
      <p:pic>
        <p:nvPicPr>
          <p:cNvPr id="7" name="Picture 6" descr="Picture1.png"/>
          <p:cNvPicPr>
            <a:picLocks noChangeAspect="1"/>
          </p:cNvPicPr>
          <p:nvPr/>
        </p:nvPicPr>
        <p:blipFill>
          <a:blip r:embed="rId5"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28</a:t>
            </a:fld>
            <a:endParaRPr lang="en-US"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endParaRPr lang="en-US"/>
          </a:p>
        </p:txBody>
      </p:sp>
      <p:sp>
        <p:nvSpPr>
          <p:cNvPr id="30" name="Footer Placeholder 3"/>
          <p:cNvSpPr>
            <a:spLocks noGrp="1"/>
          </p:cNvSpPr>
          <p:nvPr>
            <p:ph type="ftr" sz="quarter" idx="3"/>
          </p:nvPr>
        </p:nvSpPr>
        <p:spPr/>
        <p:txBody>
          <a:bodyPr/>
          <a:lstStyle/>
          <a:p>
            <a:pPr>
              <a:defRPr/>
            </a:pPr>
            <a:r>
              <a:rPr lang="en-US" dirty="0" smtClean="0"/>
              <a:t>Confidential | Planar Systems</a:t>
            </a:r>
            <a:endParaRPr lang="en-US" dirty="0"/>
          </a:p>
        </p:txBody>
      </p:sp>
      <p:sp>
        <p:nvSpPr>
          <p:cNvPr id="31" name="Slide Number Placeholder 4"/>
          <p:cNvSpPr>
            <a:spLocks noGrp="1"/>
          </p:cNvSpPr>
          <p:nvPr>
            <p:ph type="sldNum" sz="quarter" idx="4"/>
          </p:nvPr>
        </p:nvSpPr>
        <p:spPr/>
        <p:txBody>
          <a:bodyPr/>
          <a:lstStyle/>
          <a:p>
            <a:pPr>
              <a:defRPr/>
            </a:pPr>
            <a:fld id="{610A0BCD-70B4-4B9D-BC9B-42A87D9211B4}" type="slidenum">
              <a:rPr lang="en-US" smtClean="0"/>
              <a:pPr>
                <a:defRPr/>
              </a:pPr>
              <a:t>29</a:t>
            </a:fld>
            <a:endParaRPr lang="en-US" dirty="0"/>
          </a:p>
        </p:txBody>
      </p:sp>
      <p:pic>
        <p:nvPicPr>
          <p:cNvPr id="11" name="Picture 2" descr="alt"/>
          <p:cNvPicPr>
            <a:picLocks noChangeAspect="1" noChangeArrowheads="1"/>
          </p:cNvPicPr>
          <p:nvPr/>
        </p:nvPicPr>
        <p:blipFill>
          <a:blip r:embed="rId2" cstate="screen"/>
          <a:srcRect/>
          <a:stretch>
            <a:fillRect/>
          </a:stretch>
        </p:blipFill>
        <p:spPr bwMode="auto">
          <a:xfrm>
            <a:off x="16" y="8"/>
            <a:ext cx="9138457" cy="4804343"/>
          </a:xfrm>
          <a:prstGeom prst="rect">
            <a:avLst/>
          </a:prstGeom>
          <a:noFill/>
        </p:spPr>
      </p:pic>
      <p:pic>
        <p:nvPicPr>
          <p:cNvPr id="15" name="Picture 14" descr="Picture1.png"/>
          <p:cNvPicPr>
            <a:picLocks noChangeAspect="1"/>
          </p:cNvPicPr>
          <p:nvPr/>
        </p:nvPicPr>
        <p:blipFill>
          <a:blip r:embed="rId3" cstate="screen"/>
          <a:stretch>
            <a:fillRect/>
          </a:stretch>
        </p:blipFill>
        <p:spPr>
          <a:xfrm>
            <a:off x="-5543" y="3847249"/>
            <a:ext cx="9155436" cy="1304436"/>
          </a:xfrm>
          <a:prstGeom prst="rect">
            <a:avLst/>
          </a:prstGeom>
        </p:spPr>
      </p:pic>
      <p:sp>
        <p:nvSpPr>
          <p:cNvPr id="8" name="Footer Placeholder 3"/>
          <p:cNvSpPr txBox="1">
            <a:spLocks/>
          </p:cNvSpPr>
          <p:nvPr/>
        </p:nvSpPr>
        <p:spPr>
          <a:xfrm>
            <a:off x="672188" y="4804351"/>
            <a:ext cx="2895600"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mj-lt"/>
                <a:ea typeface="+mn-ea"/>
                <a:cs typeface="Arial" charset="0"/>
              </a:rPr>
              <a:t>Confidential | Planar Systems</a:t>
            </a:r>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9" name="Slide Number Placeholder 4"/>
          <p:cNvSpPr txBox="1">
            <a:spLocks/>
          </p:cNvSpPr>
          <p:nvPr/>
        </p:nvSpPr>
        <p:spPr>
          <a:xfrm>
            <a:off x="225425" y="4800609"/>
            <a:ext cx="427038" cy="16328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10A0BCD-70B4-4B9D-BC9B-42A87D9211B4}" type="slidenum">
              <a:rPr kumimoji="0" lang="en-US" sz="600" b="0" i="0" u="none" strike="noStrike" kern="1200" cap="none" spc="0" normalizeH="0" baseline="0" noProof="0" smtClean="0">
                <a:ln>
                  <a:noFill/>
                </a:ln>
                <a:solidFill>
                  <a:schemeClr val="bg1"/>
                </a:solidFill>
                <a:effectLst/>
                <a:uLnTx/>
                <a:uFillTx/>
                <a:latin typeface="+mj-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12" name="Rectangle 11"/>
          <p:cNvSpPr/>
          <p:nvPr/>
        </p:nvSpPr>
        <p:spPr>
          <a:xfrm>
            <a:off x="4835530" y="253049"/>
            <a:ext cx="3784599" cy="584775"/>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Museum</a:t>
            </a:r>
          </a:p>
          <a:p>
            <a:r>
              <a:rPr lang="en-US" sz="1600" i="1" dirty="0" err="1" smtClean="0">
                <a:latin typeface="Arial" pitchFamily="34" charset="0"/>
                <a:cs typeface="Arial" pitchFamily="34" charset="0"/>
              </a:rPr>
              <a:t>Pavillon</a:t>
            </a:r>
            <a:r>
              <a:rPr lang="en-US" sz="1600" i="1" dirty="0" smtClean="0">
                <a:latin typeface="Arial" pitchFamily="34" charset="0"/>
                <a:cs typeface="Arial" pitchFamily="34" charset="0"/>
              </a:rPr>
              <a:t> De L’ Arsenal</a:t>
            </a:r>
            <a:r>
              <a:rPr lang="en-US" sz="1600" i="1" dirty="0" smtClean="0"/>
              <a:t>—</a:t>
            </a:r>
            <a:r>
              <a:rPr lang="en-US" sz="1600" i="1" dirty="0" smtClean="0">
                <a:latin typeface="Arial" pitchFamily="34" charset="0"/>
                <a:cs typeface="Arial" pitchFamily="34" charset="0"/>
              </a:rPr>
              <a:t>Paris, France</a:t>
            </a:r>
            <a:endParaRPr lang="en-US" sz="1600" i="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gray">
          <a:xfrm>
            <a:off x="407988" y="1337821"/>
            <a:ext cx="4164012" cy="1808780"/>
          </a:xfrm>
          <a:prstGeom prst="rect">
            <a:avLst/>
          </a:prstGeom>
          <a:noFill/>
          <a:ln w="12700">
            <a:noFill/>
            <a:miter lim="800000"/>
            <a:headEnd/>
            <a:tailEnd/>
          </a:ln>
          <a:effectLst/>
        </p:spPr>
        <p:txBody>
          <a:bodyPr lIns="108000" tIns="108000" rIns="72000" bIns="72000"/>
          <a:lstStyle/>
          <a:p>
            <a:pPr marL="190500" indent="-190500">
              <a:spcBef>
                <a:spcPct val="40000"/>
              </a:spcBef>
              <a:buClr>
                <a:schemeClr val="accent6"/>
              </a:buClr>
              <a:buFont typeface="Wingdings" pitchFamily="2" charset="2"/>
              <a:buChar char="§"/>
              <a:defRPr/>
            </a:pPr>
            <a:r>
              <a:rPr lang="en-US" sz="2400" noProof="1" smtClean="0">
                <a:latin typeface="+mn-lt"/>
                <a:cs typeface="+mn-cs"/>
              </a:rPr>
              <a:t>Build a Brand Experience</a:t>
            </a:r>
            <a:endParaRPr lang="en-US" sz="2400" noProof="1">
              <a:latin typeface="+mn-lt"/>
              <a:cs typeface="+mn-cs"/>
            </a:endParaRPr>
          </a:p>
          <a:p>
            <a:pPr marL="190500" indent="-190500">
              <a:spcBef>
                <a:spcPct val="40000"/>
              </a:spcBef>
              <a:buClr>
                <a:schemeClr val="accent6"/>
              </a:buClr>
              <a:buFont typeface="Wingdings" pitchFamily="2" charset="2"/>
              <a:buChar char="§"/>
              <a:defRPr/>
            </a:pPr>
            <a:r>
              <a:rPr lang="en-US" sz="2400" noProof="1" smtClean="0">
                <a:latin typeface="+mn-lt"/>
                <a:cs typeface="+mn-cs"/>
              </a:rPr>
              <a:t>Informative</a:t>
            </a:r>
          </a:p>
          <a:p>
            <a:pPr marL="190500" indent="-190500">
              <a:spcBef>
                <a:spcPct val="40000"/>
              </a:spcBef>
              <a:buClr>
                <a:schemeClr val="accent6"/>
              </a:buClr>
              <a:buFont typeface="Wingdings" pitchFamily="2" charset="2"/>
              <a:buChar char="§"/>
              <a:defRPr/>
            </a:pPr>
            <a:r>
              <a:rPr lang="en-US" sz="2400" noProof="1" smtClean="0">
                <a:latin typeface="+mn-lt"/>
                <a:cs typeface="+mn-cs"/>
              </a:rPr>
              <a:t>Attract Customers</a:t>
            </a:r>
          </a:p>
          <a:p>
            <a:pPr marL="190500" indent="-190500">
              <a:spcBef>
                <a:spcPct val="40000"/>
              </a:spcBef>
              <a:buClr>
                <a:schemeClr val="accent6"/>
              </a:buClr>
              <a:buFont typeface="Wingdings" pitchFamily="2" charset="2"/>
              <a:buChar char="§"/>
              <a:defRPr/>
            </a:pPr>
            <a:r>
              <a:rPr lang="en-US" sz="2400" noProof="1" smtClean="0">
                <a:latin typeface="+mn-lt"/>
                <a:cs typeface="+mn-cs"/>
              </a:rPr>
              <a:t>Engage Customer Interactions</a:t>
            </a:r>
            <a:endParaRPr lang="en-US" sz="2400" noProof="1">
              <a:latin typeface="+mn-lt"/>
              <a:cs typeface="+mn-cs"/>
            </a:endParaRPr>
          </a:p>
          <a:p>
            <a:pPr marL="190500" indent="-190500">
              <a:spcBef>
                <a:spcPct val="40000"/>
              </a:spcBef>
              <a:buClr>
                <a:schemeClr val="accent2"/>
              </a:buClr>
              <a:buFont typeface="Wingdings" pitchFamily="2" charset="2"/>
              <a:buChar char="§"/>
              <a:defRPr/>
            </a:pPr>
            <a:endParaRPr lang="en-US" sz="2400" noProof="1">
              <a:latin typeface="+mn-lt"/>
              <a:cs typeface="+mn-cs"/>
            </a:endParaRPr>
          </a:p>
        </p:txBody>
      </p:sp>
      <p:sp>
        <p:nvSpPr>
          <p:cNvPr id="28" name="Title 27"/>
          <p:cNvSpPr>
            <a:spLocks noGrp="1"/>
          </p:cNvSpPr>
          <p:nvPr>
            <p:ph type="title"/>
          </p:nvPr>
        </p:nvSpPr>
        <p:spPr/>
        <p:txBody>
          <a:bodyPr/>
          <a:lstStyle/>
          <a:p>
            <a:pPr eaLnBrk="1" hangingPunct="1">
              <a:defRPr/>
            </a:pPr>
            <a:r>
              <a:rPr lang="en-US" dirty="0" smtClean="0"/>
              <a:t>Video Wall Applications</a:t>
            </a:r>
            <a:endParaRPr lang="en-US" dirty="0"/>
          </a:p>
        </p:txBody>
      </p:sp>
      <p:sp>
        <p:nvSpPr>
          <p:cNvPr id="36875" name="Text Placeholder 28"/>
          <p:cNvSpPr>
            <a:spLocks noGrp="1"/>
          </p:cNvSpPr>
          <p:nvPr>
            <p:ph type="body" sz="quarter" idx="12"/>
          </p:nvPr>
        </p:nvSpPr>
        <p:spPr>
          <a:xfrm>
            <a:off x="232569" y="783986"/>
            <a:ext cx="8678862" cy="373568"/>
          </a:xfrm>
        </p:spPr>
        <p:txBody>
          <a:bodyPr/>
          <a:lstStyle/>
          <a:p>
            <a:pPr eaLnBrk="1" hangingPunct="1"/>
            <a:r>
              <a:rPr lang="en-US" dirty="0" smtClean="0"/>
              <a:t>Digital Signage</a:t>
            </a:r>
          </a:p>
        </p:txBody>
      </p:sp>
      <p:sp>
        <p:nvSpPr>
          <p:cNvPr id="31" name="Footer Placeholder 30"/>
          <p:cNvSpPr>
            <a:spLocks noGrp="1"/>
          </p:cNvSpPr>
          <p:nvPr>
            <p:ph type="ftr" sz="quarter" idx="4294967295"/>
          </p:nvPr>
        </p:nvSpPr>
        <p:spPr>
          <a:xfrm>
            <a:off x="672188" y="4804343"/>
            <a:ext cx="2895600" cy="200369"/>
          </a:xfrm>
          <a:prstGeom prst="rect">
            <a:avLst/>
          </a:prstGeom>
        </p:spPr>
        <p:txBody>
          <a:bodyPr/>
          <a:lstStyle/>
          <a:p>
            <a:pPr>
              <a:defRPr/>
            </a:pPr>
            <a:r>
              <a:rPr lang="en-US" sz="900" dirty="0"/>
              <a:t>Confidential | Planar Systems</a:t>
            </a:r>
          </a:p>
        </p:txBody>
      </p:sp>
      <p:sp>
        <p:nvSpPr>
          <p:cNvPr id="30" name="Slide Number Placeholder 29"/>
          <p:cNvSpPr>
            <a:spLocks noGrp="1"/>
          </p:cNvSpPr>
          <p:nvPr>
            <p:ph type="sldNum" sz="quarter" idx="4294967295"/>
          </p:nvPr>
        </p:nvSpPr>
        <p:spPr>
          <a:xfrm>
            <a:off x="225425" y="4800601"/>
            <a:ext cx="427038" cy="163289"/>
          </a:xfrm>
          <a:prstGeom prst="rect">
            <a:avLst/>
          </a:prstGeom>
        </p:spPr>
        <p:txBody>
          <a:bodyPr/>
          <a:lstStyle/>
          <a:p>
            <a:pPr>
              <a:defRPr/>
            </a:pPr>
            <a:fld id="{6458514C-3C2D-40CA-8714-98DBAB511D7A}" type="slidenum">
              <a:rPr lang="en-US" sz="900"/>
              <a:pPr>
                <a:defRPr/>
              </a:pPr>
              <a:t>3</a:t>
            </a:fld>
            <a:endParaRPr lang="en-US" sz="900" dirty="0"/>
          </a:p>
        </p:txBody>
      </p:sp>
      <p:pic>
        <p:nvPicPr>
          <p:cNvPr id="12" name="Picture 2"/>
          <p:cNvPicPr>
            <a:picLocks noChangeAspect="1" noChangeArrowheads="1"/>
          </p:cNvPicPr>
          <p:nvPr/>
        </p:nvPicPr>
        <p:blipFill>
          <a:blip r:embed="rId4" cstate="screen"/>
          <a:stretch>
            <a:fillRect/>
          </a:stretch>
        </p:blipFill>
        <p:spPr bwMode="auto">
          <a:xfrm>
            <a:off x="4603924" y="916957"/>
            <a:ext cx="4170312" cy="2788937"/>
          </a:xfrm>
          <a:prstGeom prst="rect">
            <a:avLst/>
          </a:prstGeom>
          <a:noFill/>
          <a:ln>
            <a:noFill/>
          </a:ln>
        </p:spPr>
      </p:pic>
    </p:spTree>
    <p:custDataLst>
      <p:tags r:id="rId1"/>
    </p:custData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2157.jpg"/>
          <p:cNvPicPr>
            <a:picLocks noChangeAspect="1"/>
          </p:cNvPicPr>
          <p:nvPr/>
        </p:nvPicPr>
        <p:blipFill>
          <a:blip r:embed="rId3" cstate="screen"/>
          <a:srcRect/>
          <a:stretch>
            <a:fillRect/>
          </a:stretch>
        </p:blipFill>
        <p:spPr>
          <a:xfrm>
            <a:off x="2409" y="0"/>
            <a:ext cx="9147957" cy="5143734"/>
          </a:xfrm>
          <a:prstGeom prst="rect">
            <a:avLst/>
          </a:prstGeom>
        </p:spPr>
      </p:pic>
      <p:pic>
        <p:nvPicPr>
          <p:cNvPr id="6" name="Picture 5" descr="Picture1.png"/>
          <p:cNvPicPr>
            <a:picLocks noChangeAspect="1"/>
          </p:cNvPicPr>
          <p:nvPr/>
        </p:nvPicPr>
        <p:blipFill>
          <a:blip r:embed="rId4" cstate="screen"/>
          <a:stretch>
            <a:fillRect/>
          </a:stretch>
        </p:blipFill>
        <p:spPr>
          <a:xfrm>
            <a:off x="-5543" y="3847249"/>
            <a:ext cx="9155436" cy="1304436"/>
          </a:xfrm>
          <a:prstGeom prst="rect">
            <a:avLst/>
          </a:prstGeom>
        </p:spPr>
      </p:pic>
      <p:sp>
        <p:nvSpPr>
          <p:cNvPr id="7"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8"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30</a:t>
            </a:fld>
            <a:endParaRPr lang="en-US" dirty="0">
              <a:latin typeface="+mj-lt"/>
            </a:endParaRPr>
          </a:p>
        </p:txBody>
      </p:sp>
      <p:sp>
        <p:nvSpPr>
          <p:cNvPr id="11" name="Rectangle 10"/>
          <p:cNvSpPr/>
          <p:nvPr/>
        </p:nvSpPr>
        <p:spPr>
          <a:xfrm>
            <a:off x="234950" y="278449"/>
            <a:ext cx="3346450" cy="830997"/>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Retail</a:t>
            </a:r>
          </a:p>
          <a:p>
            <a:r>
              <a:rPr lang="en-US" sz="1600" i="1" dirty="0" smtClean="0">
                <a:latin typeface="Arial" pitchFamily="34" charset="0"/>
                <a:cs typeface="Arial" pitchFamily="34" charset="0"/>
              </a:rPr>
              <a:t>Gucci Flagship Store</a:t>
            </a:r>
            <a:r>
              <a:rPr lang="en-US" sz="1600" i="1" dirty="0" smtClean="0"/>
              <a:t>—</a:t>
            </a:r>
            <a:r>
              <a:rPr lang="en-US" sz="1600" i="1" dirty="0" smtClean="0">
                <a:latin typeface="Arial" pitchFamily="34" charset="0"/>
                <a:cs typeface="Arial" pitchFamily="34" charset="0"/>
              </a:rPr>
              <a:t>Milan, Italy</a:t>
            </a:r>
          </a:p>
          <a:p>
            <a:r>
              <a:rPr lang="en-US" sz="1600" i="1" dirty="0" smtClean="0">
                <a:latin typeface="Arial" pitchFamily="34" charset="0"/>
                <a:cs typeface="Arial" pitchFamily="34" charset="0"/>
                <a:hlinkClick r:id="rId5"/>
              </a:rPr>
              <a:t>View Case Study</a:t>
            </a:r>
            <a:endParaRPr lang="en-US" sz="1600" i="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y_032.JPG"/>
          <p:cNvPicPr>
            <a:picLocks noChangeAspect="1"/>
          </p:cNvPicPr>
          <p:nvPr/>
        </p:nvPicPr>
        <p:blipFill>
          <a:blip r:embed="rId2" cstate="screen"/>
          <a:srcRect/>
          <a:stretch>
            <a:fillRect/>
          </a:stretch>
        </p:blipFill>
        <p:spPr>
          <a:xfrm>
            <a:off x="0" y="0"/>
            <a:ext cx="9158530" cy="4928400"/>
          </a:xfrm>
          <a:prstGeom prst="rect">
            <a:avLst/>
          </a:prstGeom>
        </p:spPr>
      </p:pic>
      <p:pic>
        <p:nvPicPr>
          <p:cNvPr id="7" name="Picture 6" descr="Picture2.png"/>
          <p:cNvPicPr>
            <a:picLocks noChangeAspect="1"/>
          </p:cNvPicPr>
          <p:nvPr/>
        </p:nvPicPr>
        <p:blipFill>
          <a:blip r:embed="rId3" cstate="screen"/>
          <a:stretch>
            <a:fillRect/>
          </a:stretch>
        </p:blipFill>
        <p:spPr>
          <a:xfrm>
            <a:off x="0" y="4110669"/>
            <a:ext cx="9144000" cy="1032832"/>
          </a:xfrm>
          <a:prstGeom prst="rect">
            <a:avLst/>
          </a:prstGeom>
        </p:spPr>
      </p:pic>
      <p:sp>
        <p:nvSpPr>
          <p:cNvPr id="2" name="Footer Placeholder 1"/>
          <p:cNvSpPr>
            <a:spLocks noGrp="1"/>
          </p:cNvSpPr>
          <p:nvPr>
            <p:ph type="ftr" sz="quarter" idx="3"/>
          </p:nvPr>
        </p:nvSpPr>
        <p:spPr/>
        <p:txBody>
          <a:bodyPr/>
          <a:lstStyle/>
          <a:p>
            <a:pPr>
              <a:defRPr/>
            </a:pPr>
            <a:r>
              <a:rPr lang="en-US" smtClean="0"/>
              <a:t>Confidential | Planar Systems</a:t>
            </a:r>
            <a:endParaRPr lang="en-US" dirty="0"/>
          </a:p>
        </p:txBody>
      </p:sp>
      <p:sp>
        <p:nvSpPr>
          <p:cNvPr id="3" name="Slide Number Placeholder 2"/>
          <p:cNvSpPr>
            <a:spLocks noGrp="1"/>
          </p:cNvSpPr>
          <p:nvPr>
            <p:ph type="sldNum" sz="quarter" idx="4"/>
          </p:nvPr>
        </p:nvSpPr>
        <p:spPr/>
        <p:txBody>
          <a:bodyPr/>
          <a:lstStyle/>
          <a:p>
            <a:pPr>
              <a:defRPr/>
            </a:pPr>
            <a:fld id="{610A0BCD-70B4-4B9D-BC9B-42A87D9211B4}" type="slidenum">
              <a:rPr lang="en-US" smtClean="0"/>
              <a:pPr>
                <a:defRPr/>
              </a:pPr>
              <a:t>31</a:t>
            </a:fld>
            <a:endParaRPr lang="en-US" dirty="0"/>
          </a:p>
        </p:txBody>
      </p:sp>
      <p:sp>
        <p:nvSpPr>
          <p:cNvPr id="5" name="Rectangle 4"/>
          <p:cNvSpPr/>
          <p:nvPr/>
        </p:nvSpPr>
        <p:spPr>
          <a:xfrm>
            <a:off x="225434" y="189788"/>
            <a:ext cx="2841616" cy="646331"/>
          </a:xfrm>
          <a:prstGeom prst="rect">
            <a:avLst/>
          </a:prstGeom>
          <a:solidFill>
            <a:srgbClr val="2A2A2A">
              <a:alpha val="40000"/>
            </a:srgbClr>
          </a:solidFill>
          <a:effectLst/>
        </p:spPr>
        <p:txBody>
          <a:bodyPr wrap="square">
            <a:spAutoFit/>
          </a:bodyPr>
          <a:lstStyle/>
          <a:p>
            <a:r>
              <a:rPr lang="en-US" sz="1800" b="1" dirty="0" smtClean="0">
                <a:latin typeface="+mn-lt"/>
              </a:rPr>
              <a:t>Corporate</a:t>
            </a:r>
          </a:p>
          <a:p>
            <a:r>
              <a:rPr lang="en-US" sz="1800" i="1" dirty="0" smtClean="0">
                <a:latin typeface="+mn-lt"/>
              </a:rPr>
              <a:t>Bridgestone Tires</a:t>
            </a:r>
            <a:endParaRPr lang="en-US" sz="1800"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o_Above.jpg"/>
          <p:cNvPicPr>
            <a:picLocks noChangeAspect="1"/>
          </p:cNvPicPr>
          <p:nvPr/>
        </p:nvPicPr>
        <p:blipFill>
          <a:blip r:embed="rId2" cstate="screen"/>
          <a:srcRect r="125"/>
          <a:stretch>
            <a:fillRect/>
          </a:stretch>
        </p:blipFill>
        <p:spPr>
          <a:xfrm>
            <a:off x="0" y="0"/>
            <a:ext cx="9144000" cy="5004712"/>
          </a:xfrm>
          <a:prstGeom prst="rect">
            <a:avLst/>
          </a:prstGeom>
        </p:spPr>
      </p:pic>
      <p:pic>
        <p:nvPicPr>
          <p:cNvPr id="4" name="Picture 3" descr="Picture1.png"/>
          <p:cNvPicPr>
            <a:picLocks noChangeAspect="1"/>
          </p:cNvPicPr>
          <p:nvPr/>
        </p:nvPicPr>
        <p:blipFill>
          <a:blip r:embed="rId3" cstate="screen"/>
          <a:stretch>
            <a:fillRect/>
          </a:stretch>
        </p:blipFill>
        <p:spPr>
          <a:xfrm>
            <a:off x="0" y="3839064"/>
            <a:ext cx="9155436" cy="1304436"/>
          </a:xfrm>
          <a:prstGeom prst="rect">
            <a:avLst/>
          </a:prstGeom>
        </p:spPr>
      </p:pic>
      <p:sp>
        <p:nvSpPr>
          <p:cNvPr id="2" name="Footer Placeholder 1"/>
          <p:cNvSpPr>
            <a:spLocks noGrp="1"/>
          </p:cNvSpPr>
          <p:nvPr>
            <p:ph type="ftr" sz="quarter" idx="3"/>
          </p:nvPr>
        </p:nvSpPr>
        <p:spPr/>
        <p:txBody>
          <a:bodyPr/>
          <a:lstStyle/>
          <a:p>
            <a:pPr>
              <a:defRPr/>
            </a:pPr>
            <a:r>
              <a:rPr lang="en-US" dirty="0" smtClean="0">
                <a:latin typeface="+mj-lt"/>
              </a:rPr>
              <a:t>Confidential | Planar Systems</a:t>
            </a:r>
            <a:endParaRPr lang="en-US" dirty="0">
              <a:latin typeface="+mj-lt"/>
            </a:endParaRPr>
          </a:p>
        </p:txBody>
      </p:sp>
      <p:sp>
        <p:nvSpPr>
          <p:cNvPr id="3" name="Slide Number Placeholder 2"/>
          <p:cNvSpPr>
            <a:spLocks noGrp="1"/>
          </p:cNvSpPr>
          <p:nvPr>
            <p:ph type="sldNum" sz="quarter" idx="4"/>
          </p:nvPr>
        </p:nvSpPr>
        <p:spPr/>
        <p:txBody>
          <a:bodyPr/>
          <a:lstStyle/>
          <a:p>
            <a:pPr>
              <a:defRPr/>
            </a:pPr>
            <a:fld id="{610A0BCD-70B4-4B9D-BC9B-42A87D9211B4}" type="slidenum">
              <a:rPr lang="en-US" smtClean="0">
                <a:latin typeface="+mj-lt"/>
              </a:rPr>
              <a:pPr>
                <a:defRPr/>
              </a:pPr>
              <a:t>32</a:t>
            </a:fld>
            <a:endParaRPr lang="en-US" dirty="0">
              <a:latin typeface="+mj-lt"/>
            </a:endParaRPr>
          </a:p>
        </p:txBody>
      </p:sp>
      <p:sp>
        <p:nvSpPr>
          <p:cNvPr id="8" name="Rectangle 7"/>
          <p:cNvSpPr/>
          <p:nvPr/>
        </p:nvSpPr>
        <p:spPr>
          <a:xfrm>
            <a:off x="3418346" y="253048"/>
            <a:ext cx="5557566" cy="584775"/>
          </a:xfrm>
          <a:prstGeom prst="rect">
            <a:avLst/>
          </a:prstGeom>
          <a:solidFill>
            <a:srgbClr val="2A2A2A">
              <a:alpha val="40000"/>
            </a:srgbClr>
          </a:solidFill>
          <a:effectLst/>
        </p:spPr>
        <p:txBody>
          <a:bodyPr wrap="square">
            <a:spAutoFit/>
          </a:bodyPr>
          <a:lstStyle/>
          <a:p>
            <a:r>
              <a:rPr lang="en-US" sz="1600" b="1" dirty="0" smtClean="0">
                <a:latin typeface="Arial" pitchFamily="34" charset="0"/>
                <a:cs typeface="Arial" pitchFamily="34" charset="0"/>
              </a:rPr>
              <a:t>Corporate Lobby</a:t>
            </a:r>
          </a:p>
          <a:p>
            <a:r>
              <a:rPr lang="en-US" sz="1600" i="1" dirty="0" err="1" smtClean="0">
                <a:latin typeface="Arial" pitchFamily="34" charset="0"/>
                <a:cs typeface="Arial" pitchFamily="34" charset="0"/>
              </a:rPr>
              <a:t>CoStar</a:t>
            </a:r>
            <a:r>
              <a:rPr lang="en-US" sz="1600" i="1" dirty="0" smtClean="0">
                <a:latin typeface="Arial" pitchFamily="34" charset="0"/>
                <a:cs typeface="Arial" pitchFamily="34" charset="0"/>
              </a:rPr>
              <a:t> Group—Washington D.C., USA</a:t>
            </a:r>
            <a:endParaRPr lang="en-US" sz="1600" i="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2750 (Large).jpg"/>
          <p:cNvPicPr>
            <a:picLocks noChangeAspect="1"/>
          </p:cNvPicPr>
          <p:nvPr/>
        </p:nvPicPr>
        <p:blipFill>
          <a:blip r:embed="rId3" cstate="screen"/>
          <a:srcRect/>
          <a:stretch>
            <a:fillRect/>
          </a:stretch>
        </p:blipFill>
        <p:spPr>
          <a:xfrm>
            <a:off x="0" y="0"/>
            <a:ext cx="9144000" cy="5143500"/>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t>Confidential | Planar Systems</a:t>
            </a:r>
            <a:endParaRPr lang="en-US" dirty="0"/>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pPr>
                <a:defRPr/>
              </a:pPr>
              <a:t>33</a:t>
            </a:fld>
            <a:endParaRPr lang="en-US" dirty="0"/>
          </a:p>
        </p:txBody>
      </p:sp>
      <p:pic>
        <p:nvPicPr>
          <p:cNvPr id="11" name="Picture 10" descr="Picture1.png"/>
          <p:cNvPicPr>
            <a:picLocks noChangeAspect="1"/>
          </p:cNvPicPr>
          <p:nvPr/>
        </p:nvPicPr>
        <p:blipFill>
          <a:blip r:embed="rId4" cstate="screen"/>
          <a:stretch>
            <a:fillRect/>
          </a:stretch>
        </p:blipFill>
        <p:spPr>
          <a:xfrm>
            <a:off x="-11436" y="3847249"/>
            <a:ext cx="9155436" cy="1304436"/>
          </a:xfrm>
          <a:prstGeom prst="rect">
            <a:avLst/>
          </a:prstGeom>
        </p:spPr>
      </p:pic>
      <p:sp>
        <p:nvSpPr>
          <p:cNvPr id="8" name="Footer Placeholder 3"/>
          <p:cNvSpPr txBox="1">
            <a:spLocks/>
          </p:cNvSpPr>
          <p:nvPr/>
        </p:nvSpPr>
        <p:spPr>
          <a:xfrm>
            <a:off x="672188" y="4800609"/>
            <a:ext cx="2895600"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mj-lt"/>
                <a:ea typeface="+mn-ea"/>
                <a:cs typeface="Arial" charset="0"/>
              </a:rPr>
              <a:t>Confidential | Planar Systems</a:t>
            </a:r>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13" name="Slide Number Placeholder 4"/>
          <p:cNvSpPr txBox="1">
            <a:spLocks/>
          </p:cNvSpPr>
          <p:nvPr/>
        </p:nvSpPr>
        <p:spPr>
          <a:xfrm>
            <a:off x="225425" y="4796867"/>
            <a:ext cx="427038" cy="16328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10A0BCD-70B4-4B9D-BC9B-42A87D9211B4}" type="slidenum">
              <a:rPr kumimoji="0" lang="en-US" sz="600" b="0" i="0" u="none" strike="noStrike" kern="1200" cap="none" spc="0" normalizeH="0" baseline="0" noProof="0" smtClean="0">
                <a:ln>
                  <a:noFill/>
                </a:ln>
                <a:solidFill>
                  <a:schemeClr val="bg1"/>
                </a:solidFill>
                <a:effectLst/>
                <a:uLnTx/>
                <a:uFillTx/>
                <a:latin typeface="+mj-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15" name="Rectangle 14"/>
          <p:cNvSpPr/>
          <p:nvPr/>
        </p:nvSpPr>
        <p:spPr>
          <a:xfrm>
            <a:off x="171453" y="253048"/>
            <a:ext cx="3162301" cy="584775"/>
          </a:xfrm>
          <a:prstGeom prst="rect">
            <a:avLst/>
          </a:prstGeom>
          <a:solidFill>
            <a:srgbClr val="2A2A2A">
              <a:alpha val="64000"/>
            </a:srgbClr>
          </a:solidFill>
          <a:effectLst/>
        </p:spPr>
        <p:txBody>
          <a:bodyPr wrap="square">
            <a:spAutoFit/>
          </a:bodyPr>
          <a:lstStyle/>
          <a:p>
            <a:r>
              <a:rPr lang="en-US" sz="1600" b="1" dirty="0" smtClean="0">
                <a:latin typeface="Arial" pitchFamily="34" charset="0"/>
                <a:cs typeface="Arial" pitchFamily="34" charset="0"/>
              </a:rPr>
              <a:t>Museum</a:t>
            </a:r>
          </a:p>
          <a:p>
            <a:r>
              <a:rPr lang="en-US" sz="1600" i="1" dirty="0" smtClean="0">
                <a:latin typeface="Arial" pitchFamily="34" charset="0"/>
                <a:cs typeface="Arial" pitchFamily="34" charset="0"/>
              </a:rPr>
              <a:t>John Deere Pavilion—</a:t>
            </a:r>
            <a:r>
              <a:rPr lang="en-US" sz="1600" i="1" dirty="0" smtClean="0"/>
              <a:t>Moline, IL</a:t>
            </a:r>
            <a:endParaRPr lang="en-US" sz="1600" i="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t>Confidential | Planar Systems</a:t>
            </a:r>
            <a:endParaRPr lang="en-US" dirty="0"/>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pPr>
                <a:defRPr/>
              </a:pPr>
              <a:t>34</a:t>
            </a:fld>
            <a:endParaRPr lang="en-US" dirty="0"/>
          </a:p>
        </p:txBody>
      </p:sp>
      <p:sp>
        <p:nvSpPr>
          <p:cNvPr id="6" name="Rectangle 5"/>
          <p:cNvSpPr/>
          <p:nvPr/>
        </p:nvSpPr>
        <p:spPr>
          <a:xfrm>
            <a:off x="215650" y="198417"/>
            <a:ext cx="4572000" cy="707886"/>
          </a:xfrm>
          <a:prstGeom prst="rect">
            <a:avLst/>
          </a:prstGeom>
          <a:solidFill>
            <a:srgbClr val="3D3D3D">
              <a:alpha val="42000"/>
            </a:srgbClr>
          </a:solidFill>
        </p:spPr>
        <p:txBody>
          <a:bodyPr>
            <a:spAutoFit/>
          </a:bodyPr>
          <a:lstStyle/>
          <a:p>
            <a:r>
              <a:rPr lang="en-US" b="1" dirty="0" smtClean="0">
                <a:latin typeface="Myriad Pro Light" pitchFamily="34" charset="0"/>
              </a:rPr>
              <a:t>Touch screen Monitors</a:t>
            </a:r>
            <a:r>
              <a:rPr lang="en-US" dirty="0" smtClean="0">
                <a:latin typeface="Myriad Pro Light" pitchFamily="34" charset="0"/>
              </a:rPr>
              <a:t/>
            </a:r>
            <a:br>
              <a:rPr lang="en-US" dirty="0" smtClean="0">
                <a:latin typeface="Myriad Pro Light" pitchFamily="34" charset="0"/>
              </a:rPr>
            </a:br>
            <a:r>
              <a:rPr lang="en-US" i="1" dirty="0" smtClean="0">
                <a:latin typeface="Myriad Pro Light" pitchFamily="34" charset="0"/>
              </a:rPr>
              <a:t>Pacific Eye Clinic, Beaverton, OR</a:t>
            </a:r>
          </a:p>
        </p:txBody>
      </p:sp>
      <p:pic>
        <p:nvPicPr>
          <p:cNvPr id="2050" name="Picture 2" descr="http://blog.livedesignonline.com/briefingroom/wp-content/uploads/2011/04/hollister-window.JPG"/>
          <p:cNvPicPr>
            <a:picLocks noChangeAspect="1" noChangeArrowheads="1"/>
          </p:cNvPicPr>
          <p:nvPr/>
        </p:nvPicPr>
        <p:blipFill>
          <a:blip r:embed="rId3" cstate="screen"/>
          <a:srcRect/>
          <a:stretch>
            <a:fillRect/>
          </a:stretch>
        </p:blipFill>
        <p:spPr bwMode="auto">
          <a:xfrm>
            <a:off x="-2810" y="0"/>
            <a:ext cx="9144000" cy="5143500"/>
          </a:xfrm>
          <a:prstGeom prst="rect">
            <a:avLst/>
          </a:prstGeom>
          <a:noFill/>
        </p:spPr>
      </p:pic>
      <p:pic>
        <p:nvPicPr>
          <p:cNvPr id="11" name="Picture 10" descr="Picture1.png"/>
          <p:cNvPicPr>
            <a:picLocks noChangeAspect="1"/>
          </p:cNvPicPr>
          <p:nvPr/>
        </p:nvPicPr>
        <p:blipFill>
          <a:blip r:embed="rId4" cstate="screen"/>
          <a:stretch>
            <a:fillRect/>
          </a:stretch>
        </p:blipFill>
        <p:spPr>
          <a:xfrm>
            <a:off x="-11436" y="3847249"/>
            <a:ext cx="9155436" cy="1304436"/>
          </a:xfrm>
          <a:prstGeom prst="rect">
            <a:avLst/>
          </a:prstGeom>
        </p:spPr>
      </p:pic>
      <p:sp>
        <p:nvSpPr>
          <p:cNvPr id="8" name="Footer Placeholder 3"/>
          <p:cNvSpPr txBox="1">
            <a:spLocks/>
          </p:cNvSpPr>
          <p:nvPr/>
        </p:nvSpPr>
        <p:spPr>
          <a:xfrm>
            <a:off x="672188" y="4800609"/>
            <a:ext cx="2895600"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chemeClr val="bg1"/>
                </a:solidFill>
                <a:effectLst/>
                <a:uLnTx/>
                <a:uFillTx/>
                <a:latin typeface="+mj-lt"/>
                <a:ea typeface="+mn-ea"/>
                <a:cs typeface="Arial" charset="0"/>
              </a:rPr>
              <a:t>Confidential | Planar Systems</a:t>
            </a:r>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13" name="Slide Number Placeholder 4"/>
          <p:cNvSpPr txBox="1">
            <a:spLocks/>
          </p:cNvSpPr>
          <p:nvPr/>
        </p:nvSpPr>
        <p:spPr>
          <a:xfrm>
            <a:off x="225425" y="4796867"/>
            <a:ext cx="427038" cy="16328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10A0BCD-70B4-4B9D-BC9B-42A87D9211B4}" type="slidenum">
              <a:rPr kumimoji="0" lang="en-US" sz="600" b="0" i="0" u="none" strike="noStrike" kern="1200" cap="none" spc="0" normalizeH="0" baseline="0" noProof="0" smtClean="0">
                <a:ln>
                  <a:noFill/>
                </a:ln>
                <a:solidFill>
                  <a:schemeClr val="bg1"/>
                </a:solidFill>
                <a:effectLst/>
                <a:uLnTx/>
                <a:uFillTx/>
                <a:latin typeface="+mj-lt"/>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600" b="0" i="0" u="none" strike="noStrike" kern="1200" cap="none" spc="0" normalizeH="0" baseline="0" noProof="0" dirty="0">
              <a:ln>
                <a:noFill/>
              </a:ln>
              <a:solidFill>
                <a:schemeClr val="bg1"/>
              </a:solidFill>
              <a:effectLst/>
              <a:uLnTx/>
              <a:uFillTx/>
              <a:latin typeface="+mj-lt"/>
              <a:ea typeface="+mn-ea"/>
              <a:cs typeface="Arial" charset="0"/>
            </a:endParaRPr>
          </a:p>
        </p:txBody>
      </p:sp>
      <p:sp>
        <p:nvSpPr>
          <p:cNvPr id="14" name="Rectangle 13"/>
          <p:cNvSpPr/>
          <p:nvPr/>
        </p:nvSpPr>
        <p:spPr>
          <a:xfrm>
            <a:off x="368050" y="302663"/>
            <a:ext cx="2927600" cy="584775"/>
          </a:xfrm>
          <a:prstGeom prst="rect">
            <a:avLst/>
          </a:prstGeom>
          <a:solidFill>
            <a:srgbClr val="3D3D3D">
              <a:alpha val="42000"/>
            </a:srgbClr>
          </a:solidFill>
        </p:spPr>
        <p:txBody>
          <a:bodyPr wrap="square">
            <a:spAutoFit/>
          </a:bodyPr>
          <a:lstStyle/>
          <a:p>
            <a:r>
              <a:rPr lang="en-US" sz="1600" b="1" dirty="0" smtClean="0">
                <a:latin typeface="Arial" pitchFamily="34" charset="0"/>
                <a:cs typeface="Arial" pitchFamily="34" charset="0"/>
              </a:rPr>
              <a:t>Retail</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i="1" dirty="0" smtClean="0">
                <a:latin typeface="Arial" pitchFamily="34" charset="0"/>
                <a:cs typeface="Arial" pitchFamily="34" charset="0"/>
              </a:rPr>
              <a:t>Hollister Co—New York, NY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wii_museum_035.JPG"/>
          <p:cNvPicPr>
            <a:picLocks noChangeAspect="1"/>
          </p:cNvPicPr>
          <p:nvPr/>
        </p:nvPicPr>
        <p:blipFill>
          <a:blip r:embed="rId2" cstate="screen"/>
          <a:srcRect/>
          <a:stretch>
            <a:fillRect/>
          </a:stretch>
        </p:blipFill>
        <p:spPr>
          <a:xfrm>
            <a:off x="0" y="2"/>
            <a:ext cx="9144000" cy="4883921"/>
          </a:xfrm>
          <a:prstGeom prst="rect">
            <a:avLst/>
          </a:prstGeom>
        </p:spPr>
      </p:pic>
      <p:sp>
        <p:nvSpPr>
          <p:cNvPr id="2" name="Footer Placeholder 1"/>
          <p:cNvSpPr>
            <a:spLocks noGrp="1"/>
          </p:cNvSpPr>
          <p:nvPr>
            <p:ph type="ftr" sz="quarter" idx="3"/>
          </p:nvPr>
        </p:nvSpPr>
        <p:spPr/>
        <p:txBody>
          <a:bodyPr/>
          <a:lstStyle/>
          <a:p>
            <a:pPr>
              <a:defRPr/>
            </a:pPr>
            <a:r>
              <a:rPr lang="en-US" smtClean="0"/>
              <a:t>Confidential | Planar Systems</a:t>
            </a:r>
            <a:endParaRPr lang="en-US" dirty="0"/>
          </a:p>
        </p:txBody>
      </p:sp>
      <p:sp>
        <p:nvSpPr>
          <p:cNvPr id="3" name="Slide Number Placeholder 2"/>
          <p:cNvSpPr>
            <a:spLocks noGrp="1"/>
          </p:cNvSpPr>
          <p:nvPr>
            <p:ph type="sldNum" sz="quarter" idx="4"/>
          </p:nvPr>
        </p:nvSpPr>
        <p:spPr/>
        <p:txBody>
          <a:bodyPr/>
          <a:lstStyle/>
          <a:p>
            <a:pPr>
              <a:defRPr/>
            </a:pPr>
            <a:fld id="{610A0BCD-70B4-4B9D-BC9B-42A87D9211B4}" type="slidenum">
              <a:rPr lang="en-US" smtClean="0"/>
              <a:pPr>
                <a:defRPr/>
              </a:pPr>
              <a:t>35</a:t>
            </a:fld>
            <a:endParaRPr lang="en-US" dirty="0"/>
          </a:p>
        </p:txBody>
      </p:sp>
      <p:sp>
        <p:nvSpPr>
          <p:cNvPr id="5" name="Rectangle 4"/>
          <p:cNvSpPr/>
          <p:nvPr/>
        </p:nvSpPr>
        <p:spPr>
          <a:xfrm>
            <a:off x="368054" y="226996"/>
            <a:ext cx="4518275" cy="830997"/>
          </a:xfrm>
          <a:prstGeom prst="rect">
            <a:avLst/>
          </a:prstGeom>
          <a:solidFill>
            <a:srgbClr val="3D3D3D">
              <a:alpha val="42000"/>
            </a:srgbClr>
          </a:solidFill>
        </p:spPr>
        <p:txBody>
          <a:bodyPr wrap="square">
            <a:spAutoFit/>
          </a:bodyPr>
          <a:lstStyle/>
          <a:p>
            <a:r>
              <a:rPr lang="en-US" sz="1600" b="1" dirty="0" smtClean="0">
                <a:latin typeface="+mj-lt"/>
              </a:rPr>
              <a:t>Museum</a:t>
            </a:r>
            <a:r>
              <a:rPr lang="en-US" sz="1600" dirty="0" smtClean="0">
                <a:latin typeface="+mj-lt"/>
              </a:rPr>
              <a:t/>
            </a:r>
            <a:br>
              <a:rPr lang="en-US" sz="1600" dirty="0" smtClean="0">
                <a:latin typeface="+mj-lt"/>
              </a:rPr>
            </a:br>
            <a:r>
              <a:rPr lang="en-US" sz="1600" i="1" dirty="0" smtClean="0">
                <a:latin typeface="+mj-lt"/>
              </a:rPr>
              <a:t>The National WWII Museum—New Orleans, LA</a:t>
            </a:r>
          </a:p>
          <a:p>
            <a:r>
              <a:rPr lang="en-US" sz="1600" i="1" dirty="0" smtClean="0">
                <a:latin typeface="+mj-lt"/>
                <a:hlinkClick r:id="rId3"/>
              </a:rPr>
              <a:t>View Case Study</a:t>
            </a:r>
            <a:endParaRPr lang="en-US" sz="1600" i="1" dirty="0" smtClean="0">
              <a:latin typeface="+mj-lt"/>
            </a:endParaRPr>
          </a:p>
        </p:txBody>
      </p:sp>
      <p:pic>
        <p:nvPicPr>
          <p:cNvPr id="6" name="Picture 5" descr="Picture2.png"/>
          <p:cNvPicPr>
            <a:picLocks noChangeAspect="1"/>
          </p:cNvPicPr>
          <p:nvPr/>
        </p:nvPicPr>
        <p:blipFill>
          <a:blip r:embed="rId4" cstate="screen"/>
          <a:stretch>
            <a:fillRect/>
          </a:stretch>
        </p:blipFill>
        <p:spPr>
          <a:xfrm>
            <a:off x="0" y="4110669"/>
            <a:ext cx="9144000" cy="103283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9389.JPG"/>
          <p:cNvPicPr>
            <a:picLocks noChangeAspect="1"/>
          </p:cNvPicPr>
          <p:nvPr/>
        </p:nvPicPr>
        <p:blipFill>
          <a:blip r:embed="rId2" cstate="screen"/>
          <a:srcRect/>
          <a:stretch>
            <a:fillRect/>
          </a:stretch>
        </p:blipFill>
        <p:spPr>
          <a:xfrm>
            <a:off x="0" y="0"/>
            <a:ext cx="9144000" cy="5143500"/>
          </a:xfrm>
          <a:prstGeom prst="rect">
            <a:avLst/>
          </a:prstGeom>
        </p:spPr>
      </p:pic>
      <p:pic>
        <p:nvPicPr>
          <p:cNvPr id="5" name="Picture 4" descr="Picture2.png"/>
          <p:cNvPicPr>
            <a:picLocks noChangeAspect="1"/>
          </p:cNvPicPr>
          <p:nvPr/>
        </p:nvPicPr>
        <p:blipFill>
          <a:blip r:embed="rId3" cstate="screen"/>
          <a:stretch>
            <a:fillRect/>
          </a:stretch>
        </p:blipFill>
        <p:spPr>
          <a:xfrm>
            <a:off x="0" y="4110669"/>
            <a:ext cx="9144000" cy="1032832"/>
          </a:xfrm>
          <a:prstGeom prst="rect">
            <a:avLst/>
          </a:prstGeom>
        </p:spPr>
      </p:pic>
      <p:sp>
        <p:nvSpPr>
          <p:cNvPr id="2" name="Footer Placeholder 1"/>
          <p:cNvSpPr>
            <a:spLocks noGrp="1"/>
          </p:cNvSpPr>
          <p:nvPr>
            <p:ph type="ftr" sz="quarter" idx="3"/>
          </p:nvPr>
        </p:nvSpPr>
        <p:spPr/>
        <p:txBody>
          <a:bodyPr/>
          <a:lstStyle/>
          <a:p>
            <a:pPr>
              <a:defRPr/>
            </a:pPr>
            <a:r>
              <a:rPr lang="en-US" smtClean="0"/>
              <a:t>Confidential | Planar Systems</a:t>
            </a:r>
            <a:endParaRPr lang="en-US" dirty="0"/>
          </a:p>
        </p:txBody>
      </p:sp>
      <p:sp>
        <p:nvSpPr>
          <p:cNvPr id="3" name="Slide Number Placeholder 2"/>
          <p:cNvSpPr>
            <a:spLocks noGrp="1"/>
          </p:cNvSpPr>
          <p:nvPr>
            <p:ph type="sldNum" sz="quarter" idx="4"/>
          </p:nvPr>
        </p:nvSpPr>
        <p:spPr/>
        <p:txBody>
          <a:bodyPr/>
          <a:lstStyle/>
          <a:p>
            <a:pPr>
              <a:defRPr/>
            </a:pPr>
            <a:fld id="{610A0BCD-70B4-4B9D-BC9B-42A87D9211B4}" type="slidenum">
              <a:rPr lang="en-US" smtClean="0"/>
              <a:pPr>
                <a:defRPr/>
              </a:pPr>
              <a:t>36</a:t>
            </a:fld>
            <a:endParaRPr lang="en-US" dirty="0"/>
          </a:p>
        </p:txBody>
      </p:sp>
      <p:sp>
        <p:nvSpPr>
          <p:cNvPr id="7" name="Rectangle 6"/>
          <p:cNvSpPr/>
          <p:nvPr/>
        </p:nvSpPr>
        <p:spPr>
          <a:xfrm>
            <a:off x="215654" y="198421"/>
            <a:ext cx="5204075" cy="830997"/>
          </a:xfrm>
          <a:prstGeom prst="rect">
            <a:avLst/>
          </a:prstGeom>
          <a:solidFill>
            <a:srgbClr val="3D3D3D">
              <a:alpha val="68000"/>
            </a:srgbClr>
          </a:solidFill>
        </p:spPr>
        <p:txBody>
          <a:bodyPr wrap="square">
            <a:spAutoFit/>
          </a:bodyPr>
          <a:lstStyle/>
          <a:p>
            <a:r>
              <a:rPr lang="en-US" sz="1600" b="1" dirty="0" smtClean="0">
                <a:latin typeface="+mj-lt"/>
              </a:rPr>
              <a:t>Broadcast</a:t>
            </a:r>
            <a:r>
              <a:rPr lang="en-US" sz="1600" dirty="0" smtClean="0">
                <a:latin typeface="+mj-lt"/>
              </a:rPr>
              <a:t/>
            </a:r>
            <a:br>
              <a:rPr lang="en-US" sz="1600" dirty="0" smtClean="0">
                <a:latin typeface="+mj-lt"/>
              </a:rPr>
            </a:br>
            <a:r>
              <a:rPr lang="en-US" sz="1600" i="1" dirty="0" err="1" smtClean="0"/>
              <a:t>Canal+Group</a:t>
            </a:r>
            <a:r>
              <a:rPr lang="en-US" sz="1600" i="1" dirty="0" smtClean="0"/>
              <a:t>—</a:t>
            </a:r>
            <a:r>
              <a:rPr lang="en-US" sz="1600" i="1" dirty="0" err="1" smtClean="0"/>
              <a:t>Issy</a:t>
            </a:r>
            <a:r>
              <a:rPr lang="en-US" sz="1600" i="1" dirty="0" smtClean="0"/>
              <a:t>-les-</a:t>
            </a:r>
            <a:r>
              <a:rPr lang="en-US" sz="1600" i="1" dirty="0" err="1" smtClean="0"/>
              <a:t>Moulineaux</a:t>
            </a:r>
            <a:r>
              <a:rPr lang="en-US" sz="1600" i="1" dirty="0" smtClean="0"/>
              <a:t> France</a:t>
            </a:r>
          </a:p>
          <a:p>
            <a:r>
              <a:rPr lang="en-US" sz="1600" i="1" dirty="0" smtClean="0">
                <a:latin typeface="+mj-lt"/>
                <a:hlinkClick r:id="rId4"/>
              </a:rPr>
              <a:t>View Case Study</a:t>
            </a:r>
            <a:endParaRPr lang="en-US" sz="1600" i="1" dirty="0" smtClean="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VL-Chemistry_LJL2368 (Large).jpg"/>
          <p:cNvPicPr>
            <a:picLocks noChangeAspect="1"/>
          </p:cNvPicPr>
          <p:nvPr/>
        </p:nvPicPr>
        <p:blipFill>
          <a:blip r:embed="rId3" cstate="screen"/>
          <a:srcRect/>
          <a:stretch>
            <a:fillRect/>
          </a:stretch>
        </p:blipFill>
        <p:spPr>
          <a:xfrm>
            <a:off x="0" y="-123824"/>
            <a:ext cx="9144000" cy="5267325"/>
          </a:xfrm>
          <a:prstGeom prst="rect">
            <a:avLst/>
          </a:prstGeom>
        </p:spPr>
      </p:pic>
      <p:pic>
        <p:nvPicPr>
          <p:cNvPr id="8" name="Picture 7" descr="Picture1.png"/>
          <p:cNvPicPr>
            <a:picLocks noChangeAspect="1"/>
          </p:cNvPicPr>
          <p:nvPr/>
        </p:nvPicPr>
        <p:blipFill>
          <a:blip r:embed="rId4" cstate="screen"/>
          <a:stretch>
            <a:fillRect/>
          </a:stretch>
        </p:blipFill>
        <p:spPr>
          <a:xfrm>
            <a:off x="-5543" y="3847249"/>
            <a:ext cx="9155436" cy="1304436"/>
          </a:xfrm>
          <a:prstGeom prst="rect">
            <a:avLst/>
          </a:prstGeom>
        </p:spPr>
      </p:pic>
      <p:sp>
        <p:nvSpPr>
          <p:cNvPr id="9" name="Footer Placeholder 3"/>
          <p:cNvSpPr>
            <a:spLocks noGrp="1"/>
          </p:cNvSpPr>
          <p:nvPr>
            <p:ph type="ftr" sz="quarter" idx="3"/>
          </p:nvPr>
        </p:nvSpPr>
        <p:spPr>
          <a:xfrm>
            <a:off x="672188" y="4804351"/>
            <a:ext cx="2895600" cy="200369"/>
          </a:xfrm>
        </p:spPr>
        <p:txBody>
          <a:bodyPr/>
          <a:lstStyle/>
          <a:p>
            <a:pPr>
              <a:defRPr/>
            </a:pPr>
            <a:r>
              <a:rPr lang="en-US" dirty="0" smtClean="0">
                <a:latin typeface="+mj-lt"/>
              </a:rPr>
              <a:t>Confidential | Planar Systems</a:t>
            </a:r>
            <a:endParaRPr lang="en-US" dirty="0">
              <a:latin typeface="+mj-lt"/>
            </a:endParaRPr>
          </a:p>
        </p:txBody>
      </p:sp>
      <p:sp>
        <p:nvSpPr>
          <p:cNvPr id="10" name="Slide Number Placeholder 4"/>
          <p:cNvSpPr>
            <a:spLocks noGrp="1"/>
          </p:cNvSpPr>
          <p:nvPr>
            <p:ph type="sldNum" sz="quarter" idx="4"/>
          </p:nvPr>
        </p:nvSpPr>
        <p:spPr>
          <a:xfrm>
            <a:off x="225425" y="4800609"/>
            <a:ext cx="427038" cy="163289"/>
          </a:xfrm>
        </p:spPr>
        <p:txBody>
          <a:bodyPr/>
          <a:lstStyle/>
          <a:p>
            <a:pPr>
              <a:defRPr/>
            </a:pPr>
            <a:fld id="{610A0BCD-70B4-4B9D-BC9B-42A87D9211B4}" type="slidenum">
              <a:rPr lang="en-US" smtClean="0">
                <a:latin typeface="+mj-lt"/>
              </a:rPr>
              <a:pPr>
                <a:defRPr/>
              </a:pPr>
              <a:t>37</a:t>
            </a:fld>
            <a:endParaRPr lang="en-US" dirty="0">
              <a:latin typeface="+mj-lt"/>
            </a:endParaRPr>
          </a:p>
        </p:txBody>
      </p:sp>
      <p:sp>
        <p:nvSpPr>
          <p:cNvPr id="11" name="Rectangle 10"/>
          <p:cNvSpPr/>
          <p:nvPr/>
        </p:nvSpPr>
        <p:spPr>
          <a:xfrm>
            <a:off x="215650" y="264563"/>
            <a:ext cx="5878764" cy="830997"/>
          </a:xfrm>
          <a:prstGeom prst="rect">
            <a:avLst/>
          </a:prstGeom>
          <a:solidFill>
            <a:srgbClr val="3D3D3D">
              <a:alpha val="75000"/>
            </a:srgbClr>
          </a:solidFill>
        </p:spPr>
        <p:txBody>
          <a:bodyPr wrap="square">
            <a:spAutoFit/>
          </a:bodyPr>
          <a:lstStyle/>
          <a:p>
            <a:r>
              <a:rPr lang="en-US" sz="1600" b="1" dirty="0" smtClean="0">
                <a:latin typeface="Arial" pitchFamily="34" charset="0"/>
                <a:cs typeface="Arial" pitchFamily="34" charset="0"/>
              </a:rPr>
              <a:t>Higher Education/Simulation</a:t>
            </a:r>
          </a:p>
          <a:p>
            <a:r>
              <a:rPr lang="en-US" sz="1600" i="1" dirty="0" smtClean="0">
                <a:latin typeface="Arial" pitchFamily="34" charset="0"/>
                <a:cs typeface="Arial" pitchFamily="34" charset="0"/>
              </a:rPr>
              <a:t>University of Illinois Chicago Electronic Visualization Lab (EVL</a:t>
            </a:r>
            <a:r>
              <a:rPr lang="en-US" sz="1600" b="1" dirty="0" smtClean="0">
                <a:latin typeface="Arial" pitchFamily="34" charset="0"/>
                <a:cs typeface="Arial" pitchFamily="34" charset="0"/>
              </a:rPr>
              <a:t>)</a:t>
            </a:r>
          </a:p>
          <a:p>
            <a:r>
              <a:rPr lang="en-US" sz="1600" i="1" dirty="0" smtClean="0">
                <a:latin typeface="Arial" pitchFamily="34" charset="0"/>
                <a:cs typeface="Arial" pitchFamily="34" charset="0"/>
                <a:hlinkClick r:id="rId5"/>
              </a:rPr>
              <a:t>View Case Study</a:t>
            </a:r>
            <a:r>
              <a:rPr lang="en-US" sz="1600" dirty="0" smtClean="0">
                <a:latin typeface="Arial" pitchFamily="34" charset="0"/>
                <a:cs typeface="Arial" pitchFamily="34" charset="0"/>
              </a:rPr>
              <a:t> </a:t>
            </a:r>
            <a:endParaRPr lang="en-US" sz="1600" i="1"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LongMarch-1.jpg"/>
          <p:cNvPicPr>
            <a:picLocks noChangeAspect="1"/>
          </p:cNvPicPr>
          <p:nvPr/>
        </p:nvPicPr>
        <p:blipFill>
          <a:blip r:embed="rId2" cstate="screen"/>
          <a:srcRect/>
          <a:stretch>
            <a:fillRect/>
          </a:stretch>
        </p:blipFill>
        <p:spPr>
          <a:xfrm>
            <a:off x="0" y="0"/>
            <a:ext cx="9144000" cy="5143500"/>
          </a:xfrm>
          <a:prstGeom prst="rect">
            <a:avLst/>
          </a:prstGeom>
        </p:spPr>
      </p:pic>
      <p:pic>
        <p:nvPicPr>
          <p:cNvPr id="5" name="Picture 4" descr="Picture2.png"/>
          <p:cNvPicPr>
            <a:picLocks noChangeAspect="1"/>
          </p:cNvPicPr>
          <p:nvPr/>
        </p:nvPicPr>
        <p:blipFill>
          <a:blip r:embed="rId3" cstate="screen"/>
          <a:stretch>
            <a:fillRect/>
          </a:stretch>
        </p:blipFill>
        <p:spPr>
          <a:xfrm>
            <a:off x="0" y="4110669"/>
            <a:ext cx="9144000" cy="1032832"/>
          </a:xfrm>
          <a:prstGeom prst="rect">
            <a:avLst/>
          </a:prstGeom>
        </p:spPr>
      </p:pic>
      <p:sp>
        <p:nvSpPr>
          <p:cNvPr id="2" name="Footer Placeholder 1"/>
          <p:cNvSpPr>
            <a:spLocks noGrp="1"/>
          </p:cNvSpPr>
          <p:nvPr>
            <p:ph type="ftr" sz="quarter" idx="3"/>
          </p:nvPr>
        </p:nvSpPr>
        <p:spPr/>
        <p:txBody>
          <a:bodyPr/>
          <a:lstStyle/>
          <a:p>
            <a:pPr>
              <a:defRPr/>
            </a:pPr>
            <a:r>
              <a:rPr lang="en-US" smtClean="0"/>
              <a:t>Confidential | Planar Systems</a:t>
            </a:r>
            <a:endParaRPr lang="en-US" dirty="0"/>
          </a:p>
        </p:txBody>
      </p:sp>
      <p:sp>
        <p:nvSpPr>
          <p:cNvPr id="3" name="Slide Number Placeholder 2"/>
          <p:cNvSpPr>
            <a:spLocks noGrp="1"/>
          </p:cNvSpPr>
          <p:nvPr>
            <p:ph type="sldNum" sz="quarter" idx="4"/>
          </p:nvPr>
        </p:nvSpPr>
        <p:spPr/>
        <p:txBody>
          <a:bodyPr/>
          <a:lstStyle/>
          <a:p>
            <a:pPr>
              <a:defRPr/>
            </a:pPr>
            <a:fld id="{610A0BCD-70B4-4B9D-BC9B-42A87D9211B4}" type="slidenum">
              <a:rPr lang="en-US" smtClean="0"/>
              <a:pPr>
                <a:defRPr/>
              </a:pPr>
              <a:t>38</a:t>
            </a:fld>
            <a:endParaRPr lang="en-US" dirty="0"/>
          </a:p>
        </p:txBody>
      </p:sp>
      <p:sp>
        <p:nvSpPr>
          <p:cNvPr id="6" name="Rectangle 5"/>
          <p:cNvSpPr/>
          <p:nvPr/>
        </p:nvSpPr>
        <p:spPr>
          <a:xfrm>
            <a:off x="215654" y="198421"/>
            <a:ext cx="4118225" cy="830997"/>
          </a:xfrm>
          <a:prstGeom prst="rect">
            <a:avLst/>
          </a:prstGeom>
          <a:solidFill>
            <a:srgbClr val="3D3D3D">
              <a:alpha val="42000"/>
            </a:srgbClr>
          </a:solidFill>
        </p:spPr>
        <p:txBody>
          <a:bodyPr wrap="square">
            <a:spAutoFit/>
          </a:bodyPr>
          <a:lstStyle/>
          <a:p>
            <a:r>
              <a:rPr lang="en-US" sz="1600" b="1" dirty="0" smtClean="0">
                <a:latin typeface="+mn-lt"/>
              </a:rPr>
              <a:t>Transportation</a:t>
            </a:r>
            <a:r>
              <a:rPr lang="en-US" sz="1600" dirty="0" smtClean="0">
                <a:latin typeface="+mn-lt"/>
              </a:rPr>
              <a:t/>
            </a:r>
            <a:br>
              <a:rPr lang="en-US" sz="1600" dirty="0" smtClean="0">
                <a:latin typeface="+mn-lt"/>
              </a:rPr>
            </a:br>
            <a:r>
              <a:rPr lang="en-US" sz="1600" i="1" dirty="0" smtClean="0">
                <a:latin typeface="+mn-lt"/>
              </a:rPr>
              <a:t>Birmingham Airport—Birmingham, Alabama</a:t>
            </a:r>
          </a:p>
          <a:p>
            <a:r>
              <a:rPr lang="en-US" sz="1600" i="1" dirty="0" smtClean="0">
                <a:latin typeface="+mn-lt"/>
                <a:hlinkClick r:id="rId4"/>
              </a:rPr>
              <a:t>View Case Study</a:t>
            </a:r>
            <a:endParaRPr lang="en-US" sz="1600" i="1" dirty="0" smtClean="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Clarity Matrix G2</a:t>
            </a:r>
            <a:br>
              <a:rPr lang="en-US" dirty="0" smtClean="0"/>
            </a:br>
            <a:r>
              <a:rPr lang="en-US" dirty="0" smtClean="0"/>
              <a:t>Product Details</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ChangeArrowheads="1"/>
          </p:cNvSpPr>
          <p:nvPr/>
        </p:nvSpPr>
        <p:spPr bwMode="gray">
          <a:xfrm>
            <a:off x="407988" y="1428750"/>
            <a:ext cx="4164012" cy="2286000"/>
          </a:xfrm>
          <a:prstGeom prst="rect">
            <a:avLst/>
          </a:prstGeom>
          <a:noFill/>
          <a:ln w="12700">
            <a:noFill/>
            <a:miter lim="800000"/>
            <a:headEnd/>
            <a:tailEnd/>
          </a:ln>
          <a:effectLst/>
        </p:spPr>
        <p:txBody>
          <a:bodyPr lIns="108000" tIns="108000" rIns="72000" bIns="72000"/>
          <a:lstStyle/>
          <a:p>
            <a:pPr marL="190500" indent="-190500">
              <a:spcBef>
                <a:spcPct val="40000"/>
              </a:spcBef>
              <a:buClr>
                <a:schemeClr val="accent6"/>
              </a:buClr>
              <a:buFont typeface="Wingdings" pitchFamily="2" charset="2"/>
              <a:buChar char="§"/>
              <a:defRPr/>
            </a:pPr>
            <a:r>
              <a:rPr lang="en-US" sz="2000" noProof="1" smtClean="0">
                <a:latin typeface="+mn-lt"/>
              </a:rPr>
              <a:t>Data Visualization</a:t>
            </a:r>
            <a:endParaRPr lang="en-US" sz="2000" noProof="1" smtClean="0">
              <a:latin typeface="+mn-lt"/>
              <a:cs typeface="+mn-cs"/>
            </a:endParaRPr>
          </a:p>
          <a:p>
            <a:pPr marL="190500" indent="-190500">
              <a:spcBef>
                <a:spcPct val="40000"/>
              </a:spcBef>
              <a:buClr>
                <a:schemeClr val="accent6"/>
              </a:buClr>
              <a:buFont typeface="Wingdings" pitchFamily="2" charset="2"/>
              <a:buChar char="§"/>
              <a:defRPr/>
            </a:pPr>
            <a:r>
              <a:rPr lang="en-US" sz="2000" noProof="1" smtClean="0">
                <a:latin typeface="+mn-lt"/>
                <a:cs typeface="+mn-cs"/>
              </a:rPr>
              <a:t>Collaboration</a:t>
            </a:r>
            <a:endParaRPr lang="en-US" sz="2000" noProof="1">
              <a:latin typeface="+mn-lt"/>
              <a:cs typeface="+mn-cs"/>
            </a:endParaRPr>
          </a:p>
          <a:p>
            <a:pPr marL="190500" indent="-190500">
              <a:spcBef>
                <a:spcPct val="40000"/>
              </a:spcBef>
              <a:buClr>
                <a:schemeClr val="accent6"/>
              </a:buClr>
              <a:buFont typeface="Wingdings" pitchFamily="2" charset="2"/>
              <a:buChar char="§"/>
              <a:defRPr/>
            </a:pPr>
            <a:r>
              <a:rPr lang="en-US" sz="2000" noProof="1" smtClean="0">
                <a:latin typeface="+mn-lt"/>
                <a:cs typeface="+mn-cs"/>
              </a:rPr>
              <a:t>Mission-Critical Decision Making </a:t>
            </a:r>
            <a:endParaRPr lang="en-US" sz="2000" noProof="1">
              <a:latin typeface="+mn-lt"/>
              <a:cs typeface="+mn-cs"/>
            </a:endParaRPr>
          </a:p>
          <a:p>
            <a:pPr marL="190500" indent="-190500">
              <a:spcBef>
                <a:spcPct val="40000"/>
              </a:spcBef>
              <a:buClr>
                <a:schemeClr val="accent2"/>
              </a:buClr>
              <a:buFont typeface="Wingdings" pitchFamily="2" charset="2"/>
              <a:buChar char="§"/>
              <a:defRPr/>
            </a:pPr>
            <a:endParaRPr lang="en-US" sz="2000" noProof="1">
              <a:latin typeface="+mn-lt"/>
              <a:cs typeface="+mn-cs"/>
            </a:endParaRPr>
          </a:p>
        </p:txBody>
      </p:sp>
      <p:sp>
        <p:nvSpPr>
          <p:cNvPr id="28" name="Title 27"/>
          <p:cNvSpPr>
            <a:spLocks noGrp="1"/>
          </p:cNvSpPr>
          <p:nvPr>
            <p:ph type="title"/>
          </p:nvPr>
        </p:nvSpPr>
        <p:spPr/>
        <p:txBody>
          <a:bodyPr/>
          <a:lstStyle/>
          <a:p>
            <a:pPr eaLnBrk="1" hangingPunct="1">
              <a:defRPr/>
            </a:pPr>
            <a:r>
              <a:rPr lang="en-US" dirty="0" smtClean="0"/>
              <a:t>Video Wall Applications</a:t>
            </a:r>
            <a:endParaRPr lang="en-US" dirty="0"/>
          </a:p>
        </p:txBody>
      </p:sp>
      <p:sp>
        <p:nvSpPr>
          <p:cNvPr id="36875" name="Text Placeholder 28"/>
          <p:cNvSpPr>
            <a:spLocks noGrp="1"/>
          </p:cNvSpPr>
          <p:nvPr>
            <p:ph type="body" sz="quarter" idx="12"/>
          </p:nvPr>
        </p:nvSpPr>
        <p:spPr>
          <a:xfrm>
            <a:off x="232569" y="783986"/>
            <a:ext cx="8678862" cy="373568"/>
          </a:xfrm>
        </p:spPr>
        <p:txBody>
          <a:bodyPr/>
          <a:lstStyle/>
          <a:p>
            <a:pPr eaLnBrk="1" hangingPunct="1"/>
            <a:r>
              <a:rPr lang="en-US" dirty="0" smtClean="0"/>
              <a:t>Visualization Rooms</a:t>
            </a:r>
          </a:p>
        </p:txBody>
      </p:sp>
      <p:sp>
        <p:nvSpPr>
          <p:cNvPr id="31" name="Footer Placeholder 30"/>
          <p:cNvSpPr>
            <a:spLocks noGrp="1"/>
          </p:cNvSpPr>
          <p:nvPr>
            <p:ph type="ftr" sz="quarter" idx="4294967295"/>
          </p:nvPr>
        </p:nvSpPr>
        <p:spPr>
          <a:xfrm>
            <a:off x="672188" y="4804343"/>
            <a:ext cx="2895600" cy="200369"/>
          </a:xfrm>
          <a:prstGeom prst="rect">
            <a:avLst/>
          </a:prstGeom>
        </p:spPr>
        <p:txBody>
          <a:bodyPr/>
          <a:lstStyle/>
          <a:p>
            <a:pPr>
              <a:defRPr/>
            </a:pPr>
            <a:r>
              <a:rPr lang="en-US" sz="900" dirty="0"/>
              <a:t>Confidential | Planar Systems</a:t>
            </a:r>
          </a:p>
        </p:txBody>
      </p:sp>
      <p:sp>
        <p:nvSpPr>
          <p:cNvPr id="30" name="Slide Number Placeholder 29"/>
          <p:cNvSpPr>
            <a:spLocks noGrp="1"/>
          </p:cNvSpPr>
          <p:nvPr>
            <p:ph type="sldNum" sz="quarter" idx="4294967295"/>
          </p:nvPr>
        </p:nvSpPr>
        <p:spPr>
          <a:xfrm>
            <a:off x="225425" y="4800601"/>
            <a:ext cx="427038" cy="163289"/>
          </a:xfrm>
          <a:prstGeom prst="rect">
            <a:avLst/>
          </a:prstGeom>
        </p:spPr>
        <p:txBody>
          <a:bodyPr/>
          <a:lstStyle/>
          <a:p>
            <a:pPr>
              <a:defRPr/>
            </a:pPr>
            <a:fld id="{6458514C-3C2D-40CA-8714-98DBAB511D7A}" type="slidenum">
              <a:rPr lang="en-US" sz="900"/>
              <a:pPr>
                <a:defRPr/>
              </a:pPr>
              <a:t>4</a:t>
            </a:fld>
            <a:endParaRPr lang="en-US" sz="900" dirty="0"/>
          </a:p>
        </p:txBody>
      </p:sp>
      <p:pic>
        <p:nvPicPr>
          <p:cNvPr id="8" name="Picture 2"/>
          <p:cNvPicPr>
            <a:picLocks noChangeAspect="1" noChangeArrowheads="1"/>
          </p:cNvPicPr>
          <p:nvPr/>
        </p:nvPicPr>
        <p:blipFill>
          <a:blip r:embed="rId4" cstate="screen"/>
          <a:stretch>
            <a:fillRect/>
          </a:stretch>
        </p:blipFill>
        <p:spPr bwMode="auto">
          <a:xfrm>
            <a:off x="4743907" y="1186962"/>
            <a:ext cx="3998976" cy="2237232"/>
          </a:xfrm>
          <a:prstGeom prst="rect">
            <a:avLst/>
          </a:prstGeom>
          <a:noFill/>
          <a:ln>
            <a:noFill/>
          </a:ln>
        </p:spPr>
      </p:pic>
    </p:spTree>
    <p:custDataLst>
      <p:tags r:id="rId1"/>
    </p:custData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63972" y="654264"/>
            <a:ext cx="8678862" cy="373568"/>
          </a:xfrm>
        </p:spPr>
        <p:txBody>
          <a:bodyPr/>
          <a:lstStyle/>
          <a:p>
            <a:pPr marL="228600" indent="-228600"/>
            <a:r>
              <a:rPr lang="en-US" dirty="0" smtClean="0"/>
              <a:t>Product Naming</a:t>
            </a:r>
            <a:endParaRPr lang="en-US" dirty="0"/>
          </a:p>
        </p:txBody>
      </p:sp>
      <p:sp>
        <p:nvSpPr>
          <p:cNvPr id="15"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16"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40</a:t>
            </a:fld>
            <a:endParaRPr lang="en-US" sz="800" dirty="0"/>
          </a:p>
        </p:txBody>
      </p:sp>
      <p:sp>
        <p:nvSpPr>
          <p:cNvPr id="17"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graphicFrame>
        <p:nvGraphicFramePr>
          <p:cNvPr id="18" name="Table 17"/>
          <p:cNvGraphicFramePr>
            <a:graphicFrameLocks noGrp="1"/>
          </p:cNvGraphicFramePr>
          <p:nvPr/>
        </p:nvGraphicFramePr>
        <p:xfrm>
          <a:off x="222250" y="1270000"/>
          <a:ext cx="8547104" cy="2383155"/>
        </p:xfrm>
        <a:graphic>
          <a:graphicData uri="http://schemas.openxmlformats.org/drawingml/2006/table">
            <a:tbl>
              <a:tblPr firstRow="1" bandRow="1">
                <a:tableStyleId>{5C22544A-7EE6-4342-B048-85BDC9FD1C3A}</a:tableStyleId>
              </a:tblPr>
              <a:tblGrid>
                <a:gridCol w="1257300"/>
                <a:gridCol w="939800"/>
                <a:gridCol w="1200150"/>
                <a:gridCol w="876302"/>
                <a:gridCol w="514348"/>
                <a:gridCol w="1555750"/>
                <a:gridCol w="698500"/>
                <a:gridCol w="1504954"/>
              </a:tblGrid>
              <a:tr h="377825">
                <a:tc gridSpan="8">
                  <a:txBody>
                    <a:bodyPr/>
                    <a:lstStyle/>
                    <a:p>
                      <a:pPr algn="l"/>
                      <a:r>
                        <a:rPr lang="en-US" sz="1400" dirty="0" smtClean="0"/>
                        <a:t>Product Family: Clarity™ Matrix LCD Video Wall with G2 Architecture</a:t>
                      </a:r>
                      <a:endParaRPr lang="en-US" sz="1400" b="1"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endParaRPr lang="en-US"/>
                    </a:p>
                  </a:txBody>
                  <a:tcP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r>
              <a:tr h="377825">
                <a:tc gridSpan="8">
                  <a:txBody>
                    <a:bodyPr/>
                    <a:lstStyle/>
                    <a:p>
                      <a:pPr algn="l"/>
                      <a:r>
                        <a:rPr lang="en-US" sz="1400" b="0" dirty="0" smtClean="0">
                          <a:solidFill>
                            <a:schemeClr val="bg2"/>
                          </a:solidFill>
                        </a:rPr>
                        <a:t>Product Models: LX, MX, 3D</a:t>
                      </a:r>
                      <a:endParaRPr lang="en-US" sz="1400" b="0" dirty="0">
                        <a:solidFill>
                          <a:schemeClr val="bg2"/>
                        </a:solidFill>
                      </a:endParaRPr>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l"/>
                      <a:endParaRPr lang="en-US" sz="1400" b="0" dirty="0">
                        <a:solidFill>
                          <a:schemeClr val="bg2"/>
                        </a:solidFill>
                      </a:endParaRPr>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c hMerge="1">
                  <a:txBody>
                    <a:bodyPr/>
                    <a:lstStyle/>
                    <a:p>
                      <a:pPr algn="ctr"/>
                      <a:endParaRPr lang="en-US" sz="1400" b="0" dirty="0"/>
                    </a:p>
                  </a:txBody>
                  <a:tcPr anchor="ctr"/>
                </a:tc>
              </a:tr>
              <a:tr h="377825">
                <a:tc gridSpan="4">
                  <a:txBody>
                    <a:bodyPr/>
                    <a:lstStyle/>
                    <a:p>
                      <a:pPr algn="l"/>
                      <a:r>
                        <a:rPr lang="en-US" sz="1400" b="0" dirty="0" smtClean="0">
                          <a:solidFill>
                            <a:schemeClr val="bg2"/>
                          </a:solidFill>
                        </a:rPr>
                        <a:t>Product Options:</a:t>
                      </a:r>
                      <a:endParaRPr lang="en-US" sz="1400" b="0" dirty="0">
                        <a:solidFill>
                          <a:schemeClr val="bg2"/>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endParaRPr lang="en-US" sz="1400" b="0" dirty="0">
                        <a:solidFill>
                          <a:schemeClr val="bg2"/>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7825">
                <a:tc>
                  <a:txBody>
                    <a:bodyPr/>
                    <a:lstStyle/>
                    <a:p>
                      <a:pPr algn="ctr"/>
                      <a:r>
                        <a:rPr lang="en-US" sz="1400" b="0" u="sng" dirty="0" smtClean="0">
                          <a:solidFill>
                            <a:schemeClr val="bg2"/>
                          </a:solidFill>
                        </a:rPr>
                        <a:t>Brightness</a:t>
                      </a:r>
                      <a:endParaRPr lang="en-US" sz="1400" b="0" u="sng" dirty="0">
                        <a:solidFill>
                          <a:schemeClr val="bg2"/>
                        </a:solidFill>
                      </a:endParaRPr>
                    </a:p>
                  </a:txBody>
                  <a:tcPr anchor="ctr"/>
                </a:tc>
                <a:tc>
                  <a:txBody>
                    <a:bodyPr/>
                    <a:lstStyle/>
                    <a:p>
                      <a:pPr algn="ctr"/>
                      <a:r>
                        <a:rPr lang="en-US" sz="1400" b="0" u="sng" dirty="0" smtClean="0">
                          <a:solidFill>
                            <a:schemeClr val="bg2"/>
                          </a:solidFill>
                        </a:rPr>
                        <a:t>Diagonal</a:t>
                      </a:r>
                      <a:endParaRPr lang="en-US" sz="1400" b="0" u="sng" dirty="0">
                        <a:solidFill>
                          <a:schemeClr val="bg2"/>
                        </a:solidFill>
                      </a:endParaRPr>
                    </a:p>
                  </a:txBody>
                  <a:tcPr anchor="ctr"/>
                </a:tc>
                <a:tc>
                  <a:txBody>
                    <a:bodyPr/>
                    <a:lstStyle/>
                    <a:p>
                      <a:pPr algn="ctr"/>
                      <a:r>
                        <a:rPr lang="en-US" sz="1400" b="0" u="sng" dirty="0" smtClean="0">
                          <a:solidFill>
                            <a:schemeClr val="bg2"/>
                          </a:solidFill>
                        </a:rPr>
                        <a:t>Resolution</a:t>
                      </a:r>
                      <a:endParaRPr lang="en-US" sz="1400" b="0" u="sng" dirty="0">
                        <a:solidFill>
                          <a:schemeClr val="bg2"/>
                        </a:solidFill>
                      </a:endParaRPr>
                    </a:p>
                  </a:txBody>
                  <a:tcPr anchor="ctr"/>
                </a:tc>
                <a:tc gridSpan="2">
                  <a:txBody>
                    <a:bodyPr/>
                    <a:lstStyle/>
                    <a:p>
                      <a:pPr algn="ctr"/>
                      <a:r>
                        <a:rPr lang="en-US" sz="1400" b="0" u="sng" dirty="0" smtClean="0">
                          <a:solidFill>
                            <a:schemeClr val="bg2"/>
                          </a:solidFill>
                        </a:rPr>
                        <a:t>Tiled Bezel Width</a:t>
                      </a:r>
                      <a:endParaRPr lang="en-US" sz="1400" b="0" u="sng" dirty="0">
                        <a:solidFill>
                          <a:schemeClr val="bg2"/>
                        </a:solidFill>
                      </a:endParaRPr>
                    </a:p>
                  </a:txBody>
                  <a:tcPr anchor="ctr"/>
                </a:tc>
                <a:tc hMerge="1">
                  <a:txBody>
                    <a:bodyPr/>
                    <a:lstStyle/>
                    <a:p>
                      <a:endParaRPr lang="en-US"/>
                    </a:p>
                  </a:txBody>
                  <a:tcPr/>
                </a:tc>
                <a:tc>
                  <a:txBody>
                    <a:bodyPr/>
                    <a:lstStyle/>
                    <a:p>
                      <a:pPr algn="ctr"/>
                      <a:r>
                        <a:rPr lang="en-US" sz="1400" b="0" u="sng" dirty="0" smtClean="0">
                          <a:solidFill>
                            <a:schemeClr val="bg2"/>
                          </a:solidFill>
                        </a:rPr>
                        <a:t>Orientation</a:t>
                      </a:r>
                      <a:endParaRPr lang="en-US" sz="1400" b="0" u="sng" dirty="0">
                        <a:solidFill>
                          <a:schemeClr val="bg2"/>
                        </a:solidFill>
                      </a:endParaRPr>
                    </a:p>
                  </a:txBody>
                  <a:tcPr anchor="ctr"/>
                </a:tc>
                <a:tc>
                  <a:txBody>
                    <a:bodyPr/>
                    <a:lstStyle/>
                    <a:p>
                      <a:pPr algn="ctr"/>
                      <a:r>
                        <a:rPr lang="en-US" sz="1400" b="0" u="sng" dirty="0" smtClean="0">
                          <a:solidFill>
                            <a:schemeClr val="bg2"/>
                          </a:solidFill>
                        </a:rPr>
                        <a:t>ERO</a:t>
                      </a:r>
                      <a:endParaRPr lang="en-US" sz="1400" b="0" u="sng" dirty="0">
                        <a:solidFill>
                          <a:schemeClr val="bg2"/>
                        </a:solidFill>
                      </a:endParaRPr>
                    </a:p>
                  </a:txBody>
                  <a:tcPr anchor="ctr"/>
                </a:tc>
                <a:tc>
                  <a:txBody>
                    <a:bodyPr/>
                    <a:lstStyle/>
                    <a:p>
                      <a:pPr algn="ctr"/>
                      <a:r>
                        <a:rPr lang="en-US" sz="1400" b="0" u="sng" dirty="0" smtClean="0">
                          <a:solidFill>
                            <a:schemeClr val="bg2"/>
                          </a:solidFill>
                        </a:rPr>
                        <a:t>Distance</a:t>
                      </a:r>
                      <a:br>
                        <a:rPr lang="en-US" sz="1400" b="0" u="sng" dirty="0" smtClean="0">
                          <a:solidFill>
                            <a:schemeClr val="bg2"/>
                          </a:solidFill>
                        </a:rPr>
                      </a:br>
                      <a:r>
                        <a:rPr lang="en-US" sz="1400" b="0" u="none" dirty="0" smtClean="0">
                          <a:solidFill>
                            <a:schemeClr val="bg2"/>
                          </a:solidFill>
                        </a:rPr>
                        <a:t>(standard </a:t>
                      </a:r>
                      <a:r>
                        <a:rPr lang="en-US" sz="1400" b="0" u="none" baseline="0" dirty="0" smtClean="0">
                          <a:solidFill>
                            <a:schemeClr val="bg2"/>
                          </a:solidFill>
                        </a:rPr>
                        <a:t> 60m)</a:t>
                      </a:r>
                      <a:endParaRPr lang="en-US" sz="1400" b="0" u="none" dirty="0">
                        <a:solidFill>
                          <a:schemeClr val="bg2"/>
                        </a:solidFill>
                      </a:endParaRPr>
                    </a:p>
                  </a:txBody>
                  <a:tcPr anchor="ctr"/>
                </a:tc>
              </a:tr>
              <a:tr h="377825">
                <a:tc>
                  <a:txBody>
                    <a:bodyPr/>
                    <a:lstStyle/>
                    <a:p>
                      <a:pPr algn="ctr"/>
                      <a:r>
                        <a:rPr lang="en-US" sz="1400" b="0" dirty="0" smtClean="0">
                          <a:solidFill>
                            <a:schemeClr val="bg2"/>
                          </a:solidFill>
                        </a:rPr>
                        <a:t>LX – 500 Nit</a:t>
                      </a:r>
                    </a:p>
                    <a:p>
                      <a:pPr algn="ctr"/>
                      <a:r>
                        <a:rPr lang="en-US" sz="1400" b="0" dirty="0" smtClean="0">
                          <a:solidFill>
                            <a:schemeClr val="bg2"/>
                          </a:solidFill>
                        </a:rPr>
                        <a:t>MX – 800 Nit</a:t>
                      </a:r>
                      <a:endParaRPr lang="en-US" sz="1400" b="0" dirty="0">
                        <a:solidFill>
                          <a:schemeClr val="bg2"/>
                        </a:solidFill>
                      </a:endParaRPr>
                    </a:p>
                  </a:txBody>
                  <a:tcPr anchor="ctr"/>
                </a:tc>
                <a:tc>
                  <a:txBody>
                    <a:bodyPr/>
                    <a:lstStyle/>
                    <a:p>
                      <a:pPr algn="ctr"/>
                      <a:r>
                        <a:rPr lang="en-US" sz="1400" b="0" dirty="0" smtClean="0">
                          <a:solidFill>
                            <a:schemeClr val="bg2"/>
                          </a:solidFill>
                        </a:rPr>
                        <a:t>46”</a:t>
                      </a:r>
                    </a:p>
                    <a:p>
                      <a:pPr algn="ctr"/>
                      <a:r>
                        <a:rPr lang="en-US" sz="1400" b="0" dirty="0" smtClean="0">
                          <a:solidFill>
                            <a:schemeClr val="bg2"/>
                          </a:solidFill>
                        </a:rPr>
                        <a:t>55”</a:t>
                      </a:r>
                      <a:endParaRPr lang="en-US" sz="1400" b="0" dirty="0">
                        <a:solidFill>
                          <a:schemeClr val="bg2"/>
                        </a:solidFill>
                      </a:endParaRPr>
                    </a:p>
                  </a:txBody>
                  <a:tcPr anchor="ctr"/>
                </a:tc>
                <a:tc>
                  <a:txBody>
                    <a:bodyPr/>
                    <a:lstStyle/>
                    <a:p>
                      <a:pPr algn="ctr"/>
                      <a:r>
                        <a:rPr lang="en-US" sz="1400" b="0" dirty="0" smtClean="0">
                          <a:solidFill>
                            <a:schemeClr val="bg2"/>
                          </a:solidFill>
                        </a:rPr>
                        <a:t>HD – 1080p</a:t>
                      </a:r>
                      <a:endParaRPr lang="en-US" sz="1400" b="0" dirty="0">
                        <a:solidFill>
                          <a:schemeClr val="bg2"/>
                        </a:solidFill>
                      </a:endParaRPr>
                    </a:p>
                  </a:txBody>
                  <a:tcPr anchor="ctr"/>
                </a:tc>
                <a:tc gridSpan="2">
                  <a:txBody>
                    <a:bodyPr/>
                    <a:lstStyle/>
                    <a:p>
                      <a:pPr algn="ctr"/>
                      <a:r>
                        <a:rPr lang="en-US" sz="1400" b="0" dirty="0" smtClean="0">
                          <a:solidFill>
                            <a:schemeClr val="bg2"/>
                          </a:solidFill>
                        </a:rPr>
                        <a:t>S – 5.5 mm</a:t>
                      </a:r>
                    </a:p>
                    <a:p>
                      <a:pPr algn="ctr"/>
                      <a:r>
                        <a:rPr lang="en-US" sz="1400" b="0" dirty="0" smtClean="0">
                          <a:solidFill>
                            <a:schemeClr val="bg2"/>
                          </a:solidFill>
                        </a:rPr>
                        <a:t>U – 3.7 mm</a:t>
                      </a:r>
                      <a:endParaRPr lang="en-US" sz="1400" b="0" dirty="0">
                        <a:solidFill>
                          <a:schemeClr val="bg2"/>
                        </a:solidFill>
                      </a:endParaRPr>
                    </a:p>
                  </a:txBody>
                  <a:tcPr anchor="ctr"/>
                </a:tc>
                <a:tc hMerge="1">
                  <a:txBody>
                    <a:bodyPr/>
                    <a:lstStyle/>
                    <a:p>
                      <a:endParaRPr lang="en-US"/>
                    </a:p>
                  </a:txBody>
                  <a:tcPr/>
                </a:tc>
                <a:tc>
                  <a:txBody>
                    <a:bodyPr/>
                    <a:lstStyle/>
                    <a:p>
                      <a:pPr marL="0" indent="0" algn="l"/>
                      <a:r>
                        <a:rPr lang="en-US" sz="1400" b="0" u="none" dirty="0" smtClean="0">
                          <a:solidFill>
                            <a:schemeClr val="bg2"/>
                          </a:solidFill>
                        </a:rPr>
                        <a:t>   L –</a:t>
                      </a:r>
                      <a:r>
                        <a:rPr lang="en-US" sz="1400" b="0" u="none" baseline="0" dirty="0" smtClean="0">
                          <a:solidFill>
                            <a:schemeClr val="bg2"/>
                          </a:solidFill>
                        </a:rPr>
                        <a:t> </a:t>
                      </a:r>
                      <a:r>
                        <a:rPr lang="en-US" sz="1400" b="0" u="none" dirty="0" smtClean="0">
                          <a:solidFill>
                            <a:schemeClr val="bg2"/>
                          </a:solidFill>
                        </a:rPr>
                        <a:t>L</a:t>
                      </a:r>
                      <a:r>
                        <a:rPr lang="en-US" sz="1400" b="0" baseline="0" dirty="0" smtClean="0">
                          <a:solidFill>
                            <a:schemeClr val="bg2"/>
                          </a:solidFill>
                        </a:rPr>
                        <a:t>andscape</a:t>
                      </a:r>
                      <a:endParaRPr lang="en-US" sz="1400" b="0" dirty="0" smtClean="0">
                        <a:solidFill>
                          <a:schemeClr val="bg2"/>
                        </a:solidFill>
                      </a:endParaRPr>
                    </a:p>
                    <a:p>
                      <a:pPr marL="0" indent="0" algn="l"/>
                      <a:r>
                        <a:rPr lang="en-US" sz="1400" b="0" dirty="0" smtClean="0">
                          <a:solidFill>
                            <a:schemeClr val="bg2"/>
                          </a:solidFill>
                        </a:rPr>
                        <a:t>   P – Portrait</a:t>
                      </a:r>
                    </a:p>
                    <a:p>
                      <a:pPr marL="0" indent="0" algn="l"/>
                      <a:r>
                        <a:rPr lang="en-US" sz="1400" b="0" dirty="0" smtClean="0">
                          <a:solidFill>
                            <a:schemeClr val="bg2"/>
                          </a:solidFill>
                        </a:rPr>
                        <a:t>   V – VESA</a:t>
                      </a:r>
                      <a:endParaRPr lang="en-US" sz="1400" b="0" dirty="0">
                        <a:solidFill>
                          <a:schemeClr val="bg2"/>
                        </a:solidFill>
                      </a:endParaRPr>
                    </a:p>
                  </a:txBody>
                  <a:tcPr anchor="ctr"/>
                </a:tc>
                <a:tc>
                  <a:txBody>
                    <a:bodyPr/>
                    <a:lstStyle/>
                    <a:p>
                      <a:pPr algn="ctr"/>
                      <a:r>
                        <a:rPr lang="en-US" sz="1400" b="0" dirty="0" smtClean="0">
                          <a:solidFill>
                            <a:schemeClr val="bg2"/>
                          </a:solidFill>
                        </a:rPr>
                        <a:t>ERO</a:t>
                      </a:r>
                      <a:endParaRPr lang="en-US" sz="1400" b="0" dirty="0">
                        <a:solidFill>
                          <a:schemeClr val="bg2"/>
                        </a:solidFill>
                      </a:endParaRPr>
                    </a:p>
                  </a:txBody>
                  <a:tcPr anchor="ctr"/>
                </a:tc>
                <a:tc>
                  <a:txBody>
                    <a:bodyPr/>
                    <a:lstStyle/>
                    <a:p>
                      <a:pPr algn="ctr"/>
                      <a:r>
                        <a:rPr lang="en-US" sz="1400" b="0" dirty="0" smtClean="0">
                          <a:solidFill>
                            <a:schemeClr val="bg2"/>
                          </a:solidFill>
                        </a:rPr>
                        <a:t> </a:t>
                      </a:r>
                      <a:r>
                        <a:rPr lang="en-US" sz="1400" b="0" baseline="0" dirty="0" smtClean="0">
                          <a:solidFill>
                            <a:schemeClr val="bg2"/>
                          </a:solidFill>
                        </a:rPr>
                        <a:t>100 m</a:t>
                      </a:r>
                      <a:endParaRPr lang="en-US" sz="1400" b="0" dirty="0">
                        <a:solidFill>
                          <a:schemeClr val="bg2"/>
                        </a:solidFill>
                      </a:endParaRPr>
                    </a:p>
                  </a:txBody>
                  <a:tcPr anchor="ctr"/>
                </a:tc>
              </a:tr>
            </a:tbl>
          </a:graphicData>
        </a:graphic>
      </p:graphicFrame>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63972" y="654264"/>
            <a:ext cx="8678862" cy="373568"/>
          </a:xfrm>
        </p:spPr>
        <p:txBody>
          <a:bodyPr/>
          <a:lstStyle/>
          <a:p>
            <a:pPr marL="228600" indent="-228600"/>
            <a:r>
              <a:rPr lang="en-US" dirty="0" smtClean="0"/>
              <a:t>Product Models</a:t>
            </a:r>
            <a:endParaRPr lang="en-US" dirty="0"/>
          </a:p>
        </p:txBody>
      </p:sp>
      <p:sp>
        <p:nvSpPr>
          <p:cNvPr id="15"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16"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41</a:t>
            </a:fld>
            <a:endParaRPr lang="en-US" sz="800" dirty="0"/>
          </a:p>
        </p:txBody>
      </p:sp>
      <p:sp>
        <p:nvSpPr>
          <p:cNvPr id="17"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643608796"/>
              </p:ext>
            </p:extLst>
          </p:nvPr>
        </p:nvGraphicFramePr>
        <p:xfrm>
          <a:off x="116840" y="1067875"/>
          <a:ext cx="8935717" cy="3436620"/>
        </p:xfrm>
        <a:graphic>
          <a:graphicData uri="http://schemas.openxmlformats.org/drawingml/2006/table">
            <a:tbl>
              <a:tblPr firstRow="1" bandRow="1">
                <a:tableStyleId>{5C22544A-7EE6-4342-B048-85BDC9FD1C3A}</a:tableStyleId>
              </a:tblPr>
              <a:tblGrid>
                <a:gridCol w="879430"/>
                <a:gridCol w="1051781"/>
                <a:gridCol w="1144585"/>
                <a:gridCol w="1162262"/>
                <a:gridCol w="1162262"/>
                <a:gridCol w="1144585"/>
                <a:gridCol w="1197616"/>
                <a:gridCol w="1193196"/>
              </a:tblGrid>
              <a:tr h="331331">
                <a:tc>
                  <a:txBody>
                    <a:bodyPr/>
                    <a:lstStyle/>
                    <a:p>
                      <a:pPr algn="ctr"/>
                      <a:r>
                        <a:rPr lang="en-US" sz="1200" b="1" dirty="0" smtClean="0"/>
                        <a:t>LX S Models</a:t>
                      </a:r>
                      <a:endParaRPr lang="en-US" sz="1200" b="1" dirty="0"/>
                    </a:p>
                  </a:txBody>
                  <a:tcPr/>
                </a:tc>
                <a:tc>
                  <a:txBody>
                    <a:bodyPr/>
                    <a:lstStyle/>
                    <a:p>
                      <a:pPr algn="ctr"/>
                      <a:r>
                        <a:rPr lang="en-US" sz="1200" b="1" dirty="0" smtClean="0"/>
                        <a:t>LX</a:t>
                      </a:r>
                      <a:r>
                        <a:rPr lang="en-US" sz="1200" b="1" baseline="0" dirty="0" smtClean="0"/>
                        <a:t> 3D Models</a:t>
                      </a:r>
                      <a:endParaRPr lang="en-US" sz="1200" b="1" dirty="0"/>
                    </a:p>
                  </a:txBody>
                  <a:tcPr/>
                </a:tc>
                <a:tc>
                  <a:txBody>
                    <a:bodyPr/>
                    <a:lstStyle/>
                    <a:p>
                      <a:pPr algn="ctr"/>
                      <a:r>
                        <a:rPr lang="en-US" sz="1200" b="1" dirty="0" smtClean="0"/>
                        <a:t>MX46 S</a:t>
                      </a:r>
                      <a:r>
                        <a:rPr lang="en-US" sz="1200" b="1" baseline="0" dirty="0" smtClean="0"/>
                        <a:t> Models</a:t>
                      </a:r>
                      <a:endParaRPr lang="en-US" sz="1200" b="1" dirty="0"/>
                    </a:p>
                  </a:txBody>
                  <a:tcPr/>
                </a:tc>
                <a:tc>
                  <a:txBody>
                    <a:bodyPr/>
                    <a:lstStyle/>
                    <a:p>
                      <a:pPr algn="ctr"/>
                      <a:r>
                        <a:rPr lang="en-US" sz="1200" b="1" dirty="0" smtClean="0"/>
                        <a:t>LX46HDU</a:t>
                      </a:r>
                      <a:r>
                        <a:rPr lang="en-US" sz="1200" b="1" baseline="0" dirty="0" smtClean="0"/>
                        <a:t> </a:t>
                      </a:r>
                      <a:r>
                        <a:rPr lang="en-US" sz="1200" b="1" baseline="0" dirty="0" smtClean="0"/>
                        <a:t>Models</a:t>
                      </a:r>
                      <a:endParaRPr lang="en-US" sz="1200" b="1" dirty="0"/>
                    </a:p>
                  </a:txBody>
                  <a:tcPr/>
                </a:tc>
                <a:tc>
                  <a:txBody>
                    <a:bodyPr/>
                    <a:lstStyle/>
                    <a:p>
                      <a:pPr algn="ctr"/>
                      <a:r>
                        <a:rPr lang="en-US" sz="1200" b="1" dirty="0" smtClean="0"/>
                        <a:t>MX46 U Models</a:t>
                      </a:r>
                      <a:endParaRPr lang="en-US" sz="1200" b="1" dirty="0"/>
                    </a:p>
                  </a:txBody>
                  <a:tcPr/>
                </a:tc>
                <a:tc>
                  <a:txBody>
                    <a:bodyPr/>
                    <a:lstStyle/>
                    <a:p>
                      <a:pPr algn="ctr"/>
                      <a:r>
                        <a:rPr lang="en-US" sz="1200" b="1" dirty="0" smtClean="0"/>
                        <a:t>MX55</a:t>
                      </a:r>
                      <a:r>
                        <a:rPr lang="en-US" sz="1200" b="1" baseline="0" dirty="0" smtClean="0"/>
                        <a:t> S Models</a:t>
                      </a:r>
                      <a:endParaRPr lang="en-US" sz="1200" b="1" dirty="0"/>
                    </a:p>
                  </a:txBody>
                  <a:tcPr/>
                </a:tc>
                <a:tc>
                  <a:txBody>
                    <a:bodyPr/>
                    <a:lstStyle/>
                    <a:p>
                      <a:pPr algn="ctr"/>
                      <a:r>
                        <a:rPr lang="en-US" sz="1200" b="1" dirty="0" smtClean="0"/>
                        <a:t>LX55HDU</a:t>
                      </a:r>
                      <a:r>
                        <a:rPr lang="en-US" sz="1200" b="1" baseline="0" dirty="0" smtClean="0"/>
                        <a:t> Models</a:t>
                      </a:r>
                      <a:endParaRPr lang="en-US" sz="1200" b="1" dirty="0"/>
                    </a:p>
                  </a:txBody>
                  <a:tcPr/>
                </a:tc>
                <a:tc>
                  <a:txBody>
                    <a:bodyPr/>
                    <a:lstStyle/>
                    <a:p>
                      <a:pPr algn="ctr"/>
                      <a:r>
                        <a:rPr lang="en-US" sz="1200" b="1" dirty="0" smtClean="0"/>
                        <a:t>MX55</a:t>
                      </a:r>
                      <a:r>
                        <a:rPr lang="en-US" sz="1200" b="1" baseline="0" dirty="0" smtClean="0"/>
                        <a:t> U Models</a:t>
                      </a:r>
                      <a:endParaRPr lang="en-US" sz="1200" b="1" dirty="0"/>
                    </a:p>
                  </a:txBody>
                  <a:tcPr/>
                </a:tc>
              </a:tr>
              <a:tr h="2314275">
                <a:tc>
                  <a:txBody>
                    <a:bodyPr/>
                    <a:lstStyle/>
                    <a:p>
                      <a:pPr marL="0" indent="0">
                        <a:spcBef>
                          <a:spcPts val="300"/>
                        </a:spcBef>
                        <a:buNone/>
                      </a:pPr>
                      <a:r>
                        <a:rPr lang="en-US" sz="900" dirty="0" smtClean="0">
                          <a:solidFill>
                            <a:schemeClr val="bg2"/>
                          </a:solidFill>
                        </a:rPr>
                        <a:t>LX46HDS-L</a:t>
                      </a:r>
                    </a:p>
                    <a:p>
                      <a:pPr marL="0" indent="0">
                        <a:spcBef>
                          <a:spcPts val="300"/>
                        </a:spcBef>
                        <a:buNone/>
                      </a:pPr>
                      <a:r>
                        <a:rPr lang="en-US" sz="900" dirty="0" smtClean="0">
                          <a:solidFill>
                            <a:schemeClr val="bg2"/>
                          </a:solidFill>
                        </a:rPr>
                        <a:t>LX46HDS-P</a:t>
                      </a:r>
                    </a:p>
                    <a:p>
                      <a:pPr marL="0" indent="0">
                        <a:spcBef>
                          <a:spcPts val="300"/>
                        </a:spcBef>
                        <a:buNone/>
                      </a:pPr>
                      <a:r>
                        <a:rPr lang="en-US" sz="900" dirty="0" smtClean="0">
                          <a:solidFill>
                            <a:schemeClr val="bg2"/>
                          </a:solidFill>
                        </a:rPr>
                        <a:t>LX46HDS-V</a:t>
                      </a:r>
                    </a:p>
                    <a:p>
                      <a:pPr marL="0" lvl="0" indent="0">
                        <a:spcBef>
                          <a:spcPts val="300"/>
                        </a:spcBef>
                        <a:buNone/>
                        <a:defRPr/>
                      </a:pPr>
                      <a:r>
                        <a:rPr lang="en-US" sz="900" dirty="0" smtClean="0">
                          <a:solidFill>
                            <a:schemeClr val="bg2"/>
                          </a:solidFill>
                        </a:rPr>
                        <a:t>LX46HDS-L-ERO</a:t>
                      </a:r>
                    </a:p>
                    <a:p>
                      <a:pPr marL="0" lvl="0" indent="0">
                        <a:spcBef>
                          <a:spcPts val="300"/>
                        </a:spcBef>
                        <a:buNone/>
                        <a:defRPr/>
                      </a:pPr>
                      <a:r>
                        <a:rPr lang="en-US" sz="900" dirty="0" smtClean="0">
                          <a:solidFill>
                            <a:schemeClr val="bg2"/>
                          </a:solidFill>
                        </a:rPr>
                        <a:t>LX46HDS-P-ERO</a:t>
                      </a:r>
                    </a:p>
                    <a:p>
                      <a:pPr marL="0" lvl="0" indent="0">
                        <a:spcBef>
                          <a:spcPts val="300"/>
                        </a:spcBef>
                        <a:buNone/>
                        <a:defRPr/>
                      </a:pPr>
                      <a:r>
                        <a:rPr lang="en-US" sz="900" dirty="0" smtClean="0">
                          <a:solidFill>
                            <a:schemeClr val="bg2"/>
                          </a:solidFill>
                        </a:rPr>
                        <a:t>LX46HDS-V-ERO</a:t>
                      </a:r>
                    </a:p>
                    <a:p>
                      <a:pPr marL="0" lvl="0" indent="0">
                        <a:spcBef>
                          <a:spcPts val="300"/>
                        </a:spcBef>
                        <a:buNone/>
                        <a:defRPr/>
                      </a:pPr>
                      <a:r>
                        <a:rPr lang="en-US" sz="900" dirty="0" smtClean="0">
                          <a:solidFill>
                            <a:schemeClr val="bg2"/>
                          </a:solidFill>
                        </a:rPr>
                        <a:t>LX55HDS-L</a:t>
                      </a:r>
                    </a:p>
                    <a:p>
                      <a:pPr marL="0" lvl="0" indent="0">
                        <a:spcBef>
                          <a:spcPts val="300"/>
                        </a:spcBef>
                        <a:buNone/>
                        <a:defRPr/>
                      </a:pPr>
                      <a:r>
                        <a:rPr lang="en-US" sz="900" dirty="0" smtClean="0">
                          <a:solidFill>
                            <a:schemeClr val="bg2"/>
                          </a:solidFill>
                        </a:rPr>
                        <a:t>LX55HDS-P</a:t>
                      </a:r>
                    </a:p>
                    <a:p>
                      <a:pPr marL="0" lvl="0" indent="0">
                        <a:spcBef>
                          <a:spcPts val="300"/>
                        </a:spcBef>
                        <a:buNone/>
                        <a:defRPr/>
                      </a:pPr>
                      <a:r>
                        <a:rPr lang="en-US" sz="900" dirty="0" smtClean="0">
                          <a:solidFill>
                            <a:schemeClr val="bg2"/>
                          </a:solidFill>
                        </a:rPr>
                        <a:t>LX55HDS-V</a:t>
                      </a:r>
                    </a:p>
                    <a:p>
                      <a:pPr marL="0" lvl="0" indent="0">
                        <a:spcBef>
                          <a:spcPts val="300"/>
                        </a:spcBef>
                        <a:buNone/>
                        <a:defRPr/>
                      </a:pPr>
                      <a:r>
                        <a:rPr lang="en-US" sz="900" dirty="0" smtClean="0">
                          <a:solidFill>
                            <a:schemeClr val="bg2"/>
                          </a:solidFill>
                        </a:rPr>
                        <a:t>LX55HDS-L-ERO</a:t>
                      </a:r>
                    </a:p>
                    <a:p>
                      <a:pPr marL="0" lvl="0" indent="0">
                        <a:spcBef>
                          <a:spcPts val="300"/>
                        </a:spcBef>
                        <a:buNone/>
                        <a:defRPr/>
                      </a:pPr>
                      <a:r>
                        <a:rPr lang="en-US" sz="900" dirty="0" smtClean="0">
                          <a:solidFill>
                            <a:schemeClr val="bg2"/>
                          </a:solidFill>
                        </a:rPr>
                        <a:t>LX55HDS-P-ERO</a:t>
                      </a:r>
                    </a:p>
                    <a:p>
                      <a:pPr marL="0" lvl="0" indent="0">
                        <a:spcBef>
                          <a:spcPts val="300"/>
                        </a:spcBef>
                        <a:buNone/>
                        <a:defRPr/>
                      </a:pPr>
                      <a:r>
                        <a:rPr lang="en-US" sz="900" dirty="0" smtClean="0">
                          <a:solidFill>
                            <a:schemeClr val="bg2"/>
                          </a:solidFill>
                        </a:rPr>
                        <a:t>LX55HDS-V-ERO</a:t>
                      </a:r>
                    </a:p>
                  </a:txBody>
                  <a:tcPr/>
                </a:tc>
                <a:tc>
                  <a:txBody>
                    <a:bodyPr/>
                    <a:lstStyle/>
                    <a:p>
                      <a:pPr marR="0" lvl="0" algn="l" defTabSz="914400" rtl="0" eaLnBrk="0" fontAlgn="base" latinLnBrk="0" hangingPunct="0">
                        <a:lnSpc>
                          <a:spcPct val="100000"/>
                        </a:lnSpc>
                        <a:spcBef>
                          <a:spcPts val="300"/>
                        </a:spcBef>
                        <a:spcAft>
                          <a:spcPct val="0"/>
                        </a:spcAft>
                        <a:buClr>
                          <a:srgbClr val="F47B20"/>
                        </a:buClr>
                        <a:buSzPct val="95000"/>
                        <a:tabLst/>
                        <a:defRPr/>
                      </a:pP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LX46S-3D-L</a:t>
                      </a:r>
                    </a:p>
                    <a:p>
                      <a:pPr marR="0" lvl="0" algn="l" defTabSz="914400" rtl="0" eaLnBrk="0" fontAlgn="base" latinLnBrk="0" hangingPunct="0">
                        <a:lnSpc>
                          <a:spcPct val="100000"/>
                        </a:lnSpc>
                        <a:spcBef>
                          <a:spcPts val="300"/>
                        </a:spcBef>
                        <a:spcAft>
                          <a:spcPct val="0"/>
                        </a:spcAft>
                        <a:buClr>
                          <a:srgbClr val="F47B20"/>
                        </a:buClr>
                        <a:buSzPct val="95000"/>
                        <a:tabLst/>
                        <a:defRPr/>
                      </a:pP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LX46S-3D-L-100</a:t>
                      </a:r>
                    </a:p>
                    <a:p>
                      <a:pPr marR="0" lvl="0" algn="l" defTabSz="914400" rtl="0" eaLnBrk="0" fontAlgn="base" latinLnBrk="0" hangingPunct="0">
                        <a:lnSpc>
                          <a:spcPct val="100000"/>
                        </a:lnSpc>
                        <a:spcBef>
                          <a:spcPts val="300"/>
                        </a:spcBef>
                        <a:spcAft>
                          <a:spcPct val="0"/>
                        </a:spcAft>
                        <a:buClr>
                          <a:srgbClr val="F47B20"/>
                        </a:buClr>
                        <a:buSzPct val="95000"/>
                        <a:tabLst/>
                        <a:defRPr/>
                      </a:pP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LX46S-3D-L,</a:t>
                      </a:r>
                      <a:r>
                        <a:rPr kumimoji="0" lang="en-US" sz="900" b="0" i="0" u="none" strike="noStrike" kern="1200" cap="none" spc="0" normalizeH="0" noProof="0" dirty="0" smtClean="0">
                          <a:ln>
                            <a:noFill/>
                          </a:ln>
                          <a:solidFill>
                            <a:schemeClr val="bg2"/>
                          </a:solidFill>
                          <a:effectLst/>
                          <a:uLnTx/>
                          <a:uFillTx/>
                          <a:latin typeface="Myriad Pro" pitchFamily="34" charset="0"/>
                          <a:ea typeface="+mn-ea"/>
                          <a:cs typeface="+mn-cs"/>
                        </a:rPr>
                        <a:t> Top</a:t>
                      </a:r>
                      <a:endPar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endParaRPr>
                    </a:p>
                    <a:p>
                      <a:pPr marR="0" lvl="0" algn="l" defTabSz="914400" rtl="0" eaLnBrk="0" fontAlgn="base" latinLnBrk="0" hangingPunct="0">
                        <a:lnSpc>
                          <a:spcPct val="100000"/>
                        </a:lnSpc>
                        <a:spcBef>
                          <a:spcPts val="300"/>
                        </a:spcBef>
                        <a:spcAft>
                          <a:spcPct val="0"/>
                        </a:spcAft>
                        <a:buClr>
                          <a:srgbClr val="F47B20"/>
                        </a:buClr>
                        <a:buSzPct val="95000"/>
                        <a:tabLst/>
                        <a:defRPr/>
                      </a:pP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LX46S-3D-L-100, Top</a:t>
                      </a:r>
                    </a:p>
                    <a:p>
                      <a:pPr marR="0" lvl="0" algn="l" defTabSz="914400" rtl="0" eaLnBrk="0" fontAlgn="base" latinLnBrk="0" hangingPunct="0">
                        <a:lnSpc>
                          <a:spcPct val="100000"/>
                        </a:lnSpc>
                        <a:spcBef>
                          <a:spcPts val="300"/>
                        </a:spcBef>
                        <a:spcAft>
                          <a:spcPct val="0"/>
                        </a:spcAft>
                        <a:buClr>
                          <a:srgbClr val="F47B20"/>
                        </a:buClr>
                        <a:buSzPct val="95000"/>
                        <a:tabLst/>
                        <a:defRPr/>
                      </a:pPr>
                      <a:r>
                        <a:rPr lang="en-US" sz="900" dirty="0" smtClean="0">
                          <a:solidFill>
                            <a:schemeClr val="bg2"/>
                          </a:solidFill>
                          <a:latin typeface="Myriad Pro" pitchFamily="34" charset="0"/>
                          <a:cs typeface="+mn-cs"/>
                        </a:rPr>
                        <a:t>LX46S-3D-L, </a:t>
                      </a:r>
                      <a:r>
                        <a:rPr lang="en-US" sz="900" dirty="0" err="1" smtClean="0">
                          <a:solidFill>
                            <a:schemeClr val="bg2"/>
                          </a:solidFill>
                          <a:latin typeface="Myriad Pro" pitchFamily="34" charset="0"/>
                          <a:cs typeface="+mn-cs"/>
                        </a:rPr>
                        <a:t>Bot</a:t>
                      </a:r>
                      <a:endParaRPr lang="en-US" sz="900" dirty="0" smtClean="0">
                        <a:solidFill>
                          <a:schemeClr val="bg2"/>
                        </a:solidFill>
                        <a:latin typeface="Myriad Pro" pitchFamily="34" charset="0"/>
                        <a:cs typeface="+mn-cs"/>
                      </a:endParaRPr>
                    </a:p>
                    <a:p>
                      <a:pPr marR="0" lvl="0" algn="l" defTabSz="914400" rtl="0" eaLnBrk="0" fontAlgn="base" latinLnBrk="0" hangingPunct="0">
                        <a:lnSpc>
                          <a:spcPct val="100000"/>
                        </a:lnSpc>
                        <a:spcBef>
                          <a:spcPts val="300"/>
                        </a:spcBef>
                        <a:spcAft>
                          <a:spcPct val="0"/>
                        </a:spcAft>
                        <a:buClr>
                          <a:srgbClr val="F47B20"/>
                        </a:buClr>
                        <a:buSzPct val="95000"/>
                        <a:tabLst/>
                        <a:defRPr/>
                      </a:pP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LX46S-3D-L-100, </a:t>
                      </a:r>
                      <a:r>
                        <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rPr>
                        <a:t>Bot</a:t>
                      </a:r>
                      <a:endParaRPr kumimoji="0" lang="en-US" sz="900" b="0" i="0" u="none" strike="noStrike" kern="1200" cap="none" spc="0" normalizeH="0" baseline="0" noProof="0" dirty="0" smtClean="0">
                        <a:ln>
                          <a:noFill/>
                        </a:ln>
                        <a:solidFill>
                          <a:schemeClr val="bg2"/>
                        </a:solidFill>
                        <a:effectLst/>
                        <a:uLnTx/>
                        <a:uFillTx/>
                        <a:latin typeface="Myriad Pro" pitchFamily="34" charset="0"/>
                        <a:ea typeface="+mn-ea"/>
                        <a:cs typeface="+mn-cs"/>
                      </a:endParaRP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MX46HDS-L</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MX46HDS-P</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MX46HDS-V</a:t>
                      </a:r>
                    </a:p>
                    <a:p>
                      <a:pPr eaLnBrk="0" hangingPunct="0">
                        <a:spcBef>
                          <a:spcPts val="300"/>
                        </a:spcBef>
                        <a:buClr>
                          <a:srgbClr val="F47B20"/>
                        </a:buClr>
                        <a:buSzPct val="95000"/>
                      </a:pPr>
                      <a:r>
                        <a:rPr lang="en-US" sz="900" dirty="0" smtClean="0">
                          <a:solidFill>
                            <a:schemeClr val="bg2"/>
                          </a:solidFill>
                          <a:latin typeface="Myriad Pro" pitchFamily="34" charset="0"/>
                        </a:rPr>
                        <a:t>MX46HDS-L-100</a:t>
                      </a:r>
                    </a:p>
                    <a:p>
                      <a:pPr eaLnBrk="0" hangingPunct="0">
                        <a:spcBef>
                          <a:spcPts val="300"/>
                        </a:spcBef>
                        <a:buClr>
                          <a:srgbClr val="F47B20"/>
                        </a:buClr>
                        <a:buSzPct val="95000"/>
                      </a:pPr>
                      <a:r>
                        <a:rPr lang="en-US" sz="900" dirty="0" smtClean="0">
                          <a:solidFill>
                            <a:schemeClr val="bg2"/>
                          </a:solidFill>
                          <a:latin typeface="Myriad Pro" pitchFamily="34" charset="0"/>
                        </a:rPr>
                        <a:t>MX46HDS-P-100</a:t>
                      </a:r>
                    </a:p>
                    <a:p>
                      <a:pPr eaLnBrk="0" hangingPunct="0">
                        <a:spcBef>
                          <a:spcPts val="300"/>
                        </a:spcBef>
                        <a:buClr>
                          <a:srgbClr val="F47B20"/>
                        </a:buClr>
                        <a:buSzPct val="95000"/>
                      </a:pPr>
                      <a:r>
                        <a:rPr lang="en-US" sz="900" dirty="0" smtClean="0">
                          <a:solidFill>
                            <a:schemeClr val="bg2"/>
                          </a:solidFill>
                          <a:latin typeface="Myriad Pro" pitchFamily="34" charset="0"/>
                        </a:rPr>
                        <a:t>MX46HDS-V-100</a:t>
                      </a:r>
                    </a:p>
                    <a:p>
                      <a:pPr eaLnBrk="0" hangingPunct="0">
                        <a:spcBef>
                          <a:spcPts val="300"/>
                        </a:spcBef>
                        <a:buClr>
                          <a:srgbClr val="F47B20"/>
                        </a:buClr>
                        <a:buSzPct val="95000"/>
                      </a:pPr>
                      <a:r>
                        <a:rPr lang="en-US" sz="900" dirty="0" smtClean="0">
                          <a:solidFill>
                            <a:schemeClr val="bg2"/>
                          </a:solidFill>
                          <a:latin typeface="Myriad Pro" pitchFamily="34" charset="0"/>
                        </a:rPr>
                        <a:t>MX46HDS-L-ERO</a:t>
                      </a:r>
                    </a:p>
                    <a:p>
                      <a:pPr eaLnBrk="0" hangingPunct="0">
                        <a:spcBef>
                          <a:spcPts val="300"/>
                        </a:spcBef>
                        <a:buClr>
                          <a:srgbClr val="F47B20"/>
                        </a:buClr>
                        <a:buSzPct val="95000"/>
                      </a:pPr>
                      <a:r>
                        <a:rPr lang="en-US" sz="900" dirty="0" smtClean="0">
                          <a:solidFill>
                            <a:schemeClr val="bg2"/>
                          </a:solidFill>
                          <a:latin typeface="Myriad Pro" pitchFamily="34" charset="0"/>
                        </a:rPr>
                        <a:t>MX46HDS-P-ERO</a:t>
                      </a:r>
                    </a:p>
                    <a:p>
                      <a:pPr eaLnBrk="0" hangingPunct="0">
                        <a:spcBef>
                          <a:spcPts val="300"/>
                        </a:spcBef>
                        <a:buClr>
                          <a:srgbClr val="F47B20"/>
                        </a:buClr>
                        <a:buSzPct val="95000"/>
                      </a:pPr>
                      <a:r>
                        <a:rPr lang="en-US" sz="900" dirty="0" smtClean="0">
                          <a:solidFill>
                            <a:schemeClr val="bg2"/>
                          </a:solidFill>
                          <a:latin typeface="Myriad Pro" pitchFamily="34" charset="0"/>
                        </a:rPr>
                        <a:t>MX46HDS-V-ERO</a:t>
                      </a:r>
                    </a:p>
                    <a:p>
                      <a:pPr eaLnBrk="0" hangingPunct="0">
                        <a:spcBef>
                          <a:spcPts val="300"/>
                        </a:spcBef>
                        <a:buClr>
                          <a:srgbClr val="F47B20"/>
                        </a:buClr>
                        <a:buSzPct val="95000"/>
                      </a:pPr>
                      <a:r>
                        <a:rPr lang="en-US" sz="900" dirty="0" smtClean="0">
                          <a:solidFill>
                            <a:schemeClr val="bg2"/>
                          </a:solidFill>
                          <a:latin typeface="Myriad Pro" pitchFamily="34" charset="0"/>
                        </a:rPr>
                        <a:t>MX46HDS-L-ERO-100</a:t>
                      </a:r>
                    </a:p>
                    <a:p>
                      <a:pPr eaLnBrk="0" hangingPunct="0">
                        <a:spcBef>
                          <a:spcPts val="300"/>
                        </a:spcBef>
                        <a:buClr>
                          <a:srgbClr val="F47B20"/>
                        </a:buClr>
                        <a:buSzPct val="95000"/>
                      </a:pPr>
                      <a:r>
                        <a:rPr lang="en-US" sz="900" dirty="0" smtClean="0">
                          <a:solidFill>
                            <a:schemeClr val="bg2"/>
                          </a:solidFill>
                          <a:latin typeface="Myriad Pro" pitchFamily="34" charset="0"/>
                        </a:rPr>
                        <a:t>MX46HDS-P-ERO-100</a:t>
                      </a:r>
                    </a:p>
                    <a:p>
                      <a:pPr eaLnBrk="0" hangingPunct="0">
                        <a:spcBef>
                          <a:spcPts val="300"/>
                        </a:spcBef>
                        <a:buClr>
                          <a:srgbClr val="F47B20"/>
                        </a:buClr>
                        <a:buSzPct val="95000"/>
                      </a:pPr>
                      <a:r>
                        <a:rPr lang="en-US" sz="900" dirty="0" smtClean="0">
                          <a:solidFill>
                            <a:schemeClr val="bg2"/>
                          </a:solidFill>
                          <a:latin typeface="Myriad Pro" pitchFamily="34" charset="0"/>
                        </a:rPr>
                        <a:t>MX46HDS-V-ERO-100</a:t>
                      </a:r>
                      <a:endParaRPr lang="en-US" sz="900" dirty="0">
                        <a:solidFill>
                          <a:schemeClr val="bg2"/>
                        </a:solidFill>
                      </a:endParaRP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LX46HDU-L</a:t>
                      </a:r>
                      <a:endParaRPr lang="en-US" sz="900" dirty="0" smtClean="0">
                        <a:solidFill>
                          <a:schemeClr val="bg2"/>
                        </a:solidFill>
                        <a:latin typeface="Myriad Pro" pitchFamily="34" charset="0"/>
                        <a:cs typeface="+mn-cs"/>
                      </a:endParaRPr>
                    </a:p>
                    <a:p>
                      <a:pPr eaLnBrk="0" hangingPunct="0">
                        <a:spcBef>
                          <a:spcPts val="300"/>
                        </a:spcBef>
                        <a:buClr>
                          <a:srgbClr val="F47B20"/>
                        </a:buClr>
                        <a:buSzPct val="95000"/>
                      </a:pPr>
                      <a:r>
                        <a:rPr lang="en-US" sz="900" dirty="0" smtClean="0">
                          <a:solidFill>
                            <a:schemeClr val="bg2"/>
                          </a:solidFill>
                          <a:latin typeface="Myriad Pro" pitchFamily="34" charset="0"/>
                          <a:cs typeface="+mn-cs"/>
                        </a:rPr>
                        <a:t>LX46HDU-P</a:t>
                      </a:r>
                      <a:endParaRPr lang="en-US" sz="900" dirty="0" smtClean="0">
                        <a:solidFill>
                          <a:schemeClr val="bg2"/>
                        </a:solidFill>
                        <a:latin typeface="Myriad Pro" pitchFamily="34" charset="0"/>
                        <a:cs typeface="+mn-cs"/>
                      </a:endParaRPr>
                    </a:p>
                    <a:p>
                      <a:pPr eaLnBrk="0" hangingPunct="0">
                        <a:spcBef>
                          <a:spcPts val="300"/>
                        </a:spcBef>
                        <a:buClr>
                          <a:srgbClr val="F47B20"/>
                        </a:buClr>
                        <a:buSzPct val="95000"/>
                      </a:pPr>
                      <a:r>
                        <a:rPr lang="en-US" sz="900" dirty="0" smtClean="0">
                          <a:solidFill>
                            <a:schemeClr val="bg2"/>
                          </a:solidFill>
                          <a:latin typeface="Myriad Pro" pitchFamily="34" charset="0"/>
                          <a:cs typeface="+mn-cs"/>
                        </a:rPr>
                        <a:t>LX46HDU-V</a:t>
                      </a:r>
                      <a:endParaRPr lang="en-US" sz="900" dirty="0" smtClean="0">
                        <a:solidFill>
                          <a:schemeClr val="bg2"/>
                        </a:solidFill>
                        <a:latin typeface="Myriad Pro" pitchFamily="34" charset="0"/>
                        <a:cs typeface="+mn-cs"/>
                      </a:endParaRPr>
                    </a:p>
                    <a:p>
                      <a:pPr marL="0" algn="l" rtl="0" eaLnBrk="0" latinLnBrk="0" hangingPunct="0">
                        <a:spcBef>
                          <a:spcPts val="300"/>
                        </a:spcBef>
                        <a:buClr>
                          <a:srgbClr val="F47B20"/>
                        </a:buClr>
                        <a:buSzPct val="95000"/>
                      </a:pPr>
                      <a:r>
                        <a:rPr kumimoji="0" lang="en-US" sz="900" kern="1200" dirty="0" smtClean="0">
                          <a:solidFill>
                            <a:schemeClr val="bg2"/>
                          </a:solidFill>
                          <a:latin typeface="Myriad Pro" pitchFamily="34" charset="0"/>
                          <a:ea typeface="+mn-ea"/>
                          <a:cs typeface="+mn-cs"/>
                        </a:rPr>
                        <a:t>LX46HDU-L-100</a:t>
                      </a:r>
                      <a:endParaRPr kumimoji="0" lang="en-US" sz="900" kern="1200" dirty="0" smtClean="0">
                        <a:solidFill>
                          <a:schemeClr val="bg2"/>
                        </a:solidFill>
                        <a:latin typeface="Myriad Pro" pitchFamily="34" charset="0"/>
                        <a:ea typeface="+mn-ea"/>
                        <a:cs typeface="+mn-cs"/>
                      </a:endParaRPr>
                    </a:p>
                    <a:p>
                      <a:pPr eaLnBrk="0" hangingPunct="0">
                        <a:spcBef>
                          <a:spcPts val="300"/>
                        </a:spcBef>
                        <a:buClr>
                          <a:srgbClr val="F47B20"/>
                        </a:buClr>
                        <a:buSzPct val="95000"/>
                      </a:pPr>
                      <a:r>
                        <a:rPr lang="en-US" sz="900" dirty="0" smtClean="0">
                          <a:solidFill>
                            <a:schemeClr val="bg2"/>
                          </a:solidFill>
                          <a:latin typeface="Myriad Pro" pitchFamily="34" charset="0"/>
                        </a:rPr>
                        <a:t>LX46HDU-L-ERO</a:t>
                      </a:r>
                      <a:endParaRPr lang="en-US" sz="900" dirty="0" smtClean="0">
                        <a:solidFill>
                          <a:schemeClr val="bg2"/>
                        </a:solidFill>
                        <a:latin typeface="Myriad Pro" pitchFamily="34" charset="0"/>
                      </a:endParaRPr>
                    </a:p>
                    <a:p>
                      <a:pPr eaLnBrk="0" hangingPunct="0">
                        <a:spcBef>
                          <a:spcPts val="300"/>
                        </a:spcBef>
                        <a:buClr>
                          <a:srgbClr val="F47B20"/>
                        </a:buClr>
                        <a:buSzPct val="95000"/>
                      </a:pPr>
                      <a:r>
                        <a:rPr lang="en-US" sz="900" dirty="0" smtClean="0">
                          <a:solidFill>
                            <a:schemeClr val="bg2"/>
                          </a:solidFill>
                          <a:latin typeface="Myriad Pro" pitchFamily="34" charset="0"/>
                        </a:rPr>
                        <a:t>LX46HDU-P-ERO</a:t>
                      </a:r>
                      <a:endParaRPr lang="en-US" sz="900" dirty="0" smtClean="0">
                        <a:solidFill>
                          <a:schemeClr val="bg2"/>
                        </a:solidFill>
                        <a:latin typeface="Myriad Pro" pitchFamily="34" charset="0"/>
                      </a:endParaRPr>
                    </a:p>
                    <a:p>
                      <a:pPr eaLnBrk="0" hangingPunct="0">
                        <a:spcBef>
                          <a:spcPts val="300"/>
                        </a:spcBef>
                        <a:buClr>
                          <a:srgbClr val="F47B20"/>
                        </a:buClr>
                        <a:buSzPct val="95000"/>
                      </a:pPr>
                      <a:r>
                        <a:rPr lang="en-US" sz="900" dirty="0" smtClean="0">
                          <a:solidFill>
                            <a:schemeClr val="bg2"/>
                          </a:solidFill>
                          <a:latin typeface="Myriad Pro" pitchFamily="34" charset="0"/>
                        </a:rPr>
                        <a:t>LX46HDU-V-ERO</a:t>
                      </a:r>
                      <a:endParaRPr lang="en-US" sz="900" dirty="0" smtClean="0">
                        <a:solidFill>
                          <a:schemeClr val="bg2"/>
                        </a:solidFill>
                        <a:latin typeface="Myriad Pro" pitchFamily="34" charset="0"/>
                      </a:endParaRPr>
                    </a:p>
                    <a:p>
                      <a:pPr marL="0" algn="l" rtl="0" eaLnBrk="0" latinLnBrk="0" hangingPunct="0">
                        <a:spcBef>
                          <a:spcPts val="300"/>
                        </a:spcBef>
                        <a:buClr>
                          <a:srgbClr val="F47B20"/>
                        </a:buClr>
                        <a:buSzPct val="95000"/>
                      </a:pPr>
                      <a:r>
                        <a:rPr kumimoji="0" lang="en-US" sz="900" kern="1200" dirty="0" smtClean="0">
                          <a:solidFill>
                            <a:schemeClr val="bg2"/>
                          </a:solidFill>
                          <a:latin typeface="Myriad Pro" pitchFamily="34" charset="0"/>
                          <a:ea typeface="+mn-ea"/>
                          <a:cs typeface="+mn-cs"/>
                        </a:rPr>
                        <a:t>LX46HDU-L-ERO-100</a:t>
                      </a:r>
                      <a:endParaRPr kumimoji="0" lang="en-US" sz="900" kern="1200" dirty="0" smtClean="0">
                        <a:solidFill>
                          <a:schemeClr val="bg2"/>
                        </a:solidFill>
                        <a:latin typeface="Myriad Pro" pitchFamily="34" charset="0"/>
                        <a:ea typeface="+mn-ea"/>
                        <a:cs typeface="+mn-cs"/>
                      </a:endParaRP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MX46HDU-L</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MX46HDU-P</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MX46HDU-V</a:t>
                      </a:r>
                    </a:p>
                    <a:p>
                      <a:pPr eaLnBrk="0" hangingPunct="0">
                        <a:spcBef>
                          <a:spcPts val="300"/>
                        </a:spcBef>
                        <a:buClr>
                          <a:srgbClr val="F47B20"/>
                        </a:buClr>
                        <a:buSzPct val="95000"/>
                      </a:pPr>
                      <a:r>
                        <a:rPr lang="en-US" sz="900" dirty="0" smtClean="0">
                          <a:solidFill>
                            <a:schemeClr val="bg2"/>
                          </a:solidFill>
                          <a:latin typeface="Myriad Pro" pitchFamily="34" charset="0"/>
                        </a:rPr>
                        <a:t>MX46HDU-L-100</a:t>
                      </a:r>
                    </a:p>
                    <a:p>
                      <a:pPr eaLnBrk="0" hangingPunct="0">
                        <a:spcBef>
                          <a:spcPts val="300"/>
                        </a:spcBef>
                        <a:buClr>
                          <a:srgbClr val="F47B20"/>
                        </a:buClr>
                        <a:buSzPct val="95000"/>
                      </a:pPr>
                      <a:r>
                        <a:rPr lang="en-US" sz="900" dirty="0" smtClean="0">
                          <a:solidFill>
                            <a:schemeClr val="bg2"/>
                          </a:solidFill>
                          <a:latin typeface="Myriad Pro" pitchFamily="34" charset="0"/>
                        </a:rPr>
                        <a:t>MX46HDU-P-100</a:t>
                      </a:r>
                    </a:p>
                    <a:p>
                      <a:pPr eaLnBrk="0" hangingPunct="0">
                        <a:spcBef>
                          <a:spcPts val="300"/>
                        </a:spcBef>
                        <a:buClr>
                          <a:srgbClr val="F47B20"/>
                        </a:buClr>
                        <a:buSzPct val="95000"/>
                      </a:pPr>
                      <a:r>
                        <a:rPr lang="en-US" sz="900" dirty="0" smtClean="0">
                          <a:solidFill>
                            <a:schemeClr val="bg2"/>
                          </a:solidFill>
                          <a:latin typeface="Myriad Pro" pitchFamily="34" charset="0"/>
                        </a:rPr>
                        <a:t>MX46HDU-V-100</a:t>
                      </a:r>
                    </a:p>
                    <a:p>
                      <a:pPr eaLnBrk="0" hangingPunct="0">
                        <a:spcBef>
                          <a:spcPts val="300"/>
                        </a:spcBef>
                        <a:buClr>
                          <a:srgbClr val="F47B20"/>
                        </a:buClr>
                        <a:buSzPct val="95000"/>
                      </a:pPr>
                      <a:r>
                        <a:rPr lang="en-US" sz="900" dirty="0" smtClean="0">
                          <a:solidFill>
                            <a:schemeClr val="bg2"/>
                          </a:solidFill>
                          <a:latin typeface="Myriad Pro" pitchFamily="34" charset="0"/>
                        </a:rPr>
                        <a:t>MX46HDU-L-ERO</a:t>
                      </a:r>
                    </a:p>
                    <a:p>
                      <a:pPr eaLnBrk="0" hangingPunct="0">
                        <a:spcBef>
                          <a:spcPts val="300"/>
                        </a:spcBef>
                        <a:buClr>
                          <a:srgbClr val="F47B20"/>
                        </a:buClr>
                        <a:buSzPct val="95000"/>
                      </a:pPr>
                      <a:r>
                        <a:rPr lang="en-US" sz="900" dirty="0" smtClean="0">
                          <a:solidFill>
                            <a:schemeClr val="bg2"/>
                          </a:solidFill>
                          <a:latin typeface="Myriad Pro" pitchFamily="34" charset="0"/>
                        </a:rPr>
                        <a:t>MX46HDU-P-ERO</a:t>
                      </a:r>
                    </a:p>
                    <a:p>
                      <a:pPr eaLnBrk="0" hangingPunct="0">
                        <a:spcBef>
                          <a:spcPts val="300"/>
                        </a:spcBef>
                        <a:buClr>
                          <a:srgbClr val="F47B20"/>
                        </a:buClr>
                        <a:buSzPct val="95000"/>
                      </a:pPr>
                      <a:r>
                        <a:rPr lang="en-US" sz="900" dirty="0" smtClean="0">
                          <a:solidFill>
                            <a:schemeClr val="bg2"/>
                          </a:solidFill>
                          <a:latin typeface="Myriad Pro" pitchFamily="34" charset="0"/>
                        </a:rPr>
                        <a:t>MX46HDU-V-ERO</a:t>
                      </a:r>
                    </a:p>
                    <a:p>
                      <a:pPr eaLnBrk="0" hangingPunct="0">
                        <a:spcBef>
                          <a:spcPts val="300"/>
                        </a:spcBef>
                        <a:buClr>
                          <a:srgbClr val="F47B20"/>
                        </a:buClr>
                        <a:buSzPct val="95000"/>
                      </a:pPr>
                      <a:r>
                        <a:rPr lang="en-US" sz="900" dirty="0" smtClean="0">
                          <a:solidFill>
                            <a:schemeClr val="bg2"/>
                          </a:solidFill>
                          <a:latin typeface="Myriad Pro" pitchFamily="34" charset="0"/>
                        </a:rPr>
                        <a:t>MX46HDU-L-ERO-100</a:t>
                      </a:r>
                    </a:p>
                    <a:p>
                      <a:pPr eaLnBrk="0" hangingPunct="0">
                        <a:spcBef>
                          <a:spcPts val="300"/>
                        </a:spcBef>
                        <a:buClr>
                          <a:srgbClr val="F47B20"/>
                        </a:buClr>
                        <a:buSzPct val="95000"/>
                      </a:pPr>
                      <a:r>
                        <a:rPr lang="en-US" sz="900" dirty="0" smtClean="0">
                          <a:solidFill>
                            <a:schemeClr val="bg2"/>
                          </a:solidFill>
                          <a:latin typeface="Myriad Pro" pitchFamily="34" charset="0"/>
                        </a:rPr>
                        <a:t>MX46HDU-P-ERO-100</a:t>
                      </a:r>
                    </a:p>
                    <a:p>
                      <a:pPr eaLnBrk="0" hangingPunct="0">
                        <a:spcBef>
                          <a:spcPts val="300"/>
                        </a:spcBef>
                        <a:buClr>
                          <a:srgbClr val="F47B20"/>
                        </a:buClr>
                        <a:buSzPct val="95000"/>
                      </a:pPr>
                      <a:r>
                        <a:rPr lang="en-US" sz="900" dirty="0" smtClean="0">
                          <a:solidFill>
                            <a:schemeClr val="bg2"/>
                          </a:solidFill>
                          <a:latin typeface="Myriad Pro" pitchFamily="34" charset="0"/>
                        </a:rPr>
                        <a:t>MX46HDU-V-ERO-100</a:t>
                      </a:r>
                      <a:endParaRPr lang="en-US" sz="900" dirty="0" smtClean="0">
                        <a:solidFill>
                          <a:schemeClr val="bg2"/>
                        </a:solidFill>
                      </a:endParaRPr>
                    </a:p>
                    <a:p>
                      <a:pPr eaLnBrk="0" hangingPunct="0">
                        <a:spcBef>
                          <a:spcPts val="300"/>
                        </a:spcBef>
                        <a:buClr>
                          <a:srgbClr val="F47B20"/>
                        </a:buClr>
                        <a:buSzPct val="95000"/>
                      </a:pPr>
                      <a:endParaRPr lang="en-US" sz="900" dirty="0">
                        <a:solidFill>
                          <a:schemeClr val="bg2"/>
                        </a:solidFill>
                      </a:endParaRP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MX55HDS-L</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MX55HDS-P</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MX55HDS-V</a:t>
                      </a:r>
                    </a:p>
                    <a:p>
                      <a:pPr eaLnBrk="0" hangingPunct="0">
                        <a:spcBef>
                          <a:spcPts val="300"/>
                        </a:spcBef>
                        <a:buClr>
                          <a:srgbClr val="F47B20"/>
                        </a:buClr>
                        <a:buSzPct val="95000"/>
                      </a:pPr>
                      <a:r>
                        <a:rPr lang="en-US" sz="900" dirty="0" smtClean="0">
                          <a:solidFill>
                            <a:schemeClr val="bg2"/>
                          </a:solidFill>
                          <a:latin typeface="Myriad Pro" pitchFamily="34" charset="0"/>
                        </a:rPr>
                        <a:t>MX55HDS-L-100</a:t>
                      </a:r>
                    </a:p>
                    <a:p>
                      <a:pPr eaLnBrk="0" hangingPunct="0">
                        <a:spcBef>
                          <a:spcPts val="300"/>
                        </a:spcBef>
                        <a:buClr>
                          <a:srgbClr val="F47B20"/>
                        </a:buClr>
                        <a:buSzPct val="95000"/>
                      </a:pPr>
                      <a:r>
                        <a:rPr lang="en-US" sz="900" dirty="0" smtClean="0">
                          <a:solidFill>
                            <a:schemeClr val="bg2"/>
                          </a:solidFill>
                          <a:latin typeface="Myriad Pro" pitchFamily="34" charset="0"/>
                        </a:rPr>
                        <a:t>MX55HDS-P-100</a:t>
                      </a:r>
                    </a:p>
                    <a:p>
                      <a:pPr eaLnBrk="0" hangingPunct="0">
                        <a:spcBef>
                          <a:spcPts val="300"/>
                        </a:spcBef>
                        <a:buClr>
                          <a:srgbClr val="F47B20"/>
                        </a:buClr>
                        <a:buSzPct val="95000"/>
                      </a:pPr>
                      <a:r>
                        <a:rPr lang="en-US" sz="900" dirty="0" smtClean="0">
                          <a:solidFill>
                            <a:schemeClr val="bg2"/>
                          </a:solidFill>
                          <a:latin typeface="Myriad Pro" pitchFamily="34" charset="0"/>
                        </a:rPr>
                        <a:t>MX55HDS-V-100</a:t>
                      </a:r>
                    </a:p>
                    <a:p>
                      <a:pPr eaLnBrk="0" hangingPunct="0">
                        <a:spcBef>
                          <a:spcPts val="300"/>
                        </a:spcBef>
                        <a:buClr>
                          <a:srgbClr val="F47B20"/>
                        </a:buClr>
                        <a:buSzPct val="95000"/>
                      </a:pPr>
                      <a:r>
                        <a:rPr lang="en-US" sz="900" dirty="0" smtClean="0">
                          <a:solidFill>
                            <a:schemeClr val="bg2"/>
                          </a:solidFill>
                          <a:latin typeface="Myriad Pro" pitchFamily="34" charset="0"/>
                        </a:rPr>
                        <a:t>MX55HDS-L-ERO</a:t>
                      </a:r>
                    </a:p>
                    <a:p>
                      <a:pPr eaLnBrk="0" hangingPunct="0">
                        <a:spcBef>
                          <a:spcPts val="300"/>
                        </a:spcBef>
                        <a:buClr>
                          <a:srgbClr val="F47B20"/>
                        </a:buClr>
                        <a:buSzPct val="95000"/>
                      </a:pPr>
                      <a:r>
                        <a:rPr lang="en-US" sz="900" dirty="0" smtClean="0">
                          <a:solidFill>
                            <a:schemeClr val="bg2"/>
                          </a:solidFill>
                          <a:latin typeface="Myriad Pro" pitchFamily="34" charset="0"/>
                        </a:rPr>
                        <a:t>MX55HDS-P-ERO</a:t>
                      </a:r>
                    </a:p>
                    <a:p>
                      <a:pPr eaLnBrk="0" hangingPunct="0">
                        <a:spcBef>
                          <a:spcPts val="300"/>
                        </a:spcBef>
                        <a:buClr>
                          <a:srgbClr val="F47B20"/>
                        </a:buClr>
                        <a:buSzPct val="95000"/>
                      </a:pPr>
                      <a:r>
                        <a:rPr lang="en-US" sz="900" dirty="0" smtClean="0">
                          <a:solidFill>
                            <a:schemeClr val="bg2"/>
                          </a:solidFill>
                          <a:latin typeface="Myriad Pro" pitchFamily="34" charset="0"/>
                        </a:rPr>
                        <a:t>MX55HDS-V-ERO</a:t>
                      </a:r>
                    </a:p>
                    <a:p>
                      <a:pPr eaLnBrk="0" hangingPunct="0">
                        <a:spcBef>
                          <a:spcPts val="300"/>
                        </a:spcBef>
                        <a:buClr>
                          <a:srgbClr val="F47B20"/>
                        </a:buClr>
                        <a:buSzPct val="95000"/>
                      </a:pPr>
                      <a:r>
                        <a:rPr lang="en-US" sz="900" dirty="0" smtClean="0">
                          <a:solidFill>
                            <a:schemeClr val="bg2"/>
                          </a:solidFill>
                          <a:latin typeface="Myriad Pro" pitchFamily="34" charset="0"/>
                        </a:rPr>
                        <a:t>MX55HDS-L-ERO-100</a:t>
                      </a:r>
                    </a:p>
                    <a:p>
                      <a:pPr eaLnBrk="0" hangingPunct="0">
                        <a:spcBef>
                          <a:spcPts val="300"/>
                        </a:spcBef>
                        <a:buClr>
                          <a:srgbClr val="F47B20"/>
                        </a:buClr>
                        <a:buSzPct val="95000"/>
                      </a:pPr>
                      <a:r>
                        <a:rPr lang="en-US" sz="900" dirty="0" smtClean="0">
                          <a:solidFill>
                            <a:schemeClr val="bg2"/>
                          </a:solidFill>
                          <a:latin typeface="Myriad Pro" pitchFamily="34" charset="0"/>
                        </a:rPr>
                        <a:t>MX55HDS-P-ERO-100</a:t>
                      </a:r>
                    </a:p>
                    <a:p>
                      <a:pPr eaLnBrk="0" hangingPunct="0">
                        <a:spcBef>
                          <a:spcPts val="300"/>
                        </a:spcBef>
                        <a:buClr>
                          <a:srgbClr val="F47B20"/>
                        </a:buClr>
                        <a:buSzPct val="95000"/>
                      </a:pPr>
                      <a:r>
                        <a:rPr lang="en-US" sz="900" dirty="0" smtClean="0">
                          <a:solidFill>
                            <a:schemeClr val="bg2"/>
                          </a:solidFill>
                          <a:latin typeface="Myriad Pro" pitchFamily="34" charset="0"/>
                        </a:rPr>
                        <a:t>MX55HDS-V-ERO-100</a:t>
                      </a:r>
                      <a:endParaRPr lang="en-US" sz="900" dirty="0">
                        <a:solidFill>
                          <a:schemeClr val="bg2"/>
                        </a:solidFill>
                      </a:endParaRP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LX55HDU-L</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LX55HDU-P</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LX55HDU-V</a:t>
                      </a:r>
                    </a:p>
                    <a:p>
                      <a:pPr marL="0" algn="l" rtl="0" eaLnBrk="0" latinLnBrk="0" hangingPunct="0">
                        <a:spcBef>
                          <a:spcPts val="300"/>
                        </a:spcBef>
                        <a:buClr>
                          <a:srgbClr val="F47B20"/>
                        </a:buClr>
                        <a:buSzPct val="95000"/>
                      </a:pPr>
                      <a:r>
                        <a:rPr kumimoji="0" lang="en-US" sz="900" kern="1200" dirty="0" smtClean="0">
                          <a:solidFill>
                            <a:schemeClr val="bg2"/>
                          </a:solidFill>
                          <a:latin typeface="Myriad Pro" pitchFamily="34" charset="0"/>
                          <a:ea typeface="+mn-ea"/>
                          <a:cs typeface="+mn-cs"/>
                        </a:rPr>
                        <a:t>LX55HDU-L-100</a:t>
                      </a:r>
                    </a:p>
                    <a:p>
                      <a:pPr eaLnBrk="0" hangingPunct="0">
                        <a:spcBef>
                          <a:spcPts val="300"/>
                        </a:spcBef>
                        <a:buClr>
                          <a:srgbClr val="F47B20"/>
                        </a:buClr>
                        <a:buSzPct val="95000"/>
                      </a:pPr>
                      <a:r>
                        <a:rPr lang="en-US" sz="900" dirty="0" smtClean="0">
                          <a:solidFill>
                            <a:schemeClr val="bg2"/>
                          </a:solidFill>
                          <a:latin typeface="Myriad Pro" pitchFamily="34" charset="0"/>
                        </a:rPr>
                        <a:t>LX55HDU-L-ERO</a:t>
                      </a:r>
                    </a:p>
                    <a:p>
                      <a:pPr eaLnBrk="0" hangingPunct="0">
                        <a:spcBef>
                          <a:spcPts val="300"/>
                        </a:spcBef>
                        <a:buClr>
                          <a:srgbClr val="F47B20"/>
                        </a:buClr>
                        <a:buSzPct val="95000"/>
                      </a:pPr>
                      <a:r>
                        <a:rPr lang="en-US" sz="900" dirty="0" smtClean="0">
                          <a:solidFill>
                            <a:schemeClr val="bg2"/>
                          </a:solidFill>
                          <a:latin typeface="Myriad Pro" pitchFamily="34" charset="0"/>
                        </a:rPr>
                        <a:t>LX55HDU-P-ERO</a:t>
                      </a:r>
                    </a:p>
                    <a:p>
                      <a:pPr eaLnBrk="0" hangingPunct="0">
                        <a:spcBef>
                          <a:spcPts val="300"/>
                        </a:spcBef>
                        <a:buClr>
                          <a:srgbClr val="F47B20"/>
                        </a:buClr>
                        <a:buSzPct val="95000"/>
                      </a:pPr>
                      <a:r>
                        <a:rPr lang="en-US" sz="900" dirty="0" smtClean="0">
                          <a:solidFill>
                            <a:schemeClr val="bg2"/>
                          </a:solidFill>
                          <a:latin typeface="Myriad Pro" pitchFamily="34" charset="0"/>
                        </a:rPr>
                        <a:t>LX55HDU-V-ERO</a:t>
                      </a:r>
                    </a:p>
                    <a:p>
                      <a:pPr marL="0" algn="l" rtl="0" eaLnBrk="0" latinLnBrk="0" hangingPunct="0">
                        <a:spcBef>
                          <a:spcPts val="300"/>
                        </a:spcBef>
                        <a:buClr>
                          <a:srgbClr val="F47B20"/>
                        </a:buClr>
                        <a:buSzPct val="95000"/>
                      </a:pPr>
                      <a:r>
                        <a:rPr kumimoji="0" lang="en-US" sz="900" kern="1200" dirty="0" smtClean="0">
                          <a:solidFill>
                            <a:schemeClr val="bg2"/>
                          </a:solidFill>
                          <a:latin typeface="Myriad Pro" pitchFamily="34" charset="0"/>
                          <a:ea typeface="+mn-ea"/>
                          <a:cs typeface="+mn-cs"/>
                        </a:rPr>
                        <a:t>LX55HDU-L-ERO-100</a:t>
                      </a:r>
                    </a:p>
                  </a:txBody>
                  <a:tcPr/>
                </a:tc>
                <a:tc>
                  <a:txBody>
                    <a:bodyPr/>
                    <a:lstStyle/>
                    <a:p>
                      <a:pPr eaLnBrk="0" hangingPunct="0">
                        <a:spcBef>
                          <a:spcPts val="300"/>
                        </a:spcBef>
                        <a:buClr>
                          <a:srgbClr val="F47B20"/>
                        </a:buClr>
                        <a:buSzPct val="95000"/>
                      </a:pPr>
                      <a:r>
                        <a:rPr lang="en-US" sz="900" dirty="0" smtClean="0">
                          <a:solidFill>
                            <a:schemeClr val="bg2"/>
                          </a:solidFill>
                          <a:latin typeface="Myriad Pro" pitchFamily="34" charset="0"/>
                          <a:cs typeface="+mn-cs"/>
                        </a:rPr>
                        <a:t>MX55HDU-L</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MX55HDU-P</a:t>
                      </a:r>
                    </a:p>
                    <a:p>
                      <a:pPr eaLnBrk="0" hangingPunct="0">
                        <a:spcBef>
                          <a:spcPts val="300"/>
                        </a:spcBef>
                        <a:buClr>
                          <a:srgbClr val="F47B20"/>
                        </a:buClr>
                        <a:buSzPct val="95000"/>
                      </a:pPr>
                      <a:r>
                        <a:rPr lang="en-US" sz="900" dirty="0" smtClean="0">
                          <a:solidFill>
                            <a:schemeClr val="bg2"/>
                          </a:solidFill>
                          <a:latin typeface="Myriad Pro" pitchFamily="34" charset="0"/>
                          <a:cs typeface="+mn-cs"/>
                        </a:rPr>
                        <a:t>MX55HDU-V</a:t>
                      </a:r>
                    </a:p>
                    <a:p>
                      <a:pPr eaLnBrk="0" hangingPunct="0">
                        <a:spcBef>
                          <a:spcPts val="300"/>
                        </a:spcBef>
                        <a:buClr>
                          <a:srgbClr val="F47B20"/>
                        </a:buClr>
                        <a:buSzPct val="95000"/>
                      </a:pPr>
                      <a:r>
                        <a:rPr lang="en-US" sz="900" dirty="0" smtClean="0">
                          <a:solidFill>
                            <a:schemeClr val="bg2"/>
                          </a:solidFill>
                          <a:latin typeface="Myriad Pro" pitchFamily="34" charset="0"/>
                        </a:rPr>
                        <a:t>MX55HDU-L-100</a:t>
                      </a:r>
                    </a:p>
                    <a:p>
                      <a:pPr eaLnBrk="0" hangingPunct="0">
                        <a:spcBef>
                          <a:spcPts val="300"/>
                        </a:spcBef>
                        <a:buClr>
                          <a:srgbClr val="F47B20"/>
                        </a:buClr>
                        <a:buSzPct val="95000"/>
                      </a:pPr>
                      <a:r>
                        <a:rPr lang="en-US" sz="900" dirty="0" smtClean="0">
                          <a:solidFill>
                            <a:schemeClr val="bg2"/>
                          </a:solidFill>
                          <a:latin typeface="Myriad Pro" pitchFamily="34" charset="0"/>
                        </a:rPr>
                        <a:t>MX55HDU-P-100</a:t>
                      </a:r>
                    </a:p>
                    <a:p>
                      <a:pPr eaLnBrk="0" hangingPunct="0">
                        <a:spcBef>
                          <a:spcPts val="300"/>
                        </a:spcBef>
                        <a:buClr>
                          <a:srgbClr val="F47B20"/>
                        </a:buClr>
                        <a:buSzPct val="95000"/>
                      </a:pPr>
                      <a:r>
                        <a:rPr lang="en-US" sz="900" dirty="0" smtClean="0">
                          <a:solidFill>
                            <a:schemeClr val="bg2"/>
                          </a:solidFill>
                          <a:latin typeface="Myriad Pro" pitchFamily="34" charset="0"/>
                        </a:rPr>
                        <a:t>MX55HDU-V-100</a:t>
                      </a:r>
                    </a:p>
                    <a:p>
                      <a:pPr eaLnBrk="0" hangingPunct="0">
                        <a:spcBef>
                          <a:spcPts val="300"/>
                        </a:spcBef>
                        <a:buClr>
                          <a:srgbClr val="F47B20"/>
                        </a:buClr>
                        <a:buSzPct val="95000"/>
                      </a:pPr>
                      <a:r>
                        <a:rPr lang="en-US" sz="900" dirty="0" smtClean="0">
                          <a:solidFill>
                            <a:schemeClr val="bg2"/>
                          </a:solidFill>
                          <a:latin typeface="Myriad Pro" pitchFamily="34" charset="0"/>
                        </a:rPr>
                        <a:t>MX55HDU-L-ERO</a:t>
                      </a:r>
                    </a:p>
                    <a:p>
                      <a:pPr eaLnBrk="0" hangingPunct="0">
                        <a:spcBef>
                          <a:spcPts val="300"/>
                        </a:spcBef>
                        <a:buClr>
                          <a:srgbClr val="F47B20"/>
                        </a:buClr>
                        <a:buSzPct val="95000"/>
                      </a:pPr>
                      <a:r>
                        <a:rPr lang="en-US" sz="900" dirty="0" smtClean="0">
                          <a:solidFill>
                            <a:schemeClr val="bg2"/>
                          </a:solidFill>
                          <a:latin typeface="Myriad Pro" pitchFamily="34" charset="0"/>
                        </a:rPr>
                        <a:t>MX55HDU-P-ERO</a:t>
                      </a:r>
                    </a:p>
                    <a:p>
                      <a:pPr eaLnBrk="0" hangingPunct="0">
                        <a:spcBef>
                          <a:spcPts val="300"/>
                        </a:spcBef>
                        <a:buClr>
                          <a:srgbClr val="F47B20"/>
                        </a:buClr>
                        <a:buSzPct val="95000"/>
                      </a:pPr>
                      <a:r>
                        <a:rPr lang="en-US" sz="900" dirty="0" smtClean="0">
                          <a:solidFill>
                            <a:schemeClr val="bg2"/>
                          </a:solidFill>
                          <a:latin typeface="Myriad Pro" pitchFamily="34" charset="0"/>
                        </a:rPr>
                        <a:t>MX55HDU-V-ERO</a:t>
                      </a:r>
                    </a:p>
                    <a:p>
                      <a:pPr eaLnBrk="0" hangingPunct="0">
                        <a:spcBef>
                          <a:spcPts val="300"/>
                        </a:spcBef>
                        <a:buClr>
                          <a:srgbClr val="F47B20"/>
                        </a:buClr>
                        <a:buSzPct val="95000"/>
                      </a:pPr>
                      <a:r>
                        <a:rPr lang="en-US" sz="900" dirty="0" smtClean="0">
                          <a:solidFill>
                            <a:schemeClr val="bg2"/>
                          </a:solidFill>
                          <a:latin typeface="Myriad Pro" pitchFamily="34" charset="0"/>
                        </a:rPr>
                        <a:t>MX55HDU-L-ERO-100</a:t>
                      </a:r>
                    </a:p>
                    <a:p>
                      <a:pPr eaLnBrk="0" hangingPunct="0">
                        <a:spcBef>
                          <a:spcPts val="300"/>
                        </a:spcBef>
                        <a:buClr>
                          <a:srgbClr val="F47B20"/>
                        </a:buClr>
                        <a:buSzPct val="95000"/>
                      </a:pPr>
                      <a:r>
                        <a:rPr lang="en-US" sz="900" dirty="0" smtClean="0">
                          <a:solidFill>
                            <a:schemeClr val="bg2"/>
                          </a:solidFill>
                          <a:latin typeface="Myriad Pro" pitchFamily="34" charset="0"/>
                        </a:rPr>
                        <a:t>MX55HDU-P-ERO-100</a:t>
                      </a:r>
                    </a:p>
                    <a:p>
                      <a:pPr eaLnBrk="0" hangingPunct="0">
                        <a:spcBef>
                          <a:spcPts val="300"/>
                        </a:spcBef>
                        <a:buClr>
                          <a:srgbClr val="F47B20"/>
                        </a:buClr>
                        <a:buSzPct val="95000"/>
                      </a:pPr>
                      <a:r>
                        <a:rPr lang="en-US" sz="900" dirty="0" smtClean="0">
                          <a:solidFill>
                            <a:schemeClr val="bg2"/>
                          </a:solidFill>
                          <a:latin typeface="Myriad Pro" pitchFamily="34" charset="0"/>
                        </a:rPr>
                        <a:t>MX55HDU-V-ERO-100</a:t>
                      </a:r>
                      <a:endParaRPr lang="en-US" sz="900" dirty="0">
                        <a:solidFill>
                          <a:schemeClr val="bg2"/>
                        </a:solidFill>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rot="10800000" flipV="1">
            <a:off x="5878289" y="1547036"/>
            <a:ext cx="495931" cy="183337"/>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flipV="1">
            <a:off x="7354391" y="992780"/>
            <a:ext cx="522513" cy="23513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7800" y="201025"/>
            <a:ext cx="8382000" cy="516525"/>
          </a:xfrm>
        </p:spPr>
        <p:txBody>
          <a:bodyPr/>
          <a:lstStyle/>
          <a:p>
            <a:r>
              <a:rPr lang="en-US" dirty="0" smtClean="0"/>
              <a:t>Planar LCD Video Wall Line-up</a:t>
            </a:r>
            <a:endParaRPr lang="en-US" dirty="0"/>
          </a:p>
        </p:txBody>
      </p:sp>
      <p:sp>
        <p:nvSpPr>
          <p:cNvPr id="5" name="Oval 4"/>
          <p:cNvSpPr/>
          <p:nvPr/>
        </p:nvSpPr>
        <p:spPr>
          <a:xfrm>
            <a:off x="117171" y="2696316"/>
            <a:ext cx="1340923" cy="80724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Matrix 3D</a:t>
            </a:r>
            <a:endParaRPr lang="en-US" sz="1400" dirty="0"/>
          </a:p>
        </p:txBody>
      </p:sp>
      <p:sp>
        <p:nvSpPr>
          <p:cNvPr id="6" name="Oval 5"/>
          <p:cNvSpPr/>
          <p:nvPr/>
        </p:nvSpPr>
        <p:spPr>
          <a:xfrm>
            <a:off x="1741260" y="2338767"/>
            <a:ext cx="1325790" cy="7929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Matrix  LXHD-S</a:t>
            </a:r>
            <a:endParaRPr lang="en-US" sz="1400" dirty="0"/>
          </a:p>
        </p:txBody>
      </p:sp>
      <p:sp>
        <p:nvSpPr>
          <p:cNvPr id="8" name="Oval 7"/>
          <p:cNvSpPr/>
          <p:nvPr/>
        </p:nvSpPr>
        <p:spPr>
          <a:xfrm>
            <a:off x="4759001" y="1495241"/>
            <a:ext cx="1308537" cy="8060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Matrix  MXHD-S</a:t>
            </a:r>
            <a:endParaRPr lang="en-US" sz="1400" dirty="0"/>
          </a:p>
        </p:txBody>
      </p:sp>
      <p:sp>
        <p:nvSpPr>
          <p:cNvPr id="9" name="Oval 8"/>
          <p:cNvSpPr/>
          <p:nvPr/>
        </p:nvSpPr>
        <p:spPr>
          <a:xfrm>
            <a:off x="7746876" y="580348"/>
            <a:ext cx="1193800" cy="7127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Matrix HX</a:t>
            </a:r>
            <a:endParaRPr lang="en-US" sz="1600" dirty="0"/>
          </a:p>
        </p:txBody>
      </p:sp>
      <p:sp>
        <p:nvSpPr>
          <p:cNvPr id="10" name="TextBox 9"/>
          <p:cNvSpPr txBox="1"/>
          <p:nvPr/>
        </p:nvSpPr>
        <p:spPr>
          <a:xfrm>
            <a:off x="2185563" y="843707"/>
            <a:ext cx="1478387" cy="769441"/>
          </a:xfrm>
          <a:prstGeom prst="rect">
            <a:avLst/>
          </a:prstGeom>
          <a:noFill/>
        </p:spPr>
        <p:txBody>
          <a:bodyPr wrap="square" rtlCol="0">
            <a:spAutoFit/>
          </a:bodyPr>
          <a:lstStyle/>
          <a:p>
            <a:pPr marL="347663" indent="-347663">
              <a:buClr>
                <a:schemeClr val="accent6"/>
              </a:buClr>
            </a:pPr>
            <a:r>
              <a:rPr lang="en-US" sz="1100" dirty="0" smtClean="0">
                <a:latin typeface="+mn-lt"/>
              </a:rPr>
              <a:t>Video Wall Monitor</a:t>
            </a:r>
          </a:p>
          <a:p>
            <a:pPr marL="114300" indent="-114300">
              <a:buClr>
                <a:schemeClr val="accent6"/>
              </a:buClr>
              <a:buFont typeface="Wingdings" pitchFamily="2" charset="2"/>
              <a:buChar char="§"/>
            </a:pPr>
            <a:r>
              <a:rPr lang="en-US" sz="1100" dirty="0" smtClean="0">
                <a:latin typeface="+mn-lt"/>
              </a:rPr>
              <a:t>400 nits</a:t>
            </a:r>
          </a:p>
          <a:p>
            <a:pPr marL="114300" indent="-114300">
              <a:buClr>
                <a:schemeClr val="accent6"/>
              </a:buClr>
              <a:buFont typeface="Wingdings" pitchFamily="2" charset="2"/>
              <a:buChar char="§"/>
            </a:pPr>
            <a:r>
              <a:rPr lang="en-US" sz="1100" dirty="0" smtClean="0">
                <a:latin typeface="+mn-lt"/>
              </a:rPr>
              <a:t>Big Picture 10x10</a:t>
            </a:r>
          </a:p>
          <a:p>
            <a:pPr marL="114300" indent="-114300">
              <a:buClr>
                <a:schemeClr val="accent6"/>
              </a:buClr>
              <a:buFont typeface="Wingdings" pitchFamily="2" charset="2"/>
              <a:buChar char="§"/>
            </a:pPr>
            <a:r>
              <a:rPr lang="en-US" sz="1100" dirty="0" smtClean="0">
                <a:latin typeface="+mn-lt"/>
              </a:rPr>
              <a:t>Tiling mount</a:t>
            </a:r>
          </a:p>
        </p:txBody>
      </p:sp>
      <p:sp>
        <p:nvSpPr>
          <p:cNvPr id="11" name="TextBox 10"/>
          <p:cNvSpPr txBox="1"/>
          <p:nvPr/>
        </p:nvSpPr>
        <p:spPr>
          <a:xfrm>
            <a:off x="1677715" y="3258263"/>
            <a:ext cx="1700212" cy="938719"/>
          </a:xfrm>
          <a:prstGeom prst="rect">
            <a:avLst/>
          </a:prstGeom>
          <a:noFill/>
        </p:spPr>
        <p:txBody>
          <a:bodyPr wrap="square" rtlCol="0">
            <a:spAutoFit/>
          </a:bodyPr>
          <a:lstStyle/>
          <a:p>
            <a:pPr marL="347663" indent="-347663">
              <a:buClr>
                <a:schemeClr val="accent6"/>
              </a:buClr>
            </a:pPr>
            <a:r>
              <a:rPr lang="en-US" sz="1100" u="sng" dirty="0" smtClean="0">
                <a:latin typeface="+mn-lt"/>
              </a:rPr>
              <a:t>Standard Performance</a:t>
            </a:r>
          </a:p>
          <a:p>
            <a:pPr marL="114300" indent="-114300">
              <a:buClr>
                <a:schemeClr val="accent6"/>
              </a:buClr>
              <a:buFont typeface="Wingdings" pitchFamily="2" charset="2"/>
              <a:buChar char="§"/>
            </a:pPr>
            <a:r>
              <a:rPr lang="en-US" sz="1100" dirty="0" smtClean="0">
                <a:latin typeface="+mn-lt"/>
              </a:rPr>
              <a:t>46” &amp; 55” 500 nits</a:t>
            </a:r>
          </a:p>
          <a:p>
            <a:pPr marL="114300" indent="-114300">
              <a:buClr>
                <a:schemeClr val="accent6"/>
              </a:buClr>
              <a:buFont typeface="Wingdings" pitchFamily="2" charset="2"/>
              <a:buChar char="§"/>
            </a:pPr>
            <a:r>
              <a:rPr lang="en-US" sz="1100" dirty="0" smtClean="0">
                <a:latin typeface="+mn-lt"/>
              </a:rPr>
              <a:t>G2 Architecture</a:t>
            </a:r>
          </a:p>
          <a:p>
            <a:pPr marL="114300" indent="-114300">
              <a:buClr>
                <a:schemeClr val="accent6"/>
              </a:buClr>
              <a:buFont typeface="Wingdings" pitchFamily="2" charset="2"/>
              <a:buChar char="§"/>
            </a:pPr>
            <a:r>
              <a:rPr lang="en-US" sz="1100" dirty="0" err="1" smtClean="0">
                <a:latin typeface="+mn-lt"/>
              </a:rPr>
              <a:t>EasyAxis</a:t>
            </a:r>
            <a:r>
              <a:rPr lang="en-US" sz="1100" dirty="0" smtClean="0">
                <a:latin typeface="+mn-lt"/>
              </a:rPr>
              <a:t>™ Mount</a:t>
            </a:r>
          </a:p>
          <a:p>
            <a:pPr marL="114300" indent="-114300">
              <a:buClr>
                <a:schemeClr val="accent6"/>
              </a:buClr>
              <a:buFont typeface="Wingdings" pitchFamily="2" charset="2"/>
              <a:buChar char="§"/>
            </a:pPr>
            <a:r>
              <a:rPr lang="en-US" sz="1100" dirty="0" smtClean="0">
                <a:latin typeface="+mn-lt"/>
              </a:rPr>
              <a:t>5.5 tiled bezel width</a:t>
            </a:r>
          </a:p>
        </p:txBody>
      </p:sp>
      <p:sp>
        <p:nvSpPr>
          <p:cNvPr id="13" name="TextBox 12"/>
          <p:cNvSpPr txBox="1"/>
          <p:nvPr/>
        </p:nvSpPr>
        <p:spPr>
          <a:xfrm>
            <a:off x="4816593" y="2363849"/>
            <a:ext cx="1493178" cy="1831271"/>
          </a:xfrm>
          <a:prstGeom prst="rect">
            <a:avLst/>
          </a:prstGeom>
          <a:noFill/>
        </p:spPr>
        <p:txBody>
          <a:bodyPr wrap="square" rtlCol="0">
            <a:spAutoFit/>
          </a:bodyPr>
          <a:lstStyle/>
          <a:p>
            <a:pPr marL="347663" indent="-347663">
              <a:buClr>
                <a:schemeClr val="accent6"/>
              </a:buClr>
            </a:pPr>
            <a:r>
              <a:rPr lang="en-US" sz="1100" u="sng" dirty="0" smtClean="0">
                <a:latin typeface="+mn-lt"/>
              </a:rPr>
              <a:t>High Performance</a:t>
            </a:r>
          </a:p>
          <a:p>
            <a:pPr marL="114300" indent="-114300">
              <a:buClr>
                <a:schemeClr val="accent6"/>
              </a:buClr>
              <a:buFont typeface="Wingdings" pitchFamily="2" charset="2"/>
              <a:buChar char="§"/>
            </a:pPr>
            <a:r>
              <a:rPr lang="en-US" sz="1100" dirty="0" smtClean="0">
                <a:latin typeface="+mn-lt"/>
              </a:rPr>
              <a:t>46” &amp; 55” 800 nits</a:t>
            </a:r>
          </a:p>
          <a:p>
            <a:pPr marL="114300" indent="-114300">
              <a:buClr>
                <a:schemeClr val="accent6"/>
              </a:buClr>
              <a:buFont typeface="Wingdings" pitchFamily="2" charset="2"/>
              <a:buChar char="§"/>
            </a:pPr>
            <a:r>
              <a:rPr lang="en-US" sz="1100" dirty="0" smtClean="0">
                <a:latin typeface="+mn-lt"/>
              </a:rPr>
              <a:t>G2 Architecture</a:t>
            </a:r>
          </a:p>
          <a:p>
            <a:pPr marL="114300" indent="-114300">
              <a:buClr>
                <a:schemeClr val="accent6"/>
              </a:buClr>
              <a:buFont typeface="Wingdings" pitchFamily="2" charset="2"/>
              <a:buChar char="§"/>
            </a:pPr>
            <a:r>
              <a:rPr lang="en-US" sz="1100" dirty="0" err="1" smtClean="0">
                <a:latin typeface="+mn-lt"/>
              </a:rPr>
              <a:t>EasyAxis</a:t>
            </a:r>
            <a:r>
              <a:rPr lang="en-US" sz="1100" dirty="0" smtClean="0">
                <a:latin typeface="+mn-lt"/>
              </a:rPr>
              <a:t>™ Mount</a:t>
            </a:r>
          </a:p>
          <a:p>
            <a:pPr marL="114300" indent="-114300">
              <a:buClr>
                <a:schemeClr val="accent6"/>
              </a:buClr>
              <a:buFont typeface="Wingdings" pitchFamily="2" charset="2"/>
              <a:buChar char="§"/>
            </a:pPr>
            <a:r>
              <a:rPr lang="en-US" sz="1100" dirty="0" smtClean="0">
                <a:latin typeface="+mn-lt"/>
              </a:rPr>
              <a:t>ADA Compliant</a:t>
            </a:r>
          </a:p>
          <a:p>
            <a:pPr marL="114300" indent="-114300">
              <a:buClr>
                <a:schemeClr val="accent6"/>
              </a:buClr>
              <a:buFont typeface="Wingdings" pitchFamily="2" charset="2"/>
              <a:buChar char="§"/>
            </a:pPr>
            <a:r>
              <a:rPr lang="en-US" sz="1100" dirty="0" smtClean="0">
                <a:latin typeface="+mn-lt"/>
              </a:rPr>
              <a:t>5.5 tiled bezel width</a:t>
            </a:r>
          </a:p>
          <a:p>
            <a:pPr marL="114300" indent="-114300">
              <a:buClr>
                <a:schemeClr val="accent6"/>
              </a:buClr>
              <a:buFont typeface="Wingdings" pitchFamily="2" charset="2"/>
              <a:buChar char="§"/>
            </a:pPr>
            <a:r>
              <a:rPr lang="en-US" sz="1200" dirty="0" smtClean="0">
                <a:solidFill>
                  <a:srgbClr val="FF0000"/>
                </a:solidFill>
              </a:rPr>
              <a:t>Extended distance  up to 500 Ft.</a:t>
            </a:r>
          </a:p>
          <a:p>
            <a:pPr marL="114300" indent="-114300">
              <a:buClr>
                <a:schemeClr val="accent6"/>
              </a:buClr>
              <a:buFont typeface="Wingdings" pitchFamily="2" charset="2"/>
              <a:buChar char="§"/>
            </a:pPr>
            <a:endParaRPr lang="en-US" sz="1100" dirty="0" smtClean="0">
              <a:latin typeface="+mn-lt"/>
            </a:endParaRPr>
          </a:p>
        </p:txBody>
      </p:sp>
      <p:sp>
        <p:nvSpPr>
          <p:cNvPr id="14" name="TextBox 13"/>
          <p:cNvSpPr txBox="1"/>
          <p:nvPr/>
        </p:nvSpPr>
        <p:spPr>
          <a:xfrm>
            <a:off x="7659688" y="1730375"/>
            <a:ext cx="1484312" cy="938719"/>
          </a:xfrm>
          <a:prstGeom prst="rect">
            <a:avLst/>
          </a:prstGeom>
          <a:noFill/>
        </p:spPr>
        <p:txBody>
          <a:bodyPr wrap="square" rtlCol="0">
            <a:spAutoFit/>
          </a:bodyPr>
          <a:lstStyle/>
          <a:p>
            <a:pPr marL="347663" indent="-347663">
              <a:buClr>
                <a:schemeClr val="accent6"/>
              </a:buClr>
            </a:pPr>
            <a:r>
              <a:rPr lang="en-US" sz="1100" u="sng" dirty="0" smtClean="0">
                <a:latin typeface="+mn-lt"/>
              </a:rPr>
              <a:t>High Brightness</a:t>
            </a:r>
          </a:p>
          <a:p>
            <a:pPr marL="114300" indent="-114300">
              <a:buClr>
                <a:schemeClr val="accent6"/>
              </a:buClr>
              <a:buFont typeface="Wingdings" pitchFamily="2" charset="2"/>
              <a:buChar char="§"/>
            </a:pPr>
            <a:r>
              <a:rPr lang="en-US" sz="1100" dirty="0" smtClean="0">
                <a:latin typeface="+mn-lt"/>
              </a:rPr>
              <a:t>60” 1,900 nits</a:t>
            </a:r>
          </a:p>
          <a:p>
            <a:pPr marL="114300" indent="-114300">
              <a:buClr>
                <a:schemeClr val="accent6"/>
              </a:buClr>
              <a:buFont typeface="Wingdings" pitchFamily="2" charset="2"/>
              <a:buChar char="§"/>
            </a:pPr>
            <a:r>
              <a:rPr lang="en-US" sz="1100" dirty="0" smtClean="0">
                <a:latin typeface="+mn-lt"/>
              </a:rPr>
              <a:t>AP / LED™</a:t>
            </a:r>
          </a:p>
          <a:p>
            <a:pPr marL="114300" indent="-114300">
              <a:buClr>
                <a:schemeClr val="accent6"/>
              </a:buClr>
              <a:buFont typeface="Wingdings" pitchFamily="2" charset="2"/>
              <a:buChar char="§"/>
            </a:pPr>
            <a:r>
              <a:rPr lang="en-US" sz="1100" dirty="0" smtClean="0">
                <a:latin typeface="+mn-lt"/>
              </a:rPr>
              <a:t>Matrix Architecture</a:t>
            </a:r>
          </a:p>
          <a:p>
            <a:pPr marL="114300" indent="-114300">
              <a:buClr>
                <a:schemeClr val="accent6"/>
              </a:buClr>
              <a:buFont typeface="Wingdings" pitchFamily="2" charset="2"/>
              <a:buChar char="§"/>
            </a:pPr>
            <a:r>
              <a:rPr lang="en-US" sz="1100" dirty="0" err="1" smtClean="0">
                <a:latin typeface="+mn-lt"/>
              </a:rPr>
              <a:t>EasyAxis</a:t>
            </a:r>
            <a:r>
              <a:rPr lang="en-US" sz="1100" dirty="0" smtClean="0">
                <a:latin typeface="+mn-lt"/>
              </a:rPr>
              <a:t>™ Mount</a:t>
            </a:r>
          </a:p>
        </p:txBody>
      </p:sp>
      <p:cxnSp>
        <p:nvCxnSpPr>
          <p:cNvPr id="24" name="Straight Connector 23"/>
          <p:cNvCxnSpPr/>
          <p:nvPr/>
        </p:nvCxnSpPr>
        <p:spPr>
          <a:xfrm rot="10800000" flipV="1">
            <a:off x="1435395" y="2854842"/>
            <a:ext cx="345558" cy="11164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283643" y="996041"/>
            <a:ext cx="1295400" cy="771546"/>
          </a:xfrm>
          <a:prstGeom prst="ellipse">
            <a:avLst/>
          </a:prstGeom>
          <a:solidFill>
            <a:srgbClr val="CC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Matrix</a:t>
            </a:r>
          </a:p>
          <a:p>
            <a:pPr algn="ctr"/>
            <a:r>
              <a:rPr lang="en-US" sz="1400" dirty="0" smtClean="0"/>
              <a:t>MXHD-U</a:t>
            </a:r>
            <a:endParaRPr lang="en-US" sz="1400" dirty="0"/>
          </a:p>
        </p:txBody>
      </p:sp>
      <p:sp>
        <p:nvSpPr>
          <p:cNvPr id="53" name="TextBox 52"/>
          <p:cNvSpPr txBox="1"/>
          <p:nvPr/>
        </p:nvSpPr>
        <p:spPr>
          <a:xfrm>
            <a:off x="6283643" y="1885344"/>
            <a:ext cx="1800122" cy="1831271"/>
          </a:xfrm>
          <a:prstGeom prst="rect">
            <a:avLst/>
          </a:prstGeom>
          <a:noFill/>
        </p:spPr>
        <p:txBody>
          <a:bodyPr wrap="square" rtlCol="0">
            <a:spAutoFit/>
          </a:bodyPr>
          <a:lstStyle/>
          <a:p>
            <a:pPr marL="114300" indent="-114300">
              <a:buClr>
                <a:schemeClr val="accent6"/>
              </a:buClr>
            </a:pPr>
            <a:r>
              <a:rPr lang="en-US" sz="1100" u="sng" dirty="0" smtClean="0">
                <a:latin typeface="+mn-lt"/>
              </a:rPr>
              <a:t>Next Generation </a:t>
            </a:r>
          </a:p>
          <a:p>
            <a:pPr marL="114300" indent="-114300">
              <a:buClr>
                <a:schemeClr val="accent6"/>
              </a:buClr>
            </a:pPr>
            <a:r>
              <a:rPr lang="en-US" sz="1100" u="sng" dirty="0" smtClean="0">
                <a:latin typeface="+mn-lt"/>
              </a:rPr>
              <a:t>High Performance</a:t>
            </a:r>
          </a:p>
          <a:p>
            <a:pPr marL="114300" indent="-114300">
              <a:buClr>
                <a:schemeClr val="accent6"/>
              </a:buClr>
              <a:buFont typeface="Wingdings" pitchFamily="2" charset="2"/>
              <a:buChar char="§"/>
            </a:pPr>
            <a:r>
              <a:rPr lang="en-US" sz="1200" dirty="0" smtClean="0">
                <a:solidFill>
                  <a:srgbClr val="FF0000"/>
                </a:solidFill>
                <a:latin typeface="+mn-lt"/>
              </a:rPr>
              <a:t>46” </a:t>
            </a:r>
            <a:r>
              <a:rPr lang="en-US" sz="1100" dirty="0" smtClean="0">
                <a:latin typeface="+mn-lt"/>
              </a:rPr>
              <a:t>&amp; 55” 800 nits</a:t>
            </a:r>
          </a:p>
          <a:p>
            <a:pPr marL="114300" indent="-114300">
              <a:buClr>
                <a:schemeClr val="accent6"/>
              </a:buClr>
              <a:buFont typeface="Wingdings" pitchFamily="2" charset="2"/>
              <a:buChar char="§"/>
            </a:pPr>
            <a:r>
              <a:rPr lang="en-US" sz="1100" dirty="0" smtClean="0">
                <a:latin typeface="+mn-lt"/>
              </a:rPr>
              <a:t>G2 Architecture</a:t>
            </a:r>
          </a:p>
          <a:p>
            <a:pPr marL="114300" indent="-114300">
              <a:buClr>
                <a:schemeClr val="accent6"/>
              </a:buClr>
              <a:buFont typeface="Wingdings" pitchFamily="2" charset="2"/>
              <a:buChar char="§"/>
            </a:pPr>
            <a:r>
              <a:rPr lang="en-US" sz="1100" dirty="0" err="1" smtClean="0">
                <a:latin typeface="+mn-lt"/>
              </a:rPr>
              <a:t>EasyAxis</a:t>
            </a:r>
            <a:r>
              <a:rPr lang="en-US" sz="1100" dirty="0" smtClean="0">
                <a:latin typeface="+mn-lt"/>
              </a:rPr>
              <a:t>™ Mount</a:t>
            </a:r>
          </a:p>
          <a:p>
            <a:pPr marL="114300" indent="-114300">
              <a:buClr>
                <a:schemeClr val="accent6"/>
              </a:buClr>
              <a:buFont typeface="Wingdings" pitchFamily="2" charset="2"/>
              <a:buChar char="§"/>
            </a:pPr>
            <a:r>
              <a:rPr lang="en-US" sz="1100" dirty="0" smtClean="0">
                <a:latin typeface="+mn-lt"/>
              </a:rPr>
              <a:t>ADA Compliant</a:t>
            </a:r>
          </a:p>
          <a:p>
            <a:pPr marL="114300" indent="-114300">
              <a:buClr>
                <a:schemeClr val="accent6"/>
              </a:buClr>
              <a:buFont typeface="Wingdings" pitchFamily="2" charset="2"/>
              <a:buChar char="§"/>
            </a:pPr>
            <a:r>
              <a:rPr lang="en-US" sz="1100" dirty="0" smtClean="0">
                <a:latin typeface="+mn-lt"/>
              </a:rPr>
              <a:t>3.7 mm tiled bezel width</a:t>
            </a:r>
          </a:p>
          <a:p>
            <a:pPr marL="114300" indent="-114300">
              <a:buClr>
                <a:schemeClr val="accent6"/>
              </a:buClr>
              <a:buFont typeface="Wingdings" pitchFamily="2" charset="2"/>
              <a:buChar char="§"/>
            </a:pPr>
            <a:r>
              <a:rPr lang="en-US" sz="1200" dirty="0" smtClean="0">
                <a:solidFill>
                  <a:srgbClr val="FF0000"/>
                </a:solidFill>
              </a:rPr>
              <a:t>Extended distance  up to 500 Ft.</a:t>
            </a:r>
          </a:p>
          <a:p>
            <a:pPr marL="114300" indent="-114300">
              <a:buClr>
                <a:schemeClr val="accent6"/>
              </a:buClr>
              <a:buFont typeface="Wingdings" pitchFamily="2" charset="2"/>
              <a:buChar char="§"/>
            </a:pPr>
            <a:endParaRPr lang="en-US" sz="1100" dirty="0" smtClean="0">
              <a:latin typeface="+mn-lt"/>
            </a:endParaRPr>
          </a:p>
        </p:txBody>
      </p:sp>
      <p:sp>
        <p:nvSpPr>
          <p:cNvPr id="54" name="Oval 53"/>
          <p:cNvSpPr/>
          <p:nvPr/>
        </p:nvSpPr>
        <p:spPr>
          <a:xfrm>
            <a:off x="868002" y="867796"/>
            <a:ext cx="1252898" cy="726054"/>
          </a:xfrm>
          <a:prstGeom prst="ellipse">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PS5580</a:t>
            </a:r>
            <a:endParaRPr lang="en-US" sz="1400" dirty="0"/>
          </a:p>
        </p:txBody>
      </p:sp>
      <p:sp>
        <p:nvSpPr>
          <p:cNvPr id="55" name="TextBox 54"/>
          <p:cNvSpPr txBox="1"/>
          <p:nvPr/>
        </p:nvSpPr>
        <p:spPr>
          <a:xfrm>
            <a:off x="215900" y="3620384"/>
            <a:ext cx="1524000" cy="769441"/>
          </a:xfrm>
          <a:prstGeom prst="rect">
            <a:avLst/>
          </a:prstGeom>
          <a:noFill/>
        </p:spPr>
        <p:txBody>
          <a:bodyPr wrap="square" rtlCol="0">
            <a:spAutoFit/>
          </a:bodyPr>
          <a:lstStyle/>
          <a:p>
            <a:pPr marL="347663" indent="-347663">
              <a:buClr>
                <a:schemeClr val="accent6"/>
              </a:buClr>
            </a:pPr>
            <a:r>
              <a:rPr lang="en-US" sz="1100" u="sng" dirty="0" smtClean="0">
                <a:latin typeface="+mn-lt"/>
              </a:rPr>
              <a:t>3D Video Wall</a:t>
            </a:r>
          </a:p>
          <a:p>
            <a:pPr marL="114300" indent="-114300">
              <a:buClr>
                <a:schemeClr val="accent6"/>
              </a:buClr>
              <a:buFont typeface="Wingdings" pitchFamily="2" charset="2"/>
              <a:buChar char="§"/>
            </a:pPr>
            <a:r>
              <a:rPr lang="en-US" sz="1100" dirty="0" smtClean="0">
                <a:latin typeface="+mn-lt"/>
              </a:rPr>
              <a:t>46” WXGA </a:t>
            </a:r>
          </a:p>
          <a:p>
            <a:pPr marL="114300" indent="-114300">
              <a:buClr>
                <a:schemeClr val="accent6"/>
              </a:buClr>
              <a:buFont typeface="Wingdings" pitchFamily="2" charset="2"/>
              <a:buChar char="§"/>
            </a:pPr>
            <a:r>
              <a:rPr lang="en-US" sz="1100" dirty="0" smtClean="0">
                <a:latin typeface="+mn-lt"/>
              </a:rPr>
              <a:t>450 nits</a:t>
            </a:r>
          </a:p>
          <a:p>
            <a:pPr marL="114300" indent="-114300">
              <a:buClr>
                <a:schemeClr val="accent6"/>
              </a:buClr>
              <a:buFont typeface="Wingdings" pitchFamily="2" charset="2"/>
              <a:buChar char="§"/>
            </a:pPr>
            <a:r>
              <a:rPr lang="en-US" sz="1100" dirty="0" smtClean="0">
                <a:latin typeface="+mn-lt"/>
              </a:rPr>
              <a:t>G2 Architecture</a:t>
            </a:r>
          </a:p>
        </p:txBody>
      </p:sp>
      <p:sp>
        <p:nvSpPr>
          <p:cNvPr id="20" name="Footer Placeholder 4"/>
          <p:cNvSpPr txBox="1">
            <a:spLocks/>
          </p:cNvSpPr>
          <p:nvPr/>
        </p:nvSpPr>
        <p:spPr>
          <a:xfrm>
            <a:off x="672188" y="4804343"/>
            <a:ext cx="2895600"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mn-lt"/>
                <a:ea typeface="+mn-ea"/>
                <a:cs typeface="Arial" charset="0"/>
              </a:rPr>
              <a:t>Confidential | Planar Systems</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21" name="Slide Number Placeholder 5"/>
          <p:cNvSpPr>
            <a:spLocks noGrp="1"/>
          </p:cNvSpPr>
          <p:nvPr>
            <p:ph type="sldNum" sz="quarter" idx="4294967295"/>
          </p:nvPr>
        </p:nvSpPr>
        <p:spPr>
          <a:xfrm>
            <a:off x="225425" y="4800601"/>
            <a:ext cx="371475" cy="215899"/>
          </a:xfrm>
          <a:prstGeom prst="rect">
            <a:avLst/>
          </a:prstGeom>
        </p:spPr>
        <p:txBody>
          <a:bodyPr/>
          <a:lstStyle/>
          <a:p>
            <a:pPr>
              <a:defRPr/>
            </a:pPr>
            <a:fld id="{610A0BCD-70B4-4B9D-BC9B-42A87D9211B4}" type="slidenum">
              <a:rPr lang="en-US" sz="800" smtClean="0">
                <a:latin typeface="+mn-lt"/>
              </a:rPr>
              <a:pPr>
                <a:defRPr/>
              </a:pPr>
              <a:t>42</a:t>
            </a:fld>
            <a:endParaRPr lang="en-US" sz="800" dirty="0">
              <a:latin typeface="+mn-lt"/>
            </a:endParaRPr>
          </a:p>
        </p:txBody>
      </p:sp>
      <p:cxnSp>
        <p:nvCxnSpPr>
          <p:cNvPr id="52" name="Straight Connector 51"/>
          <p:cNvCxnSpPr/>
          <p:nvPr/>
        </p:nvCxnSpPr>
        <p:spPr>
          <a:xfrm rot="10800000" flipV="1">
            <a:off x="2998384" y="2424222"/>
            <a:ext cx="345557" cy="1063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338942" y="1910822"/>
            <a:ext cx="1295400" cy="771546"/>
          </a:xfrm>
          <a:prstGeom prst="ellipse">
            <a:avLst/>
          </a:prstGeom>
          <a:solidFill>
            <a:srgbClr val="CC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Matrix</a:t>
            </a:r>
          </a:p>
          <a:p>
            <a:pPr algn="ctr"/>
            <a:r>
              <a:rPr lang="en-US" sz="1400" dirty="0" smtClean="0"/>
              <a:t>LXHD-U</a:t>
            </a:r>
            <a:endParaRPr lang="en-US" sz="1400" dirty="0"/>
          </a:p>
        </p:txBody>
      </p:sp>
      <p:sp>
        <p:nvSpPr>
          <p:cNvPr id="32" name="TextBox 31"/>
          <p:cNvSpPr txBox="1"/>
          <p:nvPr/>
        </p:nvSpPr>
        <p:spPr>
          <a:xfrm>
            <a:off x="3276058" y="2759112"/>
            <a:ext cx="1800122" cy="1661993"/>
          </a:xfrm>
          <a:prstGeom prst="rect">
            <a:avLst/>
          </a:prstGeom>
          <a:noFill/>
        </p:spPr>
        <p:txBody>
          <a:bodyPr wrap="square" rtlCol="0">
            <a:spAutoFit/>
          </a:bodyPr>
          <a:lstStyle/>
          <a:p>
            <a:pPr marL="114300" indent="-114300">
              <a:buClr>
                <a:schemeClr val="accent6"/>
              </a:buClr>
            </a:pPr>
            <a:r>
              <a:rPr lang="en-US" sz="1100" u="sng" dirty="0" smtClean="0">
                <a:latin typeface="+mn-lt"/>
              </a:rPr>
              <a:t>Next Generation</a:t>
            </a:r>
          </a:p>
          <a:p>
            <a:pPr marL="114300" indent="-114300">
              <a:buClr>
                <a:schemeClr val="accent6"/>
              </a:buClr>
            </a:pPr>
            <a:r>
              <a:rPr lang="en-US" sz="1100" u="sng" dirty="0" smtClean="0">
                <a:latin typeface="+mn-lt"/>
              </a:rPr>
              <a:t>Standard Performance</a:t>
            </a:r>
          </a:p>
          <a:p>
            <a:pPr marL="114300" indent="-114300">
              <a:buClr>
                <a:schemeClr val="accent6"/>
              </a:buClr>
              <a:buFont typeface="Wingdings" pitchFamily="2" charset="2"/>
              <a:buChar char="§"/>
            </a:pPr>
            <a:r>
              <a:rPr lang="en-US" sz="1100" dirty="0" smtClean="0">
                <a:latin typeface="+mn-lt"/>
              </a:rPr>
              <a:t>46” &amp; 55</a:t>
            </a:r>
            <a:r>
              <a:rPr lang="en-US" sz="1100" dirty="0" smtClean="0">
                <a:latin typeface="+mn-lt"/>
              </a:rPr>
              <a:t>” 500 nits</a:t>
            </a:r>
          </a:p>
          <a:p>
            <a:pPr marL="114300" indent="-114300">
              <a:buClr>
                <a:schemeClr val="accent6"/>
              </a:buClr>
              <a:buFont typeface="Wingdings" pitchFamily="2" charset="2"/>
              <a:buChar char="§"/>
            </a:pPr>
            <a:r>
              <a:rPr lang="en-US" sz="1100" dirty="0" smtClean="0">
                <a:latin typeface="+mn-lt"/>
              </a:rPr>
              <a:t>G2 Architecture</a:t>
            </a:r>
          </a:p>
          <a:p>
            <a:pPr marL="114300" indent="-114300">
              <a:buClr>
                <a:schemeClr val="accent6"/>
              </a:buClr>
              <a:buFont typeface="Wingdings" pitchFamily="2" charset="2"/>
              <a:buChar char="§"/>
            </a:pPr>
            <a:r>
              <a:rPr lang="en-US" sz="1100" dirty="0" err="1" smtClean="0">
                <a:latin typeface="+mn-lt"/>
              </a:rPr>
              <a:t>EasyAxis</a:t>
            </a:r>
            <a:r>
              <a:rPr lang="en-US" sz="1100" dirty="0" smtClean="0">
                <a:latin typeface="+mn-lt"/>
              </a:rPr>
              <a:t>™ Mount</a:t>
            </a:r>
          </a:p>
          <a:p>
            <a:pPr marL="114300" indent="-114300">
              <a:buClr>
                <a:schemeClr val="accent6"/>
              </a:buClr>
              <a:buFont typeface="Wingdings" pitchFamily="2" charset="2"/>
              <a:buChar char="§"/>
            </a:pPr>
            <a:r>
              <a:rPr lang="en-US" sz="1200" dirty="0" smtClean="0">
                <a:solidFill>
                  <a:srgbClr val="FF0000"/>
                </a:solidFill>
                <a:latin typeface="+mn-lt"/>
              </a:rPr>
              <a:t>ADA Compliant</a:t>
            </a:r>
          </a:p>
          <a:p>
            <a:pPr marL="114300" indent="-114300">
              <a:buClr>
                <a:schemeClr val="accent6"/>
              </a:buClr>
              <a:buFont typeface="Wingdings" pitchFamily="2" charset="2"/>
              <a:buChar char="§"/>
            </a:pPr>
            <a:r>
              <a:rPr lang="en-US" sz="1100" dirty="0" smtClean="0">
                <a:latin typeface="+mn-lt"/>
              </a:rPr>
              <a:t>3.7 mm tiled bezel width</a:t>
            </a:r>
          </a:p>
          <a:p>
            <a:pPr marL="114300" indent="-114300">
              <a:buClr>
                <a:schemeClr val="accent6"/>
              </a:buClr>
              <a:buFont typeface="Wingdings" pitchFamily="2" charset="2"/>
              <a:buChar char="§"/>
            </a:pPr>
            <a:r>
              <a:rPr lang="en-US" sz="1200" dirty="0" smtClean="0">
                <a:solidFill>
                  <a:srgbClr val="FF0000"/>
                </a:solidFill>
                <a:latin typeface="+mn-lt"/>
              </a:rPr>
              <a:t>Extended distance  up to 500 Ft.</a:t>
            </a:r>
          </a:p>
        </p:txBody>
      </p:sp>
      <p:cxnSp>
        <p:nvCxnSpPr>
          <p:cNvPr id="58" name="Straight Connector 57"/>
          <p:cNvCxnSpPr/>
          <p:nvPr/>
        </p:nvCxnSpPr>
        <p:spPr>
          <a:xfrm rot="10800000" flipV="1">
            <a:off x="4540102" y="2025501"/>
            <a:ext cx="255182" cy="85061"/>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7800" y="1218805"/>
            <a:ext cx="5137150" cy="3080145"/>
          </a:xfrm>
        </p:spPr>
        <p:txBody>
          <a:bodyPr/>
          <a:lstStyle/>
          <a:p>
            <a:pPr marL="228600" indent="-228600">
              <a:buNone/>
            </a:pPr>
            <a:r>
              <a:rPr lang="en-US" b="1" dirty="0" smtClean="0"/>
              <a:t>Benefits of Off-Board Electronics</a:t>
            </a:r>
          </a:p>
          <a:p>
            <a:pPr marL="190500" indent="-190500">
              <a:spcBef>
                <a:spcPct val="40000"/>
              </a:spcBef>
              <a:buClr>
                <a:schemeClr val="accent6"/>
              </a:buClr>
              <a:defRPr/>
            </a:pPr>
            <a:r>
              <a:rPr lang="en-US" noProof="1" smtClean="0"/>
              <a:t>Removes heat, weight, depth, noise, and points of failure from the video wall</a:t>
            </a:r>
          </a:p>
          <a:p>
            <a:pPr marL="190500" indent="-190500">
              <a:lnSpc>
                <a:spcPct val="90000"/>
              </a:lnSpc>
              <a:spcBef>
                <a:spcPct val="40000"/>
              </a:spcBef>
              <a:buClr>
                <a:schemeClr val="accent6"/>
              </a:buClr>
              <a:buSzPct val="120000"/>
              <a:defRPr/>
            </a:pPr>
            <a:r>
              <a:rPr lang="en-US" noProof="1" smtClean="0"/>
              <a:t>Rack can be co-located with sources and processing for convenient cabling, security and climate control</a:t>
            </a:r>
          </a:p>
          <a:p>
            <a:pPr marL="190500" indent="-190500">
              <a:lnSpc>
                <a:spcPct val="90000"/>
              </a:lnSpc>
              <a:spcBef>
                <a:spcPct val="40000"/>
              </a:spcBef>
              <a:buClr>
                <a:schemeClr val="accent6"/>
              </a:buClr>
              <a:buSzPct val="120000"/>
              <a:defRPr/>
            </a:pPr>
            <a:r>
              <a:rPr lang="en-US" noProof="1" smtClean="0"/>
              <a:t>Maintenance is easy to access and does not interfere with video wall</a:t>
            </a:r>
          </a:p>
          <a:p>
            <a:pPr marL="190500" indent="-190500">
              <a:lnSpc>
                <a:spcPct val="90000"/>
              </a:lnSpc>
              <a:spcBef>
                <a:spcPct val="40000"/>
              </a:spcBef>
              <a:buClr>
                <a:schemeClr val="accent6"/>
              </a:buClr>
              <a:buSzPct val="120000"/>
              <a:defRPr/>
            </a:pPr>
            <a:r>
              <a:rPr lang="en-US" noProof="1" smtClean="0"/>
              <a:t>Redundant power supply option maintains operation in the case of a power supply failure</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228600" indent="-228600"/>
            <a:r>
              <a:rPr lang="en-US" dirty="0" smtClean="0"/>
              <a:t>Off-Board Electronics Architecture</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43</a:t>
            </a:fld>
            <a:endParaRPr lang="en-US" sz="800" dirty="0"/>
          </a:p>
        </p:txBody>
      </p:sp>
      <p:pic>
        <p:nvPicPr>
          <p:cNvPr id="9" name="Picture 8" descr="Rack for 5x5 Angled view.JPG"/>
          <p:cNvPicPr>
            <a:picLocks noChangeAspect="1"/>
          </p:cNvPicPr>
          <p:nvPr/>
        </p:nvPicPr>
        <p:blipFill>
          <a:blip r:embed="rId2" cstate="screen"/>
          <a:srcRect/>
          <a:stretch>
            <a:fillRect/>
          </a:stretch>
        </p:blipFill>
        <p:spPr>
          <a:xfrm>
            <a:off x="5444011" y="593451"/>
            <a:ext cx="3233706" cy="3084586"/>
          </a:xfrm>
          <a:prstGeom prst="rect">
            <a:avLst/>
          </a:prstGeom>
        </p:spPr>
      </p:pic>
      <p:sp>
        <p:nvSpPr>
          <p:cNvPr id="12"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10"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8"/>
          </p:nvPr>
        </p:nvSpPr>
        <p:spPr>
          <a:xfrm>
            <a:off x="163972" y="597114"/>
            <a:ext cx="8678862" cy="373568"/>
          </a:xfrm>
        </p:spPr>
        <p:txBody>
          <a:bodyPr/>
          <a:lstStyle/>
          <a:p>
            <a:pPr marL="0" indent="0"/>
            <a:r>
              <a:rPr lang="en-US" sz="2000" dirty="0" smtClean="0"/>
              <a:t>Quad Controller Module</a:t>
            </a:r>
            <a:endParaRPr lang="en-US" sz="2000" dirty="0"/>
          </a:p>
        </p:txBody>
      </p:sp>
      <p:sp>
        <p:nvSpPr>
          <p:cNvPr id="36" name="TextBox 35"/>
          <p:cNvSpPr txBox="1"/>
          <p:nvPr/>
        </p:nvSpPr>
        <p:spPr>
          <a:xfrm>
            <a:off x="4991101" y="570237"/>
            <a:ext cx="3892549" cy="830997"/>
          </a:xfrm>
          <a:prstGeom prst="rect">
            <a:avLst/>
          </a:prstGeom>
          <a:noFill/>
        </p:spPr>
        <p:txBody>
          <a:bodyPr wrap="square" rtlCol="0">
            <a:spAutoFit/>
          </a:bodyPr>
          <a:lstStyle/>
          <a:p>
            <a:pPr marL="228600" indent="-228600">
              <a:buClr>
                <a:schemeClr val="accent6"/>
              </a:buClr>
              <a:buFont typeface="Wingdings" pitchFamily="2" charset="2"/>
              <a:buChar char="§"/>
            </a:pPr>
            <a:r>
              <a:rPr lang="en-US" sz="1600" dirty="0" smtClean="0">
                <a:latin typeface="+mn-lt"/>
              </a:rPr>
              <a:t>Standard cable lengths: 200 ft./ 60 m</a:t>
            </a:r>
          </a:p>
          <a:p>
            <a:pPr marL="228600" indent="-228600">
              <a:buClr>
                <a:schemeClr val="accent6"/>
              </a:buClr>
              <a:buFont typeface="Wingdings" pitchFamily="2" charset="2"/>
              <a:buChar char="§"/>
            </a:pPr>
            <a:r>
              <a:rPr lang="en-US" sz="1600" dirty="0" smtClean="0"/>
              <a:t>Longer distance option: 500 ft./ 150 m</a:t>
            </a:r>
          </a:p>
          <a:p>
            <a:pPr marL="228600" indent="-228600">
              <a:buClr>
                <a:schemeClr val="accent6"/>
              </a:buClr>
              <a:buFont typeface="Wingdings" pitchFamily="2" charset="2"/>
              <a:buChar char="§"/>
            </a:pPr>
            <a:r>
              <a:rPr lang="en-US" sz="1600" dirty="0" smtClean="0"/>
              <a:t>Built-in IR remote extension</a:t>
            </a:r>
          </a:p>
        </p:txBody>
      </p:sp>
      <p:pic>
        <p:nvPicPr>
          <p:cNvPr id="2050" name="Picture 2" descr="Y:\J Dixon\Matrix 2 renders\quad front.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1123619" y="1460993"/>
            <a:ext cx="6697684" cy="806764"/>
          </a:xfrm>
          <a:prstGeom prst="rect">
            <a:avLst/>
          </a:prstGeom>
          <a:noFill/>
        </p:spPr>
      </p:pic>
      <p:pic>
        <p:nvPicPr>
          <p:cNvPr id="2051" name="Picture 3" descr="Y:\J Dixon\Matrix 2 renders\quad back.JPG"/>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107113" y="2452424"/>
            <a:ext cx="6741157" cy="800614"/>
          </a:xfrm>
          <a:prstGeom prst="rect">
            <a:avLst/>
          </a:prstGeom>
          <a:noFill/>
        </p:spPr>
      </p:pic>
      <p:grpSp>
        <p:nvGrpSpPr>
          <p:cNvPr id="45" name="Group 44"/>
          <p:cNvGrpSpPr/>
          <p:nvPr/>
        </p:nvGrpSpPr>
        <p:grpSpPr>
          <a:xfrm>
            <a:off x="166337" y="1720848"/>
            <a:ext cx="1154463" cy="338554"/>
            <a:chOff x="415635" y="2113807"/>
            <a:chExt cx="1154463" cy="338554"/>
          </a:xfrm>
        </p:grpSpPr>
        <p:sp>
          <p:nvSpPr>
            <p:cNvPr id="12" name="TextBox 11"/>
            <p:cNvSpPr txBox="1"/>
            <p:nvPr/>
          </p:nvSpPr>
          <p:spPr>
            <a:xfrm>
              <a:off x="415635" y="2113807"/>
              <a:ext cx="652813" cy="338554"/>
            </a:xfrm>
            <a:prstGeom prst="rect">
              <a:avLst/>
            </a:prstGeom>
            <a:noFill/>
          </p:spPr>
          <p:txBody>
            <a:bodyPr wrap="square" rtlCol="0">
              <a:spAutoFit/>
            </a:bodyPr>
            <a:lstStyle/>
            <a:p>
              <a:pPr marL="347663" indent="-347663">
                <a:buClr>
                  <a:schemeClr val="accent6"/>
                </a:buClr>
              </a:pPr>
              <a:r>
                <a:rPr lang="en-US" sz="1600" dirty="0" smtClean="0">
                  <a:latin typeface="+mn-lt"/>
                </a:rPr>
                <a:t>1 RU</a:t>
              </a:r>
            </a:p>
          </p:txBody>
        </p:sp>
        <p:cxnSp>
          <p:nvCxnSpPr>
            <p:cNvPr id="14" name="Straight Arrow Connector 13"/>
            <p:cNvCxnSpPr>
              <a:stCxn id="12" idx="3"/>
            </p:cNvCxnSpPr>
            <p:nvPr/>
          </p:nvCxnSpPr>
          <p:spPr>
            <a:xfrm flipV="1">
              <a:off x="1068448" y="2278909"/>
              <a:ext cx="501650" cy="417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flipH="1" flipV="1">
            <a:off x="1866903" y="3009901"/>
            <a:ext cx="869947" cy="71755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V="1">
            <a:off x="2473329" y="3305175"/>
            <a:ext cx="1073146" cy="1270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6200000" flipV="1">
            <a:off x="5705477" y="3470273"/>
            <a:ext cx="673104" cy="63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6200000" flipV="1">
            <a:off x="6788150" y="3295650"/>
            <a:ext cx="1073150" cy="4445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V="1">
            <a:off x="4276728" y="3305176"/>
            <a:ext cx="1073146" cy="1270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Table 52"/>
          <p:cNvGraphicFramePr>
            <a:graphicFrameLocks noGrp="1"/>
          </p:cNvGraphicFramePr>
          <p:nvPr/>
        </p:nvGraphicFramePr>
        <p:xfrm>
          <a:off x="857250" y="3765550"/>
          <a:ext cx="7410450" cy="518160"/>
        </p:xfrm>
        <a:graphic>
          <a:graphicData uri="http://schemas.openxmlformats.org/drawingml/2006/table">
            <a:tbl>
              <a:tblPr firstRow="1" bandRow="1">
                <a:effectLst/>
                <a:tableStyleId>{5C22544A-7EE6-4342-B048-85BDC9FD1C3A}</a:tableStyleId>
              </a:tblPr>
              <a:tblGrid>
                <a:gridCol w="1482090"/>
                <a:gridCol w="1482090"/>
                <a:gridCol w="1482090"/>
                <a:gridCol w="1482090"/>
                <a:gridCol w="1482090"/>
              </a:tblGrid>
              <a:tr h="370840">
                <a:tc>
                  <a:txBody>
                    <a:bodyPr/>
                    <a:lstStyle/>
                    <a:p>
                      <a:pPr algn="ctr"/>
                      <a:r>
                        <a:rPr lang="en-US" sz="1400" b="0" dirty="0" smtClean="0"/>
                        <a:t>Integrated </a:t>
                      </a:r>
                      <a:r>
                        <a:rPr lang="en-US" sz="1400" b="0" dirty="0" err="1" smtClean="0"/>
                        <a:t>WallNet</a:t>
                      </a:r>
                      <a:r>
                        <a:rPr lang="en-US" sz="1400" b="0" dirty="0" smtClean="0"/>
                        <a:t> Option</a:t>
                      </a:r>
                      <a:endParaRPr lang="en-US" sz="1400" b="0" dirty="0"/>
                    </a:p>
                  </a:txBody>
                  <a:tcPr/>
                </a:tc>
                <a:tc>
                  <a:txBody>
                    <a:bodyPr/>
                    <a:lstStyle/>
                    <a:p>
                      <a:pPr algn="ctr"/>
                      <a:r>
                        <a:rPr lang="en-US" sz="1400" b="0" dirty="0" smtClean="0"/>
                        <a:t>DisplayPort 1.1 input</a:t>
                      </a:r>
                      <a:endParaRPr lang="en-US" sz="1400" b="0" dirty="0"/>
                    </a:p>
                  </a:txBody>
                  <a:tcPr/>
                </a:tc>
                <a:tc>
                  <a:txBody>
                    <a:bodyPr/>
                    <a:lstStyle/>
                    <a:p>
                      <a:pPr algn="ctr"/>
                      <a:r>
                        <a:rPr lang="en-US" sz="1400" b="0" dirty="0" smtClean="0"/>
                        <a:t>HDMI </a:t>
                      </a:r>
                      <a:br>
                        <a:rPr lang="en-US" sz="1400" b="0" dirty="0" smtClean="0"/>
                      </a:br>
                      <a:r>
                        <a:rPr lang="en-US" sz="1400" b="0" dirty="0" smtClean="0"/>
                        <a:t>input x 4</a:t>
                      </a:r>
                      <a:endParaRPr lang="en-US" sz="1400" b="0" dirty="0"/>
                    </a:p>
                  </a:txBody>
                  <a:tcPr/>
                </a:tc>
                <a:tc>
                  <a:txBody>
                    <a:bodyPr/>
                    <a:lstStyle/>
                    <a:p>
                      <a:pPr algn="ctr"/>
                      <a:r>
                        <a:rPr lang="en-US" sz="1400" b="0" dirty="0" smtClean="0"/>
                        <a:t>One Cat6 cable per Matrix</a:t>
                      </a:r>
                      <a:r>
                        <a:rPr lang="en-US" sz="1400" b="0" baseline="0" dirty="0" smtClean="0"/>
                        <a:t> panel</a:t>
                      </a:r>
                      <a:endParaRPr lang="en-US" sz="1400" b="0" dirty="0"/>
                    </a:p>
                  </a:txBody>
                  <a:tcPr/>
                </a:tc>
                <a:tc>
                  <a:txBody>
                    <a:bodyPr/>
                    <a:lstStyle/>
                    <a:p>
                      <a:pPr algn="ctr"/>
                      <a:r>
                        <a:rPr lang="en-US" sz="1400" b="0" dirty="0" smtClean="0"/>
                        <a:t>DisplayPort</a:t>
                      </a:r>
                      <a:r>
                        <a:rPr lang="en-US" sz="1400" b="0" baseline="0" dirty="0" smtClean="0"/>
                        <a:t> 1.1 loop out</a:t>
                      </a:r>
                      <a:endParaRPr lang="en-US" sz="1400" b="0" dirty="0"/>
                    </a:p>
                  </a:txBody>
                  <a:tcPr/>
                </a:tc>
              </a:tr>
            </a:tbl>
          </a:graphicData>
        </a:graphic>
      </p:graphicFrame>
      <p:sp>
        <p:nvSpPr>
          <p:cNvPr id="18"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19"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44</a:t>
            </a:fld>
            <a:endParaRPr lang="en-US" sz="800" dirty="0"/>
          </a:p>
        </p:txBody>
      </p:sp>
      <p:sp>
        <p:nvSpPr>
          <p:cNvPr id="20"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7800" y="1218805"/>
            <a:ext cx="4787900" cy="2883295"/>
          </a:xfrm>
        </p:spPr>
        <p:txBody>
          <a:bodyPr/>
          <a:lstStyle/>
          <a:p>
            <a:pPr marL="190500" indent="-190500">
              <a:spcBef>
                <a:spcPts val="600"/>
              </a:spcBef>
              <a:spcAft>
                <a:spcPts val="0"/>
              </a:spcAft>
              <a:buClr>
                <a:schemeClr val="accent6"/>
              </a:buClr>
              <a:buNone/>
              <a:defRPr/>
            </a:pPr>
            <a:r>
              <a:rPr lang="en-US" b="1" noProof="1" smtClean="0"/>
              <a:t>Supports a Wide Range of Processing Options</a:t>
            </a:r>
          </a:p>
          <a:p>
            <a:pPr marL="228600" indent="-228600">
              <a:spcBef>
                <a:spcPts val="600"/>
              </a:spcBef>
            </a:pPr>
            <a:r>
              <a:rPr lang="en-US" dirty="0" smtClean="0"/>
              <a:t>Clarity Matrix Big Picture Plus processing</a:t>
            </a:r>
          </a:p>
          <a:p>
            <a:pPr marL="228600" indent="-228600">
              <a:spcBef>
                <a:spcPts val="600"/>
              </a:spcBef>
            </a:pPr>
            <a:r>
              <a:rPr lang="en-US" dirty="0" smtClean="0"/>
              <a:t>Clarity Visual Control Station (VCS)</a:t>
            </a:r>
          </a:p>
          <a:p>
            <a:pPr marL="228600" indent="-228600" eaLnBrk="1" hangingPunct="1">
              <a:spcBef>
                <a:spcPts val="600"/>
              </a:spcBef>
            </a:pPr>
            <a:r>
              <a:rPr lang="en-US" dirty="0" err="1" smtClean="0"/>
              <a:t>Indisys</a:t>
            </a:r>
            <a:r>
              <a:rPr lang="en-US" dirty="0" smtClean="0"/>
              <a:t>™ image processing support</a:t>
            </a:r>
          </a:p>
          <a:p>
            <a:pPr marL="228600" indent="-228600" eaLnBrk="1" hangingPunct="1">
              <a:spcBef>
                <a:spcPts val="600"/>
              </a:spcBef>
            </a:pPr>
            <a:r>
              <a:rPr lang="en-US" dirty="0" smtClean="0"/>
              <a:t>Support for all leading image processors and digital signage solutions via HDMI, DVI, DisplayPort inputs</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228600" indent="-228600"/>
            <a:r>
              <a:rPr lang="en-US" dirty="0" smtClean="0"/>
              <a:t>Image Processing</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45</a:t>
            </a:fld>
            <a:endParaRPr lang="en-US" sz="800" dirty="0"/>
          </a:p>
        </p:txBody>
      </p:sp>
      <p:pic>
        <p:nvPicPr>
          <p:cNvPr id="12" name="Picture 11" descr="ClarityMatrix2-3x2-MILITARY-1920x1338.png"/>
          <p:cNvPicPr>
            <a:picLocks noChangeAspect="1"/>
          </p:cNvPicPr>
          <p:nvPr/>
        </p:nvPicPr>
        <p:blipFill>
          <a:blip r:embed="rId2" cstate="screen"/>
          <a:stretch>
            <a:fillRect/>
          </a:stretch>
        </p:blipFill>
        <p:spPr>
          <a:xfrm>
            <a:off x="4978400" y="901700"/>
            <a:ext cx="4008693" cy="2767026"/>
          </a:xfrm>
          <a:prstGeom prst="rect">
            <a:avLst/>
          </a:prstGeom>
        </p:spPr>
      </p:pic>
      <p:sp>
        <p:nvSpPr>
          <p:cNvPr id="9" name="Slide Number Placeholder 3"/>
          <p:cNvSpPr txBox="1">
            <a:spLocks/>
          </p:cNvSpPr>
          <p:nvPr/>
        </p:nvSpPr>
        <p:spPr>
          <a:xfrm>
            <a:off x="3460750" y="4837906"/>
            <a:ext cx="2311400" cy="2230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Channel Webinar 3-20-14</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
        <p:nvSpPr>
          <p:cNvPr id="11"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8"/>
          </p:nvPr>
        </p:nvSpPr>
        <p:spPr>
          <a:xfrm>
            <a:off x="100472" y="590764"/>
            <a:ext cx="8678862" cy="373568"/>
          </a:xfrm>
        </p:spPr>
        <p:txBody>
          <a:bodyPr/>
          <a:lstStyle/>
          <a:p>
            <a:r>
              <a:rPr lang="en-US" sz="2000" dirty="0" smtClean="0"/>
              <a:t>Power Supply Module</a:t>
            </a:r>
            <a:endParaRPr lang="en-US" sz="2000" dirty="0"/>
          </a:p>
        </p:txBody>
      </p:sp>
      <p:pic>
        <p:nvPicPr>
          <p:cNvPr id="1027" name="Picture 3" descr="Y:\J Dixon\Matrix 2 renders\ps front.JPG"/>
          <p:cNvPicPr>
            <a:picLocks noChangeAspect="1" noChangeArrowheads="1"/>
          </p:cNvPicPr>
          <p:nvPr/>
        </p:nvPicPr>
        <p:blipFill>
          <a:blip r:embed="rId2" cstate="screen">
            <a:clrChange>
              <a:clrFrom>
                <a:srgbClr val="FFFFFF"/>
              </a:clrFrom>
              <a:clrTo>
                <a:srgbClr val="FFFFFF">
                  <a:alpha val="0"/>
                </a:srgbClr>
              </a:clrTo>
            </a:clrChange>
            <a:lum bright="-20000"/>
          </a:blip>
          <a:srcRect/>
          <a:stretch>
            <a:fillRect/>
          </a:stretch>
        </p:blipFill>
        <p:spPr bwMode="auto">
          <a:xfrm>
            <a:off x="1785258" y="1766199"/>
            <a:ext cx="5349549" cy="563913"/>
          </a:xfrm>
          <a:prstGeom prst="rect">
            <a:avLst/>
          </a:prstGeom>
          <a:noFill/>
        </p:spPr>
      </p:pic>
      <p:pic>
        <p:nvPicPr>
          <p:cNvPr id="1029" name="Picture 5" descr="Y:\J Dixon\Matrix 2 renders\ps back.JPG"/>
          <p:cNvPicPr>
            <a:picLocks noChangeAspect="1" noChangeArrowheads="1"/>
          </p:cNvPicPr>
          <p:nvPr/>
        </p:nvPicPr>
        <p:blipFill>
          <a:blip r:embed="rId3" cstate="screen">
            <a:clrChange>
              <a:clrFrom>
                <a:srgbClr val="FFFFFF"/>
              </a:clrFrom>
              <a:clrTo>
                <a:srgbClr val="FFFFFF">
                  <a:alpha val="0"/>
                </a:srgbClr>
              </a:clrTo>
            </a:clrChange>
            <a:lum bright="-11000" contrast="-5000"/>
          </a:blip>
          <a:srcRect/>
          <a:stretch>
            <a:fillRect/>
          </a:stretch>
        </p:blipFill>
        <p:spPr bwMode="auto">
          <a:xfrm>
            <a:off x="1797132" y="2466318"/>
            <a:ext cx="5406056" cy="735671"/>
          </a:xfrm>
          <a:prstGeom prst="rect">
            <a:avLst/>
          </a:prstGeom>
          <a:noFill/>
        </p:spPr>
      </p:pic>
      <p:sp>
        <p:nvSpPr>
          <p:cNvPr id="12" name="TextBox 11"/>
          <p:cNvSpPr txBox="1"/>
          <p:nvPr/>
        </p:nvSpPr>
        <p:spPr>
          <a:xfrm>
            <a:off x="790285" y="1897907"/>
            <a:ext cx="670215" cy="338554"/>
          </a:xfrm>
          <a:prstGeom prst="rect">
            <a:avLst/>
          </a:prstGeom>
          <a:noFill/>
        </p:spPr>
        <p:txBody>
          <a:bodyPr wrap="square" rtlCol="0">
            <a:spAutoFit/>
          </a:bodyPr>
          <a:lstStyle/>
          <a:p>
            <a:pPr>
              <a:buClr>
                <a:schemeClr val="accent6"/>
              </a:buClr>
            </a:pPr>
            <a:r>
              <a:rPr lang="en-US" sz="1600" dirty="0" smtClean="0">
                <a:latin typeface="+mn-lt"/>
              </a:rPr>
              <a:t>1 RU</a:t>
            </a:r>
          </a:p>
        </p:txBody>
      </p:sp>
      <p:cxnSp>
        <p:nvCxnSpPr>
          <p:cNvPr id="14" name="Straight Arrow Connector 13"/>
          <p:cNvCxnSpPr>
            <a:stCxn id="12" idx="3"/>
          </p:cNvCxnSpPr>
          <p:nvPr/>
        </p:nvCxnSpPr>
        <p:spPr>
          <a:xfrm>
            <a:off x="1460500" y="2067184"/>
            <a:ext cx="431800" cy="291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142301" y="3295361"/>
            <a:ext cx="518638" cy="264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85492" y="916767"/>
            <a:ext cx="4247358" cy="584775"/>
          </a:xfrm>
          <a:prstGeom prst="rect">
            <a:avLst/>
          </a:prstGeom>
          <a:noFill/>
        </p:spPr>
        <p:txBody>
          <a:bodyPr wrap="square" rtlCol="0">
            <a:spAutoFit/>
          </a:bodyPr>
          <a:lstStyle/>
          <a:p>
            <a:pPr marL="228600" indent="-228600">
              <a:buClr>
                <a:schemeClr val="accent6"/>
              </a:buClr>
              <a:buFont typeface="Wingdings" pitchFamily="2" charset="2"/>
              <a:buChar char="§"/>
            </a:pPr>
            <a:r>
              <a:rPr lang="en-US" sz="1600" dirty="0" smtClean="0">
                <a:latin typeface="+mn-lt"/>
              </a:rPr>
              <a:t>Supported cable lengths of 500 ft./ 150 m</a:t>
            </a:r>
          </a:p>
          <a:p>
            <a:pPr marL="228600" indent="-228600">
              <a:buClr>
                <a:schemeClr val="accent6"/>
              </a:buClr>
              <a:buFont typeface="Wingdings" pitchFamily="2" charset="2"/>
              <a:buChar char="§"/>
            </a:pPr>
            <a:r>
              <a:rPr lang="en-US" sz="1600" dirty="0" smtClean="0">
                <a:latin typeface="+mn-lt"/>
              </a:rPr>
              <a:t>Redundant power supply option </a:t>
            </a:r>
          </a:p>
        </p:txBody>
      </p:sp>
      <p:cxnSp>
        <p:nvCxnSpPr>
          <p:cNvPr id="43" name="Straight Arrow Connector 42"/>
          <p:cNvCxnSpPr/>
          <p:nvPr/>
        </p:nvCxnSpPr>
        <p:spPr>
          <a:xfrm rot="5400000" flipH="1" flipV="1">
            <a:off x="3501202" y="3320761"/>
            <a:ext cx="518638" cy="264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4834703" y="3314411"/>
            <a:ext cx="518638" cy="264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282503" y="3333461"/>
            <a:ext cx="518638" cy="264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nvGraphicFramePr>
        <p:xfrm>
          <a:off x="1498600" y="3521710"/>
          <a:ext cx="6055360" cy="731520"/>
        </p:xfrm>
        <a:graphic>
          <a:graphicData uri="http://schemas.openxmlformats.org/drawingml/2006/table">
            <a:tbl>
              <a:tblPr firstRow="1" bandRow="1">
                <a:tableStyleId>{5C22544A-7EE6-4342-B048-85BDC9FD1C3A}</a:tableStyleId>
              </a:tblPr>
              <a:tblGrid>
                <a:gridCol w="1513840"/>
                <a:gridCol w="1513840"/>
                <a:gridCol w="1513840"/>
                <a:gridCol w="1513840"/>
              </a:tblGrid>
              <a:tr h="370840">
                <a:tc>
                  <a:txBody>
                    <a:bodyPr/>
                    <a:lstStyle/>
                    <a:p>
                      <a:pPr algn="ctr"/>
                      <a:r>
                        <a:rPr lang="en-US" sz="1400" b="0" dirty="0" smtClean="0"/>
                        <a:t>IEC C20</a:t>
                      </a:r>
                      <a:br>
                        <a:rPr lang="en-US" sz="1400" b="0" dirty="0" smtClean="0"/>
                      </a:br>
                      <a:r>
                        <a:rPr lang="en-US" sz="1400" b="0" dirty="0" smtClean="0"/>
                        <a:t>AC input</a:t>
                      </a:r>
                      <a:endParaRPr lang="en-US" sz="14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Power connector for</a:t>
                      </a:r>
                      <a:r>
                        <a:rPr lang="en-US" sz="1400" b="0" baseline="0" dirty="0" smtClean="0"/>
                        <a:t> Quad Controllers</a:t>
                      </a:r>
                      <a:endParaRPr lang="en-US" sz="1400" b="0" dirty="0" smtClean="0"/>
                    </a:p>
                  </a:txBody>
                  <a:tcPr/>
                </a:tc>
                <a:tc>
                  <a:txBody>
                    <a:bodyPr/>
                    <a:lstStyle/>
                    <a:p>
                      <a:pPr algn="ctr"/>
                      <a:r>
                        <a:rPr lang="en-US" sz="1400" b="0" dirty="0" smtClean="0"/>
                        <a:t>Daisy-chain up to 8 panels with one cable</a:t>
                      </a:r>
                      <a:endParaRPr lang="en-US" sz="1400" b="0" dirty="0"/>
                    </a:p>
                  </a:txBody>
                  <a:tcPr/>
                </a:tc>
                <a:tc>
                  <a:txBody>
                    <a:bodyPr/>
                    <a:lstStyle/>
                    <a:p>
                      <a:pPr algn="ctr"/>
                      <a:r>
                        <a:rPr lang="en-US" sz="1400" b="0" dirty="0" smtClean="0"/>
                        <a:t>Health status monitoring</a:t>
                      </a:r>
                      <a:endParaRPr lang="en-US" sz="1400" b="0" dirty="0"/>
                    </a:p>
                  </a:txBody>
                  <a:tcPr/>
                </a:tc>
              </a:tr>
            </a:tbl>
          </a:graphicData>
        </a:graphic>
      </p:graphicFrame>
      <p:sp>
        <p:nvSpPr>
          <p:cNvPr id="16"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17"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46</a:t>
            </a:fld>
            <a:endParaRPr lang="en-US" sz="800" dirty="0"/>
          </a:p>
        </p:txBody>
      </p:sp>
      <p:sp>
        <p:nvSpPr>
          <p:cNvPr id="18"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a:defRPr/>
            </a:pPr>
            <a:fld id="{610A0BCD-70B4-4B9D-BC9B-42A87D9211B4}" type="slidenum">
              <a:rPr lang="en-US" smtClean="0"/>
              <a:pPr>
                <a:defRPr/>
              </a:pPr>
              <a:t>47</a:t>
            </a:fld>
            <a:endParaRPr lang="en-US" dirty="0"/>
          </a:p>
        </p:txBody>
      </p:sp>
      <p:grpSp>
        <p:nvGrpSpPr>
          <p:cNvPr id="2" name="Group 39"/>
          <p:cNvGrpSpPr/>
          <p:nvPr/>
        </p:nvGrpSpPr>
        <p:grpSpPr>
          <a:xfrm>
            <a:off x="244861" y="1301375"/>
            <a:ext cx="1963270" cy="635489"/>
            <a:chOff x="654436" y="3155575"/>
            <a:chExt cx="1963270" cy="847318"/>
          </a:xfrm>
        </p:grpSpPr>
        <p:pic>
          <p:nvPicPr>
            <p:cNvPr id="19" name="Picture 18" descr="quad front.png"/>
            <p:cNvPicPr>
              <a:picLocks noChangeAspect="1"/>
            </p:cNvPicPr>
            <p:nvPr/>
          </p:nvPicPr>
          <p:blipFill>
            <a:blip r:embed="rId2" cstate="screen"/>
            <a:stretch>
              <a:fillRect/>
            </a:stretch>
          </p:blipFill>
          <p:spPr>
            <a:xfrm>
              <a:off x="654436" y="3733796"/>
              <a:ext cx="1963270" cy="269097"/>
            </a:xfrm>
            <a:prstGeom prst="rect">
              <a:avLst/>
            </a:prstGeom>
          </p:spPr>
        </p:pic>
        <p:sp>
          <p:nvSpPr>
            <p:cNvPr id="20" name="TextBox 19"/>
            <p:cNvSpPr txBox="1"/>
            <p:nvPr/>
          </p:nvSpPr>
          <p:spPr>
            <a:xfrm>
              <a:off x="672367" y="3155575"/>
              <a:ext cx="1864659" cy="574516"/>
            </a:xfrm>
            <a:prstGeom prst="rect">
              <a:avLst/>
            </a:prstGeom>
            <a:noFill/>
          </p:spPr>
          <p:txBody>
            <a:bodyPr wrap="square" rtlCol="0">
              <a:spAutoFit/>
            </a:bodyPr>
            <a:lstStyle/>
            <a:p>
              <a:pPr algn="ctr">
                <a:buClr>
                  <a:schemeClr val="accent6"/>
                </a:buClr>
              </a:pPr>
              <a:r>
                <a:rPr lang="en-US" sz="1100" dirty="0" smtClean="0">
                  <a:latin typeface="+mn-lt"/>
                </a:rPr>
                <a:t>Clarity Matrix G2</a:t>
              </a:r>
              <a:br>
                <a:rPr lang="en-US" sz="1100" dirty="0" smtClean="0">
                  <a:latin typeface="+mn-lt"/>
                </a:rPr>
              </a:br>
              <a:r>
                <a:rPr lang="en-US" sz="1100" dirty="0" smtClean="0">
                  <a:latin typeface="+mn-lt"/>
                </a:rPr>
                <a:t>Quad Controller Module</a:t>
              </a:r>
            </a:p>
          </p:txBody>
        </p:sp>
      </p:grpSp>
      <p:sp>
        <p:nvSpPr>
          <p:cNvPr id="17" name="Pentagon 16"/>
          <p:cNvSpPr/>
          <p:nvPr/>
        </p:nvSpPr>
        <p:spPr>
          <a:xfrm>
            <a:off x="5125720" y="1301375"/>
            <a:ext cx="1332231" cy="396688"/>
          </a:xfrm>
          <a:prstGeom prst="homePlate">
            <a:avLst/>
          </a:prstGeom>
          <a:ln w="3175">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solidFill>
                  <a:schemeClr val="accent1"/>
                </a:solidFill>
              </a:rPr>
              <a:t>Third party</a:t>
            </a:r>
            <a:br>
              <a:rPr lang="en-US" sz="1100" dirty="0" smtClean="0">
                <a:solidFill>
                  <a:schemeClr val="accent1"/>
                </a:solidFill>
              </a:rPr>
            </a:br>
            <a:r>
              <a:rPr lang="en-US" sz="1100" dirty="0" smtClean="0">
                <a:solidFill>
                  <a:schemeClr val="accent1"/>
                </a:solidFill>
              </a:rPr>
              <a:t>extenders</a:t>
            </a:r>
            <a:endParaRPr lang="en-US" sz="1100" dirty="0">
              <a:solidFill>
                <a:schemeClr val="accent1"/>
              </a:solidFill>
            </a:endParaRPr>
          </a:p>
        </p:txBody>
      </p:sp>
      <p:sp>
        <p:nvSpPr>
          <p:cNvPr id="14" name="Rectangle 13"/>
          <p:cNvSpPr/>
          <p:nvPr/>
        </p:nvSpPr>
        <p:spPr>
          <a:xfrm>
            <a:off x="3911600" y="1301376"/>
            <a:ext cx="1376680" cy="396688"/>
          </a:xfrm>
          <a:prstGeom prst="rect">
            <a:avLst/>
          </a:prstGeom>
          <a:ln w="3175">
            <a:solidFill>
              <a:schemeClr val="tx1"/>
            </a:solidFill>
          </a:ln>
          <a:effectLst/>
        </p:spPr>
        <p:style>
          <a:lnRef idx="1">
            <a:schemeClr val="accent5"/>
          </a:lnRef>
          <a:fillRef idx="1003">
            <a:schemeClr val="lt1"/>
          </a:fillRef>
          <a:effectRef idx="1">
            <a:schemeClr val="accent5"/>
          </a:effectRef>
          <a:fontRef idx="minor">
            <a:schemeClr val="dk1"/>
          </a:fontRef>
        </p:style>
        <p:txBody>
          <a:bodyPr rtlCol="0" anchor="ctr"/>
          <a:lstStyle/>
          <a:p>
            <a:pPr algn="ctr"/>
            <a:r>
              <a:rPr lang="en-US" sz="1100" dirty="0" smtClean="0">
                <a:solidFill>
                  <a:schemeClr val="accent1"/>
                </a:solidFill>
              </a:rPr>
              <a:t>Extended length</a:t>
            </a:r>
          </a:p>
          <a:p>
            <a:pPr algn="ctr"/>
            <a:r>
              <a:rPr lang="en-US" sz="1100" dirty="0" smtClean="0">
                <a:solidFill>
                  <a:schemeClr val="accent1"/>
                </a:solidFill>
              </a:rPr>
              <a:t>500 ft / 150m</a:t>
            </a:r>
            <a:endParaRPr lang="en-US" sz="1100" dirty="0">
              <a:solidFill>
                <a:schemeClr val="accent1"/>
              </a:solidFill>
            </a:endParaRPr>
          </a:p>
        </p:txBody>
      </p:sp>
      <p:sp>
        <p:nvSpPr>
          <p:cNvPr id="38" name="Pentagon 37"/>
          <p:cNvSpPr/>
          <p:nvPr/>
        </p:nvSpPr>
        <p:spPr>
          <a:xfrm>
            <a:off x="4543425" y="1744493"/>
            <a:ext cx="1914526" cy="402073"/>
          </a:xfrm>
          <a:prstGeom prst="homePlate">
            <a:avLst/>
          </a:prstGeom>
          <a:ln>
            <a:noFill/>
          </a:ln>
          <a:effectLst/>
        </p:spPr>
        <p:style>
          <a:lnRef idx="1">
            <a:schemeClr val="accent5"/>
          </a:lnRef>
          <a:fillRef idx="1003">
            <a:schemeClr val="lt2"/>
          </a:fillRef>
          <a:effectRef idx="2">
            <a:schemeClr val="accent5"/>
          </a:effectRef>
          <a:fontRef idx="minor">
            <a:schemeClr val="lt1"/>
          </a:fontRef>
        </p:style>
        <p:txBody>
          <a:bodyPr rtlCol="0" anchor="ctr"/>
          <a:lstStyle/>
          <a:p>
            <a:pPr algn="ctr"/>
            <a:r>
              <a:rPr lang="en-US" sz="900" dirty="0" smtClean="0">
                <a:solidFill>
                  <a:schemeClr val="accent1"/>
                </a:solidFill>
              </a:rPr>
              <a:t>Bulk cables and connectors support field-terminated lengths </a:t>
            </a:r>
            <a:endParaRPr lang="en-US" sz="900" dirty="0">
              <a:solidFill>
                <a:schemeClr val="accent1"/>
              </a:solidFill>
            </a:endParaRPr>
          </a:p>
        </p:txBody>
      </p:sp>
      <p:sp>
        <p:nvSpPr>
          <p:cNvPr id="30" name="Rectangle 29"/>
          <p:cNvSpPr/>
          <p:nvPr/>
        </p:nvSpPr>
        <p:spPr>
          <a:xfrm>
            <a:off x="2283204" y="1735041"/>
            <a:ext cx="2260221" cy="408163"/>
          </a:xfrm>
          <a:prstGeom prst="rect">
            <a:avLst/>
          </a:prstGeom>
          <a:ln w="3175">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solidFill>
                  <a:schemeClr val="accent1"/>
                </a:solidFill>
              </a:rPr>
              <a:t>Cat 6 Cable Lengths</a:t>
            </a:r>
            <a:endParaRPr lang="en-US" sz="1100" dirty="0">
              <a:solidFill>
                <a:schemeClr val="accent1"/>
              </a:solidFill>
            </a:endParaRPr>
          </a:p>
        </p:txBody>
      </p:sp>
      <p:sp>
        <p:nvSpPr>
          <p:cNvPr id="43" name="Rectangle 42"/>
          <p:cNvSpPr/>
          <p:nvPr/>
        </p:nvSpPr>
        <p:spPr>
          <a:xfrm>
            <a:off x="2283204" y="1301374"/>
            <a:ext cx="1628396" cy="396688"/>
          </a:xfrm>
          <a:prstGeom prst="rect">
            <a:avLst/>
          </a:prstGeom>
          <a:ln w="3175">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solidFill>
                  <a:schemeClr val="accent1"/>
                </a:solidFill>
              </a:rPr>
              <a:t>Standard length </a:t>
            </a:r>
            <a:br>
              <a:rPr lang="en-US" sz="1100" dirty="0" smtClean="0">
                <a:solidFill>
                  <a:schemeClr val="accent1"/>
                </a:solidFill>
              </a:rPr>
            </a:br>
            <a:r>
              <a:rPr lang="en-US" sz="1100" dirty="0" smtClean="0">
                <a:solidFill>
                  <a:schemeClr val="accent1"/>
                </a:solidFill>
              </a:rPr>
              <a:t>200 ft / 61 m</a:t>
            </a:r>
            <a:endParaRPr lang="en-US" sz="1100" dirty="0">
              <a:solidFill>
                <a:schemeClr val="accent1"/>
              </a:solidFill>
            </a:endParaRPr>
          </a:p>
        </p:txBody>
      </p:sp>
      <p:pic>
        <p:nvPicPr>
          <p:cNvPr id="42" name="Picture 41" descr="matrix.png"/>
          <p:cNvPicPr>
            <a:picLocks noChangeAspect="1"/>
          </p:cNvPicPr>
          <p:nvPr/>
        </p:nvPicPr>
        <p:blipFill>
          <a:blip r:embed="rId3" cstate="screen"/>
          <a:stretch>
            <a:fillRect/>
          </a:stretch>
        </p:blipFill>
        <p:spPr>
          <a:xfrm>
            <a:off x="6473995" y="1416976"/>
            <a:ext cx="3164937" cy="2007420"/>
          </a:xfrm>
          <a:prstGeom prst="rect">
            <a:avLst/>
          </a:prstGeom>
        </p:spPr>
      </p:pic>
      <p:pic>
        <p:nvPicPr>
          <p:cNvPr id="46" name="Picture 45" descr="quad back.png"/>
          <p:cNvPicPr>
            <a:picLocks noChangeAspect="1"/>
          </p:cNvPicPr>
          <p:nvPr/>
        </p:nvPicPr>
        <p:blipFill>
          <a:blip r:embed="rId4" cstate="screen"/>
          <a:stretch>
            <a:fillRect/>
          </a:stretch>
        </p:blipFill>
        <p:spPr>
          <a:xfrm>
            <a:off x="227551" y="1929466"/>
            <a:ext cx="1998512" cy="215712"/>
          </a:xfrm>
          <a:prstGeom prst="rect">
            <a:avLst/>
          </a:prstGeom>
        </p:spPr>
      </p:pic>
      <p:grpSp>
        <p:nvGrpSpPr>
          <p:cNvPr id="3" name="Group 58"/>
          <p:cNvGrpSpPr/>
          <p:nvPr/>
        </p:nvGrpSpPr>
        <p:grpSpPr>
          <a:xfrm>
            <a:off x="2061700" y="2143055"/>
            <a:ext cx="2436477" cy="365540"/>
            <a:chOff x="2450641" y="1825290"/>
            <a:chExt cx="2436477" cy="365540"/>
          </a:xfrm>
        </p:grpSpPr>
        <p:sp>
          <p:nvSpPr>
            <p:cNvPr id="33" name="TextBox 32"/>
            <p:cNvSpPr txBox="1"/>
            <p:nvPr/>
          </p:nvSpPr>
          <p:spPr>
            <a:xfrm>
              <a:off x="2450641" y="1981333"/>
              <a:ext cx="726231"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25 ft/7.6 m</a:t>
              </a:r>
            </a:p>
          </p:txBody>
        </p:sp>
        <p:cxnSp>
          <p:nvCxnSpPr>
            <p:cNvPr id="29" name="Straight Connector 28"/>
            <p:cNvCxnSpPr/>
            <p:nvPr/>
          </p:nvCxnSpPr>
          <p:spPr>
            <a:xfrm rot="5400000">
              <a:off x="3266735" y="1911267"/>
              <a:ext cx="159016"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rot="5400000">
              <a:off x="4243351" y="1909878"/>
              <a:ext cx="159016"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5400000">
              <a:off x="2767590" y="1904798"/>
              <a:ext cx="159016" cy="0"/>
            </a:xfrm>
            <a:prstGeom prst="line">
              <a:avLst/>
            </a:prstGeom>
            <a:ln w="3175"/>
          </p:spPr>
          <p:style>
            <a:lnRef idx="1">
              <a:schemeClr val="accent2"/>
            </a:lnRef>
            <a:fillRef idx="0">
              <a:schemeClr val="accent2"/>
            </a:fillRef>
            <a:effectRef idx="0">
              <a:schemeClr val="accent2"/>
            </a:effectRef>
            <a:fontRef idx="minor">
              <a:schemeClr val="tx1"/>
            </a:fontRef>
          </p:style>
        </p:cxnSp>
        <p:sp>
          <p:nvSpPr>
            <p:cNvPr id="34" name="TextBox 33"/>
            <p:cNvSpPr txBox="1"/>
            <p:nvPr/>
          </p:nvSpPr>
          <p:spPr>
            <a:xfrm>
              <a:off x="2886955" y="1990775"/>
              <a:ext cx="842368"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50 ft/15.2 m</a:t>
              </a:r>
            </a:p>
          </p:txBody>
        </p:sp>
        <p:sp>
          <p:nvSpPr>
            <p:cNvPr id="36" name="TextBox 35"/>
            <p:cNvSpPr txBox="1"/>
            <p:nvPr/>
          </p:nvSpPr>
          <p:spPr>
            <a:xfrm>
              <a:off x="3361827" y="1990775"/>
              <a:ext cx="878412"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75 ft/22.8 m</a:t>
              </a:r>
            </a:p>
          </p:txBody>
        </p:sp>
        <p:sp>
          <p:nvSpPr>
            <p:cNvPr id="37" name="TextBox 36"/>
            <p:cNvSpPr txBox="1"/>
            <p:nvPr/>
          </p:nvSpPr>
          <p:spPr>
            <a:xfrm>
              <a:off x="3758599" y="1988652"/>
              <a:ext cx="1128519"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100 ft/30.4m</a:t>
              </a:r>
            </a:p>
          </p:txBody>
        </p:sp>
        <p:cxnSp>
          <p:nvCxnSpPr>
            <p:cNvPr id="48" name="Straight Connector 47"/>
            <p:cNvCxnSpPr/>
            <p:nvPr/>
          </p:nvCxnSpPr>
          <p:spPr>
            <a:xfrm rot="5400000">
              <a:off x="3714651" y="1911267"/>
              <a:ext cx="159016" cy="0"/>
            </a:xfrm>
            <a:prstGeom prst="line">
              <a:avLst/>
            </a:prstGeom>
            <a:ln w="3175"/>
          </p:spPr>
          <p:style>
            <a:lnRef idx="1">
              <a:schemeClr val="accent2"/>
            </a:lnRef>
            <a:fillRef idx="0">
              <a:schemeClr val="accent2"/>
            </a:fillRef>
            <a:effectRef idx="0">
              <a:schemeClr val="accent2"/>
            </a:effectRef>
            <a:fontRef idx="minor">
              <a:schemeClr val="tx1"/>
            </a:fontRef>
          </p:style>
        </p:cxnSp>
      </p:grpSp>
      <p:grpSp>
        <p:nvGrpSpPr>
          <p:cNvPr id="4" name="Group 43"/>
          <p:cNvGrpSpPr/>
          <p:nvPr/>
        </p:nvGrpSpPr>
        <p:grpSpPr>
          <a:xfrm>
            <a:off x="244861" y="2851573"/>
            <a:ext cx="6219529" cy="1213104"/>
            <a:chOff x="244861" y="2851573"/>
            <a:chExt cx="6219529" cy="1213104"/>
          </a:xfrm>
        </p:grpSpPr>
        <p:sp>
          <p:nvSpPr>
            <p:cNvPr id="9" name="Pentagon 8"/>
            <p:cNvSpPr/>
            <p:nvPr/>
          </p:nvSpPr>
          <p:spPr>
            <a:xfrm>
              <a:off x="2289666" y="2851573"/>
              <a:ext cx="4168285" cy="396688"/>
            </a:xfrm>
            <a:prstGeom prst="homePlate">
              <a:avLst/>
            </a:prstGeom>
            <a:ln w="3175">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chemeClr val="accent1"/>
                  </a:solidFill>
                </a:rPr>
                <a:t>Standard configuration support – 500 ft / 152 m</a:t>
              </a:r>
              <a:endParaRPr lang="en-US" sz="1400" dirty="0">
                <a:solidFill>
                  <a:schemeClr val="accent1"/>
                </a:solidFill>
              </a:endParaRPr>
            </a:p>
          </p:txBody>
        </p:sp>
        <p:sp>
          <p:nvSpPr>
            <p:cNvPr id="10" name="TextBox 9"/>
            <p:cNvSpPr txBox="1"/>
            <p:nvPr/>
          </p:nvSpPr>
          <p:spPr>
            <a:xfrm>
              <a:off x="262792" y="2880272"/>
              <a:ext cx="1864659" cy="430887"/>
            </a:xfrm>
            <a:prstGeom prst="rect">
              <a:avLst/>
            </a:prstGeom>
            <a:noFill/>
          </p:spPr>
          <p:txBody>
            <a:bodyPr wrap="square" rtlCol="0">
              <a:spAutoFit/>
            </a:bodyPr>
            <a:lstStyle/>
            <a:p>
              <a:pPr algn="ctr">
                <a:buClr>
                  <a:schemeClr val="accent6"/>
                </a:buClr>
              </a:pPr>
              <a:r>
                <a:rPr lang="en-US" sz="1100" dirty="0" smtClean="0">
                  <a:latin typeface="+mn-lt"/>
                </a:rPr>
                <a:t>Clarity Matrix G2 </a:t>
              </a:r>
              <a:br>
                <a:rPr lang="en-US" sz="1100" dirty="0" smtClean="0">
                  <a:latin typeface="+mn-lt"/>
                </a:rPr>
              </a:br>
              <a:r>
                <a:rPr lang="en-US" sz="1100" dirty="0" smtClean="0">
                  <a:latin typeface="+mn-lt"/>
                </a:rPr>
                <a:t>Power Supply Module</a:t>
              </a:r>
            </a:p>
          </p:txBody>
        </p:sp>
        <p:pic>
          <p:nvPicPr>
            <p:cNvPr id="11" name="Picture 10" descr="ps front.png"/>
            <p:cNvPicPr>
              <a:picLocks noChangeAspect="1"/>
            </p:cNvPicPr>
            <p:nvPr/>
          </p:nvPicPr>
          <p:blipFill>
            <a:blip r:embed="rId5" cstate="screen"/>
            <a:stretch>
              <a:fillRect/>
            </a:stretch>
          </p:blipFill>
          <p:spPr>
            <a:xfrm>
              <a:off x="244861" y="3301476"/>
              <a:ext cx="1963270" cy="215960"/>
            </a:xfrm>
            <a:prstGeom prst="rect">
              <a:avLst/>
            </a:prstGeom>
          </p:spPr>
        </p:pic>
        <p:pic>
          <p:nvPicPr>
            <p:cNvPr id="45" name="Picture 44" descr="ps back.png"/>
            <p:cNvPicPr>
              <a:picLocks noChangeAspect="1"/>
            </p:cNvPicPr>
            <p:nvPr/>
          </p:nvPicPr>
          <p:blipFill>
            <a:blip r:embed="rId6" cstate="screen"/>
            <a:stretch>
              <a:fillRect/>
            </a:stretch>
          </p:blipFill>
          <p:spPr>
            <a:xfrm flipV="1">
              <a:off x="244861" y="3517436"/>
              <a:ext cx="1981200" cy="181446"/>
            </a:xfrm>
            <a:prstGeom prst="rect">
              <a:avLst/>
            </a:prstGeom>
          </p:spPr>
        </p:pic>
        <p:sp>
          <p:nvSpPr>
            <p:cNvPr id="56" name="Pentagon 55"/>
            <p:cNvSpPr/>
            <p:nvPr/>
          </p:nvSpPr>
          <p:spPr>
            <a:xfrm>
              <a:off x="4543425" y="3294434"/>
              <a:ext cx="1920965" cy="408561"/>
            </a:xfrm>
            <a:prstGeom prst="homePlate">
              <a:avLst/>
            </a:prstGeom>
            <a:ln w="3175">
              <a:solidFill>
                <a:schemeClr val="tx1"/>
              </a:solidFill>
            </a:ln>
            <a:effectLst/>
          </p:spPr>
          <p:style>
            <a:lnRef idx="1">
              <a:schemeClr val="accent5"/>
            </a:lnRef>
            <a:fillRef idx="1003">
              <a:schemeClr val="lt2"/>
            </a:fillRef>
            <a:effectRef idx="2">
              <a:schemeClr val="accent5"/>
            </a:effectRef>
            <a:fontRef idx="minor">
              <a:schemeClr val="lt1"/>
            </a:fontRef>
          </p:style>
          <p:txBody>
            <a:bodyPr rtlCol="0" anchor="ctr"/>
            <a:lstStyle/>
            <a:p>
              <a:pPr algn="ctr"/>
              <a:r>
                <a:rPr lang="en-US" sz="900" dirty="0" smtClean="0">
                  <a:solidFill>
                    <a:schemeClr val="accent1"/>
                  </a:solidFill>
                </a:rPr>
                <a:t>Bulk cables and connectors support field-terminated lengths </a:t>
              </a:r>
              <a:endParaRPr lang="en-US" sz="900" dirty="0">
                <a:solidFill>
                  <a:schemeClr val="accent1"/>
                </a:solidFill>
              </a:endParaRPr>
            </a:p>
          </p:txBody>
        </p:sp>
        <p:sp>
          <p:nvSpPr>
            <p:cNvPr id="57" name="Rectangle 56"/>
            <p:cNvSpPr/>
            <p:nvPr/>
          </p:nvSpPr>
          <p:spPr>
            <a:xfrm>
              <a:off x="2289643" y="3287356"/>
              <a:ext cx="2260221" cy="410884"/>
            </a:xfrm>
            <a:prstGeom prst="rect">
              <a:avLst/>
            </a:prstGeom>
            <a:ln w="3175">
              <a:solidFill>
                <a:schemeClr val="tx1"/>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solidFill>
                    <a:schemeClr val="accent1"/>
                  </a:solidFill>
                </a:rPr>
                <a:t>Power Cable Lengths</a:t>
              </a:r>
              <a:endParaRPr lang="en-US" sz="1100" dirty="0">
                <a:solidFill>
                  <a:schemeClr val="accent1"/>
                </a:solidFill>
              </a:endParaRPr>
            </a:p>
          </p:txBody>
        </p:sp>
        <p:grpSp>
          <p:nvGrpSpPr>
            <p:cNvPr id="5" name="Group 59"/>
            <p:cNvGrpSpPr/>
            <p:nvPr/>
          </p:nvGrpSpPr>
          <p:grpSpPr>
            <a:xfrm>
              <a:off x="2117263" y="3699137"/>
              <a:ext cx="2477117" cy="365540"/>
              <a:chOff x="2145841" y="1825290"/>
              <a:chExt cx="2477117" cy="365540"/>
            </a:xfrm>
          </p:grpSpPr>
          <p:sp>
            <p:nvSpPr>
              <p:cNvPr id="61" name="TextBox 60"/>
              <p:cNvSpPr txBox="1"/>
              <p:nvPr/>
            </p:nvSpPr>
            <p:spPr>
              <a:xfrm>
                <a:off x="2145841" y="1981333"/>
                <a:ext cx="726231"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25 ft/7.6 m</a:t>
                </a:r>
              </a:p>
            </p:txBody>
          </p:sp>
          <p:cxnSp>
            <p:nvCxnSpPr>
              <p:cNvPr id="62" name="Straight Connector 61"/>
              <p:cNvCxnSpPr/>
              <p:nvPr/>
            </p:nvCxnSpPr>
            <p:spPr>
              <a:xfrm rot="5400000">
                <a:off x="2946695" y="1911267"/>
                <a:ext cx="159016"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63" name="Straight Connector 62"/>
              <p:cNvCxnSpPr/>
              <p:nvPr/>
            </p:nvCxnSpPr>
            <p:spPr>
              <a:xfrm rot="5400000">
                <a:off x="3979191" y="1909878"/>
                <a:ext cx="159016"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64" name="Straight Connector 63"/>
              <p:cNvCxnSpPr/>
              <p:nvPr/>
            </p:nvCxnSpPr>
            <p:spPr>
              <a:xfrm rot="5400000">
                <a:off x="2462790" y="1904798"/>
                <a:ext cx="159016" cy="0"/>
              </a:xfrm>
              <a:prstGeom prst="line">
                <a:avLst/>
              </a:prstGeom>
              <a:ln w="3175"/>
            </p:spPr>
            <p:style>
              <a:lnRef idx="1">
                <a:schemeClr val="accent2"/>
              </a:lnRef>
              <a:fillRef idx="0">
                <a:schemeClr val="accent2"/>
              </a:fillRef>
              <a:effectRef idx="0">
                <a:schemeClr val="accent2"/>
              </a:effectRef>
              <a:fontRef idx="minor">
                <a:schemeClr val="tx1"/>
              </a:fontRef>
            </p:style>
          </p:cxnSp>
          <p:sp>
            <p:nvSpPr>
              <p:cNvPr id="65" name="TextBox 64"/>
              <p:cNvSpPr txBox="1"/>
              <p:nvPr/>
            </p:nvSpPr>
            <p:spPr>
              <a:xfrm>
                <a:off x="2566915" y="1990775"/>
                <a:ext cx="842368"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50 ft/15.2 m</a:t>
                </a:r>
              </a:p>
            </p:txBody>
          </p:sp>
          <p:sp>
            <p:nvSpPr>
              <p:cNvPr id="66" name="TextBox 65"/>
              <p:cNvSpPr txBox="1"/>
              <p:nvPr/>
            </p:nvSpPr>
            <p:spPr>
              <a:xfrm>
                <a:off x="3082427" y="1990775"/>
                <a:ext cx="878412"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75 ft/22.8 m</a:t>
                </a:r>
              </a:p>
            </p:txBody>
          </p:sp>
          <p:sp>
            <p:nvSpPr>
              <p:cNvPr id="67" name="TextBox 66"/>
              <p:cNvSpPr txBox="1"/>
              <p:nvPr/>
            </p:nvSpPr>
            <p:spPr>
              <a:xfrm>
                <a:off x="3494439" y="1988652"/>
                <a:ext cx="1128519"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100 ft/30.4m</a:t>
                </a:r>
              </a:p>
            </p:txBody>
          </p:sp>
          <p:cxnSp>
            <p:nvCxnSpPr>
              <p:cNvPr id="68" name="Straight Connector 67"/>
              <p:cNvCxnSpPr/>
              <p:nvPr/>
            </p:nvCxnSpPr>
            <p:spPr>
              <a:xfrm rot="5400000">
                <a:off x="3435251" y="1911267"/>
                <a:ext cx="159016" cy="0"/>
              </a:xfrm>
              <a:prstGeom prst="line">
                <a:avLst/>
              </a:prstGeom>
              <a:ln w="3175"/>
            </p:spPr>
            <p:style>
              <a:lnRef idx="1">
                <a:schemeClr val="accent2"/>
              </a:lnRef>
              <a:fillRef idx="0">
                <a:schemeClr val="accent2"/>
              </a:fillRef>
              <a:effectRef idx="0">
                <a:schemeClr val="accent2"/>
              </a:effectRef>
              <a:fontRef idx="minor">
                <a:schemeClr val="tx1"/>
              </a:fontRef>
            </p:style>
          </p:cxnSp>
        </p:grpSp>
      </p:grpSp>
      <p:sp>
        <p:nvSpPr>
          <p:cNvPr id="39" name="Title 2"/>
          <p:cNvSpPr>
            <a:spLocks noGrp="1"/>
          </p:cNvSpPr>
          <p:nvPr>
            <p:ph type="title"/>
          </p:nvPr>
        </p:nvSpPr>
        <p:spPr>
          <a:xfrm>
            <a:off x="162764" y="138910"/>
            <a:ext cx="7772400" cy="464342"/>
          </a:xfrm>
        </p:spPr>
        <p:txBody>
          <a:bodyPr/>
          <a:lstStyle/>
          <a:p>
            <a:r>
              <a:rPr lang="en-US" dirty="0" smtClean="0"/>
              <a:t>Clarity Matrix G2</a:t>
            </a:r>
            <a:endParaRPr lang="en-US" dirty="0"/>
          </a:p>
        </p:txBody>
      </p:sp>
      <p:sp>
        <p:nvSpPr>
          <p:cNvPr id="40" name="Text Placeholder 3"/>
          <p:cNvSpPr>
            <a:spLocks noGrp="1"/>
          </p:cNvSpPr>
          <p:nvPr>
            <p:ph type="body" sz="quarter" idx="4294967295"/>
          </p:nvPr>
        </p:nvSpPr>
        <p:spPr>
          <a:xfrm>
            <a:off x="100472" y="590764"/>
            <a:ext cx="8678862" cy="373568"/>
          </a:xfrm>
          <a:prstGeom prst="rect">
            <a:avLst/>
          </a:prstGeom>
        </p:spPr>
        <p:txBody>
          <a:bodyPr/>
          <a:lstStyle/>
          <a:p>
            <a:pPr>
              <a:buNone/>
            </a:pPr>
            <a:r>
              <a:rPr lang="en-US" sz="2000" dirty="0" smtClean="0"/>
              <a:t>Supported Cable </a:t>
            </a:r>
            <a:r>
              <a:rPr lang="en-US" sz="2000" dirty="0" smtClean="0"/>
              <a:t>Lengths</a:t>
            </a:r>
            <a:endParaRPr lang="en-US" sz="2000" dirty="0"/>
          </a:p>
        </p:txBody>
      </p:sp>
      <p:sp>
        <p:nvSpPr>
          <p:cNvPr id="41"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cxnSp>
        <p:nvCxnSpPr>
          <p:cNvPr id="47" name="Straight Connector 46"/>
          <p:cNvCxnSpPr/>
          <p:nvPr/>
        </p:nvCxnSpPr>
        <p:spPr>
          <a:xfrm rot="5400000">
            <a:off x="4352250" y="2227643"/>
            <a:ext cx="159016" cy="0"/>
          </a:xfrm>
          <a:prstGeom prst="line">
            <a:avLst/>
          </a:prstGeom>
          <a:ln w="3175"/>
        </p:spPr>
        <p:style>
          <a:lnRef idx="1">
            <a:schemeClr val="accent2"/>
          </a:lnRef>
          <a:fillRef idx="0">
            <a:schemeClr val="accent2"/>
          </a:fillRef>
          <a:effectRef idx="0">
            <a:schemeClr val="accent2"/>
          </a:effectRef>
          <a:fontRef idx="minor">
            <a:schemeClr val="tx1"/>
          </a:fontRef>
        </p:style>
      </p:cxnSp>
      <p:sp>
        <p:nvSpPr>
          <p:cNvPr id="49" name="TextBox 48"/>
          <p:cNvSpPr txBox="1"/>
          <p:nvPr/>
        </p:nvSpPr>
        <p:spPr>
          <a:xfrm>
            <a:off x="3867498" y="2306417"/>
            <a:ext cx="1128519"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200 ft/60m</a:t>
            </a:r>
          </a:p>
        </p:txBody>
      </p:sp>
      <p:cxnSp>
        <p:nvCxnSpPr>
          <p:cNvPr id="50" name="Straight Connector 49"/>
          <p:cNvCxnSpPr/>
          <p:nvPr/>
        </p:nvCxnSpPr>
        <p:spPr>
          <a:xfrm rot="5400000">
            <a:off x="4433530" y="3787203"/>
            <a:ext cx="159016" cy="0"/>
          </a:xfrm>
          <a:prstGeom prst="line">
            <a:avLst/>
          </a:prstGeom>
          <a:ln w="3175"/>
        </p:spPr>
        <p:style>
          <a:lnRef idx="1">
            <a:schemeClr val="accent2"/>
          </a:lnRef>
          <a:fillRef idx="0">
            <a:schemeClr val="accent2"/>
          </a:fillRef>
          <a:effectRef idx="0">
            <a:schemeClr val="accent2"/>
          </a:effectRef>
          <a:fontRef idx="minor">
            <a:schemeClr val="tx1"/>
          </a:fontRef>
        </p:style>
      </p:cxnSp>
      <p:sp>
        <p:nvSpPr>
          <p:cNvPr id="51" name="TextBox 50"/>
          <p:cNvSpPr txBox="1"/>
          <p:nvPr/>
        </p:nvSpPr>
        <p:spPr>
          <a:xfrm>
            <a:off x="3948778" y="3865977"/>
            <a:ext cx="1128519" cy="200055"/>
          </a:xfrm>
          <a:prstGeom prst="rect">
            <a:avLst/>
          </a:prstGeom>
          <a:noFill/>
        </p:spPr>
        <p:txBody>
          <a:bodyPr wrap="square" rtlCol="0">
            <a:spAutoFit/>
          </a:bodyPr>
          <a:lstStyle/>
          <a:p>
            <a:pPr marL="347663" indent="-347663" algn="ctr">
              <a:buClr>
                <a:schemeClr val="accent6"/>
              </a:buClr>
            </a:pPr>
            <a:r>
              <a:rPr lang="en-US" sz="700" dirty="0" smtClean="0">
                <a:solidFill>
                  <a:schemeClr val="bg1"/>
                </a:solidFill>
                <a:latin typeface="+mn-lt"/>
              </a:rPr>
              <a:t>200 ft/60m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8"/>
          </p:nvPr>
        </p:nvSpPr>
        <p:spPr>
          <a:xfrm>
            <a:off x="170322" y="597114"/>
            <a:ext cx="8678862" cy="373568"/>
          </a:xfrm>
        </p:spPr>
        <p:txBody>
          <a:bodyPr/>
          <a:lstStyle/>
          <a:p>
            <a:pPr marL="0" indent="0"/>
            <a:r>
              <a:rPr lang="en-US" sz="2000" dirty="0" smtClean="0"/>
              <a:t>Reduced Cables to the Wall</a:t>
            </a:r>
            <a:endParaRPr lang="en-US" sz="2000" dirty="0"/>
          </a:p>
        </p:txBody>
      </p:sp>
      <p:pic>
        <p:nvPicPr>
          <p:cNvPr id="2" name="Picture 8" descr="image008"/>
          <p:cNvPicPr>
            <a:picLocks noChangeAspect="1" noChangeArrowheads="1"/>
          </p:cNvPicPr>
          <p:nvPr/>
        </p:nvPicPr>
        <p:blipFill>
          <a:blip r:embed="rId2" cstate="screen"/>
          <a:srcRect/>
          <a:stretch>
            <a:fillRect/>
          </a:stretch>
        </p:blipFill>
        <p:spPr bwMode="auto">
          <a:xfrm>
            <a:off x="1008117" y="1057332"/>
            <a:ext cx="6936828" cy="3382501"/>
          </a:xfrm>
          <a:prstGeom prst="rect">
            <a:avLst/>
          </a:prstGeom>
          <a:noFill/>
          <a:ln w="9525">
            <a:noFill/>
            <a:miter lim="800000"/>
            <a:headEnd/>
            <a:tailEnd/>
          </a:ln>
        </p:spPr>
      </p:pic>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48</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84155" y="1218803"/>
            <a:ext cx="8195733" cy="2699147"/>
          </a:xfrm>
        </p:spPr>
        <p:txBody>
          <a:bodyPr/>
          <a:lstStyle/>
          <a:p>
            <a:pPr marL="228600" indent="-228600"/>
            <a:r>
              <a:rPr lang="en-US" sz="1800" dirty="0" smtClean="0"/>
              <a:t>10-Bit data path</a:t>
            </a:r>
          </a:p>
          <a:p>
            <a:pPr marL="228600" indent="-228600"/>
            <a:r>
              <a:rPr lang="en-US" sz="1800" dirty="0" err="1" smtClean="0"/>
              <a:t>Wallnet</a:t>
            </a:r>
            <a:r>
              <a:rPr lang="en-US" sz="1800" dirty="0" smtClean="0"/>
              <a:t> support (SNMP)</a:t>
            </a:r>
          </a:p>
          <a:p>
            <a:pPr marL="228600" indent="-228600"/>
            <a:r>
              <a:rPr lang="en-US" sz="1800" dirty="0" smtClean="0"/>
              <a:t>Ambient light sensor</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6672" y="654264"/>
            <a:ext cx="8678862" cy="373568"/>
          </a:xfrm>
        </p:spPr>
        <p:txBody>
          <a:bodyPr/>
          <a:lstStyle/>
          <a:p>
            <a:pPr marL="0" indent="0"/>
            <a:r>
              <a:rPr lang="en-US" dirty="0" smtClean="0"/>
              <a:t>Firmware</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49</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225714" y="201602"/>
            <a:ext cx="8382000" cy="393339"/>
          </a:xfrm>
        </p:spPr>
        <p:txBody>
          <a:bodyPr/>
          <a:lstStyle/>
          <a:p>
            <a:pPr eaLnBrk="1" hangingPunct="1"/>
            <a:r>
              <a:rPr lang="en-US" dirty="0" smtClean="0"/>
              <a:t>Typical LCD Display Architecture</a:t>
            </a:r>
          </a:p>
        </p:txBody>
      </p:sp>
      <p:grpSp>
        <p:nvGrpSpPr>
          <p:cNvPr id="2" name="Group 4"/>
          <p:cNvGrpSpPr>
            <a:grpSpLocks/>
          </p:cNvGrpSpPr>
          <p:nvPr/>
        </p:nvGrpSpPr>
        <p:grpSpPr bwMode="auto">
          <a:xfrm>
            <a:off x="198022" y="3493193"/>
            <a:ext cx="2945245" cy="847313"/>
            <a:chOff x="-12" y="3345"/>
            <a:chExt cx="1864" cy="869"/>
          </a:xfrm>
        </p:grpSpPr>
        <p:pic>
          <p:nvPicPr>
            <p:cNvPr id="5159" name="Picture 5" descr="M40L_front"/>
            <p:cNvPicPr>
              <a:picLocks noChangeAspect="1" noChangeArrowheads="1"/>
            </p:cNvPicPr>
            <p:nvPr/>
          </p:nvPicPr>
          <p:blipFill>
            <a:blip r:embed="rId3" cstate="screen"/>
            <a:stretch>
              <a:fillRect/>
            </a:stretch>
          </p:blipFill>
          <p:spPr bwMode="auto">
            <a:xfrm>
              <a:off x="768" y="3345"/>
              <a:ext cx="1084" cy="869"/>
            </a:xfrm>
            <a:prstGeom prst="rect">
              <a:avLst/>
            </a:prstGeom>
            <a:noFill/>
            <a:ln>
              <a:noFill/>
            </a:ln>
          </p:spPr>
        </p:pic>
        <p:sp>
          <p:nvSpPr>
            <p:cNvPr id="5160" name="Text Box 6"/>
            <p:cNvSpPr txBox="1">
              <a:spLocks noChangeArrowheads="1"/>
            </p:cNvSpPr>
            <p:nvPr/>
          </p:nvSpPr>
          <p:spPr bwMode="auto">
            <a:xfrm>
              <a:off x="-12" y="3512"/>
              <a:ext cx="864" cy="537"/>
            </a:xfrm>
            <a:prstGeom prst="rect">
              <a:avLst/>
            </a:prstGeom>
            <a:noFill/>
            <a:ln w="9525">
              <a:noFill/>
              <a:miter lim="800000"/>
              <a:headEnd/>
              <a:tailEnd/>
            </a:ln>
          </p:spPr>
          <p:txBody>
            <a:bodyPr>
              <a:spAutoFit/>
            </a:bodyPr>
            <a:lstStyle/>
            <a:p>
              <a:pPr algn="ctr">
                <a:spcBef>
                  <a:spcPct val="50000"/>
                </a:spcBef>
              </a:pPr>
              <a:r>
                <a:rPr lang="en-US" sz="1400" b="1"/>
                <a:t>LCD with Backlight</a:t>
              </a:r>
            </a:p>
          </p:txBody>
        </p:sp>
      </p:grpSp>
      <p:grpSp>
        <p:nvGrpSpPr>
          <p:cNvPr id="3" name="Group 7"/>
          <p:cNvGrpSpPr>
            <a:grpSpLocks/>
          </p:cNvGrpSpPr>
          <p:nvPr/>
        </p:nvGrpSpPr>
        <p:grpSpPr bwMode="auto">
          <a:xfrm>
            <a:off x="202019" y="2565357"/>
            <a:ext cx="3798481" cy="982845"/>
            <a:chOff x="-12" y="2561"/>
            <a:chExt cx="2404" cy="1008"/>
          </a:xfrm>
        </p:grpSpPr>
        <p:grpSp>
          <p:nvGrpSpPr>
            <p:cNvPr id="4" name="Group 8"/>
            <p:cNvGrpSpPr>
              <a:grpSpLocks/>
            </p:cNvGrpSpPr>
            <p:nvPr/>
          </p:nvGrpSpPr>
          <p:grpSpPr bwMode="auto">
            <a:xfrm>
              <a:off x="-12" y="2561"/>
              <a:ext cx="1671" cy="894"/>
              <a:chOff x="-12" y="2561"/>
              <a:chExt cx="1671" cy="894"/>
            </a:xfrm>
          </p:grpSpPr>
          <p:pic>
            <p:nvPicPr>
              <p:cNvPr id="5157" name="Picture 9" descr="Printed_Circuit_Board"/>
              <p:cNvPicPr>
                <a:picLocks noChangeAspect="1" noChangeArrowheads="1"/>
              </p:cNvPicPr>
              <p:nvPr/>
            </p:nvPicPr>
            <p:blipFill>
              <a:blip r:embed="rId4" cstate="screen">
                <a:clrChange>
                  <a:clrFrom>
                    <a:srgbClr val="FFFFFF"/>
                  </a:clrFrom>
                  <a:clrTo>
                    <a:srgbClr val="FFFFFF">
                      <a:alpha val="0"/>
                    </a:srgbClr>
                  </a:clrTo>
                </a:clrChange>
              </a:blip>
              <a:stretch>
                <a:fillRect/>
              </a:stretch>
            </p:blipFill>
            <p:spPr bwMode="auto">
              <a:xfrm>
                <a:off x="990" y="2561"/>
                <a:ext cx="669" cy="894"/>
              </a:xfrm>
              <a:prstGeom prst="rect">
                <a:avLst/>
              </a:prstGeom>
              <a:noFill/>
              <a:ln>
                <a:noFill/>
              </a:ln>
            </p:spPr>
          </p:pic>
          <p:sp>
            <p:nvSpPr>
              <p:cNvPr id="5158" name="Text Box 10"/>
              <p:cNvSpPr txBox="1">
                <a:spLocks noChangeArrowheads="1"/>
              </p:cNvSpPr>
              <p:nvPr/>
            </p:nvSpPr>
            <p:spPr bwMode="auto">
              <a:xfrm>
                <a:off x="-12" y="2792"/>
                <a:ext cx="864" cy="537"/>
              </a:xfrm>
              <a:prstGeom prst="rect">
                <a:avLst/>
              </a:prstGeom>
              <a:noFill/>
              <a:ln w="9525">
                <a:noFill/>
                <a:miter lim="800000"/>
                <a:headEnd/>
                <a:tailEnd/>
              </a:ln>
            </p:spPr>
            <p:txBody>
              <a:bodyPr>
                <a:spAutoFit/>
              </a:bodyPr>
              <a:lstStyle/>
              <a:p>
                <a:pPr algn="ctr">
                  <a:spcBef>
                    <a:spcPct val="50000"/>
                  </a:spcBef>
                </a:pPr>
                <a:r>
                  <a:rPr lang="en-US" sz="1400" b="1" dirty="0"/>
                  <a:t>I/O Controller Board</a:t>
                </a:r>
              </a:p>
            </p:txBody>
          </p:sp>
        </p:grpSp>
        <p:sp>
          <p:nvSpPr>
            <p:cNvPr id="5156" name="Text Box 11"/>
            <p:cNvSpPr txBox="1">
              <a:spLocks noChangeArrowheads="1"/>
            </p:cNvSpPr>
            <p:nvPr/>
          </p:nvSpPr>
          <p:spPr bwMode="auto">
            <a:xfrm>
              <a:off x="1224" y="3096"/>
              <a:ext cx="1168" cy="473"/>
            </a:xfrm>
            <a:prstGeom prst="rect">
              <a:avLst/>
            </a:prstGeom>
            <a:noFill/>
            <a:ln w="9525">
              <a:noFill/>
              <a:miter lim="800000"/>
              <a:headEnd/>
              <a:tailEnd/>
            </a:ln>
          </p:spPr>
          <p:txBody>
            <a:bodyPr>
              <a:spAutoFit/>
            </a:bodyPr>
            <a:lstStyle/>
            <a:p>
              <a:pPr>
                <a:spcBef>
                  <a:spcPct val="50000"/>
                </a:spcBef>
              </a:pPr>
              <a:r>
                <a:rPr lang="en-US" sz="2400"/>
                <a:t>+</a:t>
              </a:r>
            </a:p>
          </p:txBody>
        </p:sp>
      </p:grpSp>
      <p:grpSp>
        <p:nvGrpSpPr>
          <p:cNvPr id="5" name="Group 12"/>
          <p:cNvGrpSpPr>
            <a:grpSpLocks/>
          </p:cNvGrpSpPr>
          <p:nvPr/>
        </p:nvGrpSpPr>
        <p:grpSpPr bwMode="auto">
          <a:xfrm>
            <a:off x="202019" y="1912078"/>
            <a:ext cx="3798481" cy="985770"/>
            <a:chOff x="-12" y="1918"/>
            <a:chExt cx="2404" cy="1011"/>
          </a:xfrm>
        </p:grpSpPr>
        <p:grpSp>
          <p:nvGrpSpPr>
            <p:cNvPr id="6" name="Group 13"/>
            <p:cNvGrpSpPr>
              <a:grpSpLocks/>
            </p:cNvGrpSpPr>
            <p:nvPr/>
          </p:nvGrpSpPr>
          <p:grpSpPr bwMode="auto">
            <a:xfrm>
              <a:off x="-12" y="1918"/>
              <a:ext cx="1672" cy="770"/>
              <a:chOff x="-12" y="1918"/>
              <a:chExt cx="1672" cy="770"/>
            </a:xfrm>
          </p:grpSpPr>
          <p:pic>
            <p:nvPicPr>
              <p:cNvPr id="5153" name="Picture 14" descr="powersupply"/>
              <p:cNvPicPr>
                <a:picLocks noChangeAspect="1" noChangeArrowheads="1"/>
              </p:cNvPicPr>
              <p:nvPr/>
            </p:nvPicPr>
            <p:blipFill>
              <a:blip r:embed="rId5" cstate="screen">
                <a:clrChange>
                  <a:clrFrom>
                    <a:srgbClr val="FFFFFF"/>
                  </a:clrFrom>
                  <a:clrTo>
                    <a:srgbClr val="FFFFFF">
                      <a:alpha val="0"/>
                    </a:srgbClr>
                  </a:clrTo>
                </a:clrChange>
              </a:blip>
              <a:stretch>
                <a:fillRect/>
              </a:stretch>
            </p:blipFill>
            <p:spPr bwMode="auto">
              <a:xfrm>
                <a:off x="1082" y="1918"/>
                <a:ext cx="578" cy="770"/>
              </a:xfrm>
              <a:prstGeom prst="rect">
                <a:avLst/>
              </a:prstGeom>
              <a:noFill/>
              <a:ln>
                <a:noFill/>
              </a:ln>
            </p:spPr>
          </p:pic>
          <p:sp>
            <p:nvSpPr>
              <p:cNvPr id="5154" name="Text Box 15"/>
              <p:cNvSpPr txBox="1">
                <a:spLocks noChangeArrowheads="1"/>
              </p:cNvSpPr>
              <p:nvPr/>
            </p:nvSpPr>
            <p:spPr bwMode="auto">
              <a:xfrm>
                <a:off x="-12" y="2064"/>
                <a:ext cx="864" cy="316"/>
              </a:xfrm>
              <a:prstGeom prst="rect">
                <a:avLst/>
              </a:prstGeom>
              <a:noFill/>
              <a:ln w="9525">
                <a:noFill/>
                <a:miter lim="800000"/>
                <a:headEnd/>
                <a:tailEnd/>
              </a:ln>
            </p:spPr>
            <p:txBody>
              <a:bodyPr>
                <a:spAutoFit/>
              </a:bodyPr>
              <a:lstStyle/>
              <a:p>
                <a:pPr algn="ctr">
                  <a:spcBef>
                    <a:spcPct val="50000"/>
                  </a:spcBef>
                </a:pPr>
                <a:r>
                  <a:rPr lang="en-US" sz="1400" b="1"/>
                  <a:t>Power supply</a:t>
                </a:r>
              </a:p>
            </p:txBody>
          </p:sp>
        </p:grpSp>
        <p:sp>
          <p:nvSpPr>
            <p:cNvPr id="5152" name="Text Box 16"/>
            <p:cNvSpPr txBox="1">
              <a:spLocks noChangeArrowheads="1"/>
            </p:cNvSpPr>
            <p:nvPr/>
          </p:nvSpPr>
          <p:spPr bwMode="auto">
            <a:xfrm>
              <a:off x="1224" y="2456"/>
              <a:ext cx="1168" cy="473"/>
            </a:xfrm>
            <a:prstGeom prst="rect">
              <a:avLst/>
            </a:prstGeom>
            <a:noFill/>
            <a:ln w="9525">
              <a:noFill/>
              <a:miter lim="800000"/>
              <a:headEnd/>
              <a:tailEnd/>
            </a:ln>
          </p:spPr>
          <p:txBody>
            <a:bodyPr>
              <a:spAutoFit/>
            </a:bodyPr>
            <a:lstStyle/>
            <a:p>
              <a:pPr>
                <a:spcBef>
                  <a:spcPct val="50000"/>
                </a:spcBef>
              </a:pPr>
              <a:r>
                <a:rPr lang="en-US" sz="2400" dirty="0"/>
                <a:t>+</a:t>
              </a:r>
            </a:p>
          </p:txBody>
        </p:sp>
      </p:grpSp>
      <p:grpSp>
        <p:nvGrpSpPr>
          <p:cNvPr id="7" name="Group 17"/>
          <p:cNvGrpSpPr>
            <a:grpSpLocks/>
          </p:cNvGrpSpPr>
          <p:nvPr/>
        </p:nvGrpSpPr>
        <p:grpSpPr bwMode="auto">
          <a:xfrm>
            <a:off x="176738" y="1296157"/>
            <a:ext cx="3823762" cy="851214"/>
            <a:chOff x="100" y="1352"/>
            <a:chExt cx="2420" cy="873"/>
          </a:xfrm>
        </p:grpSpPr>
        <p:pic>
          <p:nvPicPr>
            <p:cNvPr id="5148" name="Picture 18" descr="board pc"/>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064" y="1352"/>
              <a:ext cx="736" cy="552"/>
            </a:xfrm>
            <a:prstGeom prst="rect">
              <a:avLst/>
            </a:prstGeom>
            <a:noFill/>
            <a:ln w="9525">
              <a:noFill/>
              <a:miter lim="800000"/>
              <a:headEnd/>
              <a:tailEnd/>
            </a:ln>
          </p:spPr>
        </p:pic>
        <p:sp>
          <p:nvSpPr>
            <p:cNvPr id="5149" name="Text Box 19"/>
            <p:cNvSpPr txBox="1">
              <a:spLocks noChangeArrowheads="1"/>
            </p:cNvSpPr>
            <p:nvPr/>
          </p:nvSpPr>
          <p:spPr bwMode="auto">
            <a:xfrm>
              <a:off x="100" y="1480"/>
              <a:ext cx="944" cy="537"/>
            </a:xfrm>
            <a:prstGeom prst="rect">
              <a:avLst/>
            </a:prstGeom>
            <a:noFill/>
            <a:ln w="9525">
              <a:noFill/>
              <a:miter lim="800000"/>
              <a:headEnd/>
              <a:tailEnd/>
            </a:ln>
          </p:spPr>
          <p:txBody>
            <a:bodyPr>
              <a:spAutoFit/>
            </a:bodyPr>
            <a:lstStyle/>
            <a:p>
              <a:pPr algn="ctr">
                <a:spcBef>
                  <a:spcPct val="50000"/>
                </a:spcBef>
              </a:pPr>
              <a:r>
                <a:rPr lang="en-US" sz="1400" b="1" dirty="0"/>
                <a:t>Single Board PC + Software</a:t>
              </a:r>
            </a:p>
          </p:txBody>
        </p:sp>
        <p:sp>
          <p:nvSpPr>
            <p:cNvPr id="5150" name="Text Box 20"/>
            <p:cNvSpPr txBox="1">
              <a:spLocks noChangeArrowheads="1"/>
            </p:cNvSpPr>
            <p:nvPr/>
          </p:nvSpPr>
          <p:spPr bwMode="auto">
            <a:xfrm>
              <a:off x="1352" y="1752"/>
              <a:ext cx="1168" cy="473"/>
            </a:xfrm>
            <a:prstGeom prst="rect">
              <a:avLst/>
            </a:prstGeom>
            <a:noFill/>
            <a:ln w="9525">
              <a:noFill/>
              <a:miter lim="800000"/>
              <a:headEnd/>
              <a:tailEnd/>
            </a:ln>
          </p:spPr>
          <p:txBody>
            <a:bodyPr>
              <a:spAutoFit/>
            </a:bodyPr>
            <a:lstStyle/>
            <a:p>
              <a:pPr>
                <a:spcBef>
                  <a:spcPct val="50000"/>
                </a:spcBef>
              </a:pPr>
              <a:r>
                <a:rPr lang="en-US" sz="2400"/>
                <a:t>+</a:t>
              </a:r>
            </a:p>
          </p:txBody>
        </p:sp>
      </p:grpSp>
      <p:grpSp>
        <p:nvGrpSpPr>
          <p:cNvPr id="8" name="Group 21"/>
          <p:cNvGrpSpPr>
            <a:grpSpLocks/>
          </p:cNvGrpSpPr>
          <p:nvPr/>
        </p:nvGrpSpPr>
        <p:grpSpPr bwMode="auto">
          <a:xfrm>
            <a:off x="202019" y="853263"/>
            <a:ext cx="3798481" cy="648405"/>
            <a:chOff x="-12" y="944"/>
            <a:chExt cx="2404" cy="665"/>
          </a:xfrm>
        </p:grpSpPr>
        <p:grpSp>
          <p:nvGrpSpPr>
            <p:cNvPr id="9" name="Group 22"/>
            <p:cNvGrpSpPr>
              <a:grpSpLocks/>
            </p:cNvGrpSpPr>
            <p:nvPr/>
          </p:nvGrpSpPr>
          <p:grpSpPr bwMode="auto">
            <a:xfrm>
              <a:off x="-12" y="944"/>
              <a:ext cx="1671" cy="364"/>
              <a:chOff x="-12" y="944"/>
              <a:chExt cx="1671" cy="364"/>
            </a:xfrm>
          </p:grpSpPr>
          <p:pic>
            <p:nvPicPr>
              <p:cNvPr id="5145" name="Picture 23" descr="computer fan"/>
              <p:cNvPicPr>
                <a:picLocks noChangeAspect="1" noChangeArrowheads="1"/>
              </p:cNvPicPr>
              <p:nvPr/>
            </p:nvPicPr>
            <p:blipFill>
              <a:blip r:embed="rId7" cstate="screen"/>
              <a:stretch>
                <a:fillRect/>
              </a:stretch>
            </p:blipFill>
            <p:spPr bwMode="auto">
              <a:xfrm>
                <a:off x="1060" y="944"/>
                <a:ext cx="239" cy="319"/>
              </a:xfrm>
              <a:prstGeom prst="rect">
                <a:avLst/>
              </a:prstGeom>
              <a:noFill/>
              <a:ln>
                <a:noFill/>
              </a:ln>
            </p:spPr>
          </p:pic>
          <p:pic>
            <p:nvPicPr>
              <p:cNvPr id="5146" name="Picture 24" descr="computer fan"/>
              <p:cNvPicPr>
                <a:picLocks noChangeAspect="1" noChangeArrowheads="1"/>
              </p:cNvPicPr>
              <p:nvPr/>
            </p:nvPicPr>
            <p:blipFill>
              <a:blip r:embed="rId7" cstate="screen"/>
              <a:stretch>
                <a:fillRect/>
              </a:stretch>
            </p:blipFill>
            <p:spPr bwMode="auto">
              <a:xfrm>
                <a:off x="1420" y="944"/>
                <a:ext cx="239" cy="319"/>
              </a:xfrm>
              <a:prstGeom prst="rect">
                <a:avLst/>
              </a:prstGeom>
              <a:noFill/>
              <a:ln>
                <a:noFill/>
              </a:ln>
            </p:spPr>
          </p:pic>
          <p:sp>
            <p:nvSpPr>
              <p:cNvPr id="5147" name="Text Box 25"/>
              <p:cNvSpPr txBox="1">
                <a:spLocks noChangeArrowheads="1"/>
              </p:cNvSpPr>
              <p:nvPr/>
            </p:nvSpPr>
            <p:spPr bwMode="auto">
              <a:xfrm>
                <a:off x="-12" y="992"/>
                <a:ext cx="864" cy="316"/>
              </a:xfrm>
              <a:prstGeom prst="rect">
                <a:avLst/>
              </a:prstGeom>
              <a:noFill/>
              <a:ln w="9525">
                <a:noFill/>
                <a:miter lim="800000"/>
                <a:headEnd/>
                <a:tailEnd/>
              </a:ln>
            </p:spPr>
            <p:txBody>
              <a:bodyPr>
                <a:spAutoFit/>
              </a:bodyPr>
              <a:lstStyle/>
              <a:p>
                <a:pPr algn="ctr">
                  <a:spcBef>
                    <a:spcPct val="50000"/>
                  </a:spcBef>
                </a:pPr>
                <a:r>
                  <a:rPr lang="en-US" sz="1400" b="1" dirty="0"/>
                  <a:t>Fans</a:t>
                </a:r>
              </a:p>
            </p:txBody>
          </p:sp>
        </p:grpSp>
        <p:sp>
          <p:nvSpPr>
            <p:cNvPr id="5144" name="Text Box 26"/>
            <p:cNvSpPr txBox="1">
              <a:spLocks noChangeArrowheads="1"/>
            </p:cNvSpPr>
            <p:nvPr/>
          </p:nvSpPr>
          <p:spPr bwMode="auto">
            <a:xfrm>
              <a:off x="1224" y="1136"/>
              <a:ext cx="1168" cy="473"/>
            </a:xfrm>
            <a:prstGeom prst="rect">
              <a:avLst/>
            </a:prstGeom>
            <a:noFill/>
            <a:ln w="9525">
              <a:noFill/>
              <a:miter lim="800000"/>
              <a:headEnd/>
              <a:tailEnd/>
            </a:ln>
          </p:spPr>
          <p:txBody>
            <a:bodyPr>
              <a:spAutoFit/>
            </a:bodyPr>
            <a:lstStyle/>
            <a:p>
              <a:pPr>
                <a:spcBef>
                  <a:spcPct val="50000"/>
                </a:spcBef>
              </a:pPr>
              <a:r>
                <a:rPr lang="en-US" sz="2400"/>
                <a:t>+</a:t>
              </a:r>
            </a:p>
          </p:txBody>
        </p:sp>
      </p:grpSp>
      <p:sp>
        <p:nvSpPr>
          <p:cNvPr id="875547" name="Line 27"/>
          <p:cNvSpPr>
            <a:spLocks noChangeShapeType="1"/>
          </p:cNvSpPr>
          <p:nvPr/>
        </p:nvSpPr>
        <p:spPr bwMode="auto">
          <a:xfrm>
            <a:off x="4129938" y="2215987"/>
            <a:ext cx="518262" cy="0"/>
          </a:xfrm>
          <a:prstGeom prst="line">
            <a:avLst/>
          </a:prstGeom>
          <a:noFill/>
          <a:ln w="76200">
            <a:solidFill>
              <a:schemeClr val="accent2"/>
            </a:solidFill>
            <a:round/>
            <a:headEnd/>
            <a:tailEnd type="triangle" w="med" len="med"/>
          </a:ln>
        </p:spPr>
        <p:txBody>
          <a:bodyPr/>
          <a:lstStyle/>
          <a:p>
            <a:endParaRPr lang="en-US"/>
          </a:p>
        </p:txBody>
      </p:sp>
      <p:grpSp>
        <p:nvGrpSpPr>
          <p:cNvPr id="40" name="Group 39"/>
          <p:cNvGrpSpPr/>
          <p:nvPr/>
        </p:nvGrpSpPr>
        <p:grpSpPr>
          <a:xfrm>
            <a:off x="5151976" y="836576"/>
            <a:ext cx="3877724" cy="3098922"/>
            <a:chOff x="5490468" y="836576"/>
            <a:chExt cx="3653531" cy="3098922"/>
          </a:xfrm>
        </p:grpSpPr>
        <p:grpSp>
          <p:nvGrpSpPr>
            <p:cNvPr id="10" name="Group 28"/>
            <p:cNvGrpSpPr>
              <a:grpSpLocks/>
            </p:cNvGrpSpPr>
            <p:nvPr/>
          </p:nvGrpSpPr>
          <p:grpSpPr bwMode="auto">
            <a:xfrm>
              <a:off x="5490884" y="836576"/>
              <a:ext cx="3653115" cy="857064"/>
              <a:chOff x="3448" y="800"/>
              <a:chExt cx="2256" cy="879"/>
            </a:xfrm>
          </p:grpSpPr>
          <p:sp>
            <p:nvSpPr>
              <p:cNvPr id="5141" name="Line 29"/>
              <p:cNvSpPr>
                <a:spLocks noChangeShapeType="1"/>
              </p:cNvSpPr>
              <p:nvPr/>
            </p:nvSpPr>
            <p:spPr bwMode="auto">
              <a:xfrm flipV="1">
                <a:off x="3448" y="800"/>
                <a:ext cx="0" cy="240"/>
              </a:xfrm>
              <a:prstGeom prst="line">
                <a:avLst/>
              </a:prstGeom>
              <a:noFill/>
              <a:ln w="38100">
                <a:solidFill>
                  <a:schemeClr val="tx1"/>
                </a:solidFill>
                <a:round/>
                <a:headEnd/>
                <a:tailEnd type="triangle" w="med" len="med"/>
              </a:ln>
            </p:spPr>
            <p:txBody>
              <a:bodyPr/>
              <a:lstStyle/>
              <a:p>
                <a:endParaRPr lang="en-US"/>
              </a:p>
            </p:txBody>
          </p:sp>
          <p:sp>
            <p:nvSpPr>
              <p:cNvPr id="5142" name="Text Box 30"/>
              <p:cNvSpPr txBox="1">
                <a:spLocks noChangeArrowheads="1"/>
              </p:cNvSpPr>
              <p:nvPr/>
            </p:nvSpPr>
            <p:spPr bwMode="auto">
              <a:xfrm>
                <a:off x="3584" y="888"/>
                <a:ext cx="2120" cy="791"/>
              </a:xfrm>
              <a:prstGeom prst="rect">
                <a:avLst/>
              </a:prstGeom>
              <a:noFill/>
              <a:ln w="9525">
                <a:noFill/>
                <a:miter lim="800000"/>
                <a:headEnd/>
                <a:tailEnd/>
              </a:ln>
            </p:spPr>
            <p:txBody>
              <a:bodyPr>
                <a:spAutoFit/>
              </a:bodyPr>
              <a:lstStyle/>
              <a:p>
                <a:pPr>
                  <a:lnSpc>
                    <a:spcPct val="50000"/>
                  </a:lnSpc>
                  <a:spcBef>
                    <a:spcPct val="25000"/>
                  </a:spcBef>
                </a:pPr>
                <a:r>
                  <a:rPr lang="en-US" sz="1800" dirty="0"/>
                  <a:t>Weight &amp; Depth </a:t>
                </a:r>
              </a:p>
              <a:p>
                <a:pPr>
                  <a:lnSpc>
                    <a:spcPct val="85000"/>
                  </a:lnSpc>
                  <a:spcBef>
                    <a:spcPct val="25000"/>
                  </a:spcBef>
                </a:pPr>
                <a:r>
                  <a:rPr lang="en-US" sz="1800" dirty="0"/>
                  <a:t>   </a:t>
                </a:r>
                <a:r>
                  <a:rPr lang="en-US" sz="1600" dirty="0">
                    <a:solidFill>
                      <a:schemeClr val="accent2"/>
                    </a:solidFill>
                  </a:rPr>
                  <a:t>- Mounting, alignment, structural and service issues</a:t>
                </a:r>
              </a:p>
            </p:txBody>
          </p:sp>
        </p:grpSp>
        <p:grpSp>
          <p:nvGrpSpPr>
            <p:cNvPr id="11" name="Group 31"/>
            <p:cNvGrpSpPr>
              <a:grpSpLocks/>
            </p:cNvGrpSpPr>
            <p:nvPr/>
          </p:nvGrpSpPr>
          <p:grpSpPr bwMode="auto">
            <a:xfrm>
              <a:off x="5490468" y="1702157"/>
              <a:ext cx="3564631" cy="609405"/>
              <a:chOff x="3448" y="1672"/>
              <a:chExt cx="2256" cy="625"/>
            </a:xfrm>
          </p:grpSpPr>
          <p:sp>
            <p:nvSpPr>
              <p:cNvPr id="5139" name="Text Box 32"/>
              <p:cNvSpPr txBox="1">
                <a:spLocks noChangeArrowheads="1"/>
              </p:cNvSpPr>
              <p:nvPr/>
            </p:nvSpPr>
            <p:spPr bwMode="auto">
              <a:xfrm>
                <a:off x="3584" y="1776"/>
                <a:ext cx="2120" cy="521"/>
              </a:xfrm>
              <a:prstGeom prst="rect">
                <a:avLst/>
              </a:prstGeom>
              <a:noFill/>
              <a:ln w="9525">
                <a:noFill/>
                <a:miter lim="800000"/>
                <a:headEnd/>
                <a:tailEnd/>
              </a:ln>
            </p:spPr>
            <p:txBody>
              <a:bodyPr>
                <a:spAutoFit/>
              </a:bodyPr>
              <a:lstStyle/>
              <a:p>
                <a:pPr>
                  <a:lnSpc>
                    <a:spcPct val="50000"/>
                  </a:lnSpc>
                  <a:spcBef>
                    <a:spcPct val="50000"/>
                  </a:spcBef>
                </a:pPr>
                <a:r>
                  <a:rPr lang="en-US" sz="1800" dirty="0"/>
                  <a:t>Heat </a:t>
                </a:r>
              </a:p>
              <a:p>
                <a:pPr>
                  <a:lnSpc>
                    <a:spcPct val="50000"/>
                  </a:lnSpc>
                  <a:spcBef>
                    <a:spcPct val="50000"/>
                  </a:spcBef>
                </a:pPr>
                <a:r>
                  <a:rPr lang="en-US" sz="1800" dirty="0"/>
                  <a:t>   </a:t>
                </a:r>
                <a:r>
                  <a:rPr lang="en-US" sz="1600" dirty="0">
                    <a:solidFill>
                      <a:schemeClr val="accent2"/>
                    </a:solidFill>
                  </a:rPr>
                  <a:t>- TIR and Failures</a:t>
                </a:r>
              </a:p>
            </p:txBody>
          </p:sp>
          <p:sp>
            <p:nvSpPr>
              <p:cNvPr id="5140" name="Line 33"/>
              <p:cNvSpPr>
                <a:spLocks noChangeShapeType="1"/>
              </p:cNvSpPr>
              <p:nvPr/>
            </p:nvSpPr>
            <p:spPr bwMode="auto">
              <a:xfrm flipV="1">
                <a:off x="3448" y="1672"/>
                <a:ext cx="0" cy="240"/>
              </a:xfrm>
              <a:prstGeom prst="line">
                <a:avLst/>
              </a:prstGeom>
              <a:noFill/>
              <a:ln w="38100">
                <a:solidFill>
                  <a:schemeClr val="tx1"/>
                </a:solidFill>
                <a:round/>
                <a:headEnd/>
                <a:tailEnd type="triangle" w="med" len="med"/>
              </a:ln>
            </p:spPr>
            <p:txBody>
              <a:bodyPr/>
              <a:lstStyle/>
              <a:p>
                <a:endParaRPr lang="en-US"/>
              </a:p>
            </p:txBody>
          </p:sp>
        </p:grpSp>
        <p:grpSp>
          <p:nvGrpSpPr>
            <p:cNvPr id="12" name="Group 34"/>
            <p:cNvGrpSpPr>
              <a:grpSpLocks/>
            </p:cNvGrpSpPr>
            <p:nvPr/>
          </p:nvGrpSpPr>
          <p:grpSpPr bwMode="auto">
            <a:xfrm>
              <a:off x="5490468" y="2432158"/>
              <a:ext cx="3653115" cy="849263"/>
              <a:chOff x="3448" y="2376"/>
              <a:chExt cx="2312" cy="871"/>
            </a:xfrm>
          </p:grpSpPr>
          <p:sp>
            <p:nvSpPr>
              <p:cNvPr id="5137" name="Text Box 35"/>
              <p:cNvSpPr txBox="1">
                <a:spLocks noChangeArrowheads="1"/>
              </p:cNvSpPr>
              <p:nvPr/>
            </p:nvSpPr>
            <p:spPr bwMode="auto">
              <a:xfrm>
                <a:off x="3584" y="2456"/>
                <a:ext cx="2176" cy="791"/>
              </a:xfrm>
              <a:prstGeom prst="rect">
                <a:avLst/>
              </a:prstGeom>
              <a:noFill/>
              <a:ln w="9525">
                <a:noFill/>
                <a:miter lim="800000"/>
                <a:headEnd/>
                <a:tailEnd/>
              </a:ln>
            </p:spPr>
            <p:txBody>
              <a:bodyPr wrap="square">
                <a:spAutoFit/>
              </a:bodyPr>
              <a:lstStyle/>
              <a:p>
                <a:pPr>
                  <a:lnSpc>
                    <a:spcPct val="50000"/>
                  </a:lnSpc>
                  <a:spcBef>
                    <a:spcPct val="25000"/>
                  </a:spcBef>
                </a:pPr>
                <a:r>
                  <a:rPr lang="en-US" sz="1800" dirty="0"/>
                  <a:t>Points of failure </a:t>
                </a:r>
              </a:p>
              <a:p>
                <a:pPr>
                  <a:lnSpc>
                    <a:spcPct val="85000"/>
                  </a:lnSpc>
                  <a:spcBef>
                    <a:spcPct val="25000"/>
                  </a:spcBef>
                </a:pPr>
                <a:r>
                  <a:rPr lang="en-US" sz="1800" dirty="0"/>
                  <a:t>   </a:t>
                </a:r>
                <a:r>
                  <a:rPr lang="en-US" sz="1600" dirty="0">
                    <a:solidFill>
                      <a:schemeClr val="accent2"/>
                    </a:solidFill>
                  </a:rPr>
                  <a:t>- High probability that something breaks</a:t>
                </a:r>
              </a:p>
            </p:txBody>
          </p:sp>
          <p:sp>
            <p:nvSpPr>
              <p:cNvPr id="5138" name="Line 36"/>
              <p:cNvSpPr>
                <a:spLocks noChangeShapeType="1"/>
              </p:cNvSpPr>
              <p:nvPr/>
            </p:nvSpPr>
            <p:spPr bwMode="auto">
              <a:xfrm flipV="1">
                <a:off x="3448" y="2376"/>
                <a:ext cx="0" cy="240"/>
              </a:xfrm>
              <a:prstGeom prst="line">
                <a:avLst/>
              </a:prstGeom>
              <a:noFill/>
              <a:ln w="38100">
                <a:solidFill>
                  <a:schemeClr val="tx1"/>
                </a:solidFill>
                <a:round/>
                <a:headEnd/>
                <a:tailEnd type="triangle" w="med" len="med"/>
              </a:ln>
            </p:spPr>
            <p:txBody>
              <a:bodyPr/>
              <a:lstStyle/>
              <a:p>
                <a:endParaRPr lang="en-US"/>
              </a:p>
            </p:txBody>
          </p:sp>
        </p:grpSp>
        <p:grpSp>
          <p:nvGrpSpPr>
            <p:cNvPr id="13" name="Group 37"/>
            <p:cNvGrpSpPr>
              <a:grpSpLocks/>
            </p:cNvGrpSpPr>
            <p:nvPr/>
          </p:nvGrpSpPr>
          <p:grpSpPr bwMode="auto">
            <a:xfrm>
              <a:off x="5490468" y="3308229"/>
              <a:ext cx="3653115" cy="627269"/>
              <a:chOff x="3448" y="3160"/>
              <a:chExt cx="2312" cy="601"/>
            </a:xfrm>
          </p:grpSpPr>
          <p:sp>
            <p:nvSpPr>
              <p:cNvPr id="5135" name="Text Box 38"/>
              <p:cNvSpPr txBox="1">
                <a:spLocks noChangeArrowheads="1"/>
              </p:cNvSpPr>
              <p:nvPr/>
            </p:nvSpPr>
            <p:spPr bwMode="auto">
              <a:xfrm>
                <a:off x="3584" y="3248"/>
                <a:ext cx="2176" cy="513"/>
              </a:xfrm>
              <a:prstGeom prst="rect">
                <a:avLst/>
              </a:prstGeom>
              <a:noFill/>
              <a:ln w="9525">
                <a:noFill/>
                <a:miter lim="800000"/>
                <a:headEnd/>
                <a:tailEnd/>
              </a:ln>
            </p:spPr>
            <p:txBody>
              <a:bodyPr wrap="square">
                <a:spAutoFit/>
              </a:bodyPr>
              <a:lstStyle/>
              <a:p>
                <a:pPr>
                  <a:lnSpc>
                    <a:spcPct val="50000"/>
                  </a:lnSpc>
                  <a:spcBef>
                    <a:spcPct val="25000"/>
                  </a:spcBef>
                </a:pPr>
                <a:r>
                  <a:rPr lang="en-US" sz="1800" dirty="0"/>
                  <a:t>MTTR </a:t>
                </a:r>
              </a:p>
              <a:p>
                <a:pPr>
                  <a:lnSpc>
                    <a:spcPct val="85000"/>
                  </a:lnSpc>
                  <a:spcBef>
                    <a:spcPct val="25000"/>
                  </a:spcBef>
                </a:pPr>
                <a:r>
                  <a:rPr lang="en-US" sz="1800" dirty="0"/>
                  <a:t>   </a:t>
                </a:r>
                <a:r>
                  <a:rPr lang="en-US" sz="1600" dirty="0">
                    <a:solidFill>
                      <a:schemeClr val="accent2"/>
                    </a:solidFill>
                  </a:rPr>
                  <a:t>- Finding and replacing the bad part</a:t>
                </a:r>
              </a:p>
            </p:txBody>
          </p:sp>
          <p:sp>
            <p:nvSpPr>
              <p:cNvPr id="5136" name="Line 39"/>
              <p:cNvSpPr>
                <a:spLocks noChangeShapeType="1"/>
              </p:cNvSpPr>
              <p:nvPr/>
            </p:nvSpPr>
            <p:spPr bwMode="auto">
              <a:xfrm flipV="1">
                <a:off x="3448" y="3160"/>
                <a:ext cx="0" cy="240"/>
              </a:xfrm>
              <a:prstGeom prst="line">
                <a:avLst/>
              </a:prstGeom>
              <a:noFill/>
              <a:ln w="38100">
                <a:solidFill>
                  <a:schemeClr val="tx1"/>
                </a:solidFill>
                <a:round/>
                <a:headEnd/>
                <a:tailEnd type="triangle" w="med" len="med"/>
              </a:ln>
            </p:spPr>
            <p:txBody>
              <a:bodyPr/>
              <a:lstStyle/>
              <a:p>
                <a:endParaRPr lang="en-US"/>
              </a:p>
            </p:txBody>
          </p:sp>
        </p:grpSp>
      </p:grpSp>
      <p:sp>
        <p:nvSpPr>
          <p:cNvPr id="5134" name="Slide Number Placeholder 3"/>
          <p:cNvSpPr>
            <a:spLocks noGrp="1"/>
          </p:cNvSpPr>
          <p:nvPr>
            <p:ph type="sldNum" sz="quarter" idx="10"/>
          </p:nvPr>
        </p:nvSpPr>
        <p:spPr>
          <a:xfrm>
            <a:off x="225427" y="4800599"/>
            <a:ext cx="2954193" cy="176646"/>
          </a:xfrm>
          <a:noFill/>
        </p:spPr>
        <p:txBody>
          <a:bodyPr/>
          <a:lstStyle/>
          <a:p>
            <a:r>
              <a:rPr lang="en-US" sz="900" dirty="0" smtClean="0"/>
              <a:t>Confidential  |  © 2011 Planar Systems, Inc.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5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4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7800" y="1218805"/>
            <a:ext cx="4616450" cy="1867295"/>
          </a:xfrm>
        </p:spPr>
        <p:txBody>
          <a:bodyPr/>
          <a:lstStyle/>
          <a:p>
            <a:pPr marL="228600" indent="-228600"/>
            <a:r>
              <a:rPr lang="en-US" sz="1800" dirty="0" err="1" smtClean="0"/>
              <a:t>EasyAxis</a:t>
            </a:r>
            <a:r>
              <a:rPr lang="en-US" sz="1800" dirty="0" smtClean="0"/>
              <a:t>™ Mounting System includes added robustness and improved cable access</a:t>
            </a:r>
          </a:p>
          <a:p>
            <a:pPr marL="228600" indent="-228600"/>
            <a:r>
              <a:rPr lang="en-US" sz="1800" dirty="0" smtClean="0"/>
              <a:t>Reduced space requirements above the panel for service position</a:t>
            </a:r>
          </a:p>
          <a:p>
            <a:pPr marL="228600" indent="-228600"/>
            <a:r>
              <a:rPr lang="en-US" sz="1800" dirty="0" smtClean="0"/>
              <a:t>Attachment points maintain position of previous </a:t>
            </a:r>
            <a:r>
              <a:rPr lang="en-US" sz="1800" dirty="0" err="1" smtClean="0"/>
              <a:t>EasyAxis</a:t>
            </a:r>
            <a:r>
              <a:rPr lang="en-US" sz="1800" dirty="0" smtClean="0"/>
              <a:t> mount</a:t>
            </a:r>
          </a:p>
          <a:p>
            <a:pPr marL="228600" indent="-228600"/>
            <a:r>
              <a:rPr lang="en-US" sz="1800" dirty="0" smtClean="0"/>
              <a:t>Now supports optional VESA mounting</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228600" indent="-228600"/>
            <a:r>
              <a:rPr lang="en-US" dirty="0" smtClean="0"/>
              <a:t>Mounting System</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50</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pic>
        <p:nvPicPr>
          <p:cNvPr id="10" name="Picture 9" descr="wall-black.png"/>
          <p:cNvPicPr>
            <a:picLocks noChangeAspect="1"/>
          </p:cNvPicPr>
          <p:nvPr/>
        </p:nvPicPr>
        <p:blipFill>
          <a:blip r:embed="rId2" cstate="screen"/>
          <a:stretch>
            <a:fillRect/>
          </a:stretch>
        </p:blipFill>
        <p:spPr>
          <a:xfrm>
            <a:off x="4823214" y="469900"/>
            <a:ext cx="3492342" cy="3486150"/>
          </a:xfrm>
          <a:prstGeom prst="rect">
            <a:avLst/>
          </a:prstGeom>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Clarity Matrix G2</a:t>
            </a:r>
            <a:br>
              <a:rPr lang="en-US" dirty="0" smtClean="0"/>
            </a:br>
            <a:r>
              <a:rPr lang="en-US" dirty="0" smtClean="0"/>
              <a:t>options &amp; accessories</a:t>
            </a:r>
            <a:endParaRPr lang="en-US" dirty="0"/>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7800" y="1218805"/>
            <a:ext cx="4711700" cy="2883295"/>
          </a:xfrm>
        </p:spPr>
        <p:txBody>
          <a:bodyPr/>
          <a:lstStyle/>
          <a:p>
            <a:pPr marL="190500" indent="-190500">
              <a:spcBef>
                <a:spcPts val="600"/>
              </a:spcBef>
              <a:spcAft>
                <a:spcPts val="0"/>
              </a:spcAft>
              <a:buClr>
                <a:schemeClr val="accent6"/>
              </a:buClr>
              <a:buNone/>
              <a:defRPr/>
            </a:pPr>
            <a:r>
              <a:rPr lang="en-US" b="1" noProof="1" smtClean="0"/>
              <a:t>The ERO™ Advantage</a:t>
            </a:r>
          </a:p>
          <a:p>
            <a:pPr marL="228600" lvl="0" indent="-227013">
              <a:spcBef>
                <a:spcPts val="600"/>
              </a:spcBef>
              <a:spcAft>
                <a:spcPts val="0"/>
              </a:spcAft>
              <a:defRPr/>
            </a:pPr>
            <a:r>
              <a:rPr lang="en-US" dirty="0" smtClean="0"/>
              <a:t>Added protection and durability</a:t>
            </a:r>
          </a:p>
          <a:p>
            <a:pPr marL="228600" lvl="0" indent="-227013">
              <a:spcBef>
                <a:spcPts val="600"/>
              </a:spcBef>
              <a:spcAft>
                <a:spcPts val="0"/>
              </a:spcAft>
              <a:defRPr/>
            </a:pPr>
            <a:r>
              <a:rPr lang="en-US" dirty="0" smtClean="0"/>
              <a:t>Improved contrast, clarity and legibility</a:t>
            </a:r>
          </a:p>
          <a:p>
            <a:pPr marL="228600" lvl="0" indent="-227013">
              <a:spcBef>
                <a:spcPts val="600"/>
              </a:spcBef>
              <a:spcAft>
                <a:spcPts val="0"/>
              </a:spcAft>
              <a:defRPr/>
            </a:pPr>
            <a:r>
              <a:rPr lang="en-US" dirty="0" smtClean="0"/>
              <a:t>Keeps out dust and moisture</a:t>
            </a:r>
          </a:p>
          <a:p>
            <a:pPr marL="228600" lvl="0" indent="-227013">
              <a:spcBef>
                <a:spcPts val="600"/>
              </a:spcBef>
              <a:spcAft>
                <a:spcPts val="0"/>
              </a:spcAft>
              <a:defRPr/>
            </a:pPr>
            <a:r>
              <a:rPr lang="en-US" dirty="0" smtClean="0"/>
              <a:t>Reduced glare and parallax error</a:t>
            </a:r>
          </a:p>
          <a:p>
            <a:pPr marL="228600" lvl="0" indent="-227013">
              <a:spcBef>
                <a:spcPts val="600"/>
              </a:spcBef>
              <a:spcAft>
                <a:spcPts val="0"/>
              </a:spcAft>
              <a:defRPr/>
            </a:pPr>
            <a:r>
              <a:rPr lang="en-US" dirty="0" smtClean="0"/>
              <a:t>Modular touch surface</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228600" indent="-228600"/>
            <a:r>
              <a:rPr lang="en-US" dirty="0" smtClean="0"/>
              <a:t>Extended Ruggedness &amp; Optics (ERO)</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52</a:t>
            </a:fld>
            <a:endParaRPr lang="en-US" sz="800" dirty="0"/>
          </a:p>
        </p:txBody>
      </p:sp>
      <p:pic>
        <p:nvPicPr>
          <p:cNvPr id="10" name="Picture 39" descr="ero_image1a_v3.png"/>
          <p:cNvPicPr>
            <a:picLocks noChangeAspect="1"/>
          </p:cNvPicPr>
          <p:nvPr/>
        </p:nvPicPr>
        <p:blipFill>
          <a:blip r:embed="rId2" cstate="screen">
            <a:lum bright="-6000"/>
          </a:blip>
          <a:srcRect/>
          <a:stretch>
            <a:fillRect/>
          </a:stretch>
        </p:blipFill>
        <p:spPr bwMode="auto">
          <a:xfrm>
            <a:off x="5356307" y="530577"/>
            <a:ext cx="3603543" cy="3279423"/>
          </a:xfrm>
          <a:prstGeom prst="rect">
            <a:avLst/>
          </a:prstGeom>
          <a:noFill/>
          <a:ln w="9525">
            <a:noFill/>
            <a:miter lim="800000"/>
            <a:headEnd/>
            <a:tailEnd/>
          </a:ln>
        </p:spPr>
      </p:pic>
      <p:sp>
        <p:nvSpPr>
          <p:cNvPr id="12"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11"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58758" y="1237854"/>
            <a:ext cx="4739814" cy="2832496"/>
          </a:xfrm>
        </p:spPr>
        <p:txBody>
          <a:bodyPr/>
          <a:lstStyle/>
          <a:p>
            <a:pPr marL="228600" indent="-228600">
              <a:spcBef>
                <a:spcPts val="500"/>
              </a:spcBef>
              <a:buNone/>
            </a:pPr>
            <a:r>
              <a:rPr lang="en-US" b="1" dirty="0" smtClean="0"/>
              <a:t>Interactive LCD Video Wall</a:t>
            </a:r>
          </a:p>
          <a:p>
            <a:pPr marL="228600" indent="-228600">
              <a:spcBef>
                <a:spcPts val="500"/>
              </a:spcBef>
            </a:pPr>
            <a:r>
              <a:rPr lang="en-US" dirty="0" smtClean="0"/>
              <a:t>Up to 32 simultaneous touch points</a:t>
            </a:r>
          </a:p>
          <a:p>
            <a:pPr marL="228600" indent="-228600">
              <a:spcBef>
                <a:spcPts val="500"/>
              </a:spcBef>
            </a:pPr>
            <a:r>
              <a:rPr lang="en-US" dirty="0" smtClean="0"/>
              <a:t>Allows multiple people to interact without affecting each other</a:t>
            </a:r>
          </a:p>
          <a:p>
            <a:pPr marL="228600" indent="-228600">
              <a:spcBef>
                <a:spcPts val="500"/>
              </a:spcBef>
            </a:pPr>
            <a:r>
              <a:rPr lang="en-US" dirty="0" smtClean="0"/>
              <a:t>Pinpoint touch accuracy</a:t>
            </a:r>
          </a:p>
          <a:p>
            <a:pPr marL="228600" indent="-228600">
              <a:spcBef>
                <a:spcPts val="500"/>
              </a:spcBef>
            </a:pPr>
            <a:r>
              <a:rPr lang="en-US" dirty="0" smtClean="0"/>
              <a:t>Capable of wall sizes up to 300” diagonal</a:t>
            </a:r>
          </a:p>
          <a:p>
            <a:pPr marL="228600" indent="-228600">
              <a:spcBef>
                <a:spcPts val="500"/>
              </a:spcBef>
            </a:pPr>
            <a:r>
              <a:rPr lang="en-US" dirty="0" smtClean="0"/>
              <a:t>Modular protective touch surface with ERO™</a:t>
            </a:r>
          </a:p>
          <a:p>
            <a:pPr marL="228600" indent="-228600">
              <a:spcBef>
                <a:spcPts val="500"/>
              </a:spcBef>
            </a:pPr>
            <a:r>
              <a:rPr lang="en-US" dirty="0" smtClean="0"/>
              <a:t>Available in 46” or 55” in 1920x1080 resolution</a:t>
            </a:r>
          </a:p>
          <a:p>
            <a:pPr marL="228600" indent="-228600">
              <a:spcBef>
                <a:spcPts val="500"/>
              </a:spcBef>
            </a:pPr>
            <a:endParaRPr lang="en-US" dirty="0"/>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09814"/>
            <a:ext cx="8678862" cy="373568"/>
          </a:xfrm>
        </p:spPr>
        <p:txBody>
          <a:bodyPr/>
          <a:lstStyle/>
          <a:p>
            <a:pPr marL="228600" indent="-228600"/>
            <a:r>
              <a:rPr lang="en-US" dirty="0" err="1" smtClean="0"/>
              <a:t>MultiTouch</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53</a:t>
            </a:fld>
            <a:endParaRPr lang="en-US" sz="800" dirty="0"/>
          </a:p>
        </p:txBody>
      </p:sp>
      <p:sp>
        <p:nvSpPr>
          <p:cNvPr id="11"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pic>
        <p:nvPicPr>
          <p:cNvPr id="10" name="Picture 9" descr="Matrix MultiTouch photo.jpg"/>
          <p:cNvPicPr>
            <a:picLocks noChangeAspect="1"/>
          </p:cNvPicPr>
          <p:nvPr/>
        </p:nvPicPr>
        <p:blipFill>
          <a:blip r:embed="rId2" cstate="screen"/>
          <a:stretch>
            <a:fillRect/>
          </a:stretch>
        </p:blipFill>
        <p:spPr>
          <a:xfrm>
            <a:off x="4963884" y="628650"/>
            <a:ext cx="3845272" cy="2566301"/>
          </a:xfrm>
          <a:prstGeom prst="rect">
            <a:avLst/>
          </a:prstGeom>
          <a:ln>
            <a:solidFill>
              <a:schemeClr val="bg1"/>
            </a:solidFill>
          </a:ln>
        </p:spPr>
      </p:pic>
      <p:sp>
        <p:nvSpPr>
          <p:cNvPr id="12"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77800" y="1263255"/>
            <a:ext cx="5969000" cy="2749945"/>
          </a:xfrm>
        </p:spPr>
        <p:txBody>
          <a:bodyPr/>
          <a:lstStyle/>
          <a:p>
            <a:pPr marL="190500" indent="-190500">
              <a:spcBef>
                <a:spcPts val="600"/>
              </a:spcBef>
              <a:spcAft>
                <a:spcPts val="0"/>
              </a:spcAft>
              <a:buClr>
                <a:schemeClr val="accent6"/>
              </a:buClr>
              <a:buNone/>
              <a:defRPr/>
            </a:pPr>
            <a:r>
              <a:rPr lang="en-US" b="1" noProof="1" smtClean="0"/>
              <a:t>Large Format Professional 3D Visualization</a:t>
            </a:r>
          </a:p>
          <a:p>
            <a:pPr marL="228600" indent="-228600">
              <a:spcBef>
                <a:spcPts val="600"/>
              </a:spcBef>
            </a:pPr>
            <a:r>
              <a:rPr lang="en-US" dirty="0" smtClean="0"/>
              <a:t>Flicker-free, think profile stereoscopic display</a:t>
            </a:r>
          </a:p>
          <a:p>
            <a:pPr marL="228600" indent="-228600">
              <a:spcBef>
                <a:spcPts val="600"/>
              </a:spcBef>
            </a:pPr>
            <a:r>
              <a:rPr lang="en-US" dirty="0" smtClean="0"/>
              <a:t>3D optical system with passive glasses</a:t>
            </a:r>
          </a:p>
          <a:p>
            <a:pPr marL="228600" indent="-228600">
              <a:spcBef>
                <a:spcPts val="600"/>
              </a:spcBef>
            </a:pPr>
            <a:r>
              <a:rPr lang="en-US" dirty="0" smtClean="0"/>
              <a:t>Wide viewing angles for multiple users</a:t>
            </a:r>
          </a:p>
          <a:p>
            <a:pPr marL="228600" indent="-228600">
              <a:spcBef>
                <a:spcPts val="600"/>
              </a:spcBef>
            </a:pPr>
            <a:r>
              <a:rPr lang="en-US" dirty="0" smtClean="0"/>
              <a:t>Excellent brightness and contrast</a:t>
            </a:r>
          </a:p>
          <a:p>
            <a:pPr marL="228600" indent="-228600">
              <a:spcBef>
                <a:spcPts val="600"/>
              </a:spcBef>
            </a:pPr>
            <a:r>
              <a:rPr lang="en-US" dirty="0" smtClean="0"/>
              <a:t>Off-board electronics architecture</a:t>
            </a:r>
          </a:p>
          <a:p>
            <a:pPr marL="228600" indent="-228600">
              <a:spcBef>
                <a:spcPts val="600"/>
              </a:spcBef>
            </a:pPr>
            <a:r>
              <a:rPr lang="en-US" dirty="0" smtClean="0"/>
              <a:t>Spectacular 3D and 2D viewing experience</a:t>
            </a:r>
          </a:p>
          <a:p>
            <a:pPr marL="228600" indent="-228600">
              <a:spcBef>
                <a:spcPts val="600"/>
              </a:spcBef>
            </a:pPr>
            <a:r>
              <a:rPr lang="en-US" dirty="0" smtClean="0"/>
              <a:t>Available in 46” with 1366x768 resolution</a:t>
            </a:r>
          </a:p>
          <a:p>
            <a:pPr marL="228600" indent="-228600">
              <a:spcBef>
                <a:spcPts val="600"/>
              </a:spcBef>
            </a:pPr>
            <a:endParaRPr lang="en-US" dirty="0" smtClean="0"/>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228600" indent="-228600"/>
            <a:r>
              <a:rPr lang="en-US" dirty="0" smtClean="0"/>
              <a:t>3D LCD Video Wall</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54</a:t>
            </a:fld>
            <a:endParaRPr lang="en-US" sz="800" dirty="0"/>
          </a:p>
        </p:txBody>
      </p:sp>
      <p:pic>
        <p:nvPicPr>
          <p:cNvPr id="10" name="Picture 3"/>
          <p:cNvPicPr>
            <a:picLocks noChangeAspect="1" noChangeArrowheads="1"/>
          </p:cNvPicPr>
          <p:nvPr/>
        </p:nvPicPr>
        <p:blipFill>
          <a:blip r:embed="rId2" cstate="screen"/>
          <a:srcRect/>
          <a:stretch>
            <a:fillRect/>
          </a:stretch>
        </p:blipFill>
        <p:spPr bwMode="auto">
          <a:xfrm>
            <a:off x="5042657" y="1111250"/>
            <a:ext cx="4101343" cy="2459603"/>
          </a:xfrm>
          <a:prstGeom prst="rect">
            <a:avLst/>
          </a:prstGeom>
          <a:noFill/>
          <a:ln w="9525">
            <a:noFill/>
            <a:miter lim="800000"/>
            <a:headEnd/>
            <a:tailEnd/>
          </a:ln>
          <a:effectLst/>
        </p:spPr>
      </p:pic>
      <p:sp>
        <p:nvSpPr>
          <p:cNvPr id="12"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11"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52407" y="1041004"/>
            <a:ext cx="8195733" cy="3367710"/>
          </a:xfrm>
        </p:spPr>
        <p:txBody>
          <a:bodyPr/>
          <a:lstStyle/>
          <a:p>
            <a:pPr marL="228600" indent="-228600">
              <a:spcBef>
                <a:spcPts val="500"/>
              </a:spcBef>
            </a:pPr>
            <a:r>
              <a:rPr lang="en-US" dirty="0" smtClean="0"/>
              <a:t>Cat6 Cables: 25, 50, 75, 100 ft.</a:t>
            </a:r>
          </a:p>
          <a:p>
            <a:pPr marL="228600" indent="-228600">
              <a:spcBef>
                <a:spcPts val="500"/>
              </a:spcBef>
            </a:pPr>
            <a:r>
              <a:rPr lang="en-US" dirty="0" smtClean="0"/>
              <a:t>DC Power Cable (Plenum Rated): </a:t>
            </a:r>
            <a:br>
              <a:rPr lang="en-US" dirty="0" smtClean="0"/>
            </a:br>
            <a:r>
              <a:rPr lang="en-US" dirty="0" smtClean="0"/>
              <a:t>8, 25, 50, 75, 100 ft.</a:t>
            </a:r>
          </a:p>
          <a:p>
            <a:pPr marL="228600" indent="-228600">
              <a:spcBef>
                <a:spcPts val="500"/>
              </a:spcBef>
            </a:pPr>
            <a:r>
              <a:rPr lang="en-US" dirty="0" smtClean="0"/>
              <a:t>Bulk cables, connectors, tools</a:t>
            </a:r>
          </a:p>
          <a:p>
            <a:pPr marL="228600" indent="-228600">
              <a:spcBef>
                <a:spcPts val="500"/>
              </a:spcBef>
            </a:pPr>
            <a:r>
              <a:rPr lang="en-US" dirty="0" smtClean="0"/>
              <a:t>Redundant power supply option</a:t>
            </a:r>
          </a:p>
          <a:p>
            <a:pPr marL="228600" indent="-228600">
              <a:spcBef>
                <a:spcPts val="500"/>
              </a:spcBef>
            </a:pPr>
            <a:r>
              <a:rPr lang="en-US" dirty="0" smtClean="0"/>
              <a:t>Floor stands</a:t>
            </a:r>
          </a:p>
          <a:p>
            <a:pPr marL="228600" indent="-228600">
              <a:spcBef>
                <a:spcPts val="500"/>
              </a:spcBef>
            </a:pPr>
            <a:r>
              <a:rPr lang="en-US" dirty="0" smtClean="0"/>
              <a:t>Edge trim</a:t>
            </a:r>
          </a:p>
          <a:p>
            <a:pPr marL="228600" indent="-228600">
              <a:spcBef>
                <a:spcPts val="500"/>
              </a:spcBef>
            </a:pPr>
            <a:r>
              <a:rPr lang="en-US" dirty="0" smtClean="0"/>
              <a:t>Color </a:t>
            </a:r>
            <a:r>
              <a:rPr lang="en-US" dirty="0" smtClean="0"/>
              <a:t>Balance Tool</a:t>
            </a:r>
          </a:p>
          <a:p>
            <a:pPr marL="228600" indent="-228600">
              <a:spcBef>
                <a:spcPts val="500"/>
              </a:spcBef>
            </a:pPr>
            <a:r>
              <a:rPr lang="en-US" dirty="0" smtClean="0"/>
              <a:t>Stud adapter bracket</a:t>
            </a:r>
          </a:p>
          <a:p>
            <a:pPr marL="228600" indent="-228600">
              <a:spcBef>
                <a:spcPts val="500"/>
              </a:spcBef>
            </a:pPr>
            <a:r>
              <a:rPr lang="en-US" dirty="0" smtClean="0"/>
              <a:t>Integrated </a:t>
            </a:r>
            <a:r>
              <a:rPr lang="en-US" dirty="0" err="1" smtClean="0"/>
              <a:t>WallNet</a:t>
            </a:r>
            <a:endParaRPr lang="en-US" dirty="0" smtClean="0"/>
          </a:p>
          <a:p>
            <a:pPr marL="228600" indent="-228600">
              <a:spcBef>
                <a:spcPts val="500"/>
              </a:spcBef>
            </a:pPr>
            <a:r>
              <a:rPr lang="en-US" dirty="0" smtClean="0"/>
              <a:t>Matrix </a:t>
            </a:r>
            <a:r>
              <a:rPr lang="en-US" dirty="0" err="1" smtClean="0"/>
              <a:t>MultiTouch</a:t>
            </a:r>
            <a:endParaRPr lang="en-US" dirty="0"/>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09814"/>
            <a:ext cx="8678862" cy="373568"/>
          </a:xfrm>
        </p:spPr>
        <p:txBody>
          <a:bodyPr/>
          <a:lstStyle/>
          <a:p>
            <a:pPr marL="228600" indent="-228600"/>
            <a:r>
              <a:rPr lang="en-US" dirty="0" smtClean="0"/>
              <a:t>Accessories</a:t>
            </a:r>
            <a:endParaRPr lang="en-US"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55</a:t>
            </a:fld>
            <a:endParaRPr lang="en-US" sz="800" dirty="0"/>
          </a:p>
        </p:txBody>
      </p:sp>
      <p:sp>
        <p:nvSpPr>
          <p:cNvPr id="12"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latin typeface="+mn-lt"/>
              </a:rPr>
              <a:t>© 2014 </a:t>
            </a:r>
            <a:r>
              <a:rPr kumimoji="0" lang="en-US" sz="800" b="0" i="0" u="none" strike="noStrike" kern="1200" cap="none" spc="0" normalizeH="0" baseline="0" noProof="0" dirty="0" smtClean="0">
                <a:ln>
                  <a:noFill/>
                </a:ln>
                <a:solidFill>
                  <a:schemeClr val="tx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pic>
        <p:nvPicPr>
          <p:cNvPr id="1027" name="Picture 3"/>
          <p:cNvPicPr>
            <a:picLocks noChangeAspect="1" noChangeArrowheads="1"/>
          </p:cNvPicPr>
          <p:nvPr/>
        </p:nvPicPr>
        <p:blipFill>
          <a:blip r:embed="rId2" cstate="screen"/>
          <a:srcRect/>
          <a:stretch>
            <a:fillRect/>
          </a:stretch>
        </p:blipFill>
        <p:spPr bwMode="auto">
          <a:xfrm>
            <a:off x="4372478" y="373936"/>
            <a:ext cx="3765653" cy="2627040"/>
          </a:xfrm>
          <a:prstGeom prst="rect">
            <a:avLst/>
          </a:prstGeom>
          <a:noFill/>
          <a:ln w="9525">
            <a:noFill/>
            <a:miter lim="800000"/>
            <a:headEnd/>
            <a:tailEnd/>
          </a:ln>
        </p:spPr>
      </p:pic>
      <p:pic>
        <p:nvPicPr>
          <p:cNvPr id="13" name="Picture 12" descr="CB tools in case.jpg"/>
          <p:cNvPicPr>
            <a:picLocks noChangeAspect="1"/>
          </p:cNvPicPr>
          <p:nvPr/>
        </p:nvPicPr>
        <p:blipFill>
          <a:blip r:embed="rId3" cstate="screen"/>
          <a:stretch>
            <a:fillRect/>
          </a:stretch>
        </p:blipFill>
        <p:spPr>
          <a:xfrm>
            <a:off x="6527856" y="1706676"/>
            <a:ext cx="2273243" cy="2440287"/>
          </a:xfrm>
          <a:prstGeom prst="rect">
            <a:avLst/>
          </a:prstGeom>
          <a:ln>
            <a:solidFill>
              <a:schemeClr val="bg1"/>
            </a:solidFill>
          </a:ln>
        </p:spPr>
      </p:pic>
      <p:sp>
        <p:nvSpPr>
          <p:cNvPr id="10"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defRPr/>
            </a:pPr>
            <a:r>
              <a:rPr lang="en-US" dirty="0" smtClean="0"/>
              <a:t>What’s New with Clarity Matrix G2</a:t>
            </a:r>
            <a:endParaRPr lang="en-US" dirty="0"/>
          </a:p>
        </p:txBody>
      </p:sp>
      <p:sp>
        <p:nvSpPr>
          <p:cNvPr id="10" name="Text Placeholder 3"/>
          <p:cNvSpPr>
            <a:spLocks noGrp="1"/>
          </p:cNvSpPr>
          <p:nvPr>
            <p:ph type="body" sz="quarter" idx="18"/>
          </p:nvPr>
        </p:nvSpPr>
        <p:spPr>
          <a:xfrm>
            <a:off x="163972" y="597114"/>
            <a:ext cx="8678862" cy="373568"/>
          </a:xfrm>
          <a:ln>
            <a:noFill/>
          </a:ln>
        </p:spPr>
        <p:txBody>
          <a:bodyPr/>
          <a:lstStyle/>
          <a:p>
            <a:pPr marL="228600" indent="-228600">
              <a:buNone/>
            </a:pPr>
            <a:r>
              <a:rPr lang="en-US" sz="2000" dirty="0" smtClean="0"/>
              <a:t>Mounting Options</a:t>
            </a:r>
            <a:endParaRPr lang="en-US" sz="2000" dirty="0"/>
          </a:p>
        </p:txBody>
      </p:sp>
      <p:sp>
        <p:nvSpPr>
          <p:cNvPr id="12"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56</a:t>
            </a:fld>
            <a:endParaRPr lang="en-US" sz="800" dirty="0"/>
          </a:p>
        </p:txBody>
      </p:sp>
      <p:sp>
        <p:nvSpPr>
          <p:cNvPr id="8" name="TextBox 7"/>
          <p:cNvSpPr txBox="1"/>
          <p:nvPr/>
        </p:nvSpPr>
        <p:spPr>
          <a:xfrm>
            <a:off x="264746" y="3877984"/>
            <a:ext cx="4222750" cy="369332"/>
          </a:xfrm>
          <a:prstGeom prst="rect">
            <a:avLst/>
          </a:prstGeom>
          <a:noFill/>
        </p:spPr>
        <p:txBody>
          <a:bodyPr wrap="square" rtlCol="0">
            <a:spAutoFit/>
          </a:bodyPr>
          <a:lstStyle/>
          <a:p>
            <a:pPr algn="ctr">
              <a:buClr>
                <a:schemeClr val="accent6"/>
              </a:buClr>
            </a:pPr>
            <a:r>
              <a:rPr lang="en-US" sz="1800" dirty="0" smtClean="0">
                <a:latin typeface="+mn-lt"/>
              </a:rPr>
              <a:t>Updated </a:t>
            </a:r>
            <a:r>
              <a:rPr lang="en-US" sz="1800" dirty="0" err="1" smtClean="0">
                <a:latin typeface="+mn-lt"/>
              </a:rPr>
              <a:t>EasyAxis</a:t>
            </a:r>
            <a:r>
              <a:rPr lang="en-US" sz="1800" dirty="0" smtClean="0">
                <a:latin typeface="+mn-lt"/>
              </a:rPr>
              <a:t> Mounting System</a:t>
            </a:r>
          </a:p>
        </p:txBody>
      </p:sp>
      <p:sp>
        <p:nvSpPr>
          <p:cNvPr id="9" name="TextBox 8"/>
          <p:cNvSpPr txBox="1"/>
          <p:nvPr/>
        </p:nvSpPr>
        <p:spPr>
          <a:xfrm>
            <a:off x="4535854" y="3922898"/>
            <a:ext cx="4343399" cy="369332"/>
          </a:xfrm>
          <a:prstGeom prst="rect">
            <a:avLst/>
          </a:prstGeom>
          <a:noFill/>
        </p:spPr>
        <p:txBody>
          <a:bodyPr wrap="square" rtlCol="0">
            <a:spAutoFit/>
          </a:bodyPr>
          <a:lstStyle/>
          <a:p>
            <a:pPr algn="ctr">
              <a:buClr>
                <a:schemeClr val="accent6"/>
              </a:buClr>
            </a:pPr>
            <a:r>
              <a:rPr lang="en-US" sz="1800" dirty="0" smtClean="0">
                <a:latin typeface="+mn-lt"/>
              </a:rPr>
              <a:t>Optional VESA mount hole pattern</a:t>
            </a:r>
          </a:p>
        </p:txBody>
      </p:sp>
      <p:pic>
        <p:nvPicPr>
          <p:cNvPr id="16" name="Picture 15" descr="46 vesa back.JPG"/>
          <p:cNvPicPr>
            <a:picLocks noChangeAspect="1"/>
          </p:cNvPicPr>
          <p:nvPr/>
        </p:nvPicPr>
        <p:blipFill>
          <a:blip r:embed="rId2" cstate="screen">
            <a:clrChange>
              <a:clrFrom>
                <a:srgbClr val="FFFFFF"/>
              </a:clrFrom>
              <a:clrTo>
                <a:srgbClr val="FFFFFF">
                  <a:alpha val="0"/>
                </a:srgbClr>
              </a:clrTo>
            </a:clrChange>
          </a:blip>
          <a:srcRect/>
          <a:stretch>
            <a:fillRect/>
          </a:stretch>
        </p:blipFill>
        <p:spPr>
          <a:xfrm>
            <a:off x="4559583" y="1301262"/>
            <a:ext cx="4314786" cy="2476039"/>
          </a:xfrm>
          <a:prstGeom prst="rect">
            <a:avLst/>
          </a:prstGeom>
        </p:spPr>
      </p:pic>
      <p:pic>
        <p:nvPicPr>
          <p:cNvPr id="17" name="Picture 16" descr="46l single panel back.JPG"/>
          <p:cNvPicPr>
            <a:picLocks noChangeAspect="1"/>
          </p:cNvPicPr>
          <p:nvPr/>
        </p:nvPicPr>
        <p:blipFill>
          <a:blip r:embed="rId3" cstate="screen"/>
          <a:srcRect/>
          <a:stretch>
            <a:fillRect/>
          </a:stretch>
        </p:blipFill>
        <p:spPr>
          <a:xfrm>
            <a:off x="195168" y="1289539"/>
            <a:ext cx="4325264" cy="2475645"/>
          </a:xfrm>
          <a:prstGeom prst="rect">
            <a:avLst/>
          </a:prstGeom>
        </p:spPr>
      </p:pic>
      <p:cxnSp>
        <p:nvCxnSpPr>
          <p:cNvPr id="19" name="Straight Arrow Connector 18"/>
          <p:cNvCxnSpPr/>
          <p:nvPr/>
        </p:nvCxnSpPr>
        <p:spPr>
          <a:xfrm>
            <a:off x="5955323" y="1739900"/>
            <a:ext cx="1535723" cy="1588"/>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178181" y="2470151"/>
            <a:ext cx="1472223" cy="11723"/>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31878" y="2012037"/>
            <a:ext cx="1723293" cy="369332"/>
          </a:xfrm>
          <a:prstGeom prst="rect">
            <a:avLst/>
          </a:prstGeom>
          <a:noFill/>
        </p:spPr>
        <p:txBody>
          <a:bodyPr wrap="square" rtlCol="0">
            <a:spAutoFit/>
          </a:bodyPr>
          <a:lstStyle/>
          <a:p>
            <a:pPr algn="ctr">
              <a:buClr>
                <a:schemeClr val="accent6"/>
              </a:buClr>
            </a:pPr>
            <a:r>
              <a:rPr lang="en-US" sz="1800" dirty="0" smtClean="0">
                <a:solidFill>
                  <a:schemeClr val="bg1"/>
                </a:solidFill>
                <a:latin typeface="+mn-lt"/>
              </a:rPr>
              <a:t>400 x 400 mm</a:t>
            </a:r>
          </a:p>
        </p:txBody>
      </p:sp>
      <p:sp>
        <p:nvSpPr>
          <p:cNvPr id="18"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 2014 </a:t>
            </a:r>
            <a:r>
              <a:rPr kumimoji="0" lang="en-US" sz="800" b="0" i="0" u="none" strike="noStrike" kern="1200" cap="none" spc="0" normalizeH="0" baseline="0" noProof="0" dirty="0" smtClean="0">
                <a:ln>
                  <a:noFill/>
                </a:ln>
                <a:solidFill>
                  <a:schemeClr val="bg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bg1"/>
              </a:solidFill>
              <a:effectLst/>
              <a:uLnTx/>
              <a:uFillTx/>
              <a:latin typeface="+mn-lt"/>
              <a:ea typeface="+mn-ea"/>
              <a:cs typeface="Arial" charset="0"/>
            </a:endParaRPr>
          </a:p>
        </p:txBody>
      </p:sp>
      <p:sp>
        <p:nvSpPr>
          <p:cNvPr id="14" name="Slide Number Placeholder 3"/>
          <p:cNvSpPr txBox="1">
            <a:spLocks/>
          </p:cNvSpPr>
          <p:nvPr/>
        </p:nvSpPr>
        <p:spPr>
          <a:xfrm>
            <a:off x="3765566" y="4796875"/>
            <a:ext cx="1816100" cy="2738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Clarity Matrix G2</a:t>
            </a:r>
            <a:br>
              <a:rPr lang="en-US" dirty="0" smtClean="0"/>
            </a:br>
            <a:r>
              <a:rPr lang="en-US" dirty="0" smtClean="0"/>
              <a:t>Sales Tools</a:t>
            </a:r>
            <a:endParaRPr lang="en-US" dirty="0"/>
          </a:p>
        </p:txBody>
      </p:sp>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189679" y="1089000"/>
            <a:ext cx="3638464" cy="3127400"/>
          </a:xfrm>
        </p:spPr>
        <p:txBody>
          <a:bodyPr/>
          <a:lstStyle/>
          <a:p>
            <a:pPr marL="228600" indent="-228600"/>
            <a:r>
              <a:rPr lang="en-US" dirty="0" smtClean="0"/>
              <a:t>Control Room product family brochure and datasheet</a:t>
            </a:r>
          </a:p>
          <a:p>
            <a:pPr marL="228600" indent="-228600"/>
            <a:r>
              <a:rPr lang="en-US" dirty="0" smtClean="0"/>
              <a:t>Digital Signage product family brochure and datasheet</a:t>
            </a:r>
          </a:p>
          <a:p>
            <a:pPr marL="228600" indent="-228600"/>
            <a:r>
              <a:rPr lang="en-US" dirty="0" smtClean="0"/>
              <a:t>Matrix 3D datasheet</a:t>
            </a:r>
          </a:p>
          <a:p>
            <a:pPr marL="228600" indent="-228600"/>
            <a:r>
              <a:rPr lang="en-US" dirty="0" smtClean="0"/>
              <a:t>Product presentation</a:t>
            </a:r>
          </a:p>
          <a:p>
            <a:pPr marL="228600" indent="-228600"/>
            <a:r>
              <a:rPr lang="en-US" dirty="0" smtClean="0"/>
              <a:t>Product renderings</a:t>
            </a:r>
          </a:p>
          <a:p>
            <a:pPr marL="228600" indent="-228600"/>
            <a:r>
              <a:rPr lang="en-US" dirty="0" smtClean="0"/>
              <a:t>CAD files with more configurations</a:t>
            </a:r>
          </a:p>
          <a:p>
            <a:pPr marL="228600" indent="-228600"/>
            <a:r>
              <a:rPr lang="en-US" dirty="0" smtClean="0"/>
              <a:t>Product and service videos</a:t>
            </a:r>
          </a:p>
        </p:txBody>
      </p:sp>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47914"/>
            <a:ext cx="8678862" cy="373568"/>
          </a:xfrm>
        </p:spPr>
        <p:txBody>
          <a:bodyPr/>
          <a:lstStyle/>
          <a:p>
            <a:pPr marL="0" indent="0"/>
            <a:r>
              <a:rPr lang="en-US" dirty="0" smtClean="0"/>
              <a:t>Sales Tools</a:t>
            </a:r>
            <a:endParaRPr lang="en-US" dirty="0"/>
          </a:p>
        </p:txBody>
      </p:sp>
      <p:sp>
        <p:nvSpPr>
          <p:cNvPr id="7" name="Text Placeholder 1"/>
          <p:cNvSpPr txBox="1">
            <a:spLocks/>
          </p:cNvSpPr>
          <p:nvPr/>
        </p:nvSpPr>
        <p:spPr bwMode="auto">
          <a:xfrm>
            <a:off x="4221434" y="1050571"/>
            <a:ext cx="3849416" cy="3470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yriad Pro" pitchFamily="34" charset="0"/>
                <a:ea typeface="+mn-ea"/>
                <a:cs typeface="+mn-cs"/>
              </a:rPr>
              <a:t>Matrix family web </a:t>
            </a:r>
            <a:r>
              <a:rPr lang="en-US" sz="1600" dirty="0" smtClean="0">
                <a:latin typeface="Myriad Pro" pitchFamily="34" charset="0"/>
                <a:cs typeface="+mn-cs"/>
              </a:rPr>
              <a:t>p</a:t>
            </a:r>
            <a:r>
              <a:rPr kumimoji="0" lang="en-US" sz="1600" b="0" i="0" u="none" strike="noStrike" kern="1200" cap="none" spc="0" normalizeH="0" baseline="0" noProof="0" dirty="0" smtClean="0">
                <a:ln>
                  <a:noFill/>
                </a:ln>
                <a:solidFill>
                  <a:schemeClr val="tx1"/>
                </a:solidFill>
                <a:effectLst/>
                <a:uLnTx/>
                <a:uFillTx/>
                <a:latin typeface="Myriad Pro" pitchFamily="34" charset="0"/>
                <a:ea typeface="+mn-ea"/>
                <a:cs typeface="+mn-cs"/>
              </a:rPr>
              <a:t>ages</a:t>
            </a:r>
          </a:p>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Myriad Pro" pitchFamily="34" charset="0"/>
                <a:ea typeface="+mn-ea"/>
                <a:cs typeface="+mn-cs"/>
              </a:rPr>
              <a:t>Specifications</a:t>
            </a:r>
            <a:r>
              <a:rPr kumimoji="0" lang="en-US" sz="1600" b="0" i="0" u="none" strike="noStrike" kern="1200" cap="none" spc="0" normalizeH="0" noProof="0" dirty="0" smtClean="0">
                <a:ln>
                  <a:noFill/>
                </a:ln>
                <a:solidFill>
                  <a:schemeClr val="tx1"/>
                </a:solidFill>
                <a:effectLst/>
                <a:uLnTx/>
                <a:uFillTx/>
                <a:latin typeface="Myriad Pro" pitchFamily="34" charset="0"/>
                <a:ea typeface="+mn-ea"/>
                <a:cs typeface="+mn-cs"/>
              </a:rPr>
              <a:t> sheets</a:t>
            </a:r>
            <a:endParaRPr kumimoji="0" lang="en-US" sz="1600" b="0" i="0" u="none" strike="noStrike" kern="1200" cap="none" spc="0" normalizeH="0" baseline="0" noProof="0" dirty="0" smtClean="0">
              <a:ln>
                <a:noFill/>
              </a:ln>
              <a:solidFill>
                <a:schemeClr val="tx1"/>
              </a:solidFill>
              <a:effectLst/>
              <a:uLnTx/>
              <a:uFillTx/>
              <a:latin typeface="Myriad Pro" pitchFamily="34" charset="0"/>
              <a:ea typeface="+mn-ea"/>
              <a:cs typeface="+mn-cs"/>
            </a:endParaRPr>
          </a:p>
          <a:p>
            <a:pPr marL="228600" indent="-228600" eaLnBrk="0" hangingPunct="0">
              <a:spcBef>
                <a:spcPts val="700"/>
              </a:spcBef>
              <a:buClr>
                <a:srgbClr val="F47B20"/>
              </a:buClr>
              <a:buSzPct val="95000"/>
              <a:buFont typeface="Wingdings" pitchFamily="2" charset="2"/>
              <a:buChar char="§"/>
              <a:defRPr/>
            </a:pPr>
            <a:r>
              <a:rPr lang="en-US" sz="1600" dirty="0" smtClean="0">
                <a:latin typeface="Myriad Pro" pitchFamily="34" charset="0"/>
                <a:cs typeface="+mn-cs"/>
              </a:rPr>
              <a:t>Bid Specification document</a:t>
            </a:r>
          </a:p>
          <a:p>
            <a:pPr marL="228600" indent="-228600" eaLnBrk="0" hangingPunct="0">
              <a:spcBef>
                <a:spcPts val="700"/>
              </a:spcBef>
              <a:buClr>
                <a:srgbClr val="F47B20"/>
              </a:buClr>
              <a:buSzPct val="95000"/>
              <a:buFont typeface="Wingdings" pitchFamily="2" charset="2"/>
              <a:buChar char="§"/>
              <a:defRPr/>
            </a:pPr>
            <a:r>
              <a:rPr lang="en-US" sz="1600" dirty="0" smtClean="0">
                <a:latin typeface="Myriad Pro" pitchFamily="34" charset="0"/>
                <a:cs typeface="+mn-cs"/>
              </a:rPr>
              <a:t>Competitive bubble chart</a:t>
            </a:r>
          </a:p>
          <a:p>
            <a:pPr marL="228600" lvl="0" indent="-228600" eaLnBrk="0" hangingPunct="0">
              <a:spcBef>
                <a:spcPts val="700"/>
              </a:spcBef>
              <a:buClr>
                <a:srgbClr val="F47B20"/>
              </a:buClr>
              <a:buSzPct val="95000"/>
              <a:buFont typeface="Wingdings" pitchFamily="2" charset="2"/>
              <a:buChar char="§"/>
              <a:defRPr/>
            </a:pPr>
            <a:r>
              <a:rPr lang="en-US" sz="1600" dirty="0" smtClean="0">
                <a:latin typeface="Myriad Pro" pitchFamily="34" charset="0"/>
              </a:rPr>
              <a:t>Matrix Calculator</a:t>
            </a:r>
          </a:p>
          <a:p>
            <a:pPr marL="228600" lvl="0" indent="-228600" eaLnBrk="0" hangingPunct="0">
              <a:spcBef>
                <a:spcPts val="700"/>
              </a:spcBef>
              <a:buClr>
                <a:srgbClr val="F47B20"/>
              </a:buClr>
              <a:buSzPct val="95000"/>
              <a:buFont typeface="Wingdings" pitchFamily="2" charset="2"/>
              <a:buChar char="§"/>
              <a:defRPr/>
            </a:pPr>
            <a:r>
              <a:rPr lang="en-US" sz="1600" dirty="0" smtClean="0">
                <a:latin typeface="Myriad Pro" pitchFamily="34" charset="0"/>
              </a:rPr>
              <a:t>Case studies website</a:t>
            </a:r>
          </a:p>
        </p:txBody>
      </p:sp>
      <p:sp>
        <p:nvSpPr>
          <p:cNvPr id="8"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9"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58</a:t>
            </a:fld>
            <a:endParaRPr lang="en-US" sz="800" dirty="0"/>
          </a:p>
        </p:txBody>
      </p:sp>
      <p:sp>
        <p:nvSpPr>
          <p:cNvPr id="10"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8"/>
          </p:nvPr>
        </p:nvSpPr>
        <p:spPr>
          <a:xfrm>
            <a:off x="170322" y="635214"/>
            <a:ext cx="8678862" cy="373568"/>
          </a:xfrm>
        </p:spPr>
        <p:txBody>
          <a:bodyPr/>
          <a:lstStyle/>
          <a:p>
            <a:pPr marL="228600" indent="-228600"/>
            <a:r>
              <a:rPr lang="en-US" sz="2000" dirty="0" smtClean="0"/>
              <a:t>New Matrix Calculator</a:t>
            </a:r>
            <a:endParaRPr lang="en-US" sz="2000" dirty="0"/>
          </a:p>
        </p:txBody>
      </p:sp>
      <p:sp>
        <p:nvSpPr>
          <p:cNvPr id="9"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11"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59</a:t>
            </a:fld>
            <a:endParaRPr lang="en-US" sz="800" dirty="0"/>
          </a:p>
        </p:txBody>
      </p:sp>
      <p:sp>
        <p:nvSpPr>
          <p:cNvPr id="12"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pic>
        <p:nvPicPr>
          <p:cNvPr id="13" name="Picture 12" descr="Matrix 2 calculator home screen shot1.jpg"/>
          <p:cNvPicPr>
            <a:picLocks noChangeAspect="1"/>
          </p:cNvPicPr>
          <p:nvPr/>
        </p:nvPicPr>
        <p:blipFill>
          <a:blip r:embed="rId2" cstate="screen"/>
          <a:stretch>
            <a:fillRect/>
          </a:stretch>
        </p:blipFill>
        <p:spPr>
          <a:xfrm>
            <a:off x="1724892" y="1066799"/>
            <a:ext cx="3595806" cy="3468055"/>
          </a:xfrm>
          <a:prstGeom prst="rect">
            <a:avLst/>
          </a:prstGeom>
          <a:ln>
            <a:solidFill>
              <a:schemeClr val="bg1"/>
            </a:solidFill>
          </a:ln>
        </p:spPr>
      </p:pic>
      <p:pic>
        <p:nvPicPr>
          <p:cNvPr id="14" name="Picture 13" descr="Matrix 2 calculator extended screen shot1.jpg"/>
          <p:cNvPicPr>
            <a:picLocks noChangeAspect="1"/>
          </p:cNvPicPr>
          <p:nvPr/>
        </p:nvPicPr>
        <p:blipFill>
          <a:blip r:embed="rId3" cstate="screen"/>
          <a:stretch>
            <a:fillRect/>
          </a:stretch>
        </p:blipFill>
        <p:spPr>
          <a:xfrm>
            <a:off x="5734050" y="88899"/>
            <a:ext cx="3325505" cy="4957017"/>
          </a:xfrm>
          <a:prstGeom prst="rect">
            <a:avLst/>
          </a:prstGeom>
          <a:ln>
            <a:solidFill>
              <a:schemeClr val="bg1"/>
            </a:solid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3225" y="164492"/>
            <a:ext cx="8382000" cy="393339"/>
          </a:xfrm>
        </p:spPr>
        <p:txBody>
          <a:bodyPr/>
          <a:lstStyle/>
          <a:p>
            <a:r>
              <a:rPr lang="en-US" sz="2400" dirty="0" smtClean="0"/>
              <a:t>Clarity™ Matrix with G2 Architecture</a:t>
            </a:r>
          </a:p>
        </p:txBody>
      </p:sp>
      <p:sp>
        <p:nvSpPr>
          <p:cNvPr id="4099" name="Content Placeholder 2"/>
          <p:cNvSpPr>
            <a:spLocks noGrp="1"/>
          </p:cNvSpPr>
          <p:nvPr>
            <p:ph idx="1"/>
          </p:nvPr>
        </p:nvSpPr>
        <p:spPr>
          <a:xfrm>
            <a:off x="170626" y="628294"/>
            <a:ext cx="7772400" cy="381356"/>
          </a:xfrm>
        </p:spPr>
        <p:txBody>
          <a:bodyPr/>
          <a:lstStyle/>
          <a:p>
            <a:pPr>
              <a:buFontTx/>
              <a:buNone/>
            </a:pPr>
            <a:r>
              <a:rPr lang="en-US" dirty="0" smtClean="0"/>
              <a:t>Clarity Matrix is a unique approach to ultra-narrow bezel LCD video walls,  creating a best-in-class video wall solution for Digital Signage and Control Rooms Applications</a:t>
            </a:r>
          </a:p>
        </p:txBody>
      </p:sp>
      <p:sp>
        <p:nvSpPr>
          <p:cNvPr id="5" name="Content Placeholder 2"/>
          <p:cNvSpPr txBox="1">
            <a:spLocks/>
          </p:cNvSpPr>
          <p:nvPr/>
        </p:nvSpPr>
        <p:spPr bwMode="auto">
          <a:xfrm>
            <a:off x="4673749" y="1629217"/>
            <a:ext cx="3981301" cy="1837883"/>
          </a:xfrm>
          <a:prstGeom prst="rect">
            <a:avLst/>
          </a:prstGeom>
          <a:noFill/>
          <a:ln w="9525">
            <a:noFill/>
            <a:miter lim="800000"/>
            <a:headEnd/>
            <a:tailEnd/>
          </a:ln>
        </p:spPr>
        <p:txBody>
          <a:bodyPr/>
          <a:lstStyle/>
          <a:p>
            <a:pPr marL="342900" lvl="1" indent="-342900" eaLnBrk="0" hangingPunct="0">
              <a:lnSpc>
                <a:spcPct val="90000"/>
              </a:lnSpc>
              <a:spcAft>
                <a:spcPct val="30000"/>
              </a:spcAft>
              <a:buClr>
                <a:schemeClr val="accent3"/>
              </a:buClr>
              <a:buSzPct val="100000"/>
              <a:defRPr/>
            </a:pPr>
            <a:r>
              <a:rPr lang="en-US" b="1" kern="0" dirty="0" smtClean="0">
                <a:solidFill>
                  <a:schemeClr val="bg1"/>
                </a:solidFill>
                <a:latin typeface="+mn-lt"/>
              </a:rPr>
              <a:t>New G2 architecture delivers</a:t>
            </a:r>
          </a:p>
          <a:p>
            <a:pPr marL="342900" lvl="1" indent="-342900" eaLnBrk="0" hangingPunct="0">
              <a:lnSpc>
                <a:spcPct val="90000"/>
              </a:lnSpc>
              <a:spcAft>
                <a:spcPct val="30000"/>
              </a:spcAft>
              <a:buClr>
                <a:schemeClr val="accent3"/>
              </a:buClr>
              <a:buSzPct val="100000"/>
              <a:buFont typeface="+mj-lt"/>
              <a:buAutoNum type="arabicParenR"/>
              <a:defRPr/>
            </a:pPr>
            <a:r>
              <a:rPr lang="en-US" kern="0" dirty="0" smtClean="0">
                <a:solidFill>
                  <a:schemeClr val="bg1"/>
                </a:solidFill>
                <a:latin typeface="+mn-lt"/>
              </a:rPr>
              <a:t>Superior visual performance</a:t>
            </a:r>
          </a:p>
          <a:p>
            <a:pPr marL="342900" lvl="1" indent="-342900" eaLnBrk="0" hangingPunct="0">
              <a:lnSpc>
                <a:spcPct val="90000"/>
              </a:lnSpc>
              <a:spcAft>
                <a:spcPct val="30000"/>
              </a:spcAft>
              <a:buClr>
                <a:schemeClr val="accent3"/>
              </a:buClr>
              <a:buSzPct val="100000"/>
              <a:buFont typeface="+mj-lt"/>
              <a:buAutoNum type="arabicParenR"/>
              <a:defRPr/>
            </a:pPr>
            <a:r>
              <a:rPr lang="en-US" kern="0" dirty="0" smtClean="0">
                <a:solidFill>
                  <a:schemeClr val="bg1"/>
                </a:solidFill>
                <a:latin typeface="+mn-lt"/>
              </a:rPr>
              <a:t>Mission-critical design</a:t>
            </a:r>
          </a:p>
          <a:p>
            <a:pPr marL="342900" lvl="1" indent="-342900" eaLnBrk="0" hangingPunct="0">
              <a:lnSpc>
                <a:spcPct val="90000"/>
              </a:lnSpc>
              <a:spcAft>
                <a:spcPct val="30000"/>
              </a:spcAft>
              <a:buClr>
                <a:schemeClr val="accent3"/>
              </a:buClr>
              <a:buSzPct val="100000"/>
              <a:buFont typeface="+mj-lt"/>
              <a:buAutoNum type="arabicParenR"/>
              <a:defRPr/>
            </a:pPr>
            <a:r>
              <a:rPr lang="en-US" kern="0" dirty="0" smtClean="0">
                <a:solidFill>
                  <a:schemeClr val="bg1"/>
                </a:solidFill>
                <a:latin typeface="+mn-lt"/>
              </a:rPr>
              <a:t>Simplified design, installation and service</a:t>
            </a:r>
            <a:endParaRPr lang="en-US" kern="0" dirty="0">
              <a:solidFill>
                <a:schemeClr val="bg1"/>
              </a:solidFill>
              <a:latin typeface="+mn-lt"/>
            </a:endParaRPr>
          </a:p>
        </p:txBody>
      </p:sp>
      <p:sp>
        <p:nvSpPr>
          <p:cNvPr id="7" name="Slide Number Placeholder 3"/>
          <p:cNvSpPr txBox="1">
            <a:spLocks/>
          </p:cNvSpPr>
          <p:nvPr/>
        </p:nvSpPr>
        <p:spPr>
          <a:xfrm>
            <a:off x="4337050" y="4818856"/>
            <a:ext cx="1816100" cy="273844"/>
          </a:xfrm>
          <a:prstGeom prst="rect">
            <a:avLst/>
          </a:prstGeom>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
        <p:nvSpPr>
          <p:cNvPr id="8" name="Footer Placeholder 4"/>
          <p:cNvSpPr txBox="1">
            <a:spLocks/>
          </p:cNvSpPr>
          <p:nvPr/>
        </p:nvSpPr>
        <p:spPr>
          <a:xfrm>
            <a:off x="672188" y="4804343"/>
            <a:ext cx="2895600"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chemeClr val="tx1"/>
                </a:solidFill>
                <a:effectLst/>
                <a:uLnTx/>
                <a:uFillTx/>
                <a:latin typeface="+mn-lt"/>
                <a:ea typeface="+mn-ea"/>
                <a:cs typeface="Arial" charset="0"/>
              </a:rPr>
              <a:t>Confidential | Planar Systems</a:t>
            </a:r>
            <a:endParaRPr kumimoji="0" lang="en-US" sz="800" b="0" i="0" u="none" strike="noStrike" kern="1200" cap="none" spc="0" normalizeH="0" baseline="0" noProof="0" dirty="0">
              <a:ln>
                <a:noFill/>
              </a:ln>
              <a:solidFill>
                <a:schemeClr val="tx1"/>
              </a:solidFill>
              <a:effectLst/>
              <a:uLnTx/>
              <a:uFillTx/>
              <a:latin typeface="+mn-lt"/>
              <a:ea typeface="+mn-ea"/>
              <a:cs typeface="Arial" charset="0"/>
            </a:endParaRPr>
          </a:p>
        </p:txBody>
      </p:sp>
      <p:sp>
        <p:nvSpPr>
          <p:cNvPr id="9" name="Slide Number Placeholder 5"/>
          <p:cNvSpPr>
            <a:spLocks noGrp="1"/>
          </p:cNvSpPr>
          <p:nvPr>
            <p:ph type="sldNum" sz="quarter" idx="4294967295"/>
          </p:nvPr>
        </p:nvSpPr>
        <p:spPr>
          <a:xfrm>
            <a:off x="225425" y="4800601"/>
            <a:ext cx="427038" cy="163289"/>
          </a:xfrm>
          <a:prstGeom prst="rect">
            <a:avLst/>
          </a:prstGeom>
        </p:spPr>
        <p:txBody>
          <a:bodyPr/>
          <a:lstStyle/>
          <a:p>
            <a:pPr>
              <a:defRPr/>
            </a:pPr>
            <a:fld id="{610A0BCD-70B4-4B9D-BC9B-42A87D9211B4}" type="slidenum">
              <a:rPr lang="en-US" sz="800" smtClean="0">
                <a:latin typeface="+mn-lt"/>
              </a:rPr>
              <a:pPr>
                <a:defRPr/>
              </a:pPr>
              <a:t>6</a:t>
            </a:fld>
            <a:endParaRPr lang="en-US" sz="800" dirty="0">
              <a:latin typeface="+mn-lt"/>
            </a:endParaRPr>
          </a:p>
        </p:txBody>
      </p:sp>
      <p:pic>
        <p:nvPicPr>
          <p:cNvPr id="10" name="Picture 9" descr="ClarityMatrix2-3x2-MILITARY-1920x1338.png"/>
          <p:cNvPicPr>
            <a:picLocks noChangeAspect="1"/>
          </p:cNvPicPr>
          <p:nvPr/>
        </p:nvPicPr>
        <p:blipFill>
          <a:blip r:embed="rId2" cstate="screen"/>
          <a:stretch>
            <a:fillRect/>
          </a:stretch>
        </p:blipFill>
        <p:spPr>
          <a:xfrm>
            <a:off x="201327" y="1228164"/>
            <a:ext cx="4434149" cy="3060700"/>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9"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60</a:t>
            </a:fld>
            <a:endParaRPr lang="en-US" sz="800" dirty="0"/>
          </a:p>
        </p:txBody>
      </p:sp>
      <p:sp>
        <p:nvSpPr>
          <p:cNvPr id="10"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
        <p:nvSpPr>
          <p:cNvPr id="11" name="Title 10"/>
          <p:cNvSpPr>
            <a:spLocks noGrp="1"/>
          </p:cNvSpPr>
          <p:nvPr>
            <p:ph type="title"/>
          </p:nvPr>
        </p:nvSpPr>
        <p:spPr/>
        <p:txBody>
          <a:bodyPr/>
          <a:lstStyle/>
          <a:p>
            <a:r>
              <a:rPr lang="en-US" dirty="0" smtClean="0"/>
              <a:t>Clarity Matrix G2</a:t>
            </a:r>
            <a:endParaRPr lang="en-US" dirty="0"/>
          </a:p>
        </p:txBody>
      </p:sp>
      <p:sp>
        <p:nvSpPr>
          <p:cNvPr id="12" name="Text Placeholder 3"/>
          <p:cNvSpPr>
            <a:spLocks noGrp="1"/>
          </p:cNvSpPr>
          <p:nvPr>
            <p:ph type="body" sz="quarter" idx="18"/>
          </p:nvPr>
        </p:nvSpPr>
        <p:spPr>
          <a:xfrm>
            <a:off x="170322" y="635214"/>
            <a:ext cx="8678862" cy="373568"/>
          </a:xfrm>
        </p:spPr>
        <p:txBody>
          <a:bodyPr/>
          <a:lstStyle/>
          <a:p>
            <a:pPr marL="228600" indent="-228600"/>
            <a:r>
              <a:rPr lang="en-US" sz="2000" dirty="0" smtClean="0"/>
              <a:t>New Matrix Calculator</a:t>
            </a:r>
            <a:endParaRPr lang="en-US" sz="2000" dirty="0"/>
          </a:p>
        </p:txBody>
      </p:sp>
      <p:pic>
        <p:nvPicPr>
          <p:cNvPr id="13" name="Picture 12" descr="Matrix 2 calculator mount schematic.jpg"/>
          <p:cNvPicPr>
            <a:picLocks noChangeAspect="1"/>
          </p:cNvPicPr>
          <p:nvPr/>
        </p:nvPicPr>
        <p:blipFill>
          <a:blip r:embed="rId2" cstate="screen"/>
          <a:stretch>
            <a:fillRect/>
          </a:stretch>
        </p:blipFill>
        <p:spPr>
          <a:xfrm>
            <a:off x="1524094" y="1073110"/>
            <a:ext cx="3962306" cy="3390940"/>
          </a:xfrm>
          <a:prstGeom prst="rect">
            <a:avLst/>
          </a:prstGeom>
          <a:ln>
            <a:solidFill>
              <a:schemeClr val="bg1"/>
            </a:solidFill>
          </a:ln>
        </p:spPr>
      </p:pic>
      <p:pic>
        <p:nvPicPr>
          <p:cNvPr id="14" name="Picture 13" descr="Matrix 2 calculator export options.jpg"/>
          <p:cNvPicPr>
            <a:picLocks noChangeAspect="1"/>
          </p:cNvPicPr>
          <p:nvPr/>
        </p:nvPicPr>
        <p:blipFill>
          <a:blip r:embed="rId3" cstate="screen"/>
          <a:stretch>
            <a:fillRect/>
          </a:stretch>
        </p:blipFill>
        <p:spPr>
          <a:xfrm>
            <a:off x="5714474" y="95250"/>
            <a:ext cx="3331737" cy="4959350"/>
          </a:xfrm>
          <a:prstGeom prst="rect">
            <a:avLst/>
          </a:prstGeom>
          <a:ln>
            <a:solidFill>
              <a:schemeClr val="bg1"/>
            </a:solidFill>
          </a:ln>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2793" y="1924963"/>
            <a:ext cx="7772400" cy="454479"/>
          </a:xfrm>
        </p:spPr>
        <p:txBody>
          <a:bodyPr/>
          <a:lstStyle/>
          <a:p>
            <a:r>
              <a:rPr lang="en-US" dirty="0" smtClean="0"/>
              <a:t>Clarity Matrix with G2 Architecture</a:t>
            </a:r>
            <a:endParaRPr lang="en-US" dirty="0"/>
          </a:p>
        </p:txBody>
      </p:sp>
      <p:sp>
        <p:nvSpPr>
          <p:cNvPr id="3" name="Content Placeholder 2"/>
          <p:cNvSpPr txBox="1">
            <a:spLocks/>
          </p:cNvSpPr>
          <p:nvPr/>
        </p:nvSpPr>
        <p:spPr bwMode="auto">
          <a:xfrm>
            <a:off x="405576" y="2323744"/>
            <a:ext cx="7766874" cy="381356"/>
          </a:xfrm>
          <a:prstGeom prst="rect">
            <a:avLst/>
          </a:prstGeom>
          <a:noFill/>
          <a:ln w="9525">
            <a:noFill/>
            <a:miter lim="800000"/>
            <a:headEnd/>
            <a:tailEnd/>
          </a:ln>
        </p:spPr>
        <p:txBody>
          <a:bodyPr vert="horz" wrap="square" lIns="100584"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F47B20"/>
              </a:buClr>
              <a:buSzPct val="95000"/>
              <a:buFont typeface="Wingdings" pitchFamily="2" charset="2"/>
              <a:buNone/>
              <a:tabLst/>
              <a:defRPr/>
            </a:pPr>
            <a:r>
              <a:rPr kumimoji="0" lang="en-US" sz="1800" b="0" i="0" u="none" strike="noStrike" kern="1200" cap="none" spc="0" normalizeH="0" baseline="0" noProof="0" dirty="0" smtClean="0">
                <a:ln>
                  <a:noFill/>
                </a:ln>
                <a:solidFill>
                  <a:schemeClr val="bg1"/>
                </a:solidFill>
                <a:effectLst/>
                <a:uLnTx/>
                <a:uFillTx/>
                <a:latin typeface="Myriad Pro" pitchFamily="34" charset="0"/>
                <a:ea typeface="+mn-ea"/>
                <a:cs typeface="+mn-cs"/>
              </a:rPr>
              <a:t>The best-in-class LCD video wall system just got better</a:t>
            </a:r>
          </a:p>
        </p:txBody>
      </p:sp>
      <p:sp>
        <p:nvSpPr>
          <p:cNvPr id="5" name="Content Placeholder 2"/>
          <p:cNvSpPr txBox="1">
            <a:spLocks/>
          </p:cNvSpPr>
          <p:nvPr/>
        </p:nvSpPr>
        <p:spPr bwMode="auto">
          <a:xfrm>
            <a:off x="462726" y="4527194"/>
            <a:ext cx="5957124" cy="381356"/>
          </a:xfrm>
          <a:prstGeom prst="rect">
            <a:avLst/>
          </a:prstGeom>
          <a:noFill/>
          <a:ln w="9525">
            <a:noFill/>
            <a:miter lim="800000"/>
            <a:headEnd/>
            <a:tailEnd/>
          </a:ln>
        </p:spPr>
        <p:txBody>
          <a:bodyPr vert="horz" wrap="square" lIns="100584"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
                <a:srgbClr val="F47B20"/>
              </a:buClr>
              <a:buSzPct val="95000"/>
              <a:buFont typeface="Wingdings" pitchFamily="2" charset="2"/>
              <a:buNone/>
              <a:tabLst/>
              <a:defRPr/>
            </a:pPr>
            <a:r>
              <a:rPr kumimoji="0" lang="en-US" sz="1800" b="0" i="0" u="none" strike="noStrike" kern="1200" cap="none" spc="0" normalizeH="0" baseline="0" noProof="0" dirty="0" smtClean="0">
                <a:ln>
                  <a:noFill/>
                </a:ln>
                <a:solidFill>
                  <a:schemeClr val="bg1"/>
                </a:solidFill>
                <a:effectLst/>
                <a:uLnTx/>
                <a:uFillTx/>
                <a:latin typeface="Myriad Pro" pitchFamily="34" charset="0"/>
                <a:ea typeface="+mn-ea"/>
                <a:cs typeface="+mn-cs"/>
              </a:rPr>
              <a:t>Clarity Matrix G2 Product Overview</a:t>
            </a:r>
            <a:endParaRPr lang="en-US" sz="1800" dirty="0" smtClean="0">
              <a:solidFill>
                <a:schemeClr val="bg1"/>
              </a:solidFill>
              <a:latin typeface="Myriad Pro" pitchFamily="34" charset="0"/>
              <a:cs typeface="+mn-cs"/>
            </a:endParaRPr>
          </a:p>
          <a:p>
            <a:pPr marL="0" marR="0" lvl="0" indent="0" algn="l" defTabSz="914400" rtl="0" eaLnBrk="0" fontAlgn="base" latinLnBrk="0" hangingPunct="0">
              <a:lnSpc>
                <a:spcPct val="100000"/>
              </a:lnSpc>
              <a:spcBef>
                <a:spcPts val="0"/>
              </a:spcBef>
              <a:spcAft>
                <a:spcPct val="0"/>
              </a:spcAft>
              <a:buClr>
                <a:srgbClr val="F47B20"/>
              </a:buClr>
              <a:buSzPct val="95000"/>
              <a:buFont typeface="Wingdings" pitchFamily="2" charset="2"/>
              <a:buNone/>
              <a:tabLst/>
              <a:defRPr/>
            </a:pPr>
            <a:r>
              <a:rPr kumimoji="0" lang="en-US" sz="1200" b="0" i="0" u="none" strike="noStrike" kern="1200" cap="none" spc="0" normalizeH="0" baseline="0" noProof="0" dirty="0" smtClean="0">
                <a:ln>
                  <a:noFill/>
                </a:ln>
                <a:solidFill>
                  <a:schemeClr val="bg1"/>
                </a:solidFill>
                <a:effectLst/>
                <a:uLnTx/>
                <a:uFillTx/>
                <a:latin typeface="Myriad Pro" pitchFamily="34" charset="0"/>
                <a:ea typeface="+mn-ea"/>
                <a:cs typeface="+mn-cs"/>
              </a:rPr>
              <a:t>Preliminary Presentation for Planar Use Only – December 2013</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85" y="138645"/>
            <a:ext cx="8382000" cy="393339"/>
          </a:xfrm>
        </p:spPr>
        <p:txBody>
          <a:bodyPr/>
          <a:lstStyle/>
          <a:p>
            <a:r>
              <a:rPr lang="en-US" dirty="0" smtClean="0"/>
              <a:t>LCD Video Wall Innovations</a:t>
            </a:r>
            <a:endParaRPr lang="en-US" dirty="0"/>
          </a:p>
        </p:txBody>
      </p:sp>
      <p:sp>
        <p:nvSpPr>
          <p:cNvPr id="4" name="Slide Number Placeholder 3"/>
          <p:cNvSpPr>
            <a:spLocks noGrp="1"/>
          </p:cNvSpPr>
          <p:nvPr>
            <p:ph type="sldNum" sz="quarter" idx="10"/>
          </p:nvPr>
        </p:nvSpPr>
        <p:spPr>
          <a:xfrm>
            <a:off x="225425" y="4800617"/>
            <a:ext cx="2254810" cy="195712"/>
          </a:xfrm>
        </p:spPr>
        <p:txBody>
          <a:bodyPr/>
          <a:lstStyle/>
          <a:p>
            <a:pPr>
              <a:defRPr/>
            </a:pPr>
            <a:r>
              <a:rPr lang="en-US" dirty="0" smtClean="0"/>
              <a:t>Confidential  |  © 2014 Planar Systems, Inc.  |  Slide </a:t>
            </a:r>
            <a:fld id="{270DDCE5-CCEA-481B-8233-D409C7CF447A}" type="slidenum">
              <a:rPr lang="en-US" smtClean="0"/>
              <a:pPr>
                <a:defRPr/>
              </a:pPr>
              <a:t>7</a:t>
            </a:fld>
            <a:endParaRPr lang="en-US" dirty="0"/>
          </a:p>
        </p:txBody>
      </p:sp>
      <p:pic>
        <p:nvPicPr>
          <p:cNvPr id="1026" name="Picture 2" descr="C:\Users\jdixon\Desktop\Content\Timeline-MX55HDU-2x2.jpg"/>
          <p:cNvPicPr>
            <a:picLocks noGrp="1" noChangeAspect="1" noChangeArrowheads="1"/>
          </p:cNvPicPr>
          <p:nvPr>
            <p:ph idx="1"/>
          </p:nvPr>
        </p:nvPicPr>
        <p:blipFill>
          <a:blip r:embed="rId2" cstate="screen"/>
          <a:srcRect/>
          <a:stretch>
            <a:fillRect/>
          </a:stretch>
        </p:blipFill>
        <p:spPr bwMode="auto">
          <a:xfrm>
            <a:off x="1153459" y="748819"/>
            <a:ext cx="6751279" cy="3797594"/>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Clarity Matrix G2</a:t>
            </a:r>
            <a:endParaRPr lang="en-US" dirty="0"/>
          </a:p>
        </p:txBody>
      </p:sp>
      <p:sp>
        <p:nvSpPr>
          <p:cNvPr id="4" name="Text Placeholder 3"/>
          <p:cNvSpPr>
            <a:spLocks noGrp="1"/>
          </p:cNvSpPr>
          <p:nvPr>
            <p:ph type="body" sz="quarter" idx="12"/>
          </p:nvPr>
        </p:nvSpPr>
        <p:spPr>
          <a:xfrm>
            <a:off x="170322" y="622514"/>
            <a:ext cx="8678862" cy="373568"/>
          </a:xfrm>
        </p:spPr>
        <p:txBody>
          <a:bodyPr/>
          <a:lstStyle/>
          <a:p>
            <a:pPr marL="0" indent="0"/>
            <a:r>
              <a:rPr lang="en-US" dirty="0" smtClean="0"/>
              <a:t>Target Audiences &amp; Applications</a:t>
            </a:r>
            <a:endParaRPr lang="en-US" dirty="0"/>
          </a:p>
        </p:txBody>
      </p:sp>
      <p:sp>
        <p:nvSpPr>
          <p:cNvPr id="7" name="Footer Placeholder 4"/>
          <p:cNvSpPr>
            <a:spLocks noGrp="1"/>
          </p:cNvSpPr>
          <p:nvPr>
            <p:ph type="ftr" sz="quarter" idx="3"/>
          </p:nvPr>
        </p:nvSpPr>
        <p:spPr>
          <a:xfrm>
            <a:off x="672188" y="4804343"/>
            <a:ext cx="2895600" cy="200369"/>
          </a:xfrm>
        </p:spPr>
        <p:txBody>
          <a:bodyPr/>
          <a:lstStyle/>
          <a:p>
            <a:pPr>
              <a:defRPr/>
            </a:pPr>
            <a:r>
              <a:rPr lang="en-US" sz="800" dirty="0" smtClean="0"/>
              <a:t>Confidential | Planar Systems</a:t>
            </a:r>
            <a:endParaRPr lang="en-US" sz="800" dirty="0"/>
          </a:p>
        </p:txBody>
      </p:sp>
      <p:sp>
        <p:nvSpPr>
          <p:cNvPr id="8" name="Slide Number Placeholder 5"/>
          <p:cNvSpPr>
            <a:spLocks noGrp="1"/>
          </p:cNvSpPr>
          <p:nvPr>
            <p:ph type="sldNum" sz="quarter" idx="4"/>
          </p:nvPr>
        </p:nvSpPr>
        <p:spPr>
          <a:xfrm>
            <a:off x="225425" y="4800601"/>
            <a:ext cx="371475" cy="215899"/>
          </a:xfrm>
        </p:spPr>
        <p:txBody>
          <a:bodyPr/>
          <a:lstStyle/>
          <a:p>
            <a:pPr>
              <a:defRPr/>
            </a:pPr>
            <a:fld id="{610A0BCD-70B4-4B9D-BC9B-42A87D9211B4}" type="slidenum">
              <a:rPr lang="en-US" sz="800" smtClean="0"/>
              <a:pPr>
                <a:defRPr/>
              </a:pPr>
              <a:t>8</a:t>
            </a:fld>
            <a:endParaRPr lang="en-US" sz="800" dirty="0"/>
          </a:p>
        </p:txBody>
      </p:sp>
      <p:sp>
        <p:nvSpPr>
          <p:cNvPr id="9" name="Slide Number Placeholder 3"/>
          <p:cNvSpPr txBox="1">
            <a:spLocks/>
          </p:cNvSpPr>
          <p:nvPr/>
        </p:nvSpPr>
        <p:spPr>
          <a:xfrm>
            <a:off x="3657600" y="4837906"/>
            <a:ext cx="1816100" cy="235744"/>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yriad Pro" pitchFamily="34" charset="0"/>
              </a:rPr>
              <a:t>Clarity™ Matrix G2 Overview</a:t>
            </a:r>
            <a:endParaRPr kumimoji="0" lang="en-US" sz="800" b="0" i="0" u="none" strike="noStrike" kern="1200" cap="none" spc="0" normalizeH="0" baseline="0" noProof="0" dirty="0" smtClean="0">
              <a:ln>
                <a:noFill/>
              </a:ln>
              <a:solidFill>
                <a:schemeClr val="bg1"/>
              </a:solidFill>
              <a:effectLst/>
              <a:uLnTx/>
              <a:uFillTx/>
              <a:latin typeface="Myriad Pro" pitchFamily="34" charset="0"/>
              <a:ea typeface="+mn-ea"/>
              <a:cs typeface="Arial" charset="0"/>
            </a:endParaRPr>
          </a:p>
        </p:txBody>
      </p:sp>
      <p:sp>
        <p:nvSpPr>
          <p:cNvPr id="11" name="Text Placeholder 1"/>
          <p:cNvSpPr>
            <a:spLocks noGrp="1"/>
          </p:cNvSpPr>
          <p:nvPr>
            <p:ph type="body" sz="quarter" idx="18"/>
          </p:nvPr>
        </p:nvSpPr>
        <p:spPr>
          <a:xfrm>
            <a:off x="215907" y="1275954"/>
            <a:ext cx="2844793" cy="2927527"/>
          </a:xfrm>
        </p:spPr>
        <p:txBody>
          <a:bodyPr/>
          <a:lstStyle/>
          <a:p>
            <a:pPr marL="228600" indent="-228600">
              <a:buNone/>
            </a:pPr>
            <a:r>
              <a:rPr lang="en-US" sz="1800" b="1" dirty="0" smtClean="0"/>
              <a:t>Primary Audiences</a:t>
            </a:r>
          </a:p>
          <a:p>
            <a:pPr marL="228600" indent="-228600"/>
            <a:r>
              <a:rPr lang="en-US" sz="1800" dirty="0" smtClean="0"/>
              <a:t>Retail</a:t>
            </a:r>
          </a:p>
          <a:p>
            <a:pPr marL="228600" indent="-228600"/>
            <a:r>
              <a:rPr lang="en-US" sz="1800" dirty="0" smtClean="0"/>
              <a:t>Corporate</a:t>
            </a:r>
          </a:p>
          <a:p>
            <a:pPr marL="228600" indent="-228600"/>
            <a:r>
              <a:rPr lang="en-US" sz="1800" dirty="0" smtClean="0"/>
              <a:t>Higher Education</a:t>
            </a:r>
          </a:p>
          <a:p>
            <a:pPr marL="228600" indent="-228600"/>
            <a:r>
              <a:rPr lang="en-US" sz="1800" dirty="0" smtClean="0"/>
              <a:t>Military</a:t>
            </a:r>
          </a:p>
          <a:p>
            <a:pPr marL="228600" indent="-228600"/>
            <a:endParaRPr lang="en-US" sz="1800" dirty="0" smtClean="0"/>
          </a:p>
          <a:p>
            <a:pPr>
              <a:buNone/>
            </a:pPr>
            <a:endParaRPr lang="en-US" sz="1800" dirty="0"/>
          </a:p>
        </p:txBody>
      </p:sp>
      <p:sp>
        <p:nvSpPr>
          <p:cNvPr id="12" name="Text Placeholder 1"/>
          <p:cNvSpPr txBox="1">
            <a:spLocks/>
          </p:cNvSpPr>
          <p:nvPr/>
        </p:nvSpPr>
        <p:spPr bwMode="auto">
          <a:xfrm>
            <a:off x="2387607" y="1295004"/>
            <a:ext cx="3194043" cy="29275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None/>
              <a:tabLst/>
              <a:defRPr/>
            </a:pPr>
            <a:r>
              <a:rPr kumimoji="0" lang="en-US" sz="1800" b="1" i="0" u="none" strike="noStrike" kern="1200" cap="none" spc="0" normalizeH="0" baseline="0" noProof="0" dirty="0" smtClean="0">
                <a:ln>
                  <a:noFill/>
                </a:ln>
                <a:solidFill>
                  <a:schemeClr val="tx1"/>
                </a:solidFill>
                <a:effectLst/>
                <a:uLnTx/>
                <a:uFillTx/>
                <a:latin typeface="Myriad Pro" pitchFamily="34" charset="0"/>
                <a:ea typeface="+mn-ea"/>
                <a:cs typeface="+mn-cs"/>
              </a:rPr>
              <a:t>Common Applications</a:t>
            </a:r>
          </a:p>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yriad Pro" pitchFamily="34" charset="0"/>
                <a:ea typeface="+mn-ea"/>
                <a:cs typeface="+mn-cs"/>
              </a:rPr>
              <a:t>Digital signage</a:t>
            </a:r>
          </a:p>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lang="en-US" sz="1800" dirty="0" smtClean="0">
                <a:latin typeface="Myriad Pro" pitchFamily="34" charset="0"/>
                <a:cs typeface="+mn-cs"/>
              </a:rPr>
              <a:t>Command &amp; control</a:t>
            </a:r>
          </a:p>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kumimoji="0" lang="en-US" sz="1800" b="0" i="0" u="none" strike="noStrike" kern="1200" cap="none" spc="0" normalizeH="0" baseline="0" noProof="0" dirty="0" smtClean="0">
                <a:ln>
                  <a:noFill/>
                </a:ln>
                <a:solidFill>
                  <a:schemeClr val="tx1"/>
                </a:solidFill>
                <a:effectLst/>
                <a:uLnTx/>
                <a:uFillTx/>
                <a:latin typeface="Myriad Pro" pitchFamily="34" charset="0"/>
                <a:ea typeface="+mn-ea"/>
                <a:cs typeface="+mn-cs"/>
              </a:rPr>
              <a:t>Corporate</a:t>
            </a:r>
            <a:r>
              <a:rPr kumimoji="0" lang="en-US" sz="1800" b="0" i="0" u="none" strike="noStrike" kern="1200" cap="none" spc="0" normalizeH="0" noProof="0" dirty="0" smtClean="0">
                <a:ln>
                  <a:noFill/>
                </a:ln>
                <a:solidFill>
                  <a:schemeClr val="tx1"/>
                </a:solidFill>
                <a:effectLst/>
                <a:uLnTx/>
                <a:uFillTx/>
                <a:latin typeface="Myriad Pro" pitchFamily="34" charset="0"/>
                <a:ea typeface="+mn-ea"/>
                <a:cs typeface="+mn-cs"/>
              </a:rPr>
              <a:t> communications</a:t>
            </a:r>
          </a:p>
          <a:p>
            <a:pPr marL="228600" marR="0" lvl="0" indent="-228600" algn="l" defTabSz="914400" rtl="0" eaLnBrk="0" fontAlgn="base" latinLnBrk="0" hangingPunct="0">
              <a:lnSpc>
                <a:spcPct val="100000"/>
              </a:lnSpc>
              <a:spcBef>
                <a:spcPts val="700"/>
              </a:spcBef>
              <a:spcAft>
                <a:spcPct val="0"/>
              </a:spcAft>
              <a:buClr>
                <a:srgbClr val="F47B20"/>
              </a:buClr>
              <a:buSzPct val="95000"/>
              <a:buFont typeface="Wingdings" pitchFamily="2" charset="2"/>
              <a:buChar char="§"/>
              <a:tabLst/>
              <a:defRPr/>
            </a:pPr>
            <a:r>
              <a:rPr lang="en-US" sz="1800" baseline="0" dirty="0" smtClean="0">
                <a:latin typeface="Myriad Pro" pitchFamily="34" charset="0"/>
                <a:cs typeface="+mn-cs"/>
              </a:rPr>
              <a:t>Entertainment</a:t>
            </a:r>
            <a:endParaRPr kumimoji="0" lang="en-US" sz="1800" b="0" i="0" u="none" strike="noStrike" kern="1200" cap="none" spc="0" normalizeH="0" baseline="0" noProof="0" dirty="0" smtClean="0">
              <a:ln>
                <a:noFill/>
              </a:ln>
              <a:solidFill>
                <a:schemeClr val="tx1"/>
              </a:solidFill>
              <a:effectLst/>
              <a:uLnTx/>
              <a:uFillTx/>
              <a:latin typeface="Myriad Pro" pitchFamily="34" charset="0"/>
              <a:ea typeface="+mn-ea"/>
              <a:cs typeface="+mn-cs"/>
            </a:endParaRPr>
          </a:p>
          <a:p>
            <a:pPr marL="411163" marR="0" lvl="0" indent="-342900" algn="l" defTabSz="914400" rtl="0" eaLnBrk="0" fontAlgn="base" latinLnBrk="0" hangingPunct="0">
              <a:lnSpc>
                <a:spcPct val="100000"/>
              </a:lnSpc>
              <a:spcBef>
                <a:spcPts val="700"/>
              </a:spcBef>
              <a:spcAft>
                <a:spcPct val="0"/>
              </a:spcAft>
              <a:buClr>
                <a:srgbClr val="F47B20"/>
              </a:buClr>
              <a:buSzPct val="95000"/>
              <a:buFont typeface="Wingdings" pitchFamily="2" charset="2"/>
              <a:buNone/>
              <a:tabLst/>
              <a:defRPr/>
            </a:pPr>
            <a:endParaRPr kumimoji="0" lang="en-US" sz="1800" b="0" i="0" u="none" strike="noStrike" kern="1200" cap="none" spc="0" normalizeH="0" baseline="0" noProof="0" dirty="0">
              <a:ln>
                <a:noFill/>
              </a:ln>
              <a:solidFill>
                <a:schemeClr val="tx1"/>
              </a:solidFill>
              <a:effectLst/>
              <a:uLnTx/>
              <a:uFillTx/>
              <a:latin typeface="Myriad Pro" pitchFamily="34" charset="0"/>
              <a:ea typeface="+mn-ea"/>
              <a:cs typeface="+mn-cs"/>
            </a:endParaRPr>
          </a:p>
        </p:txBody>
      </p:sp>
      <p:pic>
        <p:nvPicPr>
          <p:cNvPr id="48" name="Picture 47" descr="Img2191.jpg"/>
          <p:cNvPicPr>
            <a:picLocks noChangeAspect="1"/>
          </p:cNvPicPr>
          <p:nvPr/>
        </p:nvPicPr>
        <p:blipFill>
          <a:blip r:embed="rId2" cstate="screen"/>
          <a:stretch>
            <a:fillRect/>
          </a:stretch>
        </p:blipFill>
        <p:spPr>
          <a:xfrm>
            <a:off x="5825210" y="171450"/>
            <a:ext cx="1440984" cy="958850"/>
          </a:xfrm>
          <a:prstGeom prst="rect">
            <a:avLst/>
          </a:prstGeom>
          <a:ln>
            <a:solidFill>
              <a:schemeClr val="tx1"/>
            </a:solidFill>
          </a:ln>
        </p:spPr>
      </p:pic>
      <p:pic>
        <p:nvPicPr>
          <p:cNvPr id="49" name="Picture 48" descr="Costar vwall image.jpg"/>
          <p:cNvPicPr>
            <a:picLocks noChangeAspect="1"/>
          </p:cNvPicPr>
          <p:nvPr/>
        </p:nvPicPr>
        <p:blipFill>
          <a:blip r:embed="rId3" cstate="screen"/>
          <a:srcRect/>
          <a:stretch>
            <a:fillRect/>
          </a:stretch>
        </p:blipFill>
        <p:spPr>
          <a:xfrm>
            <a:off x="5822950" y="1231900"/>
            <a:ext cx="1447802" cy="939800"/>
          </a:xfrm>
          <a:prstGeom prst="rect">
            <a:avLst/>
          </a:prstGeom>
          <a:ln>
            <a:solidFill>
              <a:schemeClr val="tx1"/>
            </a:solidFill>
          </a:ln>
        </p:spPr>
      </p:pic>
      <p:pic>
        <p:nvPicPr>
          <p:cNvPr id="52" name="Picture 51" descr="bar_baseball.jpg"/>
          <p:cNvPicPr>
            <a:picLocks noChangeAspect="1"/>
          </p:cNvPicPr>
          <p:nvPr/>
        </p:nvPicPr>
        <p:blipFill>
          <a:blip r:embed="rId4" cstate="screen"/>
          <a:srcRect/>
          <a:stretch>
            <a:fillRect/>
          </a:stretch>
        </p:blipFill>
        <p:spPr>
          <a:xfrm>
            <a:off x="7372349" y="2260600"/>
            <a:ext cx="1513907" cy="952500"/>
          </a:xfrm>
          <a:prstGeom prst="rect">
            <a:avLst/>
          </a:prstGeom>
          <a:ln>
            <a:solidFill>
              <a:schemeClr val="tx1"/>
            </a:solidFill>
          </a:ln>
        </p:spPr>
      </p:pic>
      <p:pic>
        <p:nvPicPr>
          <p:cNvPr id="53" name="Picture 52" descr="SED_9664.jpg"/>
          <p:cNvPicPr>
            <a:picLocks noChangeAspect="1"/>
          </p:cNvPicPr>
          <p:nvPr/>
        </p:nvPicPr>
        <p:blipFill>
          <a:blip r:embed="rId5" cstate="screen"/>
          <a:srcRect/>
          <a:stretch>
            <a:fillRect/>
          </a:stretch>
        </p:blipFill>
        <p:spPr>
          <a:xfrm>
            <a:off x="5816601" y="3336766"/>
            <a:ext cx="1466714" cy="917734"/>
          </a:xfrm>
          <a:prstGeom prst="rect">
            <a:avLst/>
          </a:prstGeom>
          <a:ln>
            <a:solidFill>
              <a:schemeClr val="tx1"/>
            </a:solidFill>
          </a:ln>
        </p:spPr>
      </p:pic>
      <p:pic>
        <p:nvPicPr>
          <p:cNvPr id="54" name="Picture 53" descr="Clayco-Conference-Room1.jpg"/>
          <p:cNvPicPr>
            <a:picLocks noChangeAspect="1"/>
          </p:cNvPicPr>
          <p:nvPr/>
        </p:nvPicPr>
        <p:blipFill>
          <a:blip r:embed="rId6" cstate="screen"/>
          <a:srcRect/>
          <a:stretch>
            <a:fillRect/>
          </a:stretch>
        </p:blipFill>
        <p:spPr>
          <a:xfrm>
            <a:off x="7372350" y="171449"/>
            <a:ext cx="1524000" cy="971551"/>
          </a:xfrm>
          <a:prstGeom prst="rect">
            <a:avLst/>
          </a:prstGeom>
          <a:ln>
            <a:solidFill>
              <a:schemeClr val="tx1"/>
            </a:solidFill>
          </a:ln>
        </p:spPr>
      </p:pic>
      <p:pic>
        <p:nvPicPr>
          <p:cNvPr id="55" name="Picture 54" descr="SS7_4349.jpg"/>
          <p:cNvPicPr>
            <a:picLocks noChangeAspect="1"/>
          </p:cNvPicPr>
          <p:nvPr/>
        </p:nvPicPr>
        <p:blipFill>
          <a:blip r:embed="rId7" cstate="screen"/>
          <a:srcRect/>
          <a:stretch>
            <a:fillRect/>
          </a:stretch>
        </p:blipFill>
        <p:spPr>
          <a:xfrm>
            <a:off x="7378701" y="1229097"/>
            <a:ext cx="1498600" cy="948953"/>
          </a:xfrm>
          <a:prstGeom prst="rect">
            <a:avLst/>
          </a:prstGeom>
          <a:ln>
            <a:solidFill>
              <a:schemeClr val="tx1"/>
            </a:solidFill>
          </a:ln>
        </p:spPr>
      </p:pic>
      <p:pic>
        <p:nvPicPr>
          <p:cNvPr id="56" name="Picture 55" descr="OKC Entrance1.jpg"/>
          <p:cNvPicPr>
            <a:picLocks noChangeAspect="1"/>
          </p:cNvPicPr>
          <p:nvPr/>
        </p:nvPicPr>
        <p:blipFill>
          <a:blip r:embed="rId8" cstate="screen"/>
          <a:srcRect/>
          <a:stretch>
            <a:fillRect/>
          </a:stretch>
        </p:blipFill>
        <p:spPr>
          <a:xfrm>
            <a:off x="5822950" y="2267856"/>
            <a:ext cx="1454150" cy="945244"/>
          </a:xfrm>
          <a:prstGeom prst="rect">
            <a:avLst/>
          </a:prstGeom>
          <a:ln>
            <a:solidFill>
              <a:schemeClr val="tx1"/>
            </a:solidFill>
          </a:ln>
        </p:spPr>
      </p:pic>
      <p:pic>
        <p:nvPicPr>
          <p:cNvPr id="58" name="Picture 57" descr="hsv_video_wall_right.jpg"/>
          <p:cNvPicPr>
            <a:picLocks noChangeAspect="1"/>
          </p:cNvPicPr>
          <p:nvPr/>
        </p:nvPicPr>
        <p:blipFill>
          <a:blip r:embed="rId9" cstate="screen"/>
          <a:srcRect/>
          <a:stretch>
            <a:fillRect/>
          </a:stretch>
        </p:blipFill>
        <p:spPr>
          <a:xfrm>
            <a:off x="7374647" y="3324923"/>
            <a:ext cx="1518190" cy="923227"/>
          </a:xfrm>
          <a:prstGeom prst="rect">
            <a:avLst/>
          </a:prstGeom>
          <a:ln>
            <a:solidFill>
              <a:schemeClr val="tx1"/>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laritymatrixg2-architecture.png"/>
          <p:cNvPicPr>
            <a:picLocks noChangeAspect="1"/>
          </p:cNvPicPr>
          <p:nvPr/>
        </p:nvPicPr>
        <p:blipFill>
          <a:blip r:embed="rId3" cstate="screen"/>
          <a:stretch>
            <a:fillRect/>
          </a:stretch>
        </p:blipFill>
        <p:spPr>
          <a:xfrm>
            <a:off x="352764" y="667757"/>
            <a:ext cx="7324484" cy="3461641"/>
          </a:xfrm>
          <a:prstGeom prst="rect">
            <a:avLst/>
          </a:prstGeom>
        </p:spPr>
      </p:pic>
      <p:sp>
        <p:nvSpPr>
          <p:cNvPr id="17412" name="Slide Number Placeholder 5"/>
          <p:cNvSpPr>
            <a:spLocks noGrp="1"/>
          </p:cNvSpPr>
          <p:nvPr>
            <p:ph type="sldNum" sz="quarter" idx="4"/>
          </p:nvPr>
        </p:nvSpPr>
        <p:spPr bwMode="auto">
          <a:xfrm>
            <a:off x="225425" y="4800600"/>
            <a:ext cx="427038" cy="163513"/>
          </a:xfrm>
          <a:prstGeom prst="rect">
            <a:avLst/>
          </a:prstGeom>
          <a:noFill/>
          <a:ln>
            <a:miter lim="800000"/>
            <a:headEnd/>
            <a:tailEnd/>
          </a:ln>
        </p:spPr>
        <p:txBody>
          <a:bodyPr/>
          <a:lstStyle/>
          <a:p>
            <a:fld id="{C416E78B-5392-4749-B068-36BFBA20872F}" type="slidenum">
              <a:rPr lang="en-US"/>
              <a:pPr/>
              <a:t>9</a:t>
            </a:fld>
            <a:endParaRPr lang="en-US" dirty="0"/>
          </a:p>
        </p:txBody>
      </p:sp>
      <p:sp>
        <p:nvSpPr>
          <p:cNvPr id="12" name="Text Placeholder 3"/>
          <p:cNvSpPr txBox="1">
            <a:spLocks/>
          </p:cNvSpPr>
          <p:nvPr/>
        </p:nvSpPr>
        <p:spPr bwMode="auto">
          <a:xfrm>
            <a:off x="4991100" y="2722563"/>
            <a:ext cx="4152900" cy="685800"/>
          </a:xfrm>
          <a:prstGeom prst="rect">
            <a:avLst/>
          </a:prstGeom>
          <a:noFill/>
          <a:ln w="9525">
            <a:noFill/>
            <a:miter lim="800000"/>
            <a:headEnd/>
            <a:tailEnd/>
          </a:ln>
        </p:spPr>
        <p:txBody>
          <a:bodyPr/>
          <a:lstStyle/>
          <a:p>
            <a:pPr marL="411163" indent="-342900" eaLnBrk="1" hangingPunct="1">
              <a:spcBef>
                <a:spcPts val="700"/>
              </a:spcBef>
              <a:buClr>
                <a:srgbClr val="F47B20"/>
              </a:buClr>
              <a:buSzPct val="95000"/>
              <a:buFont typeface="Wingdings" pitchFamily="2" charset="2"/>
              <a:buChar char="§"/>
              <a:defRPr/>
            </a:pPr>
            <a:endParaRPr lang="en-US" sz="1600" dirty="0">
              <a:latin typeface="Myriad Pro" pitchFamily="34" charset="0"/>
              <a:cs typeface="+mn-cs"/>
            </a:endParaRPr>
          </a:p>
        </p:txBody>
      </p:sp>
      <p:sp>
        <p:nvSpPr>
          <p:cNvPr id="9" name="Rectangle 2"/>
          <p:cNvSpPr txBox="1">
            <a:spLocks noChangeArrowheads="1"/>
          </p:cNvSpPr>
          <p:nvPr/>
        </p:nvSpPr>
        <p:spPr>
          <a:xfrm>
            <a:off x="301624" y="3692"/>
            <a:ext cx="8313870" cy="31963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100" normalizeH="0" baseline="0" noProof="0" dirty="0" smtClean="0">
                <a:ln>
                  <a:noFill/>
                </a:ln>
                <a:effectLst/>
                <a:uLnTx/>
                <a:uFillTx/>
                <a:latin typeface="+mj-lt"/>
                <a:ea typeface="+mj-ea"/>
                <a:cs typeface="+mj-cs"/>
              </a:rPr>
              <a:t>Matrix G2 LCD Video Wall System Components</a:t>
            </a:r>
          </a:p>
        </p:txBody>
      </p:sp>
      <p:sp>
        <p:nvSpPr>
          <p:cNvPr id="33" name="Rectangle 61"/>
          <p:cNvSpPr txBox="1">
            <a:spLocks noChangeArrowheads="1"/>
          </p:cNvSpPr>
          <p:nvPr/>
        </p:nvSpPr>
        <p:spPr>
          <a:xfrm>
            <a:off x="4162440" y="511605"/>
            <a:ext cx="2504601" cy="1587641"/>
          </a:xfrm>
          <a:prstGeom prst="rect">
            <a:avLst/>
          </a:prstGeom>
          <a:noFill/>
        </p:spPr>
        <p:txBody>
          <a:bodyPr/>
          <a:lstStyle/>
          <a:p>
            <a:pPr marL="411163" marR="0" lvl="0" indent="-342900" algn="l" defTabSz="914400" rtl="0" eaLnBrk="1" fontAlgn="base" latinLnBrk="0" hangingPunct="1">
              <a:lnSpc>
                <a:spcPct val="100000"/>
              </a:lnSpc>
              <a:spcBef>
                <a:spcPts val="700"/>
              </a:spcBef>
              <a:spcAft>
                <a:spcPct val="0"/>
              </a:spcAft>
              <a:buClr>
                <a:srgbClr val="F47B20"/>
              </a:buClr>
              <a:buSzPct val="95000"/>
              <a:buFontTx/>
              <a:buNone/>
              <a:tabLst/>
              <a:defRPr/>
            </a:pPr>
            <a:r>
              <a:rPr kumimoji="0" lang="en-US" sz="1200" b="1" i="0" u="none" strike="noStrike" kern="1200" cap="none" spc="0" normalizeH="0" baseline="0" noProof="0" dirty="0" smtClean="0">
                <a:ln>
                  <a:noFill/>
                </a:ln>
                <a:solidFill>
                  <a:srgbClr val="FF0000"/>
                </a:solidFill>
                <a:effectLst/>
                <a:uLnTx/>
                <a:uFillTx/>
                <a:latin typeface="Myriad Pro" pitchFamily="34" charset="0"/>
                <a:ea typeface="+mn-ea"/>
                <a:cs typeface="+mn-cs"/>
              </a:rPr>
              <a:t>1</a:t>
            </a:r>
            <a:r>
              <a:rPr kumimoji="0" lang="en-US" sz="1200" b="0" i="0" u="none" strike="noStrike" kern="1200" cap="none" spc="0" normalizeH="0" baseline="0" noProof="0" dirty="0" smtClean="0">
                <a:ln>
                  <a:noFill/>
                </a:ln>
                <a:solidFill>
                  <a:schemeClr val="tx1"/>
                </a:solidFill>
                <a:effectLst/>
                <a:uLnTx/>
                <a:uFillTx/>
                <a:latin typeface="Myriad Pro" pitchFamily="34" charset="0"/>
                <a:ea typeface="+mn-ea"/>
                <a:cs typeface="+mn-cs"/>
              </a:rPr>
              <a:t>. </a:t>
            </a:r>
            <a:r>
              <a:rPr kumimoji="0" lang="en-US" sz="1200" b="1" i="0" u="none" strike="noStrike" kern="1200" cap="none" spc="0" normalizeH="0" baseline="0" noProof="0" dirty="0" smtClean="0">
                <a:ln>
                  <a:noFill/>
                </a:ln>
                <a:solidFill>
                  <a:schemeClr val="tx1"/>
                </a:solidFill>
                <a:effectLst/>
                <a:uLnTx/>
                <a:uFillTx/>
                <a:latin typeface="Myriad Pro" pitchFamily="34" charset="0"/>
                <a:ea typeface="+mn-ea"/>
                <a:cs typeface="+mn-cs"/>
              </a:rPr>
              <a:t>Matrix LCD Modules</a:t>
            </a:r>
          </a:p>
          <a:p>
            <a:pPr marL="411163" marR="0" lvl="0" indent="-342900" algn="l" defTabSz="914400" rtl="0" eaLnBrk="1" fontAlgn="base" latinLnBrk="0" hangingPunct="1">
              <a:lnSpc>
                <a:spcPct val="100000"/>
              </a:lnSpc>
              <a:spcBef>
                <a:spcPts val="700"/>
              </a:spcBef>
              <a:spcAft>
                <a:spcPct val="0"/>
              </a:spcAft>
              <a:buClr>
                <a:srgbClr val="F47B20"/>
              </a:buClr>
              <a:buSzPct val="95000"/>
              <a:buFont typeface="Wingdings" pitchFamily="2" charset="2"/>
              <a:buChar char="§"/>
              <a:tabLst/>
              <a:defRPr/>
            </a:pPr>
            <a:r>
              <a:rPr lang="en-US" sz="1200" dirty="0" smtClean="0">
                <a:latin typeface="Myriad Pro" pitchFamily="34" charset="0"/>
                <a:cs typeface="+mn-cs"/>
              </a:rPr>
              <a:t>Slim, light weight design</a:t>
            </a:r>
            <a:endParaRPr kumimoji="0" lang="en-US" sz="1200" b="0" i="0" u="none" strike="noStrike" kern="1200" cap="none" spc="0" normalizeH="0" baseline="0" noProof="0" dirty="0" smtClean="0">
              <a:ln>
                <a:noFill/>
              </a:ln>
              <a:solidFill>
                <a:schemeClr val="tx1"/>
              </a:solidFill>
              <a:effectLst/>
              <a:uLnTx/>
              <a:uFillTx/>
              <a:latin typeface="Myriad Pro" pitchFamily="34" charset="0"/>
              <a:ea typeface="+mn-ea"/>
              <a:cs typeface="+mn-cs"/>
            </a:endParaRPr>
          </a:p>
          <a:p>
            <a:pPr marL="411163" marR="0" lvl="0" indent="-342900" algn="l" defTabSz="914400" rtl="0" eaLnBrk="1" fontAlgn="base" latinLnBrk="0" hangingPunct="1">
              <a:lnSpc>
                <a:spcPct val="100000"/>
              </a:lnSpc>
              <a:spcBef>
                <a:spcPts val="700"/>
              </a:spcBef>
              <a:spcAft>
                <a:spcPct val="0"/>
              </a:spcAft>
              <a:buClr>
                <a:srgbClr val="F47B20"/>
              </a:buClr>
              <a:buSzPct val="95000"/>
              <a:buFont typeface="Wingdings" pitchFamily="2" charset="2"/>
              <a:buChar char="§"/>
              <a:tabLst/>
              <a:defRPr/>
            </a:pPr>
            <a:r>
              <a:rPr kumimoji="0" lang="en-US" sz="1200" b="0" i="0" u="none" strike="noStrike" kern="1200" cap="none" spc="0" normalizeH="0" baseline="0" noProof="0" dirty="0" smtClean="0">
                <a:ln>
                  <a:noFill/>
                </a:ln>
                <a:solidFill>
                  <a:schemeClr val="tx1"/>
                </a:solidFill>
                <a:effectLst/>
                <a:uLnTx/>
                <a:uFillTx/>
                <a:latin typeface="Myriad Pro" pitchFamily="34" charset="0"/>
                <a:ea typeface="+mn-ea"/>
                <a:cs typeface="+mn-cs"/>
              </a:rPr>
              <a:t>Includes </a:t>
            </a:r>
            <a:r>
              <a:rPr kumimoji="0" lang="en-US" sz="1200" b="0" i="0" u="none" strike="noStrike" kern="1200" cap="none" spc="0" normalizeH="0" baseline="0" noProof="0" dirty="0" err="1" smtClean="0">
                <a:ln>
                  <a:noFill/>
                </a:ln>
                <a:solidFill>
                  <a:schemeClr val="tx1"/>
                </a:solidFill>
                <a:effectLst/>
                <a:uLnTx/>
                <a:uFillTx/>
                <a:latin typeface="Myriad Pro" pitchFamily="34" charset="0"/>
                <a:ea typeface="+mn-ea"/>
                <a:cs typeface="+mn-cs"/>
              </a:rPr>
              <a:t>EasyAxis</a:t>
            </a:r>
            <a:r>
              <a:rPr kumimoji="0" lang="en-US" sz="1200" b="0" i="0" u="none" strike="noStrike" kern="1200" cap="none" spc="0" normalizeH="0" baseline="0" noProof="0" dirty="0" smtClean="0">
                <a:ln>
                  <a:noFill/>
                </a:ln>
                <a:solidFill>
                  <a:schemeClr val="tx1"/>
                </a:solidFill>
                <a:effectLst/>
                <a:uLnTx/>
                <a:uFillTx/>
                <a:latin typeface="Myriad Pro" pitchFamily="34" charset="0"/>
                <a:ea typeface="+mn-ea"/>
                <a:cs typeface="+mn-cs"/>
              </a:rPr>
              <a:t>™ mounting and alignment system</a:t>
            </a:r>
          </a:p>
          <a:p>
            <a:pPr marL="411163" marR="0" lvl="0" indent="-342900" algn="l" defTabSz="914400" rtl="0" eaLnBrk="1" fontAlgn="base" latinLnBrk="0" hangingPunct="1">
              <a:lnSpc>
                <a:spcPct val="100000"/>
              </a:lnSpc>
              <a:spcBef>
                <a:spcPts val="700"/>
              </a:spcBef>
              <a:spcAft>
                <a:spcPct val="0"/>
              </a:spcAft>
              <a:buClr>
                <a:srgbClr val="F47B20"/>
              </a:buClr>
              <a:buSzPct val="95000"/>
              <a:buFont typeface="Wingdings" pitchFamily="2" charset="2"/>
              <a:buChar char="§"/>
              <a:tabLst/>
              <a:defRPr/>
            </a:pPr>
            <a:endParaRPr kumimoji="0" lang="en-US" sz="1400" b="0" i="0" u="none" strike="noStrike" kern="1200" cap="none" spc="0" normalizeH="0" baseline="0" noProof="0" dirty="0" smtClean="0">
              <a:ln>
                <a:noFill/>
              </a:ln>
              <a:solidFill>
                <a:schemeClr val="tx1"/>
              </a:solidFill>
              <a:effectLst/>
              <a:uLnTx/>
              <a:uFillTx/>
              <a:latin typeface="Myriad Pro" pitchFamily="34" charset="0"/>
              <a:ea typeface="+mn-ea"/>
              <a:cs typeface="+mn-cs"/>
            </a:endParaRPr>
          </a:p>
        </p:txBody>
      </p:sp>
      <p:sp>
        <p:nvSpPr>
          <p:cNvPr id="34" name="Rectangle 62"/>
          <p:cNvSpPr>
            <a:spLocks noChangeArrowheads="1"/>
          </p:cNvSpPr>
          <p:nvPr/>
        </p:nvSpPr>
        <p:spPr bwMode="auto">
          <a:xfrm>
            <a:off x="6572814" y="762510"/>
            <a:ext cx="2487005" cy="1450702"/>
          </a:xfrm>
          <a:prstGeom prst="rect">
            <a:avLst/>
          </a:prstGeom>
          <a:noFill/>
          <a:ln w="9525">
            <a:noFill/>
            <a:miter lim="800000"/>
            <a:headEnd/>
            <a:tailEnd/>
          </a:ln>
        </p:spPr>
        <p:txBody>
          <a:bodyPr/>
          <a:lstStyle/>
          <a:p>
            <a:pPr marL="339725" indent="-339725">
              <a:lnSpc>
                <a:spcPct val="80000"/>
              </a:lnSpc>
              <a:spcAft>
                <a:spcPct val="30000"/>
              </a:spcAft>
              <a:buClr>
                <a:schemeClr val="bg2"/>
              </a:buClr>
              <a:buSzPct val="120000"/>
            </a:pPr>
            <a:r>
              <a:rPr lang="en-US" sz="1200" b="1" dirty="0" smtClean="0">
                <a:solidFill>
                  <a:srgbClr val="FF0000"/>
                </a:solidFill>
                <a:latin typeface="Myriad Pro" pitchFamily="34" charset="0"/>
              </a:rPr>
              <a:t>2</a:t>
            </a:r>
            <a:r>
              <a:rPr lang="en-US" sz="1200" dirty="0" smtClean="0">
                <a:latin typeface="Myriad Pro" pitchFamily="34" charset="0"/>
              </a:rPr>
              <a:t>. </a:t>
            </a:r>
            <a:r>
              <a:rPr lang="en-US" sz="1200" b="1" dirty="0">
                <a:latin typeface="Myriad Pro" pitchFamily="34" charset="0"/>
              </a:rPr>
              <a:t>Quad Controller Module</a:t>
            </a:r>
          </a:p>
          <a:p>
            <a:pPr marL="339725" indent="-339725">
              <a:lnSpc>
                <a:spcPct val="80000"/>
              </a:lnSpc>
              <a:spcAft>
                <a:spcPct val="30000"/>
              </a:spcAft>
              <a:buClr>
                <a:schemeClr val="accent6"/>
              </a:buClr>
              <a:buSzPct val="100000"/>
              <a:buFont typeface="Wingdings" pitchFamily="2" charset="2"/>
              <a:buChar char="§"/>
            </a:pPr>
            <a:r>
              <a:rPr lang="en-US" sz="1200" dirty="0" smtClean="0">
                <a:latin typeface="Myriad Pro" pitchFamily="34" charset="0"/>
              </a:rPr>
              <a:t>1U rack mountable module drives </a:t>
            </a:r>
            <a:r>
              <a:rPr lang="en-US" sz="1200" dirty="0">
                <a:latin typeface="Myriad Pro" pitchFamily="34" charset="0"/>
              </a:rPr>
              <a:t>up to 4 panels</a:t>
            </a:r>
          </a:p>
          <a:p>
            <a:pPr marL="339725" indent="-339725">
              <a:lnSpc>
                <a:spcPct val="80000"/>
              </a:lnSpc>
              <a:spcAft>
                <a:spcPct val="30000"/>
              </a:spcAft>
              <a:buClr>
                <a:schemeClr val="accent6"/>
              </a:buClr>
              <a:buSzPct val="100000"/>
              <a:buFont typeface="Wingdings" pitchFamily="2" charset="2"/>
              <a:buChar char="§"/>
            </a:pPr>
            <a:r>
              <a:rPr lang="en-US" sz="1200" dirty="0">
                <a:latin typeface="Myriad Pro" pitchFamily="34" charset="0"/>
              </a:rPr>
              <a:t>Carries video and control </a:t>
            </a:r>
            <a:r>
              <a:rPr lang="en-US" sz="1200" dirty="0" smtClean="0">
                <a:latin typeface="Myriad Pro" pitchFamily="34" charset="0"/>
              </a:rPr>
              <a:t>signals over one shielded Cat 6 per cable</a:t>
            </a:r>
          </a:p>
          <a:p>
            <a:pPr marL="339725" indent="-339725">
              <a:lnSpc>
                <a:spcPct val="80000"/>
              </a:lnSpc>
              <a:spcAft>
                <a:spcPct val="30000"/>
              </a:spcAft>
              <a:buClr>
                <a:schemeClr val="accent6"/>
              </a:buClr>
              <a:buSzPct val="100000"/>
              <a:buFont typeface="Wingdings" pitchFamily="2" charset="2"/>
              <a:buChar char="§"/>
            </a:pPr>
            <a:r>
              <a:rPr lang="en-US" sz="1200" dirty="0" smtClean="0">
                <a:latin typeface="Myriad Pro" pitchFamily="34" charset="0"/>
              </a:rPr>
              <a:t>Big Picture Plus Processing</a:t>
            </a:r>
            <a:endParaRPr lang="en-US" sz="1200" dirty="0">
              <a:latin typeface="Myriad Pro" pitchFamily="34" charset="0"/>
            </a:endParaRPr>
          </a:p>
        </p:txBody>
      </p:sp>
      <p:sp>
        <p:nvSpPr>
          <p:cNvPr id="35" name="Rectangle 63"/>
          <p:cNvSpPr>
            <a:spLocks noChangeArrowheads="1"/>
          </p:cNvSpPr>
          <p:nvPr/>
        </p:nvSpPr>
        <p:spPr bwMode="auto">
          <a:xfrm>
            <a:off x="6100763" y="3085348"/>
            <a:ext cx="2813035" cy="1250443"/>
          </a:xfrm>
          <a:prstGeom prst="rect">
            <a:avLst/>
          </a:prstGeom>
          <a:noFill/>
          <a:ln w="9525">
            <a:noFill/>
            <a:miter lim="800000"/>
            <a:headEnd/>
            <a:tailEnd/>
          </a:ln>
        </p:spPr>
        <p:txBody>
          <a:bodyPr/>
          <a:lstStyle/>
          <a:p>
            <a:pPr marL="339725" indent="-339725">
              <a:lnSpc>
                <a:spcPct val="80000"/>
              </a:lnSpc>
              <a:spcAft>
                <a:spcPct val="30000"/>
              </a:spcAft>
              <a:buClr>
                <a:schemeClr val="bg2"/>
              </a:buClr>
              <a:buSzPct val="120000"/>
            </a:pPr>
            <a:r>
              <a:rPr lang="en-US" sz="1200" b="1" dirty="0" smtClean="0">
                <a:solidFill>
                  <a:srgbClr val="FF0000"/>
                </a:solidFill>
                <a:latin typeface="Myriad Pro" pitchFamily="34" charset="0"/>
              </a:rPr>
              <a:t>3</a:t>
            </a:r>
            <a:r>
              <a:rPr lang="en-US" sz="1200" dirty="0" smtClean="0">
                <a:latin typeface="Myriad Pro" pitchFamily="34" charset="0"/>
              </a:rPr>
              <a:t>. </a:t>
            </a:r>
            <a:r>
              <a:rPr lang="en-US" sz="1200" b="1" dirty="0">
                <a:latin typeface="Myriad Pro" pitchFamily="34" charset="0"/>
              </a:rPr>
              <a:t>Power Supply Module</a:t>
            </a:r>
          </a:p>
          <a:p>
            <a:pPr marL="339725" indent="-339725">
              <a:lnSpc>
                <a:spcPct val="80000"/>
              </a:lnSpc>
              <a:spcAft>
                <a:spcPct val="30000"/>
              </a:spcAft>
              <a:buClr>
                <a:schemeClr val="accent6"/>
              </a:buClr>
              <a:buSzPct val="100000"/>
              <a:buFont typeface="Wingdings" pitchFamily="2" charset="2"/>
              <a:buChar char="§"/>
            </a:pPr>
            <a:r>
              <a:rPr lang="en-US" sz="1200" dirty="0" smtClean="0">
                <a:latin typeface="Myriad Pro" pitchFamily="34" charset="0"/>
              </a:rPr>
              <a:t>1u rack mount module can Drive 4,6 or 8 panels</a:t>
            </a:r>
            <a:endParaRPr lang="en-US" sz="1200" dirty="0">
              <a:latin typeface="Myriad Pro" pitchFamily="34" charset="0"/>
            </a:endParaRPr>
          </a:p>
          <a:p>
            <a:pPr marL="339725" indent="-339725">
              <a:lnSpc>
                <a:spcPct val="80000"/>
              </a:lnSpc>
              <a:spcAft>
                <a:spcPct val="30000"/>
              </a:spcAft>
              <a:buClr>
                <a:schemeClr val="accent6"/>
              </a:buClr>
              <a:buSzPct val="100000"/>
              <a:buFont typeface="Wingdings" pitchFamily="2" charset="2"/>
              <a:buChar char="§"/>
            </a:pPr>
            <a:r>
              <a:rPr lang="en-US" sz="1200" dirty="0">
                <a:latin typeface="Myriad Pro" pitchFamily="34" charset="0"/>
              </a:rPr>
              <a:t>n+1 redundant </a:t>
            </a:r>
            <a:r>
              <a:rPr lang="en-US" sz="1200" dirty="0" smtClean="0">
                <a:latin typeface="Myriad Pro" pitchFamily="34" charset="0"/>
              </a:rPr>
              <a:t>supply option</a:t>
            </a:r>
            <a:endParaRPr lang="en-US" sz="1200" dirty="0">
              <a:latin typeface="Myriad Pro" pitchFamily="34" charset="0"/>
            </a:endParaRPr>
          </a:p>
          <a:p>
            <a:pPr marL="339725" indent="-339725">
              <a:lnSpc>
                <a:spcPct val="80000"/>
              </a:lnSpc>
              <a:spcAft>
                <a:spcPct val="30000"/>
              </a:spcAft>
              <a:buClr>
                <a:schemeClr val="bg2"/>
              </a:buClr>
              <a:buSzPct val="120000"/>
              <a:buFontTx/>
              <a:buChar char="•"/>
            </a:pPr>
            <a:r>
              <a:rPr lang="en-US" sz="1400" dirty="0">
                <a:latin typeface="Myriad Pro" pitchFamily="34" charset="0"/>
              </a:rPr>
              <a:t/>
            </a:r>
            <a:br>
              <a:rPr lang="en-US" sz="1400" dirty="0">
                <a:latin typeface="Myriad Pro" pitchFamily="34" charset="0"/>
              </a:rPr>
            </a:br>
            <a:r>
              <a:rPr lang="en-US" sz="700" dirty="0">
                <a:latin typeface="Myriad Pro" pitchFamily="34" charset="0"/>
              </a:rPr>
              <a:t/>
            </a:r>
            <a:br>
              <a:rPr lang="en-US" sz="700" dirty="0">
                <a:latin typeface="Myriad Pro" pitchFamily="34" charset="0"/>
              </a:rPr>
            </a:br>
            <a:endParaRPr lang="en-US" sz="1400" i="1" dirty="0">
              <a:latin typeface="Myriad Pro" pitchFamily="34" charset="0"/>
            </a:endParaRPr>
          </a:p>
          <a:p>
            <a:pPr marL="339725" indent="-339725">
              <a:lnSpc>
                <a:spcPct val="80000"/>
              </a:lnSpc>
              <a:spcAft>
                <a:spcPct val="30000"/>
              </a:spcAft>
              <a:buClr>
                <a:schemeClr val="bg2"/>
              </a:buClr>
              <a:buSzPct val="120000"/>
              <a:buFontTx/>
              <a:buChar char="•"/>
            </a:pPr>
            <a:endParaRPr lang="en-US" sz="1600" dirty="0">
              <a:latin typeface="Myriad Pro" pitchFamily="34" charset="0"/>
            </a:endParaRPr>
          </a:p>
        </p:txBody>
      </p:sp>
      <p:sp>
        <p:nvSpPr>
          <p:cNvPr id="36" name="Oval 65"/>
          <p:cNvSpPr>
            <a:spLocks noChangeArrowheads="1"/>
          </p:cNvSpPr>
          <p:nvPr/>
        </p:nvSpPr>
        <p:spPr bwMode="auto">
          <a:xfrm>
            <a:off x="2749440" y="752662"/>
            <a:ext cx="317610" cy="299732"/>
          </a:xfrm>
          <a:prstGeom prst="ellipse">
            <a:avLst/>
          </a:prstGeom>
          <a:noFill/>
          <a:ln w="9525">
            <a:solidFill>
              <a:srgbClr val="FF0000"/>
            </a:solidFill>
            <a:round/>
            <a:headEnd/>
            <a:tailEnd/>
          </a:ln>
        </p:spPr>
        <p:txBody>
          <a:bodyPr wrap="none" anchor="ctr"/>
          <a:lstStyle/>
          <a:p>
            <a:pPr algn="ctr"/>
            <a:r>
              <a:rPr lang="fr-FR" sz="2400" dirty="0">
                <a:solidFill>
                  <a:srgbClr val="FF0000"/>
                </a:solidFill>
              </a:rPr>
              <a:t>1</a:t>
            </a:r>
            <a:endParaRPr lang="en-US" sz="2400" dirty="0">
              <a:solidFill>
                <a:srgbClr val="FF0000"/>
              </a:solidFill>
            </a:endParaRPr>
          </a:p>
        </p:txBody>
      </p:sp>
      <p:sp>
        <p:nvSpPr>
          <p:cNvPr id="37" name="Oval 66"/>
          <p:cNvSpPr>
            <a:spLocks noChangeArrowheads="1"/>
          </p:cNvSpPr>
          <p:nvPr/>
        </p:nvSpPr>
        <p:spPr bwMode="auto">
          <a:xfrm>
            <a:off x="7587269" y="2698021"/>
            <a:ext cx="317610" cy="299732"/>
          </a:xfrm>
          <a:prstGeom prst="ellipse">
            <a:avLst/>
          </a:prstGeom>
          <a:noFill/>
          <a:ln w="9525">
            <a:solidFill>
              <a:srgbClr val="FF0000"/>
            </a:solidFill>
            <a:round/>
            <a:headEnd/>
            <a:tailEnd/>
          </a:ln>
        </p:spPr>
        <p:txBody>
          <a:bodyPr wrap="none" anchor="ctr"/>
          <a:lstStyle/>
          <a:p>
            <a:pPr algn="ctr"/>
            <a:r>
              <a:rPr lang="fr-FR" sz="2400" dirty="0" smtClean="0">
                <a:solidFill>
                  <a:srgbClr val="FF0000"/>
                </a:solidFill>
              </a:rPr>
              <a:t>3</a:t>
            </a:r>
            <a:endParaRPr lang="en-US" sz="2400" dirty="0">
              <a:solidFill>
                <a:srgbClr val="FF0000"/>
              </a:solidFill>
            </a:endParaRPr>
          </a:p>
        </p:txBody>
      </p:sp>
      <p:sp>
        <p:nvSpPr>
          <p:cNvPr id="38" name="Oval 67"/>
          <p:cNvSpPr>
            <a:spLocks noChangeArrowheads="1"/>
          </p:cNvSpPr>
          <p:nvPr/>
        </p:nvSpPr>
        <p:spPr bwMode="auto">
          <a:xfrm>
            <a:off x="7577984" y="2308634"/>
            <a:ext cx="317610" cy="299732"/>
          </a:xfrm>
          <a:prstGeom prst="ellipse">
            <a:avLst/>
          </a:prstGeom>
          <a:noFill/>
          <a:ln w="9525">
            <a:solidFill>
              <a:srgbClr val="FF0000"/>
            </a:solidFill>
            <a:round/>
            <a:headEnd/>
            <a:tailEnd/>
          </a:ln>
        </p:spPr>
        <p:txBody>
          <a:bodyPr wrap="none" anchor="ctr"/>
          <a:lstStyle/>
          <a:p>
            <a:pPr algn="ctr"/>
            <a:r>
              <a:rPr lang="fr-FR" sz="2400" dirty="0" smtClean="0">
                <a:solidFill>
                  <a:srgbClr val="FF0000"/>
                </a:solidFill>
              </a:rPr>
              <a:t>2</a:t>
            </a:r>
            <a:endParaRPr lang="en-US" sz="2400" dirty="0">
              <a:solidFill>
                <a:srgbClr val="FF0000"/>
              </a:solidFill>
            </a:endParaRPr>
          </a:p>
        </p:txBody>
      </p:sp>
      <p:sp>
        <p:nvSpPr>
          <p:cNvPr id="39" name="Oval 68"/>
          <p:cNvSpPr>
            <a:spLocks noChangeArrowheads="1"/>
          </p:cNvSpPr>
          <p:nvPr/>
        </p:nvSpPr>
        <p:spPr bwMode="auto">
          <a:xfrm>
            <a:off x="4708613" y="2997459"/>
            <a:ext cx="317610" cy="299732"/>
          </a:xfrm>
          <a:prstGeom prst="ellipse">
            <a:avLst/>
          </a:prstGeom>
          <a:noFill/>
          <a:ln w="9525">
            <a:solidFill>
              <a:srgbClr val="FF0000"/>
            </a:solidFill>
            <a:round/>
            <a:headEnd/>
            <a:tailEnd/>
          </a:ln>
        </p:spPr>
        <p:txBody>
          <a:bodyPr wrap="none" anchor="ctr"/>
          <a:lstStyle/>
          <a:p>
            <a:pPr algn="ctr"/>
            <a:r>
              <a:rPr lang="fr-FR" sz="2400" dirty="0" smtClean="0">
                <a:solidFill>
                  <a:srgbClr val="FF0000"/>
                </a:solidFill>
              </a:rPr>
              <a:t>4</a:t>
            </a:r>
            <a:endParaRPr lang="en-US" sz="2400" dirty="0">
              <a:solidFill>
                <a:srgbClr val="FF0000"/>
              </a:solidFill>
            </a:endParaRPr>
          </a:p>
        </p:txBody>
      </p:sp>
      <p:sp>
        <p:nvSpPr>
          <p:cNvPr id="40" name="Rectangle 69"/>
          <p:cNvSpPr>
            <a:spLocks noChangeArrowheads="1"/>
          </p:cNvSpPr>
          <p:nvPr/>
        </p:nvSpPr>
        <p:spPr bwMode="auto">
          <a:xfrm>
            <a:off x="2428035" y="3818124"/>
            <a:ext cx="3275400" cy="1325376"/>
          </a:xfrm>
          <a:prstGeom prst="rect">
            <a:avLst/>
          </a:prstGeom>
          <a:noFill/>
          <a:ln w="9525">
            <a:noFill/>
            <a:miter lim="800000"/>
            <a:headEnd/>
            <a:tailEnd/>
          </a:ln>
        </p:spPr>
        <p:txBody>
          <a:bodyPr/>
          <a:lstStyle/>
          <a:p>
            <a:pPr marL="339725" indent="-339725">
              <a:lnSpc>
                <a:spcPct val="80000"/>
              </a:lnSpc>
              <a:spcAft>
                <a:spcPct val="30000"/>
              </a:spcAft>
              <a:buClr>
                <a:schemeClr val="bg2"/>
              </a:buClr>
              <a:buSzPct val="120000"/>
            </a:pPr>
            <a:r>
              <a:rPr lang="en-US" sz="1400" b="1" dirty="0" smtClean="0">
                <a:solidFill>
                  <a:srgbClr val="FF0000"/>
                </a:solidFill>
                <a:latin typeface="Myriad Pro" pitchFamily="34" charset="0"/>
              </a:rPr>
              <a:t>4</a:t>
            </a:r>
            <a:r>
              <a:rPr lang="en-US" sz="1400" dirty="0" smtClean="0">
                <a:latin typeface="Myriad Pro" pitchFamily="34" charset="0"/>
              </a:rPr>
              <a:t>. </a:t>
            </a:r>
            <a:r>
              <a:rPr lang="en-US" sz="1400" b="1" dirty="0">
                <a:latin typeface="Myriad Pro" pitchFamily="34" charset="0"/>
              </a:rPr>
              <a:t>Power &amp; </a:t>
            </a:r>
            <a:r>
              <a:rPr lang="en-US" sz="1400" b="1" dirty="0" smtClean="0">
                <a:latin typeface="Myriad Pro" pitchFamily="34" charset="0"/>
              </a:rPr>
              <a:t>Data Cables</a:t>
            </a:r>
            <a:endParaRPr lang="en-US" sz="1400" b="1" dirty="0">
              <a:latin typeface="Myriad Pro" pitchFamily="34" charset="0"/>
            </a:endParaRPr>
          </a:p>
          <a:p>
            <a:pPr marL="339725" indent="-339725">
              <a:lnSpc>
                <a:spcPct val="80000"/>
              </a:lnSpc>
              <a:spcAft>
                <a:spcPct val="30000"/>
              </a:spcAft>
              <a:buClr>
                <a:schemeClr val="accent6"/>
              </a:buClr>
              <a:buSzPct val="120000"/>
              <a:buFontTx/>
              <a:buChar char="•"/>
            </a:pPr>
            <a:r>
              <a:rPr lang="en-US" sz="1400" dirty="0" smtClean="0">
                <a:latin typeface="Myriad Pro" pitchFamily="34" charset="0"/>
              </a:rPr>
              <a:t>1 Power cable per 4-8 panels</a:t>
            </a:r>
            <a:endParaRPr lang="en-US" sz="1400" dirty="0">
              <a:latin typeface="Myriad Pro" pitchFamily="34" charset="0"/>
            </a:endParaRPr>
          </a:p>
          <a:p>
            <a:pPr marL="339725" indent="-339725">
              <a:lnSpc>
                <a:spcPct val="80000"/>
              </a:lnSpc>
              <a:spcAft>
                <a:spcPct val="30000"/>
              </a:spcAft>
              <a:buClr>
                <a:schemeClr val="accent6"/>
              </a:buClr>
              <a:buSzPct val="120000"/>
              <a:buFontTx/>
              <a:buChar char="•"/>
            </a:pPr>
            <a:r>
              <a:rPr lang="en-US" sz="1400" dirty="0" smtClean="0">
                <a:latin typeface="Myriad Pro" pitchFamily="34" charset="0"/>
              </a:rPr>
              <a:t>1 x Cat6 Cable per panel</a:t>
            </a:r>
            <a:endParaRPr lang="en-US" sz="1400" dirty="0">
              <a:latin typeface="Myriad Pro" pitchFamily="34" charset="0"/>
            </a:endParaRPr>
          </a:p>
          <a:p>
            <a:pPr marL="339725" indent="-339725">
              <a:lnSpc>
                <a:spcPct val="80000"/>
              </a:lnSpc>
              <a:spcAft>
                <a:spcPct val="30000"/>
              </a:spcAft>
              <a:buClr>
                <a:schemeClr val="bg2"/>
              </a:buClr>
              <a:buSzPct val="120000"/>
              <a:buFontTx/>
              <a:buChar char="•"/>
            </a:pPr>
            <a:endParaRPr lang="en-US" sz="1800" dirty="0">
              <a:latin typeface="Myriad Pro" pitchFamily="34" charset="0"/>
            </a:endParaRPr>
          </a:p>
        </p:txBody>
      </p:sp>
      <p:sp>
        <p:nvSpPr>
          <p:cNvPr id="17" name="Footer Placeholder 4"/>
          <p:cNvSpPr txBox="1">
            <a:spLocks/>
          </p:cNvSpPr>
          <p:nvPr/>
        </p:nvSpPr>
        <p:spPr>
          <a:xfrm>
            <a:off x="672188" y="4817043"/>
            <a:ext cx="1569362" cy="20036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 2014 </a:t>
            </a:r>
            <a:r>
              <a:rPr kumimoji="0" lang="en-US" sz="800" b="0" i="0" u="none" strike="noStrike" kern="1200" cap="none" spc="0" normalizeH="0" baseline="0" noProof="0" dirty="0" smtClean="0">
                <a:ln>
                  <a:noFill/>
                </a:ln>
                <a:solidFill>
                  <a:schemeClr val="bg1"/>
                </a:solidFill>
                <a:effectLst/>
                <a:uLnTx/>
                <a:uFillTx/>
                <a:latin typeface="+mn-lt"/>
                <a:ea typeface="+mn-ea"/>
                <a:cs typeface="Arial" charset="0"/>
              </a:rPr>
              <a:t>Planar Systems, Inc.</a:t>
            </a:r>
            <a:endParaRPr kumimoji="0" lang="en-US" sz="800" b="0" i="0" u="none" strike="noStrike" kern="1200" cap="none" spc="0" normalizeH="0" baseline="0" noProof="0" dirty="0">
              <a:ln>
                <a:noFill/>
              </a:ln>
              <a:solidFill>
                <a:schemeClr val="bg1"/>
              </a:solidFill>
              <a:effectLst/>
              <a:uLnTx/>
              <a:uFillTx/>
              <a:latin typeface="+mn-lt"/>
              <a:ea typeface="+mn-ea"/>
              <a:cs typeface="Arial" charset="0"/>
            </a:endParaRPr>
          </a:p>
        </p:txBody>
      </p:sp>
      <p:sp>
        <p:nvSpPr>
          <p:cNvPr id="18" name="Slide Number Placeholder 3"/>
          <p:cNvSpPr txBox="1">
            <a:spLocks/>
          </p:cNvSpPr>
          <p:nvPr/>
        </p:nvSpPr>
        <p:spPr>
          <a:xfrm>
            <a:off x="4337050" y="4818856"/>
            <a:ext cx="1816100" cy="273844"/>
          </a:xfrm>
          <a:prstGeom prst="rect">
            <a:avLst/>
          </a:prstGeom>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bg1"/>
                </a:solidFill>
                <a:latin typeface="+mn-lt"/>
              </a:rPr>
              <a:t>Clarity™ Matrix G2 Overview</a:t>
            </a:r>
            <a:endParaRPr kumimoji="0" lang="en-US" sz="800" b="0" i="0" u="none" strike="noStrike" kern="1200" cap="none" spc="0" normalizeH="0" baseline="0" noProof="0" dirty="0" smtClean="0">
              <a:ln>
                <a:noFill/>
              </a:ln>
              <a:solidFill>
                <a:schemeClr val="bg1"/>
              </a:solidFill>
              <a:effectLst/>
              <a:uLnTx/>
              <a:uFillTx/>
              <a:latin typeface="+mn-lt"/>
              <a:ea typeface="+mn-ea"/>
              <a:cs typeface="Arial" charset="0"/>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xml><?xml version="1.0" encoding="utf-8"?>
<p:tagLst xmlns:a="http://schemas.openxmlformats.org/drawingml/2006/main" xmlns:r="http://schemas.openxmlformats.org/officeDocument/2006/relationships" xmlns:p="http://schemas.openxmlformats.org/presentationml/2006/main">
  <p:tag name="JPM_SLIDE_ROLE" val="jpmPag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ar White Theme_2011">
  <a:themeElements>
    <a:clrScheme name="Planar White">
      <a:dk1>
        <a:srgbClr val="FFFFFF"/>
      </a:dk1>
      <a:lt1>
        <a:srgbClr val="004165"/>
      </a:lt1>
      <a:dk2>
        <a:srgbClr val="FFFFFF"/>
      </a:dk2>
      <a:lt2>
        <a:srgbClr val="004165"/>
      </a:lt2>
      <a:accent1>
        <a:srgbClr val="0082CB"/>
      </a:accent1>
      <a:accent2>
        <a:srgbClr val="004165"/>
      </a:accent2>
      <a:accent3>
        <a:srgbClr val="265F7E"/>
      </a:accent3>
      <a:accent4>
        <a:srgbClr val="004165"/>
      </a:accent4>
      <a:accent5>
        <a:srgbClr val="005B8D"/>
      </a:accent5>
      <a:accent6>
        <a:srgbClr val="F47B20"/>
      </a:accent6>
      <a:hlink>
        <a:srgbClr val="005B8D"/>
      </a:hlink>
      <a:folHlink>
        <a:srgbClr val="F47B20"/>
      </a:folHlink>
    </a:clrScheme>
    <a:fontScheme name="Planar">
      <a:majorFont>
        <a:latin typeface="Bell Gothic Std Black"/>
        <a:ea typeface=""/>
        <a:cs typeface=""/>
      </a:majorFont>
      <a:minorFont>
        <a:latin typeface="Myriad Pro"/>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rtlCol="0">
        <a:spAutoFit/>
      </a:bodyPr>
      <a:lstStyle>
        <a:defPPr marL="347663" indent="-347663">
          <a:buClr>
            <a:schemeClr val="accent6"/>
          </a:buClr>
          <a:buFont typeface="Wingdings" pitchFamily="2" charset="2"/>
          <a:buChar char="§"/>
          <a:defRPr dirty="0" smtClean="0">
            <a:latin typeface="+mn-lt"/>
          </a:defRPr>
        </a:defPPr>
      </a:lstStyle>
    </a:txDef>
  </a:objectDefaults>
  <a:extraClrSchemeLst/>
</a:theme>
</file>

<file path=ppt/theme/theme2.xml><?xml version="1.0" encoding="utf-8"?>
<a:theme xmlns:a="http://schemas.openxmlformats.org/drawingml/2006/main" name="Planar Black Theme">
  <a:themeElements>
    <a:clrScheme name="Planar Black Background">
      <a:dk1>
        <a:srgbClr val="FFFFFF"/>
      </a:dk1>
      <a:lt1>
        <a:srgbClr val="FFFFFF"/>
      </a:lt1>
      <a:dk2>
        <a:srgbClr val="004165"/>
      </a:dk2>
      <a:lt2>
        <a:srgbClr val="FFFFFF"/>
      </a:lt2>
      <a:accent1>
        <a:srgbClr val="005B8D"/>
      </a:accent1>
      <a:accent2>
        <a:srgbClr val="0082CB"/>
      </a:accent2>
      <a:accent3>
        <a:srgbClr val="F47B20"/>
      </a:accent3>
      <a:accent4>
        <a:srgbClr val="004165"/>
      </a:accent4>
      <a:accent5>
        <a:srgbClr val="005B8D"/>
      </a:accent5>
      <a:accent6>
        <a:srgbClr val="F47B20"/>
      </a:accent6>
      <a:hlink>
        <a:srgbClr val="F47B20"/>
      </a:hlink>
      <a:folHlink>
        <a:srgbClr val="0082CB"/>
      </a:folHlink>
    </a:clrScheme>
    <a:fontScheme name="Planar">
      <a:majorFont>
        <a:latin typeface="Bell Gothic Std Black"/>
        <a:ea typeface=""/>
        <a:cs typeface=""/>
      </a:majorFont>
      <a:minorFont>
        <a:latin typeface="Myriad Pro"/>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bwMode="auto">
        <a:solidFill>
          <a:schemeClr val="bg2"/>
        </a:solidFill>
        <a:ln w="9525" algn="ctr">
          <a:noFill/>
          <a:round/>
          <a:headEnd/>
          <a:tailEnd/>
        </a:ln>
      </a:spPr>
      <a:bodyPr anchor="ctr"/>
      <a:lstStyle>
        <a:defPPr>
          <a:defRPr/>
        </a:defPPr>
      </a:lstStyle>
    </a:spDef>
    <a:txDef>
      <a:spPr>
        <a:noFill/>
      </a:spPr>
      <a:bodyPr wrap="square" rtlCol="0">
        <a:spAutoFit/>
      </a:bodyPr>
      <a:lstStyle>
        <a:defPPr marL="347663" indent="-347663">
          <a:buClr>
            <a:schemeClr val="accent6"/>
          </a:buClr>
          <a:buFont typeface="Wingdings" pitchFamily="2" charset="2"/>
          <a:buChar char="§"/>
          <a:defRPr dirty="0" smtClean="0">
            <a:latin typeface="+mn-lt"/>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lanar">
      <a:dk1>
        <a:sysClr val="windowText" lastClr="000000"/>
      </a:dk1>
      <a:lt1>
        <a:sysClr val="window" lastClr="FFFFFF"/>
      </a:lt1>
      <a:dk2>
        <a:srgbClr val="004165"/>
      </a:dk2>
      <a:lt2>
        <a:srgbClr val="005B8D"/>
      </a:lt2>
      <a:accent1>
        <a:srgbClr val="0082CB"/>
      </a:accent1>
      <a:accent2>
        <a:srgbClr val="004165"/>
      </a:accent2>
      <a:accent3>
        <a:srgbClr val="265F7E"/>
      </a:accent3>
      <a:accent4>
        <a:srgbClr val="004165"/>
      </a:accent4>
      <a:accent5>
        <a:srgbClr val="005B8D"/>
      </a:accent5>
      <a:accent6>
        <a:srgbClr val="F47B20"/>
      </a:accent6>
      <a:hlink>
        <a:srgbClr val="005B8D"/>
      </a:hlink>
      <a:folHlink>
        <a:srgbClr val="F47B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7AF2C5C121F9448DCA233CC03C673C" ma:contentTypeVersion="4" ma:contentTypeDescription="Create a new document." ma:contentTypeScope="" ma:versionID="d9686d89eb31974550a316e6d548ddea">
  <xsd:schema xmlns:xsd="http://www.w3.org/2001/XMLSchema" xmlns:p="http://schemas.microsoft.com/office/2006/metadata/properties" targetNamespace="http://schemas.microsoft.com/office/2006/metadata/properties" ma:root="true" ma:fieldsID="bfb85531492299a443187b2d09fe2a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490F6F3-B7AF-4BE2-9CF9-646C071047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5AD57AA-4DA0-47F1-8FED-9C84F0A4518C}">
  <ds:schemaRefs>
    <ds:schemaRef ds:uri="http://schemas.microsoft.com/sharepoint/v3/contenttype/forms"/>
  </ds:schemaRefs>
</ds:datastoreItem>
</file>

<file path=customXml/itemProps3.xml><?xml version="1.0" encoding="utf-8"?>
<ds:datastoreItem xmlns:ds="http://schemas.openxmlformats.org/officeDocument/2006/customXml" ds:itemID="{43EBBA4E-D582-4D66-93E1-D95B26DEDCA3}">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31299</TotalTime>
  <Words>2923</Words>
  <Application>Microsoft Office PowerPoint</Application>
  <PresentationFormat>On-screen Show (16:9)</PresentationFormat>
  <Paragraphs>704</Paragraphs>
  <Slides>61</Slides>
  <Notes>27</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Planar White Theme_2011</vt:lpstr>
      <vt:lpstr>Planar Black Theme</vt:lpstr>
      <vt:lpstr>Clarity Matrix with G2 Architecture</vt:lpstr>
      <vt:lpstr>LCD Technology</vt:lpstr>
      <vt:lpstr>Video Wall Applications</vt:lpstr>
      <vt:lpstr>Video Wall Applications</vt:lpstr>
      <vt:lpstr>Typical LCD Display Architecture</vt:lpstr>
      <vt:lpstr>Clarity™ Matrix with G2 Architecture</vt:lpstr>
      <vt:lpstr>LCD Video Wall Innovations</vt:lpstr>
      <vt:lpstr>Clarity Matrix G2</vt:lpstr>
      <vt:lpstr>PowerPoint Presentation</vt:lpstr>
      <vt:lpstr>Clarity Matrix G2</vt:lpstr>
      <vt:lpstr>Clarity Matrix G2</vt:lpstr>
      <vt:lpstr>Clarity Matrix G2</vt:lpstr>
      <vt:lpstr>Clarity Matrix G2</vt:lpstr>
      <vt:lpstr>Clarity Matrix G2</vt:lpstr>
      <vt:lpstr>Clarity Matrix G2 Competitive Positioning</vt:lpstr>
      <vt:lpstr>Ultra-Narrow Bezel LCD Comparison</vt:lpstr>
      <vt:lpstr>Clarity Matrix G2</vt:lpstr>
      <vt:lpstr>Clarity Matrix G2</vt:lpstr>
      <vt:lpstr>Clarity Matrix G2</vt:lpstr>
      <vt:lpstr>Clarity Matrix installations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Clarity Matrix G2 Product Details</vt:lpstr>
      <vt:lpstr>Clarity Matrix G2</vt:lpstr>
      <vt:lpstr>Clarity Matrix G2</vt:lpstr>
      <vt:lpstr>Planar LCD Video Wall Line-up</vt:lpstr>
      <vt:lpstr>Clarity Matrix G2</vt:lpstr>
      <vt:lpstr>Clarity Matrix G2</vt:lpstr>
      <vt:lpstr>Clarity Matrix G2</vt:lpstr>
      <vt:lpstr>Clarity Matrix G2</vt:lpstr>
      <vt:lpstr>Clarity Matrix G2</vt:lpstr>
      <vt:lpstr>Clarity Matrix G2</vt:lpstr>
      <vt:lpstr>Clarity Matrix G2</vt:lpstr>
      <vt:lpstr>Clarity Matrix G2</vt:lpstr>
      <vt:lpstr>Clarity Matrix G2 options &amp; accessories</vt:lpstr>
      <vt:lpstr>Clarity Matrix G2</vt:lpstr>
      <vt:lpstr>Clarity Matrix G2</vt:lpstr>
      <vt:lpstr>Clarity Matrix G2</vt:lpstr>
      <vt:lpstr>Clarity Matrix G2</vt:lpstr>
      <vt:lpstr>What’s New with Clarity Matrix G2</vt:lpstr>
      <vt:lpstr>Clarity Matrix G2 Sales Tools</vt:lpstr>
      <vt:lpstr>Clarity Matrix G2</vt:lpstr>
      <vt:lpstr>Clarity Matrix G2</vt:lpstr>
      <vt:lpstr>Clarity Matrix G2</vt:lpstr>
      <vt:lpstr>Clarity Matrix with G2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(16x9 aspect ratio)</dc:title>
  <dc:creator>Stacey Moore</dc:creator>
  <dc:description>PresentationLoad.com</dc:description>
  <cp:lastModifiedBy>Cindy McCullough</cp:lastModifiedBy>
  <cp:revision>1369</cp:revision>
  <dcterms:created xsi:type="dcterms:W3CDTF">2007-11-27T23:54:21Z</dcterms:created>
  <dcterms:modified xsi:type="dcterms:W3CDTF">2015-03-03T19:42:07Z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0x0101001A7AF2C5C121F9448DCA233CC03C673C</vt:lpwstr>
  </property>
</Properties>
</file>