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4" r:id="rId4"/>
    <p:sldMasterId id="2147484676" r:id="rId5"/>
    <p:sldMasterId id="2147484680" r:id="rId6"/>
    <p:sldMasterId id="2147484684" r:id="rId7"/>
    <p:sldMasterId id="2147484688" r:id="rId8"/>
    <p:sldMasterId id="2147484645" r:id="rId9"/>
    <p:sldMasterId id="2147484641" r:id="rId10"/>
    <p:sldMasterId id="2147484637" r:id="rId11"/>
    <p:sldMasterId id="2147484633" r:id="rId12"/>
  </p:sldMasterIdLst>
  <p:notesMasterIdLst>
    <p:notesMasterId r:id="rId85"/>
  </p:notesMasterIdLst>
  <p:handoutMasterIdLst>
    <p:handoutMasterId r:id="rId86"/>
  </p:handoutMasterIdLst>
  <p:sldIdLst>
    <p:sldId id="25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  <p:sldId id="395" r:id="rId82"/>
    <p:sldId id="396" r:id="rId83"/>
    <p:sldId id="326" r:id="rId8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Dixon" initials="JD" lastIdx="1" clrIdx="0">
    <p:extLst>
      <p:ext uri="{19B8F6BF-5375-455C-9EA6-DF929625EA0E}">
        <p15:presenceInfo xmlns:p15="http://schemas.microsoft.com/office/powerpoint/2012/main" userId="S-1-5-21-3547682107-4274760659-1821350878-8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036"/>
    <a:srgbClr val="3D3D3D"/>
    <a:srgbClr val="494949"/>
    <a:srgbClr val="EF4036"/>
    <a:srgbClr val="414141"/>
    <a:srgbClr val="3B3B3B"/>
    <a:srgbClr val="2A2A2A"/>
    <a:srgbClr val="1D1D1D"/>
    <a:srgbClr val="4D4D4D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541" autoAdjust="0"/>
  </p:normalViewPr>
  <p:slideViewPr>
    <p:cSldViewPr snapToGrid="0">
      <p:cViewPr varScale="1">
        <p:scale>
          <a:sx n="145" d="100"/>
          <a:sy n="145" d="100"/>
        </p:scale>
        <p:origin x="91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669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12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62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32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377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639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492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64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102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7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48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33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362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177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389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876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571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2582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378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493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2980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40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20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516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822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4468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7922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879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456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950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9616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2914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30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915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353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884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566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6218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06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4493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631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416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0839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MX55HDU</a:t>
            </a:r>
          </a:p>
          <a:p>
            <a:r>
              <a:rPr lang="en-US" dirty="0" smtClean="0"/>
              <a:t>-3.9mm</a:t>
            </a:r>
          </a:p>
          <a:p>
            <a:r>
              <a:rPr lang="en-US" dirty="0" smtClean="0"/>
              <a:t>-ADA Compliant</a:t>
            </a:r>
          </a:p>
          <a:p>
            <a:r>
              <a:rPr lang="en-US" dirty="0" smtClean="0"/>
              <a:t>HX60 Maintains the Matrix 1 architecture</a:t>
            </a:r>
          </a:p>
          <a:p>
            <a:r>
              <a:rPr lang="en-US" dirty="0" smtClean="0"/>
              <a:t>800 Nits for MX</a:t>
            </a:r>
          </a:p>
          <a:p>
            <a:r>
              <a:rPr lang="en-US" dirty="0" smtClean="0"/>
              <a:t>LX Modules are changing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500 Nits for LX</a:t>
            </a:r>
          </a:p>
          <a:p>
            <a:pPr>
              <a:buFontTx/>
              <a:buChar char="-"/>
            </a:pPr>
            <a:r>
              <a:rPr lang="en-US" dirty="0" smtClean="0"/>
              <a:t>Increased Depth (4.6”)</a:t>
            </a:r>
          </a:p>
          <a:p>
            <a:pPr>
              <a:buFontTx/>
              <a:buChar char="-"/>
            </a:pPr>
            <a:r>
              <a:rPr lang="en-US" dirty="0" smtClean="0"/>
              <a:t>20% lower power</a:t>
            </a:r>
            <a:r>
              <a:rPr lang="en-US" baseline="0" dirty="0" smtClean="0"/>
              <a:t> consumption</a:t>
            </a:r>
          </a:p>
          <a:p>
            <a:pPr>
              <a:buFontTx/>
              <a:buNone/>
            </a:pPr>
            <a:r>
              <a:rPr lang="en-US" baseline="0" dirty="0" smtClean="0"/>
              <a:t>Matrix 3D 46”</a:t>
            </a:r>
          </a:p>
          <a:p>
            <a:pPr>
              <a:buFontTx/>
              <a:buNone/>
            </a:pPr>
            <a:r>
              <a:rPr lang="en-US" baseline="0" dirty="0" smtClean="0"/>
              <a:t>PS5580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8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044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73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74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805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896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96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880"/>
            <a:ext cx="9144972" cy="5155129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463810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290457" y="1612537"/>
            <a:ext cx="6532" cy="129322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1944013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helvetica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104159"/>
            <a:ext cx="1700472" cy="5017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1944013"/>
            <a:ext cx="1601194" cy="711646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2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0637" y="1235553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3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9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3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2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70" cy="515512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348854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2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7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Light Green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nar Thank You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950"/>
            <a:ext cx="9144969" cy="5155127"/>
          </a:xfrm>
          <a:prstGeom prst="rect">
            <a:avLst/>
          </a:prstGeom>
        </p:spPr>
      </p:pic>
      <p:sp>
        <p:nvSpPr>
          <p:cNvPr id="12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348854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9" name="Picture 8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2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4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Myriad Pro" pitchFamily="34" charset="0"/>
              </a:defRPr>
            </a:lvl1pPr>
            <a:lvl2pPr>
              <a:buClr>
                <a:schemeClr val="accent1"/>
              </a:buClr>
              <a:defRPr sz="1600">
                <a:latin typeface="Myriad Pro" pitchFamily="34" charset="0"/>
              </a:defRPr>
            </a:lvl2pPr>
            <a:lvl3pPr>
              <a:buClr>
                <a:schemeClr val="accent1"/>
              </a:buClr>
              <a:defRPr sz="1600">
                <a:latin typeface="Myriad Pro" pitchFamily="34" charset="0"/>
              </a:defRPr>
            </a:lvl3pPr>
            <a:lvl4pPr>
              <a:buClr>
                <a:schemeClr val="accent1"/>
              </a:buClr>
              <a:defRPr sz="1600">
                <a:latin typeface="Myriad Pro" pitchFamily="34" charset="0"/>
              </a:defRPr>
            </a:lvl4pPr>
            <a:lvl5pPr>
              <a:buClr>
                <a:schemeClr val="accent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8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70" cy="5155129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06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1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7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8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Green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582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780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290457" y="19267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62454"/>
            <a:ext cx="1631350" cy="481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28279"/>
            <a:ext cx="1631349" cy="22675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582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90457" y="19267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62454"/>
            <a:ext cx="1631350" cy="481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28279"/>
            <a:ext cx="1631349" cy="226751"/>
          </a:xfrm>
          <a:prstGeom prst="rect">
            <a:avLst/>
          </a:prstGeom>
        </p:spPr>
      </p:pic>
      <p:pic>
        <p:nvPicPr>
          <p:cNvPr id="11" name="Picture 10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1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26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9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6" name="Title 1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26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8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337053"/>
            <a:ext cx="1700472" cy="501779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5290457" y="1893906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4323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94949"/>
              </a:buClr>
              <a:buNone/>
              <a:defRPr>
                <a:solidFill>
                  <a:srgbClr val="494949"/>
                </a:solidFill>
              </a:defRPr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176907"/>
            <a:ext cx="1601194" cy="711646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2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7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sp>
        <p:nvSpPr>
          <p:cNvPr id="16" name="Title 7"/>
          <p:cNvSpPr txBox="1">
            <a:spLocks/>
          </p:cNvSpPr>
          <p:nvPr userDrawn="1"/>
        </p:nvSpPr>
        <p:spPr>
          <a:xfrm>
            <a:off x="348343" y="2309615"/>
            <a:ext cx="7772400" cy="45447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r>
              <a:rPr lang="en-US" dirty="0" smtClean="0">
                <a:solidFill>
                  <a:schemeClr val="bg2"/>
                </a:solidFill>
              </a:rPr>
              <a:t>Thank you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892170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349753"/>
            <a:ext cx="1700472" cy="5017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189607"/>
            <a:ext cx="1601194" cy="711646"/>
          </a:xfrm>
          <a:prstGeom prst="rect">
            <a:avLst/>
          </a:prstGeom>
        </p:spPr>
      </p:pic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rgbClr val="494949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6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7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Myriad Pro" pitchFamily="34" charset="0"/>
              </a:defRPr>
            </a:lvl1pPr>
            <a:lvl2pPr>
              <a:buClr>
                <a:schemeClr val="accent1"/>
              </a:buClr>
              <a:defRPr sz="1600">
                <a:latin typeface="Myriad Pro" pitchFamily="34" charset="0"/>
              </a:defRPr>
            </a:lvl2pPr>
            <a:lvl3pPr>
              <a:buClr>
                <a:schemeClr val="accent1"/>
              </a:buClr>
              <a:defRPr sz="1600">
                <a:latin typeface="Myriad Pro" pitchFamily="34" charset="0"/>
              </a:defRPr>
            </a:lvl3pPr>
            <a:lvl4pPr>
              <a:buClr>
                <a:schemeClr val="accent1"/>
              </a:buClr>
              <a:defRPr sz="1600">
                <a:latin typeface="Myriad Pro" pitchFamily="34" charset="0"/>
              </a:defRPr>
            </a:lvl4pPr>
            <a:lvl5pPr>
              <a:buClr>
                <a:schemeClr val="accent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3"/>
            <a:ext cx="4579937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  <a:lvl2pPr>
              <a:buClr>
                <a:schemeClr val="accent1"/>
              </a:buClr>
              <a:defRPr>
                <a:latin typeface="Myriad Pro" pitchFamily="34" charset="0"/>
              </a:defRPr>
            </a:lvl2pPr>
            <a:lvl3pPr>
              <a:buClr>
                <a:schemeClr val="accent1"/>
              </a:buClr>
              <a:defRPr>
                <a:latin typeface="Myriad Pro" pitchFamily="34" charset="0"/>
              </a:defRPr>
            </a:lvl3pPr>
            <a:lvl4pPr>
              <a:buClr>
                <a:schemeClr val="accent1"/>
              </a:buClr>
              <a:defRPr>
                <a:latin typeface="Myriad Pro" pitchFamily="34" charset="0"/>
              </a:defRPr>
            </a:lvl4pPr>
            <a:lvl5pPr>
              <a:buClr>
                <a:schemeClr val="accent1"/>
              </a:buCl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buSzPct val="100000"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1pPr>
            <a:lvl2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2pPr>
            <a:lvl3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3pPr>
            <a:lvl4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4pPr>
            <a:lvl5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7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4729026"/>
            <a:ext cx="9143976" cy="41909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893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740" r:id="rId11"/>
    <p:sldLayoutId id="2147484739" r:id="rId12"/>
    <p:sldLayoutId id="2147484754" r:id="rId13"/>
    <p:sldLayoutId id="2147484667" r:id="rId14"/>
    <p:sldLayoutId id="2147484759" r:id="rId15"/>
    <p:sldLayoutId id="2147484760" r:id="rId16"/>
    <p:sldLayoutId id="2147484761" r:id="rId17"/>
    <p:sldLayoutId id="2147484762" r:id="rId18"/>
    <p:sldLayoutId id="2147484763" r:id="rId19"/>
    <p:sldLayoutId id="2147484764" r:id="rId20"/>
    <p:sldLayoutId id="2147484765" r:id="rId21"/>
    <p:sldLayoutId id="2147484766" r:id="rId2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7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988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7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18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70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157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48" userDrawn="1">
          <p15:clr>
            <a:srgbClr val="F26B43"/>
          </p15:clr>
        </p15:guide>
        <p15:guide id="4" pos="189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52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7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66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8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0" kern="1200" cap="all" spc="-100" baseline="0">
          <a:solidFill>
            <a:schemeClr val="bg1"/>
          </a:solidFill>
          <a:latin typeface="helvetica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>
          <p15:clr>
            <a:srgbClr val="F26B43"/>
          </p15:clr>
        </p15:guide>
        <p15:guide id="2" pos="3840">
          <p15:clr>
            <a:srgbClr val="F26B43"/>
          </p15:clr>
        </p15:guide>
        <p15:guide id="3" pos="1896">
          <p15:clr>
            <a:srgbClr val="F26B43"/>
          </p15:clr>
        </p15:guide>
        <p15:guide id="4" orient="horz" pos="217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70"/>
            <a:ext cx="9144969" cy="515512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339199" y="4779228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91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7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2148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pos="189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70"/>
            <a:ext cx="9144970" cy="515512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339199" y="4779228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1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6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>
          <p15:clr>
            <a:srgbClr val="F26B43"/>
          </p15:clr>
        </p15:guide>
        <p15:guide id="2" pos="3840">
          <p15:clr>
            <a:srgbClr val="F26B43"/>
          </p15:clr>
        </p15:guide>
        <p15:guide id="3" pos="1896">
          <p15:clr>
            <a:srgbClr val="F26B43"/>
          </p15:clr>
        </p15:guide>
        <p15:guide id="4" orient="horz" pos="214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70"/>
            <a:ext cx="9144969" cy="515512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339199" y="4779228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8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>
          <p15:clr>
            <a:srgbClr val="F26B43"/>
          </p15:clr>
        </p15:guide>
        <p15:guide id="2" pos="3840">
          <p15:clr>
            <a:srgbClr val="F26B43"/>
          </p15:clr>
        </p15:guide>
        <p15:guide id="3" pos="1896">
          <p15:clr>
            <a:srgbClr val="F26B43"/>
          </p15:clr>
        </p15:guide>
        <p15:guide id="4" orient="horz" pos="21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asestudies.planar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r.com/innovations/er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corporate/toll-brothers-city-liv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product-categories/lcd-video-walls/paramount-miami-worldcent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control-room/electric-power-board-epb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product-categories/desktop-monitors/daimler-trucks-north-americ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product-categories/lcd-video-walls/clemson-universit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product-categories/lcd-video-walls/fourpoint-energ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product-categories/lcd-video-walls/university-of-nevada-las-vegas-student-recreation-and-wellness-cente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product-categories/lcd-video-walls/temple-univers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museums/national-geographi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corporate/gensler--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education/university-of-michiga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sports-venues/oklahoma-city-thunder-chesapeake-energy-aren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corporate/property-markets-group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retail/gucci-mila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corporate/costar-group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museums/the-national-wwii-museu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broadcast/canal-grou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casestudies.planar.com/#vertical-markets/education/university-of-illinois-cave2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itunes.apple.com/us/app/planar-ultrares/id949987874?ls=1&amp;mt=8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matrixcalculator.planar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3263" y="2594904"/>
            <a:ext cx="7772400" cy="329293"/>
          </a:xfrm>
        </p:spPr>
        <p:txBody>
          <a:bodyPr/>
          <a:lstStyle/>
          <a:p>
            <a:r>
              <a:rPr lang="en-US" dirty="0" smtClean="0"/>
              <a:t>February</a:t>
            </a:r>
            <a:r>
              <a:rPr lang="en-US" dirty="0" smtClean="0"/>
              <a:t>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3738" y="1695451"/>
            <a:ext cx="4766900" cy="601442"/>
          </a:xfrm>
        </p:spPr>
        <p:txBody>
          <a:bodyPr/>
          <a:lstStyle/>
          <a:p>
            <a:r>
              <a:rPr lang="en-US" dirty="0" smtClean="0"/>
              <a:t>CLARITY MATRIX</a:t>
            </a:r>
            <a:br>
              <a:rPr lang="en-US" dirty="0" smtClean="0"/>
            </a:br>
            <a:r>
              <a:rPr lang="en-US" dirty="0" smtClean="0"/>
              <a:t>LCD VIDEO WALL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Perfect panel-to-panel alignment</a:t>
            </a:r>
          </a:p>
          <a:p>
            <a:r>
              <a:rPr lang="en-US" dirty="0" smtClean="0"/>
              <a:t>Thinnest profile LCD video wall in the industry</a:t>
            </a:r>
          </a:p>
          <a:p>
            <a:r>
              <a:rPr lang="en-US" dirty="0" smtClean="0"/>
              <a:t>Brightness and color balance tools</a:t>
            </a:r>
          </a:p>
          <a:p>
            <a:r>
              <a:rPr lang="en-US" dirty="0" smtClean="0"/>
              <a:t>High bandwidth input connectivity</a:t>
            </a:r>
          </a:p>
          <a:p>
            <a:pPr lvl="0"/>
            <a:r>
              <a:rPr lang="en-US" dirty="0" smtClean="0"/>
              <a:t>Single source Ultra HD (4K) input and scaling</a:t>
            </a:r>
          </a:p>
          <a:p>
            <a:pPr lvl="0"/>
            <a:r>
              <a:rPr lang="en-US" dirty="0" smtClean="0"/>
              <a:t>10-bit color input and processing</a:t>
            </a:r>
          </a:p>
          <a:p>
            <a:pPr lvl="0"/>
            <a:r>
              <a:rPr lang="en-US" dirty="0" smtClean="0"/>
              <a:t>Tiled bezel width as narrow as 1.7mm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1.  Superior visual performance</a:t>
            </a:r>
            <a:endParaRPr lang="en-US" dirty="0"/>
          </a:p>
        </p:txBody>
      </p:sp>
      <p:pic>
        <p:nvPicPr>
          <p:cNvPr id="12" name="Picture 11" descr="matrix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36577" y="1171307"/>
            <a:ext cx="4415929" cy="280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70" y="3026389"/>
            <a:ext cx="1547819" cy="12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7399084" cy="685800"/>
          </a:xfrm>
        </p:spPr>
        <p:txBody>
          <a:bodyPr/>
          <a:lstStyle/>
          <a:p>
            <a:r>
              <a:rPr lang="en-US" dirty="0" smtClean="0"/>
              <a:t>Redundant power supply option</a:t>
            </a:r>
          </a:p>
          <a:p>
            <a:r>
              <a:rPr lang="en-US" dirty="0" smtClean="0"/>
              <a:t>Clarity® Matrix® Fiber Video Extension option for                                              classified information transmission</a:t>
            </a:r>
          </a:p>
          <a:p>
            <a:r>
              <a:rPr lang="en-US" dirty="0" smtClean="0"/>
              <a:t>Reduced heat load at the LCD, extending its life</a:t>
            </a:r>
          </a:p>
          <a:p>
            <a:r>
              <a:rPr lang="en-US" dirty="0" smtClean="0"/>
              <a:t>Fewer points of failure at the video wall</a:t>
            </a:r>
          </a:p>
          <a:p>
            <a:r>
              <a:rPr lang="en-US" dirty="0" smtClean="0"/>
              <a:t>High MTBF and low MTTR</a:t>
            </a:r>
          </a:p>
          <a:p>
            <a:pPr lvl="0"/>
            <a:r>
              <a:rPr lang="en-US" dirty="0" smtClean="0"/>
              <a:t>Ambient light sensor reduces the entire video wall brightness during dark times of the day, lowering operating costs</a:t>
            </a:r>
          </a:p>
          <a:p>
            <a:pPr lvl="0"/>
            <a:r>
              <a:rPr lang="en-US" dirty="0" smtClean="0"/>
              <a:t>Prevention of image retention</a:t>
            </a:r>
          </a:p>
          <a:p>
            <a:pPr lvl="0"/>
            <a:r>
              <a:rPr lang="en-US" dirty="0" smtClean="0"/>
              <a:t>SNMP and network health and status monitoring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2.  Mission critical design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66493" y="1445800"/>
            <a:ext cx="2873543" cy="168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5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95784" y="1352033"/>
            <a:ext cx="8577177" cy="3673829"/>
          </a:xfrm>
        </p:spPr>
        <p:txBody>
          <a:bodyPr numCol="2" spcCol="91440"/>
          <a:lstStyle/>
          <a:p>
            <a:r>
              <a:rPr lang="en-US" sz="1500" dirty="0" smtClean="0"/>
              <a:t>Included with Clarity Matrix LCDs:</a:t>
            </a:r>
          </a:p>
          <a:p>
            <a:pPr lvl="1"/>
            <a:r>
              <a:rPr lang="en-US" sz="1500" dirty="0" smtClean="0"/>
              <a:t>Planar </a:t>
            </a:r>
            <a:r>
              <a:rPr lang="en-US" sz="1500" dirty="0" err="1" smtClean="0"/>
              <a:t>EasyAxis</a:t>
            </a:r>
            <a:r>
              <a:rPr lang="en-US" sz="1500" dirty="0" smtClean="0"/>
              <a:t> Mounting system – Six axes of adjustment for perfect panel alignment</a:t>
            </a:r>
          </a:p>
          <a:p>
            <a:pPr lvl="1"/>
            <a:r>
              <a:rPr lang="en-US" sz="1500" dirty="0" smtClean="0"/>
              <a:t>Off-board Quad Controllers – Remotely co-locate processors, power, content sources</a:t>
            </a:r>
          </a:p>
          <a:p>
            <a:pPr lvl="1"/>
            <a:r>
              <a:rPr lang="en-US" sz="1500" dirty="0" smtClean="0"/>
              <a:t>Off-board power supply modules – No AC power outlets required behind the displays</a:t>
            </a:r>
          </a:p>
          <a:p>
            <a:r>
              <a:rPr lang="en-US" sz="1500" dirty="0" smtClean="0"/>
              <a:t>Planar Big Picture Plus processing – Scale any source across the entire video wall</a:t>
            </a:r>
          </a:p>
          <a:p>
            <a:r>
              <a:rPr lang="en-US" sz="1500" dirty="0" smtClean="0"/>
              <a:t>Reduced cable count to the wall – Power cables are daisy-chained, single Cat 6 per panel</a:t>
            </a:r>
          </a:p>
          <a:p>
            <a:endParaRPr lang="en-US" sz="1500" dirty="0" smtClean="0"/>
          </a:p>
          <a:p>
            <a:pPr lvl="0"/>
            <a:r>
              <a:rPr lang="en-US" sz="1500" dirty="0" smtClean="0"/>
              <a:t>Built-in video extenders – Eliminates compatibility issues and costs of third-party extenders</a:t>
            </a:r>
          </a:p>
          <a:p>
            <a:r>
              <a:rPr lang="en-US" sz="1500" dirty="0" smtClean="0"/>
              <a:t>Single IR receiver – Control displays individually or globally with a single remote</a:t>
            </a:r>
          </a:p>
          <a:p>
            <a:pPr lvl="0"/>
            <a:r>
              <a:rPr lang="en-US" sz="1500" dirty="0" smtClean="0"/>
              <a:t>Reduced rack footprint – PS Modules are now just one rack unit high and can power 4, 6 or 8 panels</a:t>
            </a:r>
          </a:p>
          <a:p>
            <a:pPr lvl="0"/>
            <a:r>
              <a:rPr lang="en-US" sz="1500" dirty="0" smtClean="0"/>
              <a:t>VESA mounting option – LCDs include VESA hole pattern</a:t>
            </a:r>
          </a:p>
          <a:p>
            <a:endParaRPr lang="en-US" sz="15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3.  Simplified design, installation, and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Case Studies – </a:t>
            </a:r>
            <a:r>
              <a:rPr lang="en-US" dirty="0" smtClean="0">
                <a:hlinkClick r:id="rId3"/>
              </a:rPr>
              <a:t>http://casestudies.planar.com</a:t>
            </a:r>
            <a:endParaRPr lang="en-US" dirty="0"/>
          </a:p>
        </p:txBody>
      </p:sp>
      <p:pic>
        <p:nvPicPr>
          <p:cNvPr id="7" name="Picture 6" descr="EVL-Chemistry_LJL236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3437" y="1550238"/>
            <a:ext cx="2380471" cy="158861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6134" y="3146192"/>
            <a:ext cx="236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 smtClean="0">
                <a:latin typeface="Myriad Pro" panose="020B0503030403020204" pitchFamily="34" charset="0"/>
              </a:rPr>
              <a:t>University of Illinois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CAVE2™ Electronic Visualization Laboratory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Chicago, IL</a:t>
            </a:r>
          </a:p>
        </p:txBody>
      </p:sp>
      <p:pic>
        <p:nvPicPr>
          <p:cNvPr id="10" name="Picture 9" descr="NG_MediaWall_CaseStudy_00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270093" y="1550238"/>
            <a:ext cx="2374900" cy="158326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175260" y="3146192"/>
            <a:ext cx="2781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 smtClean="0">
                <a:latin typeface="Myriad Pro" panose="020B0503030403020204" pitchFamily="34" charset="0"/>
              </a:rPr>
              <a:t>National Geographic Museum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Wildlife Exhibit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Washington, DC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5036" y="3146192"/>
            <a:ext cx="241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 smtClean="0">
                <a:latin typeface="Myriad Pro" panose="020B0503030403020204" pitchFamily="34" charset="0"/>
              </a:rPr>
              <a:t>Gucci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Retail Stores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Multiple locations worldwide</a:t>
            </a:r>
          </a:p>
          <a:p>
            <a:pPr>
              <a:buClr>
                <a:schemeClr val="accent6"/>
              </a:buClr>
            </a:pPr>
            <a:endParaRPr lang="en-US" sz="1400" dirty="0" smtClean="0">
              <a:latin typeface="Myriad Pro" panose="020B0503030403020204" pitchFamily="34" charset="0"/>
            </a:endParaRPr>
          </a:p>
        </p:txBody>
      </p:sp>
      <p:pic>
        <p:nvPicPr>
          <p:cNvPr id="14" name="Picture 13" descr="Gucci Worldwide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275246" y="1550238"/>
            <a:ext cx="2546653" cy="158376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62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7580055" cy="685800"/>
          </a:xfrm>
        </p:spPr>
        <p:txBody>
          <a:bodyPr/>
          <a:lstStyle/>
          <a:p>
            <a:r>
              <a:rPr lang="en-US" dirty="0" smtClean="0"/>
              <a:t>Planar has over 30 years of experience in display technologies, 15 years experience manufacturing video walls, and hundreds of technical innovations in the display industry across many markets</a:t>
            </a:r>
          </a:p>
          <a:p>
            <a:r>
              <a:rPr lang="en-US" dirty="0" smtClean="0"/>
              <a:t>Clarity Matrix has been proven in the global market for five years and has an outstanding reputation for high performance and low maintenance in mission-critical control room and retail environments</a:t>
            </a:r>
          </a:p>
          <a:p>
            <a:r>
              <a:rPr lang="en-US" dirty="0" smtClean="0"/>
              <a:t>Planar has a large global footprint of manufacturing, sales, service, and support along with hundreds of resellers that are already very knowledgeable on the Clarity Matrix system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Why Clarity Matrix and Planar?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8342" y="1903863"/>
            <a:ext cx="8468111" cy="911329"/>
          </a:xfrm>
        </p:spPr>
        <p:txBody>
          <a:bodyPr/>
          <a:lstStyle/>
          <a:p>
            <a:r>
              <a:rPr lang="en-US" dirty="0"/>
              <a:t>Clarity Matrix LCD Video Wall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dirty="0" smtClean="0"/>
              <a:t>competitive positioning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0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Ultra-Narrow Bezel LCD Comparison</a:t>
            </a:r>
            <a:endParaRPr lang="en-US" dirty="0"/>
          </a:p>
        </p:txBody>
      </p:sp>
      <p:graphicFrame>
        <p:nvGraphicFramePr>
          <p:cNvPr id="5" name="Content Placeholder 168"/>
          <p:cNvGraphicFramePr>
            <a:graphicFrameLocks/>
          </p:cNvGraphicFramePr>
          <p:nvPr>
            <p:extLst/>
          </p:nvPr>
        </p:nvGraphicFramePr>
        <p:xfrm>
          <a:off x="374187" y="859022"/>
          <a:ext cx="8395627" cy="374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431"/>
                <a:gridCol w="3470716"/>
                <a:gridCol w="774236"/>
                <a:gridCol w="552311"/>
                <a:gridCol w="552311"/>
                <a:gridCol w="552311"/>
                <a:gridCol w="552311"/>
              </a:tblGrid>
              <a:tr h="26161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Feature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Benefit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5298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Off Board Electronics and Power Supply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Removes Heat, Weight, Noise, and Points of failure from the Wall </a:t>
                      </a:r>
                    </a:p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Quicker to service, No disruption or cost associated with servicing at the wall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22805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Redundant Power Supply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No downtime if power supply failure occurs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1486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Fan-less LCD Design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Less noise</a:t>
                      </a:r>
                    </a:p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Less points of failure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Less than ≤ 3.6“/ 93mm Depth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Maintain LCD's Slim profile</a:t>
                      </a:r>
                    </a:p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ADA Compliant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Protective Glass Option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Provides panel protection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for video walls placed in public spaces</a:t>
                      </a:r>
                    </a:p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Provides a touch surface that is modular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4k resolution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video wall scaling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Input sources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of 3840x2160 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can be daisy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-chained and scaled across the video wall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kumimoji="0" lang="en-US" sz="800" kern="1200" smtClean="0">
                          <a:latin typeface="Myriad Pro" panose="020B0503030403020204" pitchFamily="34" charset="0"/>
                        </a:rPr>
                        <a:t>Positioning Sensors</a:t>
                      </a:r>
                      <a:r>
                        <a:rPr kumimoji="0" lang="en-US" sz="800" kern="1200" baseline="0" smtClean="0">
                          <a:latin typeface="Myriad Pro" panose="020B050303040302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800" kern="1200" baseline="0" dirty="0" smtClean="0">
                          <a:latin typeface="Myriad Pro" panose="020B0503030403020204" pitchFamily="34" charset="0"/>
                        </a:rPr>
                        <a:t>Eases installation and configuration by auto ID and video wall scaling </a:t>
                      </a:r>
                      <a:endParaRPr kumimoji="0" lang="en-US" sz="800" kern="1200" baseline="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268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Color Balance Calibration Tool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Eases Color and brightness matching on the displays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52850">
                <a:tc>
                  <a:txBody>
                    <a:bodyPr/>
                    <a:lstStyle/>
                    <a:p>
                      <a:r>
                        <a:rPr lang="en-US" sz="800" dirty="0" err="1" smtClean="0">
                          <a:latin typeface="Myriad Pro" panose="020B0503030403020204" pitchFamily="34" charset="0"/>
                        </a:rPr>
                        <a:t>DisplayPort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Input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Input sources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of 3840x2160 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resolution can be input and display native resolution across 2x2 array.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Built-in Video Wall Scaling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No additional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scalers or processing needed to stretch an image over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the entire video wall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46” and 55” Extreme and Ultra-narrow</a:t>
                      </a:r>
                      <a:r>
                        <a:rPr kumimoji="0" lang="en-US" sz="800" kern="1200" baseline="0" dirty="0" smtClean="0">
                          <a:latin typeface="Myriad Pro" panose="020B0503030403020204" pitchFamily="34" charset="0"/>
                        </a:rPr>
                        <a:t> bezel LCD</a:t>
                      </a:r>
                      <a:endParaRPr kumimoji="0" lang="en-US" sz="800" kern="12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Narrow bezel LCD Technology for near seamless video walls</a:t>
                      </a:r>
                      <a:endParaRPr kumimoji="0" lang="en-US" sz="800" kern="12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  <p:pic>
        <p:nvPicPr>
          <p:cNvPr id="6" name="Picture 1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4164" y="881041"/>
            <a:ext cx="475780" cy="21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19567" y="856394"/>
            <a:ext cx="554685" cy="2455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80"/>
          <p:cNvPicPr>
            <a:picLocks noChangeAspect="1" noChangeArrowheads="1"/>
          </p:cNvPicPr>
          <p:nvPr/>
        </p:nvPicPr>
        <p:blipFill rotWithShape="1">
          <a:blip r:embed="rId5" cstate="screen"/>
          <a:srcRect l="5125" t="7439" b="1"/>
          <a:stretch/>
        </p:blipFill>
        <p:spPr bwMode="auto">
          <a:xfrm>
            <a:off x="7674252" y="870328"/>
            <a:ext cx="538255" cy="23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222936" y="889092"/>
            <a:ext cx="541337" cy="1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00811" y="881041"/>
            <a:ext cx="471234" cy="200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Oval 178"/>
          <p:cNvSpPr>
            <a:spLocks noChangeArrowheads="1"/>
          </p:cNvSpPr>
          <p:nvPr/>
        </p:nvSpPr>
        <p:spPr bwMode="auto">
          <a:xfrm>
            <a:off x="6746368" y="121784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12" name="Oval 178"/>
          <p:cNvSpPr>
            <a:spLocks noChangeArrowheads="1"/>
          </p:cNvSpPr>
          <p:nvPr/>
        </p:nvSpPr>
        <p:spPr bwMode="auto">
          <a:xfrm>
            <a:off x="6746368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3" name="Oval 178"/>
          <p:cNvSpPr>
            <a:spLocks noChangeArrowheads="1"/>
          </p:cNvSpPr>
          <p:nvPr/>
        </p:nvSpPr>
        <p:spPr bwMode="auto">
          <a:xfrm>
            <a:off x="6079132" y="1217849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" name="Oval 178"/>
          <p:cNvSpPr>
            <a:spLocks noChangeArrowheads="1"/>
          </p:cNvSpPr>
          <p:nvPr/>
        </p:nvSpPr>
        <p:spPr bwMode="auto">
          <a:xfrm>
            <a:off x="7288832" y="121784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5" name="Oval 178"/>
          <p:cNvSpPr>
            <a:spLocks noChangeArrowheads="1"/>
          </p:cNvSpPr>
          <p:nvPr/>
        </p:nvSpPr>
        <p:spPr bwMode="auto">
          <a:xfrm>
            <a:off x="8408530" y="121784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" name="Oval 178"/>
          <p:cNvSpPr>
            <a:spLocks noChangeArrowheads="1"/>
          </p:cNvSpPr>
          <p:nvPr/>
        </p:nvSpPr>
        <p:spPr bwMode="auto">
          <a:xfrm>
            <a:off x="7288832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Oval 178"/>
          <p:cNvSpPr>
            <a:spLocks noChangeArrowheads="1"/>
          </p:cNvSpPr>
          <p:nvPr/>
        </p:nvSpPr>
        <p:spPr bwMode="auto">
          <a:xfrm>
            <a:off x="7851505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Oval 178"/>
          <p:cNvSpPr>
            <a:spLocks noChangeArrowheads="1"/>
          </p:cNvSpPr>
          <p:nvPr/>
        </p:nvSpPr>
        <p:spPr bwMode="auto">
          <a:xfrm>
            <a:off x="6079132" y="1499021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Oval 178"/>
          <p:cNvSpPr>
            <a:spLocks noChangeArrowheads="1"/>
          </p:cNvSpPr>
          <p:nvPr/>
        </p:nvSpPr>
        <p:spPr bwMode="auto">
          <a:xfrm>
            <a:off x="6079132" y="17822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20" name="Oval 178"/>
          <p:cNvSpPr>
            <a:spLocks noChangeArrowheads="1"/>
          </p:cNvSpPr>
          <p:nvPr/>
        </p:nvSpPr>
        <p:spPr bwMode="auto">
          <a:xfrm>
            <a:off x="6079132" y="2101373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" name="Oval 178"/>
          <p:cNvSpPr>
            <a:spLocks noChangeArrowheads="1"/>
          </p:cNvSpPr>
          <p:nvPr/>
        </p:nvSpPr>
        <p:spPr bwMode="auto">
          <a:xfrm>
            <a:off x="6079132" y="2437431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" name="Oval 178"/>
          <p:cNvSpPr>
            <a:spLocks noChangeArrowheads="1"/>
          </p:cNvSpPr>
          <p:nvPr/>
        </p:nvSpPr>
        <p:spPr bwMode="auto">
          <a:xfrm>
            <a:off x="6079132" y="27687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Oval 178"/>
          <p:cNvSpPr>
            <a:spLocks noChangeArrowheads="1"/>
          </p:cNvSpPr>
          <p:nvPr/>
        </p:nvSpPr>
        <p:spPr bwMode="auto">
          <a:xfrm>
            <a:off x="6079132" y="3089409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4" name="Oval 178"/>
          <p:cNvSpPr>
            <a:spLocks noChangeArrowheads="1"/>
          </p:cNvSpPr>
          <p:nvPr/>
        </p:nvSpPr>
        <p:spPr bwMode="auto">
          <a:xfrm>
            <a:off x="8408530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Oval 178"/>
          <p:cNvSpPr>
            <a:spLocks noChangeArrowheads="1"/>
          </p:cNvSpPr>
          <p:nvPr/>
        </p:nvSpPr>
        <p:spPr bwMode="auto">
          <a:xfrm>
            <a:off x="6746368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6" name="Oval 178"/>
          <p:cNvSpPr>
            <a:spLocks noChangeArrowheads="1"/>
          </p:cNvSpPr>
          <p:nvPr/>
        </p:nvSpPr>
        <p:spPr bwMode="auto">
          <a:xfrm>
            <a:off x="7288832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" name="Oval 178"/>
          <p:cNvSpPr>
            <a:spLocks noChangeArrowheads="1"/>
          </p:cNvSpPr>
          <p:nvPr/>
        </p:nvSpPr>
        <p:spPr bwMode="auto">
          <a:xfrm>
            <a:off x="7851505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" name="Oval 178"/>
          <p:cNvSpPr>
            <a:spLocks noChangeArrowheads="1"/>
          </p:cNvSpPr>
          <p:nvPr/>
        </p:nvSpPr>
        <p:spPr bwMode="auto">
          <a:xfrm>
            <a:off x="8408530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7851505" y="308940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" name="Oval 178"/>
          <p:cNvSpPr>
            <a:spLocks noChangeArrowheads="1"/>
          </p:cNvSpPr>
          <p:nvPr/>
        </p:nvSpPr>
        <p:spPr bwMode="auto">
          <a:xfrm>
            <a:off x="8408530" y="308940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" name="Oval 178"/>
          <p:cNvSpPr>
            <a:spLocks noChangeArrowheads="1"/>
          </p:cNvSpPr>
          <p:nvPr/>
        </p:nvSpPr>
        <p:spPr bwMode="auto">
          <a:xfrm>
            <a:off x="8408530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2" name="Oval 178"/>
          <p:cNvSpPr>
            <a:spLocks noChangeArrowheads="1"/>
          </p:cNvSpPr>
          <p:nvPr/>
        </p:nvSpPr>
        <p:spPr bwMode="auto">
          <a:xfrm>
            <a:off x="7851505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3" name="Oval 178"/>
          <p:cNvSpPr>
            <a:spLocks noChangeArrowheads="1"/>
          </p:cNvSpPr>
          <p:nvPr/>
        </p:nvSpPr>
        <p:spPr bwMode="auto">
          <a:xfrm>
            <a:off x="7288832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" name="Oval 178"/>
          <p:cNvSpPr>
            <a:spLocks noChangeArrowheads="1"/>
          </p:cNvSpPr>
          <p:nvPr/>
        </p:nvSpPr>
        <p:spPr bwMode="auto">
          <a:xfrm>
            <a:off x="6746368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5" name="Oval 178"/>
          <p:cNvSpPr>
            <a:spLocks noChangeArrowheads="1"/>
          </p:cNvSpPr>
          <p:nvPr/>
        </p:nvSpPr>
        <p:spPr bwMode="auto">
          <a:xfrm>
            <a:off x="6746368" y="243743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" name="Oval 178"/>
          <p:cNvSpPr>
            <a:spLocks noChangeArrowheads="1"/>
          </p:cNvSpPr>
          <p:nvPr/>
        </p:nvSpPr>
        <p:spPr bwMode="auto">
          <a:xfrm>
            <a:off x="6079132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7" name="Oval 178"/>
          <p:cNvSpPr>
            <a:spLocks noChangeArrowheads="1"/>
          </p:cNvSpPr>
          <p:nvPr/>
        </p:nvSpPr>
        <p:spPr bwMode="auto">
          <a:xfrm>
            <a:off x="6746368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8" name="Oval 178"/>
          <p:cNvSpPr>
            <a:spLocks noChangeArrowheads="1"/>
          </p:cNvSpPr>
          <p:nvPr/>
        </p:nvSpPr>
        <p:spPr bwMode="auto">
          <a:xfrm>
            <a:off x="6746368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" name="Oval 178"/>
          <p:cNvSpPr>
            <a:spLocks noChangeArrowheads="1"/>
          </p:cNvSpPr>
          <p:nvPr/>
        </p:nvSpPr>
        <p:spPr bwMode="auto">
          <a:xfrm>
            <a:off x="7288832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0" name="Oval 178"/>
          <p:cNvSpPr>
            <a:spLocks noChangeArrowheads="1"/>
          </p:cNvSpPr>
          <p:nvPr/>
        </p:nvSpPr>
        <p:spPr bwMode="auto">
          <a:xfrm>
            <a:off x="7288832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" name="Oval 178"/>
          <p:cNvSpPr>
            <a:spLocks noChangeArrowheads="1"/>
          </p:cNvSpPr>
          <p:nvPr/>
        </p:nvSpPr>
        <p:spPr bwMode="auto">
          <a:xfrm>
            <a:off x="7851505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2" name="Oval 178"/>
          <p:cNvSpPr>
            <a:spLocks noChangeArrowheads="1"/>
          </p:cNvSpPr>
          <p:nvPr/>
        </p:nvSpPr>
        <p:spPr bwMode="auto">
          <a:xfrm>
            <a:off x="8408530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3" name="Oval 178"/>
          <p:cNvSpPr>
            <a:spLocks noChangeArrowheads="1"/>
          </p:cNvSpPr>
          <p:nvPr/>
        </p:nvSpPr>
        <p:spPr bwMode="auto">
          <a:xfrm>
            <a:off x="7851505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5" name="Oval 178"/>
          <p:cNvSpPr>
            <a:spLocks noChangeArrowheads="1"/>
          </p:cNvSpPr>
          <p:nvPr/>
        </p:nvSpPr>
        <p:spPr bwMode="auto">
          <a:xfrm>
            <a:off x="6079132" y="33948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6" name="Oval 178"/>
          <p:cNvSpPr>
            <a:spLocks noChangeArrowheads="1"/>
          </p:cNvSpPr>
          <p:nvPr/>
        </p:nvSpPr>
        <p:spPr bwMode="auto">
          <a:xfrm>
            <a:off x="6079132" y="3703728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Oval 178"/>
          <p:cNvSpPr>
            <a:spLocks noChangeArrowheads="1"/>
          </p:cNvSpPr>
          <p:nvPr/>
        </p:nvSpPr>
        <p:spPr bwMode="auto">
          <a:xfrm>
            <a:off x="6079132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Oval 178"/>
          <p:cNvSpPr>
            <a:spLocks noChangeArrowheads="1"/>
          </p:cNvSpPr>
          <p:nvPr/>
        </p:nvSpPr>
        <p:spPr bwMode="auto">
          <a:xfrm>
            <a:off x="6746368" y="3703728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9" name="Oval 178"/>
          <p:cNvSpPr>
            <a:spLocks noChangeArrowheads="1"/>
          </p:cNvSpPr>
          <p:nvPr/>
        </p:nvSpPr>
        <p:spPr bwMode="auto">
          <a:xfrm>
            <a:off x="7288832" y="3703728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0" name="Oval 178"/>
          <p:cNvSpPr>
            <a:spLocks noChangeArrowheads="1"/>
          </p:cNvSpPr>
          <p:nvPr/>
        </p:nvSpPr>
        <p:spPr bwMode="auto">
          <a:xfrm>
            <a:off x="7851505" y="3703728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1" name="Oval 178"/>
          <p:cNvSpPr>
            <a:spLocks noChangeArrowheads="1"/>
          </p:cNvSpPr>
          <p:nvPr/>
        </p:nvSpPr>
        <p:spPr bwMode="auto">
          <a:xfrm>
            <a:off x="8408530" y="3703728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2" name="Oval 178"/>
          <p:cNvSpPr>
            <a:spLocks noChangeArrowheads="1"/>
          </p:cNvSpPr>
          <p:nvPr/>
        </p:nvSpPr>
        <p:spPr bwMode="auto">
          <a:xfrm>
            <a:off x="7288832" y="243743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3" name="Oval 178"/>
          <p:cNvSpPr>
            <a:spLocks noChangeArrowheads="1"/>
          </p:cNvSpPr>
          <p:nvPr/>
        </p:nvSpPr>
        <p:spPr bwMode="auto">
          <a:xfrm>
            <a:off x="7837137" y="2437431"/>
            <a:ext cx="185449" cy="169390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4" name="Oval 178"/>
          <p:cNvSpPr>
            <a:spLocks noChangeArrowheads="1"/>
          </p:cNvSpPr>
          <p:nvPr/>
        </p:nvSpPr>
        <p:spPr bwMode="auto">
          <a:xfrm>
            <a:off x="8408530" y="243743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5" name="Oval 178"/>
          <p:cNvSpPr>
            <a:spLocks noChangeArrowheads="1"/>
          </p:cNvSpPr>
          <p:nvPr/>
        </p:nvSpPr>
        <p:spPr bwMode="auto">
          <a:xfrm>
            <a:off x="6746368" y="33948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6" name="Oval 178"/>
          <p:cNvSpPr>
            <a:spLocks noChangeArrowheads="1"/>
          </p:cNvSpPr>
          <p:nvPr/>
        </p:nvSpPr>
        <p:spPr bwMode="auto">
          <a:xfrm>
            <a:off x="7288832" y="308940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7" name="Oval 178"/>
          <p:cNvSpPr>
            <a:spLocks noChangeArrowheads="1"/>
          </p:cNvSpPr>
          <p:nvPr/>
        </p:nvSpPr>
        <p:spPr bwMode="auto">
          <a:xfrm>
            <a:off x="7288832" y="33948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8" name="Oval 178"/>
          <p:cNvSpPr>
            <a:spLocks noChangeArrowheads="1"/>
          </p:cNvSpPr>
          <p:nvPr/>
        </p:nvSpPr>
        <p:spPr bwMode="auto">
          <a:xfrm>
            <a:off x="7851505" y="33948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9" name="Oval 178"/>
          <p:cNvSpPr>
            <a:spLocks noChangeArrowheads="1"/>
          </p:cNvSpPr>
          <p:nvPr/>
        </p:nvSpPr>
        <p:spPr bwMode="auto">
          <a:xfrm>
            <a:off x="8408530" y="33948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0" name="Oval 178"/>
          <p:cNvSpPr>
            <a:spLocks noChangeArrowheads="1"/>
          </p:cNvSpPr>
          <p:nvPr/>
        </p:nvSpPr>
        <p:spPr bwMode="auto">
          <a:xfrm>
            <a:off x="6746368" y="3089409"/>
            <a:ext cx="171081" cy="167341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1" name="Oval 178"/>
          <p:cNvSpPr>
            <a:spLocks noChangeArrowheads="1"/>
          </p:cNvSpPr>
          <p:nvPr/>
        </p:nvSpPr>
        <p:spPr bwMode="auto">
          <a:xfrm>
            <a:off x="6746368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2" name="Oval 178"/>
          <p:cNvSpPr>
            <a:spLocks noChangeArrowheads="1"/>
          </p:cNvSpPr>
          <p:nvPr/>
        </p:nvSpPr>
        <p:spPr bwMode="auto">
          <a:xfrm>
            <a:off x="7288832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3" name="Oval 178"/>
          <p:cNvSpPr>
            <a:spLocks noChangeArrowheads="1"/>
          </p:cNvSpPr>
          <p:nvPr/>
        </p:nvSpPr>
        <p:spPr bwMode="auto">
          <a:xfrm>
            <a:off x="7851505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4" name="Oval 178"/>
          <p:cNvSpPr>
            <a:spLocks noChangeArrowheads="1"/>
          </p:cNvSpPr>
          <p:nvPr/>
        </p:nvSpPr>
        <p:spPr bwMode="auto">
          <a:xfrm>
            <a:off x="8408530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5" name="Oval 178"/>
          <p:cNvSpPr>
            <a:spLocks noChangeArrowheads="1"/>
          </p:cNvSpPr>
          <p:nvPr/>
        </p:nvSpPr>
        <p:spPr bwMode="auto">
          <a:xfrm>
            <a:off x="7851505" y="1499021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6" name="Oval 178"/>
          <p:cNvSpPr>
            <a:spLocks noChangeArrowheads="1"/>
          </p:cNvSpPr>
          <p:nvPr/>
        </p:nvSpPr>
        <p:spPr bwMode="auto">
          <a:xfrm>
            <a:off x="7851505" y="1217849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8" name="Oval 271"/>
          <p:cNvSpPr>
            <a:spLocks noChangeArrowheads="1"/>
          </p:cNvSpPr>
          <p:nvPr/>
        </p:nvSpPr>
        <p:spPr bwMode="auto">
          <a:xfrm>
            <a:off x="6826138" y="90399"/>
            <a:ext cx="203142" cy="2148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 sz="1000">
              <a:latin typeface="Myriad Pro" panose="020B0503030403020204" pitchFamily="34" charset="0"/>
            </a:endParaRPr>
          </a:p>
        </p:txBody>
      </p:sp>
      <p:sp>
        <p:nvSpPr>
          <p:cNvPr id="69" name="Oval 272"/>
          <p:cNvSpPr>
            <a:spLocks noChangeArrowheads="1"/>
          </p:cNvSpPr>
          <p:nvPr/>
        </p:nvSpPr>
        <p:spPr bwMode="auto">
          <a:xfrm>
            <a:off x="6826138" y="580038"/>
            <a:ext cx="202727" cy="196630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 sz="1000">
              <a:latin typeface="Myriad Pro" panose="020B0503030403020204" pitchFamily="34" charset="0"/>
            </a:endParaRPr>
          </a:p>
        </p:txBody>
      </p:sp>
      <p:sp>
        <p:nvSpPr>
          <p:cNvPr id="70" name="TextBox 273"/>
          <p:cNvSpPr txBox="1">
            <a:spLocks noChangeArrowheads="1"/>
          </p:cNvSpPr>
          <p:nvPr/>
        </p:nvSpPr>
        <p:spPr bwMode="auto">
          <a:xfrm>
            <a:off x="7056351" y="84432"/>
            <a:ext cx="171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Myriad Pro" panose="020B0503030403020204" pitchFamily="34" charset="0"/>
              </a:rPr>
              <a:t>Model Meets Specification</a:t>
            </a:r>
          </a:p>
        </p:txBody>
      </p:sp>
      <p:sp>
        <p:nvSpPr>
          <p:cNvPr id="71" name="TextBox 274"/>
          <p:cNvSpPr txBox="1">
            <a:spLocks noChangeArrowheads="1"/>
          </p:cNvSpPr>
          <p:nvPr/>
        </p:nvSpPr>
        <p:spPr bwMode="auto">
          <a:xfrm>
            <a:off x="7056351" y="329199"/>
            <a:ext cx="171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Myriad Pro" panose="020B0503030403020204" pitchFamily="34" charset="0"/>
              </a:rPr>
              <a:t>Partially Supported</a:t>
            </a:r>
          </a:p>
        </p:txBody>
      </p:sp>
      <p:sp>
        <p:nvSpPr>
          <p:cNvPr id="72" name="TextBox 275"/>
          <p:cNvSpPr txBox="1">
            <a:spLocks noChangeArrowheads="1"/>
          </p:cNvSpPr>
          <p:nvPr/>
        </p:nvSpPr>
        <p:spPr bwMode="auto">
          <a:xfrm>
            <a:off x="7056351" y="565171"/>
            <a:ext cx="171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Myriad Pro" panose="020B0503030403020204" pitchFamily="34" charset="0"/>
              </a:rPr>
              <a:t>Not Available</a:t>
            </a:r>
          </a:p>
        </p:txBody>
      </p:sp>
      <p:sp>
        <p:nvSpPr>
          <p:cNvPr id="73" name="Oval 178"/>
          <p:cNvSpPr>
            <a:spLocks noChangeArrowheads="1"/>
          </p:cNvSpPr>
          <p:nvPr/>
        </p:nvSpPr>
        <p:spPr bwMode="auto">
          <a:xfrm>
            <a:off x="6826138" y="344247"/>
            <a:ext cx="202727" cy="196808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5" name="Oval 178"/>
          <p:cNvSpPr>
            <a:spLocks noChangeArrowheads="1"/>
          </p:cNvSpPr>
          <p:nvPr/>
        </p:nvSpPr>
        <p:spPr bwMode="auto">
          <a:xfrm>
            <a:off x="8408530" y="436416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Video wall must not require AC power behind the displays</a:t>
            </a:r>
          </a:p>
          <a:p>
            <a:r>
              <a:rPr lang="en-US" dirty="0" smtClean="0"/>
              <a:t>Video wall must support transmission of classified information without the use of third party extenders</a:t>
            </a:r>
          </a:p>
          <a:p>
            <a:r>
              <a:rPr lang="en-US" dirty="0" smtClean="0"/>
              <a:t>LCD displays must not have fans</a:t>
            </a:r>
          </a:p>
          <a:p>
            <a:r>
              <a:rPr lang="en-US" dirty="0" smtClean="0"/>
              <a:t>Mounting system must provide 6 axes of adjustment for panel alignment</a:t>
            </a:r>
          </a:p>
          <a:p>
            <a:r>
              <a:rPr lang="en-US" dirty="0" smtClean="0"/>
              <a:t>Mounted depth must be ADA-compliant (&lt; 4” protrusion)</a:t>
            </a:r>
          </a:p>
          <a:p>
            <a:r>
              <a:rPr lang="en-US" dirty="0" smtClean="0"/>
              <a:t>LCD displays must have redundant power supplies</a:t>
            </a:r>
          </a:p>
          <a:p>
            <a:r>
              <a:rPr lang="en-US" dirty="0" smtClean="0"/>
              <a:t>LCD displays must have optically bonded protective glass</a:t>
            </a:r>
          </a:p>
          <a:p>
            <a:r>
              <a:rPr lang="en-US" dirty="0" smtClean="0"/>
              <a:t>Video wall must support signal transmission of 500 ft. (150 m) without any extenders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Most successful lock-out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Off-board electronics architecture</a:t>
            </a:r>
          </a:p>
          <a:p>
            <a:r>
              <a:rPr lang="en-US" dirty="0" smtClean="0"/>
              <a:t>Fan-less design</a:t>
            </a:r>
          </a:p>
          <a:p>
            <a:r>
              <a:rPr lang="en-US" dirty="0" smtClean="0"/>
              <a:t>Thinnest mounted depth: 3.6”</a:t>
            </a:r>
          </a:p>
          <a:p>
            <a:r>
              <a:rPr lang="en-US" dirty="0" smtClean="0">
                <a:hlinkClick r:id="rId3" tooltip="ERO"/>
              </a:rPr>
              <a:t>Planar® </a:t>
            </a:r>
            <a:r>
              <a:rPr lang="en-US" dirty="0">
                <a:hlinkClick r:id="rId3" tooltip="ERO"/>
              </a:rPr>
              <a:t>ERO™ (Extended Ruggedness and Optics™) technology</a:t>
            </a:r>
            <a:r>
              <a:rPr lang="en-US" dirty="0"/>
              <a:t> </a:t>
            </a:r>
            <a:r>
              <a:rPr lang="en-US" dirty="0" smtClean="0"/>
              <a:t>option</a:t>
            </a:r>
          </a:p>
          <a:p>
            <a:r>
              <a:rPr lang="en-US" dirty="0" smtClean="0"/>
              <a:t>Single 4K input with scaling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Continued differentiation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mtClean="0"/>
              <a:t>Image retention orbiter</a:t>
            </a:r>
          </a:p>
          <a:p>
            <a:r>
              <a:rPr lang="en-US" smtClean="0"/>
              <a:t>SNMP</a:t>
            </a:r>
          </a:p>
          <a:p>
            <a:r>
              <a:rPr lang="en-US" smtClean="0"/>
              <a:t>10-bit color processing</a:t>
            </a:r>
          </a:p>
          <a:p>
            <a:r>
              <a:rPr lang="en-US" smtClean="0"/>
              <a:t>Ambient light sensor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Responding to competitive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High-impact </a:t>
            </a:r>
            <a:r>
              <a:rPr lang="en-US" dirty="0"/>
              <a:t>v</a:t>
            </a:r>
            <a:r>
              <a:rPr lang="en-US" dirty="0" smtClean="0"/>
              <a:t>ideo </a:t>
            </a:r>
            <a:r>
              <a:rPr lang="en-US" dirty="0"/>
              <a:t>w</a:t>
            </a:r>
            <a:r>
              <a:rPr lang="en-US" dirty="0" smtClean="0"/>
              <a:t>alls</a:t>
            </a:r>
          </a:p>
          <a:p>
            <a:pPr lvl="1"/>
            <a:r>
              <a:rPr lang="en-US" dirty="0" smtClean="0"/>
              <a:t>Shallow depth</a:t>
            </a:r>
          </a:p>
          <a:p>
            <a:pPr lvl="1"/>
            <a:r>
              <a:rPr lang="en-US" dirty="0" smtClean="0"/>
              <a:t>Great brightness</a:t>
            </a:r>
          </a:p>
          <a:p>
            <a:pPr lvl="1"/>
            <a:r>
              <a:rPr lang="en-US" dirty="0" smtClean="0"/>
              <a:t>Great viewing </a:t>
            </a:r>
            <a:r>
              <a:rPr lang="en-US" dirty="0"/>
              <a:t>a</a:t>
            </a:r>
            <a:r>
              <a:rPr lang="en-US" dirty="0" smtClean="0"/>
              <a:t>ngles</a:t>
            </a:r>
          </a:p>
          <a:p>
            <a:pPr lvl="1"/>
            <a:r>
              <a:rPr lang="en-US" dirty="0" smtClean="0"/>
              <a:t>Good color and brightness </a:t>
            </a:r>
            <a:r>
              <a:rPr lang="en-US" dirty="0"/>
              <a:t>m</a:t>
            </a:r>
            <a:r>
              <a:rPr lang="en-US" dirty="0" smtClean="0"/>
              <a:t>atching</a:t>
            </a:r>
          </a:p>
          <a:p>
            <a:pPr lvl="1"/>
            <a:r>
              <a:rPr lang="en-US" dirty="0" smtClean="0"/>
              <a:t>Long life- </a:t>
            </a:r>
            <a:r>
              <a:rPr lang="en-US" dirty="0"/>
              <a:t>m</a:t>
            </a:r>
            <a:r>
              <a:rPr lang="en-US" dirty="0" smtClean="0"/>
              <a:t>inimal </a:t>
            </a:r>
            <a:r>
              <a:rPr lang="en-US" dirty="0"/>
              <a:t>m</a:t>
            </a:r>
            <a:r>
              <a:rPr lang="en-US" dirty="0" smtClean="0"/>
              <a:t>aintenance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LCD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Ultra-narrow bezel LCD video walls</a:t>
            </a:r>
            <a:endParaRPr lang="en-US" dirty="0"/>
          </a:p>
        </p:txBody>
      </p:sp>
      <p:pic>
        <p:nvPicPr>
          <p:cNvPr id="12" name="Picture 11" descr="full_Bishoff_PlanarScreens24__Medium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0210" y="1338629"/>
            <a:ext cx="3288323" cy="2466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2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43" y="2183296"/>
            <a:ext cx="7772400" cy="454479"/>
          </a:xfrm>
        </p:spPr>
        <p:txBody>
          <a:bodyPr/>
          <a:lstStyle/>
          <a:p>
            <a:r>
              <a:rPr lang="en-US" dirty="0" smtClean="0"/>
              <a:t>Clarity matrix installations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913" y="206327"/>
            <a:ext cx="3668293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Toll Brothers City Living — Brooklyn, NY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5" y="-17712"/>
            <a:ext cx="9198591" cy="5178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913" y="206327"/>
            <a:ext cx="38987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Paramount Miami 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Worldcenter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— Miami, FL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</a:rPr>
              <a:t>     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" y="0"/>
            <a:ext cx="9140968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913" y="206327"/>
            <a:ext cx="2984311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Control Room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Memphis Police — Memphis, TN</a:t>
            </a:r>
          </a:p>
        </p:txBody>
      </p:sp>
    </p:spTree>
    <p:extLst>
      <p:ext uri="{BB962C8B-B14F-4D97-AF65-F5344CB8AC3E}">
        <p14:creationId xmlns:p14="http://schemas.microsoft.com/office/powerpoint/2010/main" val="13718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93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38987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Control Room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Electronic Power Board — Chattanooga, TN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0"/>
            <a:ext cx="9149308" cy="5140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4130724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Daimler Trucks North America — Portland, OR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8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"/>
            <a:ext cx="9144000" cy="5143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3216323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Clemson University — Clemson, SC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9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29843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FourPoint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Energy — Denver, CO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9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2301923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UNLV — Las Vegas, NV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8"/>
            <a:ext cx="9148554" cy="5140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34415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Temple University — Philadelphia, PA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1" smtClean="0"/>
              <a:t>Build a brand experience</a:t>
            </a:r>
          </a:p>
          <a:p>
            <a:r>
              <a:rPr lang="en-US" noProof="1" smtClean="0"/>
              <a:t>Informative</a:t>
            </a:r>
          </a:p>
          <a:p>
            <a:r>
              <a:rPr lang="en-US" noProof="1" smtClean="0"/>
              <a:t>Attract customers</a:t>
            </a:r>
          </a:p>
          <a:p>
            <a:r>
              <a:rPr lang="en-US" noProof="1" smtClean="0"/>
              <a:t>Engage customer interactions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Wall Applications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Digital signage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760067" y="1341573"/>
            <a:ext cx="3688465" cy="24666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4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4349087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Museum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National Geographic Museum — Washington D.C</a:t>
            </a:r>
            <a:r>
              <a:rPr lang="en-US" sz="1600" i="1" dirty="0" smtClean="0">
                <a:latin typeface="Myriad Pro" panose="020B0503030403020204" pitchFamily="34" charset="0"/>
              </a:rPr>
              <a:t>.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3" y="206327"/>
            <a:ext cx="2825087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Gensler — Los Angeles, CA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4" y="206327"/>
            <a:ext cx="3100964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Architecture/Public Venue</a:t>
            </a: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CinemaCity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18553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"/>
          <a:stretch/>
        </p:blipFill>
        <p:spPr>
          <a:xfrm>
            <a:off x="0" y="0"/>
            <a:ext cx="9157648" cy="5155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5" y="206327"/>
            <a:ext cx="3428012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Sports Venue/Higher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University of Michigan 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Crisler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Center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hlinkClick r:id="rId4"/>
              </a:rPr>
              <a:t>View Case Study 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"/>
          <a:stretch/>
        </p:blipFill>
        <p:spPr>
          <a:xfrm>
            <a:off x="-1" y="0"/>
            <a:ext cx="915764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6" y="206327"/>
            <a:ext cx="3428012" cy="584775"/>
          </a:xfrm>
          <a:prstGeom prst="rect">
            <a:avLst/>
          </a:prstGeom>
          <a:solidFill>
            <a:srgbClr val="2A2A2A">
              <a:alpha val="6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Transportation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LAX Airport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Los Angeles, CA</a:t>
            </a:r>
          </a:p>
        </p:txBody>
      </p:sp>
    </p:spTree>
    <p:extLst>
      <p:ext uri="{BB962C8B-B14F-4D97-AF65-F5344CB8AC3E}">
        <p14:creationId xmlns:p14="http://schemas.microsoft.com/office/powerpoint/2010/main" val="6893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2286"/>
            <a:ext cx="9137904" cy="513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7" y="206327"/>
            <a:ext cx="3901896" cy="1077218"/>
          </a:xfrm>
          <a:prstGeom prst="rect">
            <a:avLst/>
          </a:prstGeom>
          <a:solidFill>
            <a:srgbClr val="2A2A2A">
              <a:alpha val="6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Sports Venue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Chesapeake Energy Arena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Home of the NBA’s Oklahoma City Thunder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/>
        </p:blipFill>
        <p:spPr>
          <a:xfrm>
            <a:off x="0" y="0"/>
            <a:ext cx="915098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8" y="206327"/>
            <a:ext cx="3441506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Property Markets Group — Miami, FL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"/>
          <a:stretch/>
        </p:blipFill>
        <p:spPr>
          <a:xfrm>
            <a:off x="0" y="0"/>
            <a:ext cx="915098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9" y="206327"/>
            <a:ext cx="3428008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Museum</a:t>
            </a: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Pavillon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 De L’ Arsenal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Paris, France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7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914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9" y="206327"/>
            <a:ext cx="3428008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Retail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Gucci Flagship Store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Milan, Italy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"/>
          <a:stretch/>
        </p:blipFill>
        <p:spPr>
          <a:xfrm>
            <a:off x="0" y="0"/>
            <a:ext cx="915098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9" y="206327"/>
            <a:ext cx="2825081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Corporate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Bridgestone Tires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1" smtClean="0"/>
              <a:t>Data visualization</a:t>
            </a:r>
          </a:p>
          <a:p>
            <a:r>
              <a:rPr lang="en-US" noProof="1" smtClean="0"/>
              <a:t>Collaboration</a:t>
            </a:r>
          </a:p>
          <a:p>
            <a:r>
              <a:rPr lang="en-US" noProof="1" smtClean="0"/>
              <a:t>Mission-critical decision making </a:t>
            </a:r>
            <a:endParaRPr lang="en-US" noProof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Wall Applications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Visualization rooms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760067" y="1341573"/>
            <a:ext cx="3688465" cy="246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016510" y="1328770"/>
            <a:ext cx="4432022" cy="247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6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"/>
          <a:stretch/>
        </p:blipFill>
        <p:spPr>
          <a:xfrm>
            <a:off x="-1" y="0"/>
            <a:ext cx="915764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9" y="206326"/>
            <a:ext cx="3548147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 Lobby</a:t>
            </a: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CoStar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 Group — Washington D.C., USA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0" y="206326"/>
            <a:ext cx="3100958" cy="584775"/>
          </a:xfrm>
          <a:prstGeom prst="rect">
            <a:avLst/>
          </a:prstGeom>
          <a:solidFill>
            <a:srgbClr val="2A2A2A">
              <a:alpha val="6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Museum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John Deere Pavilion —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Moline, IL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20" y="206326"/>
            <a:ext cx="2825080" cy="584775"/>
          </a:xfrm>
          <a:prstGeom prst="rect">
            <a:avLst/>
          </a:prstGeom>
          <a:solidFill>
            <a:srgbClr val="3D3D3D">
              <a:alpha val="42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Retail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</a:b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Hollister Co — New York, NY</a:t>
            </a:r>
          </a:p>
        </p:txBody>
      </p:sp>
    </p:spTree>
    <p:extLst>
      <p:ext uri="{BB962C8B-B14F-4D97-AF65-F5344CB8AC3E}">
        <p14:creationId xmlns:p14="http://schemas.microsoft.com/office/powerpoint/2010/main" val="6116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"/>
          <a:stretch/>
        </p:blipFill>
        <p:spPr>
          <a:xfrm>
            <a:off x="-1" y="0"/>
            <a:ext cx="9157961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1" y="206326"/>
            <a:ext cx="4349080" cy="830997"/>
          </a:xfrm>
          <a:prstGeom prst="rect">
            <a:avLst/>
          </a:prstGeom>
          <a:solidFill>
            <a:srgbClr val="3D3D3D">
              <a:alpha val="42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Museum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The National WWII Museum — New Orleans, LA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hlinkClick r:id="rId4"/>
              </a:rPr>
              <a:t>View Case Study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22" y="206326"/>
            <a:ext cx="4008681" cy="830997"/>
          </a:xfrm>
          <a:prstGeom prst="rect">
            <a:avLst/>
          </a:prstGeom>
          <a:solidFill>
            <a:srgbClr val="3D3D3D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Broadcast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Canal+Group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— 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Issy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-les-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Moulineaux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France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hlinkClick r:id="rId4"/>
              </a:rPr>
              <a:t>View Case Study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0" y="0"/>
            <a:ext cx="9144000" cy="5144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2" y="206326"/>
            <a:ext cx="5497084" cy="830997"/>
          </a:xfrm>
          <a:prstGeom prst="rect">
            <a:avLst/>
          </a:prstGeom>
          <a:solidFill>
            <a:srgbClr val="3D3D3D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Education/Simulation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University of Illinois Chicago Electronic Visualization Lab (EVL</a:t>
            </a:r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)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 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43" y="1876576"/>
            <a:ext cx="7772400" cy="945448"/>
          </a:xfrm>
        </p:spPr>
        <p:txBody>
          <a:bodyPr/>
          <a:lstStyle/>
          <a:p>
            <a:r>
              <a:rPr lang="en-US" dirty="0"/>
              <a:t>Clarity Matrix LCD Video </a:t>
            </a:r>
            <a:r>
              <a:rPr lang="en-US" dirty="0" smtClean="0"/>
              <a:t>Wall System product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4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Product naming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61535" y="1332009"/>
          <a:ext cx="8220931" cy="2230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56"/>
                <a:gridCol w="835644"/>
                <a:gridCol w="1067139"/>
                <a:gridCol w="779183"/>
                <a:gridCol w="457343"/>
                <a:gridCol w="1383329"/>
                <a:gridCol w="621087"/>
                <a:gridCol w="621087"/>
                <a:gridCol w="1338163"/>
              </a:tblGrid>
              <a:tr h="377825">
                <a:tc gridSpan="9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Product Family: Clarity Matrix LCD Video Wall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</a:tr>
              <a:tr h="377825">
                <a:tc gridSpan="9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Product Models: LX, MX, 3D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</a:tr>
              <a:tr h="377825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Product Options: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Brightness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Diagonal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Resolution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Tiled Bezel Width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Orientation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ERO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Fiber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Distance</a:t>
                      </a:r>
                      <a:br>
                        <a:rPr lang="en-US" sz="1200" u="sng" dirty="0" smtClean="0">
                          <a:latin typeface="Myriad Pro" panose="020B0503030403020204" pitchFamily="34" charset="0"/>
                        </a:rPr>
                      </a:br>
                      <a:r>
                        <a:rPr lang="en-US" sz="1200" u="none" dirty="0" smtClean="0">
                          <a:latin typeface="Myriad Pro" panose="020B0503030403020204" pitchFamily="34" charset="0"/>
                        </a:rPr>
                        <a:t>(standard </a:t>
                      </a:r>
                      <a:r>
                        <a:rPr lang="en-US" sz="1200" u="none" baseline="0" dirty="0" smtClean="0">
                          <a:latin typeface="Myriad Pro" panose="020B0503030403020204" pitchFamily="34" charset="0"/>
                        </a:rPr>
                        <a:t> 60m)</a:t>
                      </a:r>
                      <a:endParaRPr lang="en-US" sz="1200" b="0" u="none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778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LX – 500 Nit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MX – 800 Nit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46”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55”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HD – 1080p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S – 5.5 mm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U – 3.7 mm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X – 1.7mm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200" u="none" dirty="0" smtClean="0">
                          <a:latin typeface="Myriad Pro" panose="020B0503030403020204" pitchFamily="34" charset="0"/>
                        </a:rPr>
                        <a:t>   L –</a:t>
                      </a:r>
                      <a:r>
                        <a:rPr lang="en-US" sz="1200" u="none" baseline="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1200" u="none" dirty="0" smtClean="0">
                          <a:latin typeface="Myriad Pro" panose="020B0503030403020204" pitchFamily="34" charset="0"/>
                        </a:rPr>
                        <a:t>L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andscape</a:t>
                      </a:r>
                      <a:endParaRPr lang="en-US" sz="1200" dirty="0" smtClean="0">
                        <a:latin typeface="Myriad Pro" panose="020B0503030403020204" pitchFamily="34" charset="0"/>
                      </a:endParaRPr>
                    </a:p>
                    <a:p>
                      <a:pPr marL="0" indent="0"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  P – Portrait</a:t>
                      </a:r>
                    </a:p>
                    <a:p>
                      <a:pPr marL="0" indent="0"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  V – VESA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ERO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F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100 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2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</a:t>
            </a:r>
            <a:r>
              <a:rPr lang="en-US" dirty="0" smtClean="0"/>
              <a:t>Wall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Product models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51365" y="1241404"/>
          <a:ext cx="8618679" cy="2881008"/>
        </p:xfrm>
        <a:graphic>
          <a:graphicData uri="http://schemas.openxmlformats.org/drawingml/2006/table">
            <a:tbl>
              <a:tblPr/>
              <a:tblGrid>
                <a:gridCol w="760257"/>
                <a:gridCol w="1072157"/>
                <a:gridCol w="955194"/>
                <a:gridCol w="994182"/>
                <a:gridCol w="935700"/>
                <a:gridCol w="955194"/>
                <a:gridCol w="994182"/>
                <a:gridCol w="964942"/>
                <a:gridCol w="986871"/>
              </a:tblGrid>
              <a:tr h="2413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LX S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LX46HDU 3D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LX46HDU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MX46HDU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MX46HDX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LX55HDU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MX55HDU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LX55HDX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MX55HDX Models</a:t>
                      </a:r>
                    </a:p>
                  </a:txBody>
                  <a:tcPr marL="7312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LX46HDS-L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LX46HDU-3D-L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LX46HDS-P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LX46HDU-3D-L, Top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LX46HDS-V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LX46HDU-3D-L, Bot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LX46HDS-L-ERO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LX46HDU-L-F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MX46HDU-L-F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MX55HDU-L-F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MX55HDX-L-F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LX46HDS-P-ERO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LX46HDU-P-F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MX46HDU-P-F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MX55HDU-P-F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MX55HDX-P-F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LX46HDS-V-ERO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LX55HDS-L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LX46HDU-L-100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MX46HDU-L-100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MX46HDX-V-F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MX55HDU-L-100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MX55HDX-L-100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LX55HDS-P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MX46HDU-P-100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MX46HDX-V-ERO-F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MX55HDU-P-100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MX55HDX-P-100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LX55HDS-V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MX46HDU-V-100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MX55HDU-V-100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MX55HDX-V-100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LX55HDS-L-ERO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MX55HDX-L-ERO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LX55HDS-P-ERO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LX46HDU-L-ERO-100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MX55HDX-P-ERO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LX55HDS-V-ERO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LX46HDU-L-ERO-F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MX55HDX-V-ERO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LX46HDU-P-ERO-F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MX46HDU-L-ERO-F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MX55HDU-L-ERO-100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MX55HDX-L-ERO-100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LX46HDU-V-ERO-F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MX46HDU-P-ERO-F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MX55HDU-P-ERO-100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MX55HDX-P-ERO-100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MX55HDU-V-ERO-100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MX55HDX-V-ERO-100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MX46HDU-L-ERO-100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MX55HDU-L-ERO-F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LX55HDU-L-ERO-F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MX55HDX-L-ERO-F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2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MX46HDU-P-ERO-100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MX55HDU-P-ERO-F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LX55HDU-P-ERO-F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MX55HDX-P-ERO-F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5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MX46HDU-V-ERO-100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MX55HDU-V-ERO-F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LX55HDU-V-ERO-F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 dirty="0">
                          <a:solidFill>
                            <a:srgbClr val="3C3C3C"/>
                          </a:solidFill>
                          <a:effectLst/>
                          <a:latin typeface="Myriad Pro" panose="020B0503030403020204" pitchFamily="34" charset="0"/>
                        </a:rPr>
                        <a:t>MX55HDX-V-ERO-F</a:t>
                      </a:r>
                    </a:p>
                  </a:txBody>
                  <a:tcPr marL="65810" marR="7312" marT="73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LCD Video Wall Line-up</a:t>
            </a:r>
            <a:endParaRPr lang="en-US" dirty="0"/>
          </a:p>
        </p:txBody>
      </p:sp>
      <p:cxnSp>
        <p:nvCxnSpPr>
          <p:cNvPr id="5" name="Straight Connector 4"/>
          <p:cNvCxnSpPr>
            <a:stCxn id="6" idx="3"/>
            <a:endCxn id="11" idx="7"/>
          </p:cNvCxnSpPr>
          <p:nvPr/>
        </p:nvCxnSpPr>
        <p:spPr>
          <a:xfrm flipV="1">
            <a:off x="209117" y="1131693"/>
            <a:ext cx="8256950" cy="276664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0047" y="3340204"/>
            <a:ext cx="1086196" cy="65389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</a:t>
            </a:r>
          </a:p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LX-HDS</a:t>
            </a:r>
            <a:endParaRPr lang="en-US" sz="11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20884" y="2934232"/>
            <a:ext cx="1164405" cy="65847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       LX-HDU 3D</a:t>
            </a:r>
            <a:endParaRPr lang="en-US" sz="10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941384" y="1465350"/>
            <a:ext cx="1131748" cy="69715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 MX-HDU</a:t>
            </a:r>
            <a:endParaRPr lang="en-US" sz="11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7291" y="3672568"/>
            <a:ext cx="1616339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3D Video Wall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46” Full HD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500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3.7 mm tiled bezel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299" y="2284679"/>
            <a:ext cx="149317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High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46” &amp; 55” 800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ADA 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5.5 tiled bezel width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>
                <a:latin typeface="Myriad Pro" panose="020B0503030403020204" pitchFamily="34" charset="0"/>
              </a:rPr>
              <a:t>Extended distance  up to 500 </a:t>
            </a:r>
            <a:r>
              <a:rPr lang="en-US" sz="1000" dirty="0" smtClean="0">
                <a:latin typeface="Myriad Pro" panose="020B0503030403020204" pitchFamily="34" charset="0"/>
              </a:rPr>
              <a:t>ft</a:t>
            </a:r>
            <a:r>
              <a:rPr lang="en-US" sz="1000" dirty="0">
                <a:latin typeface="Myriad Pro" panose="020B0503030403020204" pitchFamily="34" charset="0"/>
              </a:rPr>
              <a:t>.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1000" dirty="0" smtClean="0">
              <a:latin typeface="Myriad Pro" panose="020B0503030403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21793" y="1025684"/>
            <a:ext cx="1223443" cy="72387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</a:t>
            </a:r>
          </a:p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MX-HDX</a:t>
            </a:r>
            <a:endParaRPr lang="en-US" sz="11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5505" y="1857162"/>
            <a:ext cx="180012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300"/>
              </a:spcBef>
              <a:buClr>
                <a:schemeClr val="tx1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High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46” &amp; 55</a:t>
            </a:r>
            <a:r>
              <a:rPr lang="en-US" sz="1000" dirty="0">
                <a:latin typeface="Myriad Pro" panose="020B0503030403020204" pitchFamily="34" charset="0"/>
              </a:rPr>
              <a:t>” 800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ADA </a:t>
            </a:r>
            <a:r>
              <a:rPr lang="en-US" sz="1000" dirty="0">
                <a:latin typeface="Myriad Pro" panose="020B0503030403020204" pitchFamily="34" charset="0"/>
              </a:rPr>
              <a:t>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1.7 mm tiled bezel width</a:t>
            </a:r>
            <a:endParaRPr lang="en-US" sz="1000" dirty="0">
              <a:latin typeface="Myriad Pro" panose="020B0503030403020204" pitchFamily="34" charset="0"/>
            </a:endParaRP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>
                <a:latin typeface="Myriad Pro" panose="020B0503030403020204" pitchFamily="34" charset="0"/>
              </a:rPr>
              <a:t>Extended distance  up to 500 </a:t>
            </a:r>
            <a:r>
              <a:rPr lang="en-US" sz="1000" dirty="0" smtClean="0">
                <a:latin typeface="Myriad Pro" panose="020B0503030403020204" pitchFamily="34" charset="0"/>
              </a:rPr>
              <a:t>ft</a:t>
            </a:r>
            <a:r>
              <a:rPr lang="en-US" sz="1000" dirty="0">
                <a:latin typeface="Myriad Pro" panose="020B0503030403020204" pitchFamily="34" charset="0"/>
              </a:rPr>
              <a:t>.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1000" dirty="0" smtClean="0">
              <a:latin typeface="Myriad Pro" panose="020B0503030403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65336" y="2473720"/>
            <a:ext cx="1071405" cy="63813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</a:t>
            </a:r>
          </a:p>
          <a:p>
            <a:pPr algn="ctr"/>
            <a:r>
              <a:rPr lang="en-US" sz="11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LX-HDU</a:t>
            </a:r>
            <a:endParaRPr lang="en-US" sz="11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9378" y="3251687"/>
            <a:ext cx="16576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300"/>
              </a:spcBef>
              <a:buClr>
                <a:schemeClr val="tx1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Standard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46” &amp; 55” 500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ADA 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3.7 mm tiled bezel width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Extended distance  up to 500 ft.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59118" y="987675"/>
            <a:ext cx="2000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Video Wall Monitor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55”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700 Nit brightness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Big Picture 10x10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12.6 Tiled Bezel Width</a:t>
            </a:r>
          </a:p>
        </p:txBody>
      </p:sp>
      <p:sp>
        <p:nvSpPr>
          <p:cNvPr id="17" name="Oval 16"/>
          <p:cNvSpPr/>
          <p:nvPr/>
        </p:nvSpPr>
        <p:spPr>
          <a:xfrm>
            <a:off x="180980" y="1051813"/>
            <a:ext cx="1304201" cy="7266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RA Series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66" y="4062213"/>
            <a:ext cx="16163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Standard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46” &amp; 55” 500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5.5 tiled bezel width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0684" y="1808538"/>
            <a:ext cx="150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b="1" dirty="0" smtClean="0">
                <a:solidFill>
                  <a:schemeClr val="accent2"/>
                </a:solidFill>
                <a:latin typeface="Myriad Pro" panose="020B0503030403020204" pitchFamily="34" charset="0"/>
              </a:rPr>
              <a:t>NEW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657" y="874599"/>
            <a:ext cx="150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b="1" dirty="0" smtClean="0">
                <a:solidFill>
                  <a:schemeClr val="accent2"/>
                </a:solidFill>
                <a:latin typeface="Myriad Pro" panose="020B0503030403020204" pitchFamily="34" charset="0"/>
              </a:rPr>
              <a:t>NEW</a:t>
            </a:r>
          </a:p>
        </p:txBody>
      </p:sp>
      <p:sp>
        <p:nvSpPr>
          <p:cNvPr id="23" name="Oval 22"/>
          <p:cNvSpPr/>
          <p:nvPr/>
        </p:nvSpPr>
        <p:spPr>
          <a:xfrm>
            <a:off x="4371772" y="1961459"/>
            <a:ext cx="1105327" cy="67338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     LX-HDX</a:t>
            </a:r>
            <a:endParaRPr lang="en-US" sz="10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8424" y="2784018"/>
            <a:ext cx="1787377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>
                <a:latin typeface="Myriad Pro" panose="020B0503030403020204" pitchFamily="34" charset="0"/>
              </a:rPr>
              <a:t>55” </a:t>
            </a:r>
            <a:r>
              <a:rPr lang="en-US" sz="1000" dirty="0" smtClean="0">
                <a:latin typeface="Myriad Pro" panose="020B0503030403020204" pitchFamily="34" charset="0"/>
              </a:rPr>
              <a:t>500 </a:t>
            </a:r>
            <a:r>
              <a:rPr lang="en-US" sz="1000" dirty="0">
                <a:latin typeface="Myriad Pro" panose="020B0503030403020204" pitchFamily="34" charset="0"/>
              </a:rPr>
              <a:t>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>
                <a:latin typeface="Myriad Pro" panose="020B0503030403020204" pitchFamily="34" charset="0"/>
              </a:rPr>
              <a:t>ADA 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1.7 mm tiled </a:t>
            </a:r>
            <a:r>
              <a:rPr lang="en-US" sz="1000" dirty="0">
                <a:latin typeface="Myriad Pro" panose="020B0503030403020204" pitchFamily="34" charset="0"/>
              </a:rPr>
              <a:t>bezel </a:t>
            </a:r>
            <a:r>
              <a:rPr lang="en-US" sz="1000" dirty="0" smtClean="0">
                <a:latin typeface="Myriad Pro" panose="020B0503030403020204" pitchFamily="34" charset="0"/>
              </a:rPr>
              <a:t>width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000" dirty="0" smtClean="0">
                <a:latin typeface="Myriad Pro" panose="020B0503030403020204" pitchFamily="34" charset="0"/>
              </a:rPr>
              <a:t>Extended distance up to 500 ft.</a:t>
            </a:r>
          </a:p>
        </p:txBody>
      </p:sp>
    </p:spTree>
    <p:extLst>
      <p:ext uri="{BB962C8B-B14F-4D97-AF65-F5344CB8AC3E}">
        <p14:creationId xmlns:p14="http://schemas.microsoft.com/office/powerpoint/2010/main" val="20337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LCD Display Architecture</a:t>
            </a:r>
            <a:endParaRPr lang="en-US" dirty="0"/>
          </a:p>
        </p:txBody>
      </p:sp>
      <p:pic>
        <p:nvPicPr>
          <p:cNvPr id="6" name="Picture 5" descr="M40L_front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981886" y="3664620"/>
            <a:ext cx="1522246" cy="7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708" y="3775027"/>
            <a:ext cx="1365178" cy="52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LCD with Backlight</a:t>
            </a:r>
          </a:p>
        </p:txBody>
      </p:sp>
      <p:pic>
        <p:nvPicPr>
          <p:cNvPr id="11" name="Picture 9" descr="Printed_Circuit_Board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05746" y="2774769"/>
            <a:ext cx="1057065" cy="8716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0114" y="2960157"/>
            <a:ext cx="1341772" cy="52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I/O Controller Board</a:t>
            </a:r>
          </a:p>
        </p:txBody>
      </p:sp>
      <p:pic>
        <p:nvPicPr>
          <p:cNvPr id="16" name="Picture 14" descr="powersupply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358700" y="2103917"/>
            <a:ext cx="913279" cy="75078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16708" y="2313302"/>
            <a:ext cx="1365178" cy="30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Power supply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573111" y="2679562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  <p:pic>
        <p:nvPicPr>
          <p:cNvPr id="19" name="Picture 18" descr="board pc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2813" y="1478075"/>
            <a:ext cx="1162929" cy="5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90303" y="1461716"/>
            <a:ext cx="1491583" cy="52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Single Board PC + Software</a:t>
            </a:r>
          </a:p>
        </p:txBody>
      </p:sp>
      <p:pic>
        <p:nvPicPr>
          <p:cNvPr id="25" name="Picture 23" descr="computer fan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>
            <a:off x="2389130" y="957688"/>
            <a:ext cx="377636" cy="31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4" descr="computer fan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>
            <a:off x="2897432" y="957688"/>
            <a:ext cx="377636" cy="31103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16708" y="957688"/>
            <a:ext cx="1365178" cy="30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Fans</a:t>
            </a: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4064738" y="2373854"/>
            <a:ext cx="863785" cy="0"/>
          </a:xfrm>
          <a:prstGeom prst="line">
            <a:avLst/>
          </a:prstGeom>
          <a:noFill/>
          <a:ln w="1270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 flipV="1">
            <a:off x="5633023" y="1091102"/>
            <a:ext cx="0" cy="2340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V="1">
            <a:off x="5633023" y="1996711"/>
            <a:ext cx="0" cy="2340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5633023" y="2662986"/>
            <a:ext cx="0" cy="2340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35" name="Line 39"/>
          <p:cNvSpPr>
            <a:spLocks noChangeShapeType="1"/>
          </p:cNvSpPr>
          <p:nvPr/>
        </p:nvSpPr>
        <p:spPr bwMode="auto">
          <a:xfrm flipV="1">
            <a:off x="5633023" y="3552583"/>
            <a:ext cx="0" cy="250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42" name="Text Placeholder 3"/>
          <p:cNvSpPr txBox="1">
            <a:spLocks/>
          </p:cNvSpPr>
          <p:nvPr/>
        </p:nvSpPr>
        <p:spPr>
          <a:xfrm>
            <a:off x="5704978" y="1073779"/>
            <a:ext cx="3116022" cy="2889226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Weight and Depth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Mounting, alignment, structural, and service issues</a:t>
            </a:r>
          </a:p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Heat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TIR and failures</a:t>
            </a:r>
          </a:p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Points of failure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High probability that something breaks</a:t>
            </a:r>
          </a:p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MTTR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Finding and replacing the bad part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573111" y="3338659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2573111" y="1819499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2569741" y="1180184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7348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416330"/>
            <a:ext cx="4358262" cy="685800"/>
          </a:xfrm>
        </p:spPr>
        <p:txBody>
          <a:bodyPr/>
          <a:lstStyle/>
          <a:p>
            <a:r>
              <a:rPr lang="en-US" dirty="0" smtClean="0"/>
              <a:t>55” 800 Nit</a:t>
            </a:r>
          </a:p>
          <a:p>
            <a:r>
              <a:rPr lang="en-US" dirty="0" smtClean="0"/>
              <a:t>Smallest tiled bezel width available- 1.7mm</a:t>
            </a:r>
          </a:p>
          <a:p>
            <a:r>
              <a:rPr lang="en-US" dirty="0" smtClean="0"/>
              <a:t>Updated Planar </a:t>
            </a:r>
            <a:r>
              <a:rPr lang="en-US" dirty="0" err="1" smtClean="0"/>
              <a:t>EasyAxis</a:t>
            </a:r>
            <a:r>
              <a:rPr lang="en-US" dirty="0" smtClean="0"/>
              <a:t> mounting system-  </a:t>
            </a:r>
          </a:p>
          <a:p>
            <a:pPr lvl="1"/>
            <a:r>
              <a:rPr lang="en-US" dirty="0" smtClean="0"/>
              <a:t>The only mounting system achieving the extreme bezel width </a:t>
            </a:r>
          </a:p>
          <a:p>
            <a:r>
              <a:rPr lang="en-US" dirty="0" smtClean="0"/>
              <a:t>Superior optical performance</a:t>
            </a:r>
          </a:p>
          <a:p>
            <a:r>
              <a:rPr lang="en-US" dirty="0" smtClean="0"/>
              <a:t>~10% power consumption reduction over ultra narrow bezel equivalent model </a:t>
            </a:r>
          </a:p>
          <a:p>
            <a:r>
              <a:rPr lang="en-US" dirty="0" smtClean="0"/>
              <a:t>Mission-critical 24/7 operation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Introducing the New Clarity Matrix MX55HDX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53975" indent="0"/>
            <a:r>
              <a:rPr lang="en-US" dirty="0" smtClean="0"/>
              <a:t>Extending the Clarity Matrix Video Wall Family to the Industries Smallest LCD Bezel Class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6193" y="1245467"/>
            <a:ext cx="4623918" cy="289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416330"/>
            <a:ext cx="4462124" cy="685800"/>
          </a:xfrm>
        </p:spPr>
        <p:txBody>
          <a:bodyPr/>
          <a:lstStyle/>
          <a:p>
            <a:r>
              <a:rPr lang="en-US" dirty="0" smtClean="0"/>
              <a:t>46” 800 Nit</a:t>
            </a:r>
          </a:p>
          <a:p>
            <a:r>
              <a:rPr lang="en-US" dirty="0" smtClean="0"/>
              <a:t>Smallest tiled bezel width available- 1.7mm</a:t>
            </a:r>
          </a:p>
          <a:p>
            <a:r>
              <a:rPr lang="en-US" dirty="0" smtClean="0"/>
              <a:t>Updated Planar </a:t>
            </a:r>
            <a:r>
              <a:rPr lang="en-US" dirty="0" err="1" smtClean="0"/>
              <a:t>EasyAxis</a:t>
            </a:r>
            <a:r>
              <a:rPr lang="en-US" dirty="0" smtClean="0"/>
              <a:t> mounting system-  </a:t>
            </a:r>
          </a:p>
          <a:p>
            <a:pPr lvl="1"/>
            <a:r>
              <a:rPr lang="en-US" dirty="0" smtClean="0"/>
              <a:t>The only mounting system achieving the extreme bezel width </a:t>
            </a:r>
          </a:p>
          <a:p>
            <a:r>
              <a:rPr lang="en-US" dirty="0" smtClean="0"/>
              <a:t>Superior optical performance</a:t>
            </a:r>
          </a:p>
          <a:p>
            <a:r>
              <a:rPr lang="en-US" dirty="0" smtClean="0"/>
              <a:t>~10% power consumption reduction over ultra narrow bezel equivalent model </a:t>
            </a:r>
          </a:p>
          <a:p>
            <a:r>
              <a:rPr lang="en-US" dirty="0" smtClean="0"/>
              <a:t>Mission-critical 24/7 operation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New Clarity Matrix MX46HDX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53975" indent="0"/>
            <a:r>
              <a:rPr lang="en-US" dirty="0" smtClean="0"/>
              <a:t>Extending the Clarity Matrix Video Wall Family to the Industries Smallest LCD Bezel Class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57" y="1200318"/>
            <a:ext cx="3323886" cy="32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5297393" cy="2779452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Benefits of off-board </a:t>
            </a:r>
            <a:r>
              <a:rPr lang="en-US" dirty="0"/>
              <a:t>e</a:t>
            </a:r>
            <a:r>
              <a:rPr lang="en-US" dirty="0" smtClean="0"/>
              <a:t>lectronics</a:t>
            </a:r>
          </a:p>
          <a:p>
            <a:r>
              <a:rPr lang="en-US" noProof="1" smtClean="0"/>
              <a:t>Removes heat, weight, depth, noise, and points of failure from the video wall</a:t>
            </a:r>
          </a:p>
          <a:p>
            <a:r>
              <a:rPr lang="en-US" noProof="1" smtClean="0"/>
              <a:t>Rack can be co-located with sources and processing for convenient cabling, security, and climate control</a:t>
            </a:r>
          </a:p>
          <a:p>
            <a:r>
              <a:rPr lang="en-US" noProof="1" smtClean="0"/>
              <a:t>Maintenance is easy to access and does not interfere with video wall</a:t>
            </a:r>
          </a:p>
          <a:p>
            <a:r>
              <a:rPr lang="en-US" noProof="1" smtClean="0"/>
              <a:t>Redundant power supply option maintains operation in the case of a power supply failure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Off-board electronics architecture</a:t>
            </a:r>
            <a:endParaRPr lang="en-US" dirty="0"/>
          </a:p>
        </p:txBody>
      </p:sp>
      <p:pic>
        <p:nvPicPr>
          <p:cNvPr id="12" name="Picture 11" descr="Rack for 5x5 Angled view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096000" y="1421083"/>
            <a:ext cx="2665448" cy="2542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8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sz="1400" dirty="0" smtClean="0"/>
              <a:t>Standard cable lengths: 200 ft./ 60 m</a:t>
            </a:r>
          </a:p>
          <a:p>
            <a:pPr>
              <a:spcBef>
                <a:spcPts val="500"/>
              </a:spcBef>
            </a:pPr>
            <a:r>
              <a:rPr lang="en-US" sz="1400" dirty="0" smtClean="0"/>
              <a:t>Longer distance option: 500 ft./ 150 m</a:t>
            </a:r>
          </a:p>
          <a:p>
            <a:pPr>
              <a:spcBef>
                <a:spcPts val="500"/>
              </a:spcBef>
            </a:pPr>
            <a:r>
              <a:rPr lang="en-US" sz="1400" dirty="0" smtClean="0"/>
              <a:t>Built-in IR remote extension</a:t>
            </a:r>
          </a:p>
          <a:p>
            <a:pPr>
              <a:spcBef>
                <a:spcPts val="500"/>
              </a:spcBef>
            </a:pP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Quad controller module</a:t>
            </a:r>
            <a:endParaRPr lang="en-US" dirty="0"/>
          </a:p>
        </p:txBody>
      </p:sp>
      <p:pic>
        <p:nvPicPr>
          <p:cNvPr id="12" name="Picture 2" descr="Y:\J Dixon\Matrix 2 renders\quad front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5946" y="2197757"/>
            <a:ext cx="6697684" cy="806764"/>
          </a:xfrm>
          <a:prstGeom prst="rect">
            <a:avLst/>
          </a:prstGeom>
          <a:noFill/>
        </p:spPr>
      </p:pic>
      <p:pic>
        <p:nvPicPr>
          <p:cNvPr id="13" name="Picture 3" descr="Y:\J Dixon\Matrix 2 renders\quad back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5946" y="2940939"/>
            <a:ext cx="6741157" cy="800614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614056" y="2457612"/>
            <a:ext cx="1029071" cy="307777"/>
            <a:chOff x="541027" y="2113807"/>
            <a:chExt cx="1029071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541027" y="2113807"/>
              <a:ext cx="527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7663" indent="-347663">
                <a:buClr>
                  <a:schemeClr val="accent6"/>
                </a:buClr>
              </a:pPr>
              <a:r>
                <a:rPr lang="en-US" sz="1400" dirty="0" smtClean="0">
                  <a:latin typeface="Myriad Pro" panose="020B0503030403020204" pitchFamily="34" charset="0"/>
                </a:rPr>
                <a:t>1 RU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1068448" y="2267696"/>
              <a:ext cx="501650" cy="1121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 flipV="1">
            <a:off x="2110484" y="3451443"/>
            <a:ext cx="889002" cy="382189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342384" y="3292693"/>
            <a:ext cx="4680" cy="534266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7683" y="3578697"/>
            <a:ext cx="12696" cy="24826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622279" y="3299039"/>
            <a:ext cx="19054" cy="52792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2" idx="0"/>
          </p:cNvCxnSpPr>
          <p:nvPr/>
        </p:nvCxnSpPr>
        <p:spPr>
          <a:xfrm flipV="1">
            <a:off x="4860887" y="3292695"/>
            <a:ext cx="284896" cy="540937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292435" y="3833632"/>
          <a:ext cx="7136905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27381"/>
                <a:gridCol w="1427381"/>
                <a:gridCol w="1427381"/>
                <a:gridCol w="1427381"/>
                <a:gridCol w="1427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Integrated </a:t>
                      </a:r>
                      <a:r>
                        <a:rPr lang="en-US" sz="1200" dirty="0" err="1" smtClean="0">
                          <a:latin typeface="Myriad Pro" panose="020B0503030403020204" pitchFamily="34" charset="0"/>
                        </a:rPr>
                        <a:t>WallNet</a:t>
                      </a:r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Option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DisplayPort 1.1 input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HDMI </a:t>
                      </a:r>
                      <a:br>
                        <a:rPr lang="en-US" sz="1200" dirty="0" smtClean="0">
                          <a:latin typeface="Myriad Pro" panose="020B0503030403020204" pitchFamily="34" charset="0"/>
                        </a:rPr>
                      </a:br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input x 4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One Cat6 cable per Matrix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 panel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DisplayPort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 1.1 loop out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7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4242829" cy="2632614"/>
          </a:xfrm>
        </p:spPr>
        <p:txBody>
          <a:bodyPr/>
          <a:lstStyle/>
          <a:p>
            <a:pPr marL="68263" indent="0">
              <a:buNone/>
            </a:pPr>
            <a:r>
              <a:rPr lang="en-US" noProof="1" smtClean="0"/>
              <a:t>Supports a wide range of processing options</a:t>
            </a:r>
          </a:p>
          <a:p>
            <a:r>
              <a:rPr lang="en-US" dirty="0" smtClean="0"/>
              <a:t>Planar Big Picture Plus processing</a:t>
            </a:r>
          </a:p>
          <a:p>
            <a:r>
              <a:rPr lang="en-US" dirty="0"/>
              <a:t>Clarity® Visual Control Station™ (VCS™</a:t>
            </a:r>
            <a:r>
              <a:rPr lang="en-US" dirty="0" smtClean="0"/>
              <a:t>)</a:t>
            </a:r>
          </a:p>
          <a:p>
            <a:r>
              <a:rPr lang="en-US" dirty="0"/>
              <a:t>Planar® </a:t>
            </a:r>
            <a:r>
              <a:rPr lang="en-US" dirty="0" err="1" smtClean="0"/>
              <a:t>Indisys</a:t>
            </a:r>
            <a:r>
              <a:rPr lang="en-US" dirty="0" smtClean="0"/>
              <a:t>® </a:t>
            </a:r>
            <a:r>
              <a:rPr lang="en-US" dirty="0"/>
              <a:t>Extensity™ Video Wall Processor</a:t>
            </a:r>
            <a:r>
              <a:rPr lang="en-US" dirty="0" smtClean="0"/>
              <a:t> support</a:t>
            </a:r>
          </a:p>
          <a:p>
            <a:r>
              <a:rPr lang="en-US" dirty="0" smtClean="0"/>
              <a:t>Support for all leading image processors and digital signage solutions via HDMI, DVI, DisplayPort inputs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Image processing</a:t>
            </a:r>
            <a:endParaRPr lang="en-US" dirty="0"/>
          </a:p>
        </p:txBody>
      </p:sp>
      <p:pic>
        <p:nvPicPr>
          <p:cNvPr id="12" name="Picture 11" descr="ClarityMatrix2-3x2-MILITARY-1920x1338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47761" y="1059582"/>
            <a:ext cx="4008693" cy="27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332299"/>
            <a:ext cx="5283534" cy="2436455"/>
          </a:xfrm>
        </p:spPr>
        <p:txBody>
          <a:bodyPr/>
          <a:lstStyle/>
          <a:p>
            <a:r>
              <a:rPr lang="en-US" dirty="0" smtClean="0"/>
              <a:t>Fiber Optic cabling is the preferred technology to use in sensitive and secure environments for data transport</a:t>
            </a:r>
          </a:p>
          <a:p>
            <a:r>
              <a:rPr lang="en-US" dirty="0" smtClean="0"/>
              <a:t>Clarity Matrix Fiber Video Extension Option will transmit the video signal over fiber optic cable between the quad and the Matrix LCD Module</a:t>
            </a:r>
          </a:p>
          <a:p>
            <a:r>
              <a:rPr lang="en-US" dirty="0" smtClean="0"/>
              <a:t>Extends the supported distance between the wall and off-board electronics</a:t>
            </a:r>
          </a:p>
          <a:p>
            <a:pPr lvl="1"/>
            <a:r>
              <a:rPr lang="en-US" dirty="0" smtClean="0"/>
              <a:t>Multimode (standard): up to 1000 feet</a:t>
            </a:r>
          </a:p>
          <a:p>
            <a:pPr lvl="1"/>
            <a:r>
              <a:rPr lang="en-US" dirty="0" smtClean="0"/>
              <a:t>Single mode (compatible): up to 10K</a:t>
            </a:r>
          </a:p>
          <a:p>
            <a:r>
              <a:rPr lang="en-US" dirty="0" smtClean="0"/>
              <a:t>Better integration for Clarity Matrix </a:t>
            </a:r>
            <a:r>
              <a:rPr lang="en-US" dirty="0" err="1" smtClean="0"/>
              <a:t>MultiTouch</a:t>
            </a:r>
            <a:endParaRPr lang="en-US" dirty="0" smtClean="0"/>
          </a:p>
          <a:p>
            <a:pPr lvl="1"/>
            <a:r>
              <a:rPr lang="en-US" dirty="0" smtClean="0"/>
              <a:t>Built-in USB Extension and Power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764" y="138910"/>
            <a:ext cx="8569048" cy="464342"/>
          </a:xfrm>
        </p:spPr>
        <p:txBody>
          <a:bodyPr/>
          <a:lstStyle/>
          <a:p>
            <a:r>
              <a:rPr lang="en-US" dirty="0" smtClean="0"/>
              <a:t>Clarity Matrix Fiber Video Extension Module Option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Highest level of protection for mission-critical information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3978" y="1136343"/>
            <a:ext cx="3484510" cy="24282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69"/>
          <p:cNvSpPr txBox="1"/>
          <p:nvPr/>
        </p:nvSpPr>
        <p:spPr>
          <a:xfrm>
            <a:off x="5665155" y="3361825"/>
            <a:ext cx="2875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Applications:</a:t>
            </a:r>
          </a:p>
          <a:p>
            <a:pPr algn="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Transportation and traffic | </a:t>
            </a:r>
            <a:r>
              <a:rPr lang="en-US" sz="1400" i="1" dirty="0">
                <a:latin typeface="Myriad Pro" panose="020B0503030403020204" pitchFamily="34" charset="0"/>
              </a:rPr>
              <a:t>Government/military | </a:t>
            </a:r>
            <a:r>
              <a:rPr lang="en-US" sz="1400" i="1" dirty="0" smtClean="0">
                <a:latin typeface="Myriad Pro" panose="020B0503030403020204" pitchFamily="34" charset="0"/>
              </a:rPr>
              <a:t>Utilities</a:t>
            </a:r>
            <a:r>
              <a:rPr lang="en-US" sz="1400" i="1" dirty="0">
                <a:latin typeface="Myriad Pro" panose="020B0503030403020204" pitchFamily="34" charset="0"/>
              </a:rPr>
              <a:t> | </a:t>
            </a:r>
            <a:r>
              <a:rPr lang="en-US" sz="1400" i="1" dirty="0" smtClean="0">
                <a:latin typeface="Myriad Pro" panose="020B0503030403020204" pitchFamily="34" charset="0"/>
              </a:rPr>
              <a:t>Broadcast | Security</a:t>
            </a:r>
          </a:p>
          <a:p>
            <a:pPr algn="r">
              <a:buClr>
                <a:schemeClr val="accent6"/>
              </a:buClr>
            </a:pPr>
            <a:endParaRPr lang="en-US" sz="1400" i="1" dirty="0" smtClean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2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Fiber Video Extension Module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1958335"/>
            <a:ext cx="8752259" cy="963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642" y="1194625"/>
            <a:ext cx="925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Fiber module power switch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20785" y="2920913"/>
            <a:ext cx="0" cy="65061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100" y="3561753"/>
            <a:ext cx="137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DC Power (4-pin mini-DIN) for Fiber module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98388" y="1616186"/>
            <a:ext cx="1" cy="3421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4076" y="1040737"/>
            <a:ext cx="1028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USB 2.0 </a:t>
            </a:r>
            <a:r>
              <a:rPr lang="en-US" sz="1000" dirty="0" smtClean="0">
                <a:latin typeface="Myriad Pro" panose="020B0503030403020204" pitchFamily="34" charset="0"/>
              </a:rPr>
              <a:t> input</a:t>
            </a:r>
            <a:r>
              <a:rPr lang="en-US" sz="1000" dirty="0">
                <a:latin typeface="Myriad Pro" panose="020B0503030403020204" pitchFamily="34" charset="0"/>
              </a:rPr>
              <a:t/>
            </a:r>
            <a:br>
              <a:rPr lang="en-US" sz="1000" dirty="0">
                <a:latin typeface="Myriad Pro" panose="020B0503030403020204" pitchFamily="34" charset="0"/>
              </a:rPr>
            </a:br>
            <a:r>
              <a:rPr lang="en-US" sz="1000" dirty="0">
                <a:latin typeface="Myriad Pro" panose="020B0503030403020204" pitchFamily="34" charset="0"/>
              </a:rPr>
              <a:t>(Type-B connector)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77743" y="2693851"/>
            <a:ext cx="3181" cy="665741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88895" y="3359592"/>
            <a:ext cx="596486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191585" y="3399463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69210" y="3925774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Input from the Quad Controller </a:t>
            </a:r>
          </a:p>
        </p:txBody>
      </p:sp>
      <p:grpSp>
        <p:nvGrpSpPr>
          <p:cNvPr id="16" name="Group 15"/>
          <p:cNvGrpSpPr/>
          <p:nvPr/>
        </p:nvGrpSpPr>
        <p:grpSpPr>
          <a:xfrm rot="10800000">
            <a:off x="2455604" y="1539679"/>
            <a:ext cx="5964866" cy="797442"/>
            <a:chOff x="1938670" y="2746744"/>
            <a:chExt cx="7953154" cy="106325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1938670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579088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240772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9881191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38670" y="3810000"/>
              <a:ext cx="795315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>
            <a:stCxn id="23" idx="2"/>
          </p:cNvCxnSpPr>
          <p:nvPr/>
        </p:nvCxnSpPr>
        <p:spPr>
          <a:xfrm>
            <a:off x="5144821" y="1238382"/>
            <a:ext cx="5585" cy="30129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74959" y="838272"/>
            <a:ext cx="193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SFP fiber transceiver connection output to the panel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261238" y="2693851"/>
            <a:ext cx="7972" cy="665741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53761" y="2693851"/>
            <a:ext cx="11153" cy="664493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241553" y="2693851"/>
            <a:ext cx="293" cy="664493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20785" y="1616186"/>
            <a:ext cx="1" cy="3421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355635" y="3576059"/>
            <a:ext cx="1506603" cy="833096"/>
            <a:chOff x="1355635" y="3510279"/>
            <a:chExt cx="1506603" cy="8330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5635" y="3510279"/>
              <a:ext cx="1443392" cy="7191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8478" y="4143994"/>
              <a:ext cx="343760" cy="1993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93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Fiber Video Extension Option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Panel interface board</a:t>
            </a:r>
            <a:endParaRPr lang="en-US" dirty="0"/>
          </a:p>
        </p:txBody>
      </p:sp>
      <p:pic>
        <p:nvPicPr>
          <p:cNvPr id="5" name="809496C9-73B5-4FEE-9EC2-A6D5064BEDED" descr="809496C9-73B5-4FEE-9EC2-A6D5064BEDE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 b="34987"/>
          <a:stretch/>
        </p:blipFill>
        <p:spPr bwMode="auto">
          <a:xfrm>
            <a:off x="273550" y="2074180"/>
            <a:ext cx="8420234" cy="14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760055" y="2970984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05" y="2690318"/>
            <a:ext cx="342900" cy="238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5233" y="3482072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SFP Input from Fiber Module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1126" y="3482072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Power Input and Loop Through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12753" y="2970984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690572" y="1748074"/>
            <a:ext cx="3529" cy="70017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8895" y="1327191"/>
            <a:ext cx="156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IR and Ambient Light Sensor Outputs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5281741" y="1727301"/>
            <a:ext cx="2104" cy="57336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3794" y="1327191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USB 2.0 Output- Matrix </a:t>
            </a:r>
            <a:r>
              <a:rPr lang="en-US" sz="1000" dirty="0" err="1" smtClean="0">
                <a:latin typeface="Myriad Pro" panose="020B0503030403020204" pitchFamily="34" charset="0"/>
              </a:rPr>
              <a:t>MultiTouch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2991" y="1327191"/>
            <a:ext cx="145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Power for Matrix </a:t>
            </a:r>
            <a:r>
              <a:rPr lang="en-US" sz="1000" dirty="0" err="1" smtClean="0">
                <a:latin typeface="Myriad Pro" panose="020B0503030403020204" pitchFamily="34" charset="0"/>
              </a:rPr>
              <a:t>MultiTouch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7470758" y="1727301"/>
            <a:ext cx="0" cy="72479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62675" y="2976134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52690" y="1748074"/>
            <a:ext cx="3529" cy="70017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5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Y:\J Dixon\Matrix 2 renders\ps back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-5000"/>
          </a:blip>
          <a:srcRect/>
          <a:stretch>
            <a:fillRect/>
          </a:stretch>
        </p:blipFill>
        <p:spPr bwMode="auto">
          <a:xfrm>
            <a:off x="1452620" y="2577150"/>
            <a:ext cx="6592770" cy="897162"/>
          </a:xfrm>
          <a:prstGeom prst="rect">
            <a:avLst/>
          </a:prstGeom>
          <a:noFill/>
        </p:spPr>
      </p:pic>
      <p:pic>
        <p:nvPicPr>
          <p:cNvPr id="23" name="Picture 3" descr="Y:\J Dixon\Matrix 2 renders\ps fron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1491583" y="2027460"/>
            <a:ext cx="6510276" cy="686269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sz="1400" dirty="0" smtClean="0"/>
              <a:t>Supported cable lengths of 500 ft./150 m</a:t>
            </a:r>
          </a:p>
          <a:p>
            <a:pPr>
              <a:spcBef>
                <a:spcPts val="500"/>
              </a:spcBef>
            </a:pPr>
            <a:r>
              <a:rPr lang="en-US" sz="1400" dirty="0" smtClean="0"/>
              <a:t>Redundant power supply option</a:t>
            </a:r>
          </a:p>
          <a:p>
            <a:pPr>
              <a:spcBef>
                <a:spcPts val="500"/>
              </a:spcBef>
            </a:pP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Power supply module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4056" y="2237075"/>
            <a:ext cx="1029071" cy="307777"/>
            <a:chOff x="541027" y="2113807"/>
            <a:chExt cx="1029071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541027" y="2113807"/>
              <a:ext cx="527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7663" indent="-347663">
                <a:buClr>
                  <a:schemeClr val="accent6"/>
                </a:buClr>
              </a:pPr>
              <a:r>
                <a:rPr lang="en-US" sz="1400" dirty="0" smtClean="0">
                  <a:latin typeface="Myriad Pro" panose="020B0503030403020204" pitchFamily="34" charset="0"/>
                </a:rPr>
                <a:t>1 RU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1068448" y="2267696"/>
              <a:ext cx="501650" cy="1121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 flipV="1">
            <a:off x="3837810" y="3263419"/>
            <a:ext cx="5158" cy="46981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575171" y="3733233"/>
          <a:ext cx="6359992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89998"/>
                <a:gridCol w="1589998"/>
                <a:gridCol w="1589998"/>
                <a:gridCol w="15899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IEC C20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Myriad Pro" panose="020B0503030403020204" pitchFamily="34" charset="0"/>
                        </a:rPr>
                        <a:t>AC input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Power connector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 for Quad Controllers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Daisy-chain up to 8 panels with one cable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Health status monitoring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H="1" flipV="1">
            <a:off x="2206615" y="3265331"/>
            <a:ext cx="109420" cy="46790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69005" y="3264621"/>
            <a:ext cx="5158" cy="46981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168362" y="3263419"/>
            <a:ext cx="78577" cy="46981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59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Supported cable lengths</a:t>
            </a:r>
            <a:endParaRPr lang="en-US" dirty="0"/>
          </a:p>
        </p:txBody>
      </p:sp>
      <p:grpSp>
        <p:nvGrpSpPr>
          <p:cNvPr id="6" name="Group 39"/>
          <p:cNvGrpSpPr/>
          <p:nvPr/>
        </p:nvGrpSpPr>
        <p:grpSpPr>
          <a:xfrm>
            <a:off x="244861" y="1232480"/>
            <a:ext cx="1963270" cy="573614"/>
            <a:chOff x="654436" y="3238078"/>
            <a:chExt cx="1963270" cy="764815"/>
          </a:xfrm>
        </p:grpSpPr>
        <p:pic>
          <p:nvPicPr>
            <p:cNvPr id="7" name="Picture 6" descr="quad front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36" y="3733796"/>
              <a:ext cx="1963270" cy="26909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6742" y="3238078"/>
              <a:ext cx="1864659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000" dirty="0" smtClean="0">
                  <a:latin typeface="Myriad Pro" panose="020B0503030403020204" pitchFamily="34" charset="0"/>
                </a:rPr>
                <a:t>Clarity Matrix</a:t>
              </a:r>
              <a:br>
                <a:rPr lang="en-US" sz="1000" dirty="0" smtClean="0">
                  <a:latin typeface="Myriad Pro" panose="020B0503030403020204" pitchFamily="34" charset="0"/>
                </a:rPr>
              </a:br>
              <a:r>
                <a:rPr lang="en-US" sz="1000" dirty="0" smtClean="0">
                  <a:latin typeface="Myriad Pro" panose="020B0503030403020204" pitchFamily="34" charset="0"/>
                </a:rPr>
                <a:t>Quad Controller Module</a:t>
              </a:r>
            </a:p>
          </p:txBody>
        </p:sp>
      </p:grpSp>
      <p:sp>
        <p:nvSpPr>
          <p:cNvPr id="9" name="Pentagon 8"/>
          <p:cNvSpPr/>
          <p:nvPr/>
        </p:nvSpPr>
        <p:spPr>
          <a:xfrm>
            <a:off x="5125720" y="1256756"/>
            <a:ext cx="1332231" cy="302269"/>
          </a:xfrm>
          <a:prstGeom prst="homePlate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Third party</a:t>
            </a:r>
            <a:b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extenders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1600" y="1256758"/>
            <a:ext cx="1376680" cy="30520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Extended length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500 ft / 150m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4543425" y="1601141"/>
            <a:ext cx="1914526" cy="330783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Bulk cables and connectors support field-terminated lengths 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3204" y="1604262"/>
            <a:ext cx="2260221" cy="327663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Cat 6 Cable Lengths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3204" y="1256757"/>
            <a:ext cx="1628396" cy="305209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Standard length </a:t>
            </a:r>
            <a:b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200 ft / 61 m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Picture 13" descr="quad 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1798687"/>
            <a:ext cx="1998512" cy="215712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>
          <a:xfrm>
            <a:off x="2289666" y="2394262"/>
            <a:ext cx="4168285" cy="322233"/>
          </a:xfrm>
          <a:prstGeom prst="homePlate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Standard configuration support – 500 ft / 152 m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4861" y="2394464"/>
            <a:ext cx="1981200" cy="756735"/>
            <a:chOff x="244861" y="2421179"/>
            <a:chExt cx="1981200" cy="756735"/>
          </a:xfrm>
        </p:grpSpPr>
        <p:sp>
          <p:nvSpPr>
            <p:cNvPr id="17" name="TextBox 16"/>
            <p:cNvSpPr txBox="1"/>
            <p:nvPr/>
          </p:nvSpPr>
          <p:spPr>
            <a:xfrm>
              <a:off x="297167" y="2421179"/>
              <a:ext cx="1864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000" dirty="0" smtClean="0">
                  <a:latin typeface="Myriad Pro" panose="020B0503030403020204" pitchFamily="34" charset="0"/>
                </a:rPr>
                <a:t>Clarity Matrix</a:t>
              </a:r>
              <a:br>
                <a:rPr lang="en-US" sz="1000" dirty="0" smtClean="0">
                  <a:latin typeface="Myriad Pro" panose="020B0503030403020204" pitchFamily="34" charset="0"/>
                </a:rPr>
              </a:br>
              <a:r>
                <a:rPr lang="en-US" sz="1000" dirty="0" smtClean="0">
                  <a:latin typeface="Myriad Pro" panose="020B0503030403020204" pitchFamily="34" charset="0"/>
                </a:rPr>
                <a:t>Power Supply Module</a:t>
              </a:r>
            </a:p>
          </p:txBody>
        </p:sp>
        <p:pic>
          <p:nvPicPr>
            <p:cNvPr id="18" name="Picture 17" descr="ps fron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61" y="2780508"/>
              <a:ext cx="1963270" cy="215960"/>
            </a:xfrm>
            <a:prstGeom prst="rect">
              <a:avLst/>
            </a:prstGeom>
          </p:spPr>
        </p:pic>
        <p:pic>
          <p:nvPicPr>
            <p:cNvPr id="19" name="Picture 18" descr="ps back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4861" y="2996468"/>
              <a:ext cx="1981200" cy="181446"/>
            </a:xfrm>
            <a:prstGeom prst="rect">
              <a:avLst/>
            </a:prstGeom>
          </p:spPr>
        </p:pic>
      </p:grpSp>
      <p:sp>
        <p:nvSpPr>
          <p:cNvPr id="20" name="Pentagon 19"/>
          <p:cNvSpPr/>
          <p:nvPr/>
        </p:nvSpPr>
        <p:spPr>
          <a:xfrm>
            <a:off x="4543425" y="2783964"/>
            <a:ext cx="1920965" cy="288726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Bulk cables and connectors support field-terminated lengths 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9643" y="2776885"/>
            <a:ext cx="2260221" cy="295804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Power Cable Lengths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1700" y="2082343"/>
            <a:ext cx="726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25 ft/7.6 m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2877794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854410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378649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98014" y="2082343"/>
            <a:ext cx="842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50 ft/15.2 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72886" y="2082343"/>
            <a:ext cx="878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75 ft/22.8 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69658" y="2082343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100 ft/30.4m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3325710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352250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67498" y="2082343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200 ft/60m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17263" y="3210889"/>
            <a:ext cx="726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25 ft/7.6 m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918117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950613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434212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38337" y="3210889"/>
            <a:ext cx="842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50 ft/15.2 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53849" y="3210889"/>
            <a:ext cx="878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75 ft/22.8 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65861" y="3210889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100 ft/30.4m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3406673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433530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91309" y="3210889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200 ft/60m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283204" y="3578309"/>
            <a:ext cx="4224070" cy="396689"/>
            <a:chOff x="3580267" y="1301375"/>
            <a:chExt cx="2877684" cy="396689"/>
          </a:xfrm>
          <a:solidFill>
            <a:schemeClr val="accent1"/>
          </a:solidFill>
        </p:grpSpPr>
        <p:sp>
          <p:nvSpPr>
            <p:cNvPr id="47" name="Pentagon 46"/>
            <p:cNvSpPr/>
            <p:nvPr/>
          </p:nvSpPr>
          <p:spPr>
            <a:xfrm>
              <a:off x="4850860" y="1301375"/>
              <a:ext cx="1607091" cy="396688"/>
            </a:xfrm>
            <a:prstGeom prst="homePlate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80267" y="1301376"/>
              <a:ext cx="1435829" cy="396688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 w="3175">
              <a:noFill/>
            </a:ln>
            <a:effectLst/>
          </p:spPr>
          <p:style>
            <a:lnRef idx="1">
              <a:schemeClr val="accent5"/>
            </a:lnRef>
            <a:fillRef idx="1003">
              <a:schemeClr val="lt1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9" name="Pentagon 48"/>
          <p:cNvSpPr/>
          <p:nvPr/>
        </p:nvSpPr>
        <p:spPr>
          <a:xfrm>
            <a:off x="4412317" y="4016835"/>
            <a:ext cx="2094957" cy="406665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30000" dirty="0">
                <a:solidFill>
                  <a:schemeClr val="bg1"/>
                </a:solidFill>
              </a:rPr>
              <a:t/>
            </a:r>
            <a:br>
              <a:rPr lang="en-US" sz="1400" baseline="30000" dirty="0">
                <a:solidFill>
                  <a:schemeClr val="bg1"/>
                </a:solidFill>
              </a:rPr>
            </a:br>
            <a:endParaRPr lang="en-US" sz="1300" baseline="30000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9643" y="4016835"/>
            <a:ext cx="2122675" cy="403304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FIBER CABLE LENGTHS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02139" y="4551753"/>
            <a:ext cx="726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65.6 </a:t>
            </a:r>
            <a:r>
              <a:rPr lang="en-US" sz="7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ft</a:t>
            </a: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/20m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3832092" y="449868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496211" y="4551753"/>
            <a:ext cx="842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98.4 </a:t>
            </a:r>
            <a:r>
              <a:rPr lang="en-US" sz="7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ft</a:t>
            </a: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/30m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715300" y="3663629"/>
            <a:ext cx="1393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SINGLE MODE 10 km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38966" y="3654389"/>
            <a:ext cx="20733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MUTLI-MODE 1000 </a:t>
            </a:r>
            <a:r>
              <a:rPr lang="en-US" sz="9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ft</a:t>
            </a:r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/ 300 m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5" y="4142368"/>
            <a:ext cx="1865376" cy="2127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6" y="3970479"/>
            <a:ext cx="1838415" cy="25198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4373808" y="4033821"/>
            <a:ext cx="207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Bulk </a:t>
            </a:r>
            <a:r>
              <a:rPr lang="en-US" sz="900" dirty="0">
                <a:solidFill>
                  <a:schemeClr val="bg1"/>
                </a:solidFill>
                <a:latin typeface="Myriad Pro" panose="020B0503030403020204" pitchFamily="34" charset="0"/>
              </a:rPr>
              <a:t>cables and connectors available to support </a:t>
            </a:r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field-terminated </a:t>
            </a:r>
            <a:r>
              <a:rPr lang="en-US" sz="900" dirty="0">
                <a:solidFill>
                  <a:schemeClr val="bg1"/>
                </a:solidFill>
                <a:latin typeface="Myriad Pro" panose="020B0503030403020204" pitchFamily="34" charset="0"/>
              </a:rPr>
              <a:t>lengths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176" y="1786985"/>
            <a:ext cx="2296629" cy="1953237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rot="5400000">
            <a:off x="3107125" y="449868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97167" y="3603703"/>
            <a:ext cx="182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Clarity Matrix</a:t>
            </a:r>
            <a:br>
              <a:rPr lang="en-US" sz="1000" dirty="0" smtClean="0">
                <a:latin typeface="Myriad Pro" panose="020B0503030403020204" pitchFamily="34" charset="0"/>
              </a:rPr>
            </a:br>
            <a:r>
              <a:rPr lang="en-US" sz="1000" dirty="0" smtClean="0">
                <a:latin typeface="Myriad Pro" panose="020B0503030403020204" pitchFamily="34" charset="0"/>
              </a:rPr>
              <a:t>Fiber Extension Module</a:t>
            </a:r>
          </a:p>
        </p:txBody>
      </p:sp>
    </p:spTree>
    <p:extLst>
      <p:ext uri="{BB962C8B-B14F-4D97-AF65-F5344CB8AC3E}">
        <p14:creationId xmlns:p14="http://schemas.microsoft.com/office/powerpoint/2010/main" val="25858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646850"/>
            <a:ext cx="3548686" cy="2210983"/>
          </a:xfrm>
        </p:spPr>
        <p:txBody>
          <a:bodyPr/>
          <a:lstStyle/>
          <a:p>
            <a:pPr marL="454025" lvl="1" indent="0">
              <a:buNone/>
            </a:pPr>
            <a:r>
              <a:rPr lang="en-US" dirty="0"/>
              <a:t>C</a:t>
            </a:r>
            <a:r>
              <a:rPr lang="en-US" dirty="0" smtClean="0"/>
              <a:t>larity Matrix delivers</a:t>
            </a:r>
          </a:p>
          <a:p>
            <a:pPr marL="796925" lvl="1" indent="-342900">
              <a:buFont typeface="+mj-lt"/>
              <a:buAutoNum type="arabicPeriod"/>
            </a:pPr>
            <a:r>
              <a:rPr lang="en-US" dirty="0" smtClean="0"/>
              <a:t>Superior visual performance</a:t>
            </a:r>
          </a:p>
          <a:p>
            <a:pPr marL="796925" lvl="1" indent="-342900">
              <a:buFont typeface="+mj-lt"/>
              <a:buAutoNum type="arabicPeriod"/>
            </a:pPr>
            <a:r>
              <a:rPr lang="en-US" dirty="0" smtClean="0"/>
              <a:t>Mission-critical design</a:t>
            </a:r>
          </a:p>
          <a:p>
            <a:pPr marL="796925" lvl="1" indent="-342900">
              <a:buFont typeface="+mj-lt"/>
              <a:buAutoNum type="arabicPeriod"/>
            </a:pPr>
            <a:r>
              <a:rPr lang="en-US" dirty="0" smtClean="0"/>
              <a:t>Simplified design, installation, and service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60325" indent="0"/>
            <a:r>
              <a:rPr lang="en-US" sz="1800" dirty="0" smtClean="0"/>
              <a:t>Clarity</a:t>
            </a:r>
            <a:r>
              <a:rPr lang="en-US" sz="1800" dirty="0"/>
              <a:t>® </a:t>
            </a:r>
            <a:r>
              <a:rPr lang="en-US" sz="1800" dirty="0" smtClean="0"/>
              <a:t>Matrix® </a:t>
            </a:r>
            <a:r>
              <a:rPr lang="en-US" sz="1800" dirty="0"/>
              <a:t>LCD Video Wall System is a unique approach to ultra-narrow bezel LCD video walls, creating a best-in-class video wall solution for digital signage and control room </a:t>
            </a:r>
            <a:r>
              <a:rPr lang="en-US" sz="1800" dirty="0" smtClean="0"/>
              <a:t>applications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66" y="1493706"/>
            <a:ext cx="5252101" cy="29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352033"/>
            <a:ext cx="4316248" cy="2939487"/>
          </a:xfrm>
        </p:spPr>
        <p:txBody>
          <a:bodyPr/>
          <a:lstStyle/>
          <a:p>
            <a:r>
              <a:rPr lang="en-US" dirty="0" smtClean="0"/>
              <a:t>Power on and off the display</a:t>
            </a:r>
          </a:p>
          <a:p>
            <a:r>
              <a:rPr lang="en-US" dirty="0" smtClean="0"/>
              <a:t>Switch between Planar Big Picture Plus configurations</a:t>
            </a:r>
          </a:p>
          <a:p>
            <a:r>
              <a:rPr lang="en-US" dirty="0" smtClean="0"/>
              <a:t>Recall saved preset configurations</a:t>
            </a:r>
          </a:p>
          <a:p>
            <a:r>
              <a:rPr lang="en-US" dirty="0" smtClean="0"/>
              <a:t>Create custom names for inputs</a:t>
            </a:r>
          </a:p>
          <a:p>
            <a:r>
              <a:rPr lang="en-US" dirty="0" smtClean="0"/>
              <a:t>Quickly access multiple video walls on the same network</a:t>
            </a:r>
          </a:p>
          <a:p>
            <a:r>
              <a:rPr lang="en-US" dirty="0" smtClean="0"/>
              <a:t>Access display information for support</a:t>
            </a:r>
          </a:p>
          <a:p>
            <a:r>
              <a:rPr lang="en-US" dirty="0" smtClean="0"/>
              <a:t>Design to be used with the Planar® </a:t>
            </a:r>
            <a:r>
              <a:rPr lang="en-US" dirty="0" err="1" smtClean="0"/>
              <a:t>WallNet</a:t>
            </a:r>
            <a:r>
              <a:rPr lang="en-US" dirty="0" smtClean="0"/>
              <a:t>™ option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Clarity Matrix App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162764" y="613201"/>
            <a:ext cx="8678862" cy="373568"/>
          </a:xfrm>
        </p:spPr>
        <p:txBody>
          <a:bodyPr/>
          <a:lstStyle/>
          <a:p>
            <a:r>
              <a:rPr lang="en-US" dirty="0" smtClean="0"/>
              <a:t>Flexible control of the Clarity Matrix LCD Video Wall System with your phone or tablet</a:t>
            </a:r>
            <a:endParaRPr lang="en-US" dirty="0"/>
          </a:p>
        </p:txBody>
      </p:sp>
      <p:pic>
        <p:nvPicPr>
          <p:cNvPr id="12" name="Picture 4" descr="undefin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7990" y="4087006"/>
            <a:ext cx="1295400" cy="381001"/>
          </a:xfrm>
          <a:prstGeom prst="rect">
            <a:avLst/>
          </a:prstGeom>
          <a:noFill/>
        </p:spPr>
      </p:pic>
      <p:pic>
        <p:nvPicPr>
          <p:cNvPr id="13" name="Picture 8" descr="Google Pl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5370" y="4087006"/>
            <a:ext cx="1092203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11" y="1237064"/>
            <a:ext cx="3179358" cy="29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4456412" cy="2519148"/>
          </a:xfrm>
        </p:spPr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EasyAxis</a:t>
            </a:r>
            <a:r>
              <a:rPr lang="en-US" dirty="0" smtClean="0"/>
              <a:t> Mounting System includes added robustness and improved cable access</a:t>
            </a:r>
          </a:p>
          <a:p>
            <a:r>
              <a:rPr lang="en-US" dirty="0" smtClean="0"/>
              <a:t>Reduced space requirements above the panel for service position</a:t>
            </a:r>
          </a:p>
          <a:p>
            <a:r>
              <a:rPr lang="en-US" dirty="0" smtClean="0"/>
              <a:t>Attachment points maintain position of previous EasyAxis mount</a:t>
            </a:r>
          </a:p>
          <a:p>
            <a:r>
              <a:rPr lang="en-US" dirty="0" smtClean="0"/>
              <a:t>Now supports optional VESA mounting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Mounting system</a:t>
            </a:r>
            <a:endParaRPr lang="en-US" dirty="0"/>
          </a:p>
        </p:txBody>
      </p:sp>
      <p:pic>
        <p:nvPicPr>
          <p:cNvPr id="12" name="Picture 11" descr="wall-black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30239" y="770250"/>
            <a:ext cx="3492342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8343" y="1917517"/>
            <a:ext cx="7772400" cy="911329"/>
          </a:xfrm>
        </p:spPr>
        <p:txBody>
          <a:bodyPr/>
          <a:lstStyle/>
          <a:p>
            <a:r>
              <a:rPr lang="en-US" dirty="0"/>
              <a:t>Clarity Matrix LCD Video Wall </a:t>
            </a:r>
            <a:r>
              <a:rPr lang="en-US" dirty="0" smtClean="0"/>
              <a:t>System options and accessories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68263" indent="0">
              <a:buNone/>
            </a:pPr>
            <a:r>
              <a:rPr lang="en-US" noProof="1" smtClean="0"/>
              <a:t>The Planar ERO Advantage</a:t>
            </a:r>
          </a:p>
          <a:p>
            <a:pPr lvl="0"/>
            <a:r>
              <a:rPr lang="en-US" dirty="0" smtClean="0"/>
              <a:t>Added protection and durability</a:t>
            </a:r>
          </a:p>
          <a:p>
            <a:pPr lvl="0"/>
            <a:r>
              <a:rPr lang="en-US" dirty="0" smtClean="0"/>
              <a:t>Improved contrast, clarity, and legibility</a:t>
            </a:r>
          </a:p>
          <a:p>
            <a:pPr lvl="0"/>
            <a:r>
              <a:rPr lang="en-US" dirty="0" smtClean="0"/>
              <a:t>Keeps out dust and moisture</a:t>
            </a:r>
          </a:p>
          <a:p>
            <a:pPr lvl="0"/>
            <a:r>
              <a:rPr lang="en-US" dirty="0" smtClean="0"/>
              <a:t>Reduced glare and parallax error</a:t>
            </a:r>
          </a:p>
          <a:p>
            <a:pPr lvl="0"/>
            <a:r>
              <a:rPr lang="en-US" dirty="0" smtClean="0"/>
              <a:t>Modular touch surface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Planar ERO </a:t>
            </a:r>
            <a:r>
              <a:rPr lang="en-US" dirty="0"/>
              <a:t>(Extended Ruggedness and </a:t>
            </a:r>
            <a:r>
              <a:rPr lang="en-US" dirty="0" smtClean="0"/>
              <a:t>Optics)</a:t>
            </a:r>
            <a:r>
              <a:rPr lang="en-US" dirty="0"/>
              <a:t> 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12" name="Picture 39" descr="ero_image1a_v3.png"/>
          <p:cNvPicPr>
            <a:picLocks noChangeAspect="1"/>
          </p:cNvPicPr>
          <p:nvPr/>
        </p:nvPicPr>
        <p:blipFill>
          <a:blip r:embed="rId2" cstate="screen">
            <a:lum bright="-6000"/>
          </a:blip>
          <a:srcRect/>
          <a:stretch>
            <a:fillRect/>
          </a:stretch>
        </p:blipFill>
        <p:spPr bwMode="auto">
          <a:xfrm>
            <a:off x="4726984" y="1059582"/>
            <a:ext cx="3832400" cy="34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48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42805" y="1290039"/>
            <a:ext cx="4696692" cy="2792801"/>
          </a:xfrm>
        </p:spPr>
        <p:txBody>
          <a:bodyPr/>
          <a:lstStyle/>
          <a:p>
            <a:r>
              <a:rPr lang="en-US" dirty="0" smtClean="0"/>
              <a:t>Up to 32 simultaneous touch points</a:t>
            </a:r>
          </a:p>
          <a:p>
            <a:r>
              <a:rPr lang="en-US" dirty="0" smtClean="0"/>
              <a:t>Allows multiple people to interact without affecting each other</a:t>
            </a:r>
          </a:p>
          <a:p>
            <a:r>
              <a:rPr lang="en-US" dirty="0" smtClean="0"/>
              <a:t>Pinpoint touch accuracy</a:t>
            </a:r>
          </a:p>
          <a:p>
            <a:r>
              <a:rPr lang="en-US" dirty="0" smtClean="0"/>
              <a:t>Capable of wall sizes up to 500” diagonal</a:t>
            </a:r>
          </a:p>
          <a:p>
            <a:r>
              <a:rPr lang="en-US" dirty="0" smtClean="0"/>
              <a:t>Modular protective touch surface with        Planar ERO</a:t>
            </a:r>
          </a:p>
          <a:p>
            <a:r>
              <a:rPr lang="en-US" dirty="0" smtClean="0"/>
              <a:t>Available in 46” or 55” in 1920x1080 resolution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764" y="138910"/>
            <a:ext cx="8981236" cy="464342"/>
          </a:xfrm>
        </p:spPr>
        <p:txBody>
          <a:bodyPr/>
          <a:lstStyle/>
          <a:p>
            <a:r>
              <a:rPr lang="en-US" dirty="0"/>
              <a:t>Clarity Matrix </a:t>
            </a:r>
            <a:r>
              <a:rPr lang="en-US" dirty="0" err="1" smtClean="0"/>
              <a:t>MultiTouch</a:t>
            </a:r>
            <a:r>
              <a:rPr lang="en-US" dirty="0" smtClean="0"/>
              <a:t> LCD </a:t>
            </a:r>
            <a:r>
              <a:rPr lang="en-US" dirty="0"/>
              <a:t>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68263" indent="0"/>
            <a:r>
              <a:rPr lang="en-US" dirty="0"/>
              <a:t>Interactive LCD Video Wall</a:t>
            </a:r>
          </a:p>
        </p:txBody>
      </p:sp>
      <p:pic>
        <p:nvPicPr>
          <p:cNvPr id="12" name="Picture 11" descr="Matrix MultiTouch phot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94017" y="1231330"/>
            <a:ext cx="3654131" cy="243873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42805" y="1059582"/>
            <a:ext cx="8195733" cy="685800"/>
          </a:xfrm>
        </p:spPr>
        <p:txBody>
          <a:bodyPr/>
          <a:lstStyle/>
          <a:p>
            <a:pPr marL="68263" indent="0">
              <a:buNone/>
            </a:pPr>
            <a:endParaRPr lang="en-US" noProof="1" smtClean="0"/>
          </a:p>
          <a:p>
            <a:r>
              <a:rPr lang="en-US" dirty="0" smtClean="0"/>
              <a:t>Flicker-free, think profile stereoscopic display</a:t>
            </a:r>
          </a:p>
          <a:p>
            <a:r>
              <a:rPr lang="en-US" dirty="0" smtClean="0"/>
              <a:t>3D optical system with passive glasses</a:t>
            </a:r>
          </a:p>
          <a:p>
            <a:r>
              <a:rPr lang="en-US" dirty="0" smtClean="0"/>
              <a:t>Wide viewing angles for multiple users</a:t>
            </a:r>
          </a:p>
          <a:p>
            <a:r>
              <a:rPr lang="en-US" dirty="0" smtClean="0"/>
              <a:t>Excellent brightness and contrast</a:t>
            </a:r>
          </a:p>
          <a:p>
            <a:r>
              <a:rPr lang="en-US" dirty="0" smtClean="0"/>
              <a:t>Off-board electronics architecture</a:t>
            </a:r>
          </a:p>
          <a:p>
            <a:r>
              <a:rPr lang="en-US" dirty="0" smtClean="0"/>
              <a:t>Spectacular 3D and 2D viewing experience</a:t>
            </a:r>
          </a:p>
          <a:p>
            <a:r>
              <a:rPr lang="en-US" dirty="0" smtClean="0"/>
              <a:t>Clarity Matrix LX46HDU-3D: </a:t>
            </a:r>
            <a:br>
              <a:rPr lang="en-US" dirty="0" smtClean="0"/>
            </a:br>
            <a:r>
              <a:rPr lang="en-US" dirty="0" smtClean="0"/>
              <a:t>46” LCD with 1920x1080 resolution and 3.7mm tiled bezel width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</a:t>
            </a:r>
            <a:r>
              <a:rPr lang="en-US" dirty="0" smtClean="0"/>
              <a:t>3D LCD </a:t>
            </a:r>
            <a:r>
              <a:rPr lang="en-US" dirty="0"/>
              <a:t>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68263" indent="0"/>
            <a:r>
              <a:rPr lang="en-US" noProof="1"/>
              <a:t>Large Format Professional 3D 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32" y="992982"/>
            <a:ext cx="4923960" cy="3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2969940"/>
          </a:xfrm>
        </p:spPr>
        <p:txBody>
          <a:bodyPr numCol="2"/>
          <a:lstStyle/>
          <a:p>
            <a:r>
              <a:rPr lang="en-US" dirty="0" smtClean="0"/>
              <a:t>Cat6 Cables: 25, 50, 75, 100, 200 ft.</a:t>
            </a:r>
          </a:p>
          <a:p>
            <a:r>
              <a:rPr lang="en-US" dirty="0" smtClean="0"/>
              <a:t>DC Power Cable (Plenum Rated): </a:t>
            </a:r>
            <a:br>
              <a:rPr lang="en-US" dirty="0" smtClean="0"/>
            </a:br>
            <a:r>
              <a:rPr lang="en-US" dirty="0" smtClean="0"/>
              <a:t>8, 25, 50, 75, 100, 200 ft.</a:t>
            </a:r>
          </a:p>
          <a:p>
            <a:r>
              <a:rPr lang="en-US" dirty="0" smtClean="0"/>
              <a:t>Bulk cables, connectors, tools</a:t>
            </a:r>
          </a:p>
          <a:p>
            <a:r>
              <a:rPr lang="en-US" dirty="0" smtClean="0"/>
              <a:t>Redundant power supply option</a:t>
            </a:r>
          </a:p>
          <a:p>
            <a:r>
              <a:rPr lang="en-US" dirty="0" smtClean="0"/>
              <a:t>Floor stands</a:t>
            </a:r>
          </a:p>
          <a:p>
            <a:r>
              <a:rPr lang="en-US" dirty="0" smtClean="0"/>
              <a:t>Edge trim</a:t>
            </a:r>
          </a:p>
          <a:p>
            <a:r>
              <a:rPr lang="en-US" dirty="0" smtClean="0"/>
              <a:t>Color Balance Tool</a:t>
            </a:r>
          </a:p>
          <a:p>
            <a:r>
              <a:rPr lang="en-US" dirty="0" smtClean="0"/>
              <a:t>Stud adapter bracket</a:t>
            </a:r>
          </a:p>
          <a:p>
            <a:r>
              <a:rPr lang="en-US" dirty="0" smtClean="0"/>
              <a:t>Integrated Planar </a:t>
            </a:r>
            <a:r>
              <a:rPr lang="en-US" dirty="0" err="1" smtClean="0"/>
              <a:t>WallNet</a:t>
            </a:r>
            <a:endParaRPr lang="en-US" dirty="0" smtClean="0"/>
          </a:p>
          <a:p>
            <a:r>
              <a:rPr lang="en-US" dirty="0" smtClean="0"/>
              <a:t>Clarity Matrix </a:t>
            </a:r>
            <a:r>
              <a:rPr lang="en-US" dirty="0" err="1" smtClean="0"/>
              <a:t>MultiTouch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Accessories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02258" y="2108473"/>
            <a:ext cx="2694511" cy="187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B tools in cas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941430" y="2507396"/>
            <a:ext cx="1510055" cy="1621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41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64" y="138910"/>
            <a:ext cx="8924086" cy="464342"/>
          </a:xfrm>
        </p:spPr>
        <p:txBody>
          <a:bodyPr/>
          <a:lstStyle/>
          <a:p>
            <a:r>
              <a:rPr lang="en-US" dirty="0" smtClean="0"/>
              <a:t>Clarity </a:t>
            </a:r>
            <a:r>
              <a:rPr lang="en-US" dirty="0"/>
              <a:t>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132452" y="641626"/>
            <a:ext cx="8678862" cy="373568"/>
          </a:xfrm>
        </p:spPr>
        <p:txBody>
          <a:bodyPr/>
          <a:lstStyle/>
          <a:p>
            <a:r>
              <a:rPr lang="en-US" dirty="0" smtClean="0"/>
              <a:t>Mounting options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425" y="3820232"/>
            <a:ext cx="4246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Updated Planar </a:t>
            </a:r>
            <a:r>
              <a:rPr lang="en-US" sz="1600" dirty="0" err="1" smtClean="0">
                <a:latin typeface="Myriad Pro" panose="020B0503030403020204" pitchFamily="34" charset="0"/>
              </a:rPr>
              <a:t>EasyAxis</a:t>
            </a:r>
            <a:r>
              <a:rPr lang="en-US" sz="1600" dirty="0" smtClean="0">
                <a:latin typeface="Myriad Pro" panose="020B0503030403020204" pitchFamily="34" charset="0"/>
              </a:rPr>
              <a:t> Mounting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8745" y="3820232"/>
            <a:ext cx="423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Optional VESA mount hole pattern</a:t>
            </a:r>
          </a:p>
        </p:txBody>
      </p:sp>
      <p:pic>
        <p:nvPicPr>
          <p:cNvPr id="8" name="Picture 7" descr="46 vesa back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59583" y="1374678"/>
            <a:ext cx="4314786" cy="2476039"/>
          </a:xfrm>
          <a:prstGeom prst="rect">
            <a:avLst/>
          </a:prstGeom>
        </p:spPr>
      </p:pic>
      <p:pic>
        <p:nvPicPr>
          <p:cNvPr id="9" name="Picture 8" descr="46l single panel back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95168" y="1376303"/>
            <a:ext cx="4325264" cy="247564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961997" y="1786620"/>
            <a:ext cx="1535723" cy="1588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916172" y="1819992"/>
            <a:ext cx="3982" cy="1563952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8211" y="1894968"/>
            <a:ext cx="172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400 x 400 mm</a:t>
            </a:r>
          </a:p>
        </p:txBody>
      </p:sp>
    </p:spTree>
    <p:extLst>
      <p:ext uri="{BB962C8B-B14F-4D97-AF65-F5344CB8AC3E}">
        <p14:creationId xmlns:p14="http://schemas.microsoft.com/office/powerpoint/2010/main" val="15378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43" y="2155998"/>
            <a:ext cx="7772400" cy="454479"/>
          </a:xfrm>
        </p:spPr>
        <p:txBody>
          <a:bodyPr/>
          <a:lstStyle/>
          <a:p>
            <a:r>
              <a:rPr lang="en-US" dirty="0" smtClean="0"/>
              <a:t>Clarity Matrix Sales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 numCol="2" spcCol="182880"/>
          <a:lstStyle/>
          <a:p>
            <a:pPr lvl="0"/>
            <a:r>
              <a:rPr lang="en-US" dirty="0"/>
              <a:t>Clarity Matrix family web </a:t>
            </a:r>
            <a:r>
              <a:rPr lang="en-US" dirty="0" smtClean="0"/>
              <a:t>pages</a:t>
            </a:r>
          </a:p>
          <a:p>
            <a:r>
              <a:rPr lang="en-US" dirty="0" smtClean="0"/>
              <a:t>Clarity Matrix product family brochure and datasheet</a:t>
            </a:r>
          </a:p>
          <a:p>
            <a:r>
              <a:rPr lang="en-US" dirty="0" smtClean="0"/>
              <a:t>Clarity </a:t>
            </a:r>
            <a:r>
              <a:rPr lang="en-US" dirty="0"/>
              <a:t>Matrix </a:t>
            </a:r>
            <a:r>
              <a:rPr lang="en-US" dirty="0" smtClean="0"/>
              <a:t>3D brochure</a:t>
            </a:r>
          </a:p>
          <a:p>
            <a:r>
              <a:rPr lang="en-US" dirty="0" smtClean="0"/>
              <a:t>Clarity Matrix </a:t>
            </a:r>
            <a:r>
              <a:rPr lang="en-US" dirty="0" err="1" smtClean="0"/>
              <a:t>MultiTouch</a:t>
            </a:r>
            <a:r>
              <a:rPr lang="en-US" dirty="0" smtClean="0"/>
              <a:t> brochure </a:t>
            </a:r>
          </a:p>
          <a:p>
            <a:r>
              <a:rPr lang="en-US" dirty="0" smtClean="0"/>
              <a:t>Product presentations</a:t>
            </a:r>
          </a:p>
          <a:p>
            <a:r>
              <a:rPr lang="en-US" dirty="0" smtClean="0"/>
              <a:t>Product renderings</a:t>
            </a:r>
          </a:p>
          <a:p>
            <a:r>
              <a:rPr lang="en-US" dirty="0" smtClean="0"/>
              <a:t>CAD files with more configurations</a:t>
            </a:r>
          </a:p>
          <a:p>
            <a:r>
              <a:rPr lang="en-US" dirty="0" smtClean="0"/>
              <a:t>Product and service videos</a:t>
            </a:r>
          </a:p>
          <a:p>
            <a:pPr lvl="0"/>
            <a:r>
              <a:rPr lang="en-US" dirty="0" smtClean="0"/>
              <a:t>Specifications sheets</a:t>
            </a:r>
          </a:p>
          <a:p>
            <a:r>
              <a:rPr lang="en-US" dirty="0" smtClean="0"/>
              <a:t>Bid Specification document</a:t>
            </a:r>
          </a:p>
          <a:p>
            <a:r>
              <a:rPr lang="en-US" dirty="0" smtClean="0"/>
              <a:t>Competitive bubble chart</a:t>
            </a:r>
          </a:p>
          <a:p>
            <a:pPr lvl="0"/>
            <a:r>
              <a:rPr lang="en-US" dirty="0" smtClean="0"/>
              <a:t>Clarity Matrix Calculator</a:t>
            </a:r>
          </a:p>
          <a:p>
            <a:pPr lvl="0"/>
            <a:r>
              <a:rPr lang="en-US" dirty="0" smtClean="0"/>
              <a:t>Case studies website</a:t>
            </a:r>
          </a:p>
          <a:p>
            <a:pPr lvl="0"/>
            <a:r>
              <a:rPr lang="en-US" dirty="0" smtClean="0"/>
              <a:t>BIM files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</a:t>
            </a:r>
            <a:r>
              <a:rPr lang="en-US" dirty="0"/>
              <a:t>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Sales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3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/>
          <a:stretch/>
        </p:blipFill>
        <p:spPr>
          <a:xfrm>
            <a:off x="860963" y="92092"/>
            <a:ext cx="7422074" cy="45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 Calculator</a:t>
            </a:r>
            <a:endParaRPr lang="en-US" dirty="0"/>
          </a:p>
        </p:txBody>
      </p:sp>
      <p:pic>
        <p:nvPicPr>
          <p:cNvPr id="6" name="Picture 5" descr="Matrix 2 calculator home screen shot1.jpg"/>
          <p:cNvPicPr>
            <a:picLocks noChangeAspect="1"/>
          </p:cNvPicPr>
          <p:nvPr/>
        </p:nvPicPr>
        <p:blipFill rotWithShape="1">
          <a:blip r:embed="rId2" cstate="screen"/>
          <a:srcRect t="7217"/>
          <a:stretch/>
        </p:blipFill>
        <p:spPr>
          <a:xfrm>
            <a:off x="2514610" y="1192591"/>
            <a:ext cx="3068707" cy="2746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Matrix 2 calculator extended screen shot1.jpg"/>
          <p:cNvPicPr>
            <a:picLocks noChangeAspect="1"/>
          </p:cNvPicPr>
          <p:nvPr/>
        </p:nvPicPr>
        <p:blipFill rotWithShape="1">
          <a:blip r:embed="rId3" cstate="screen"/>
          <a:srcRect t="4950"/>
          <a:stretch/>
        </p:blipFill>
        <p:spPr>
          <a:xfrm>
            <a:off x="5849189" y="1192591"/>
            <a:ext cx="2371614" cy="3360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92773" y="650020"/>
            <a:ext cx="8678862" cy="373568"/>
          </a:xfrm>
        </p:spPr>
        <p:txBody>
          <a:bodyPr/>
          <a:lstStyle/>
          <a:p>
            <a:r>
              <a:rPr lang="en-US" dirty="0" smtClean="0"/>
              <a:t>Configure your own Clarity Matrix Video Wall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764" y="1135026"/>
            <a:ext cx="21574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/>
              <a:t>The </a:t>
            </a:r>
            <a:r>
              <a:rPr lang="en-US" sz="1200" dirty="0">
                <a:hlinkClick r:id="rId4"/>
              </a:rPr>
              <a:t>Clarity</a:t>
            </a:r>
            <a:r>
              <a:rPr lang="en-US" sz="1200" baseline="30000" dirty="0">
                <a:hlinkClick r:id="rId4"/>
              </a:rPr>
              <a:t>®</a:t>
            </a:r>
            <a:r>
              <a:rPr lang="en-US" sz="1200" dirty="0">
                <a:hlinkClick r:id="rId4"/>
              </a:rPr>
              <a:t> </a:t>
            </a:r>
            <a:r>
              <a:rPr lang="en-US" sz="1200" dirty="0" smtClean="0">
                <a:hlinkClick r:id="rId4"/>
              </a:rPr>
              <a:t>Matrix</a:t>
            </a:r>
            <a:r>
              <a:rPr lang="en-US" sz="1200" baseline="30000" dirty="0" smtClean="0">
                <a:hlinkClick r:id="rId4"/>
              </a:rPr>
              <a:t>®</a:t>
            </a:r>
            <a:r>
              <a:rPr lang="en-US" sz="1200" dirty="0" smtClean="0">
                <a:hlinkClick r:id="rId4"/>
              </a:rPr>
              <a:t> </a:t>
            </a:r>
            <a:r>
              <a:rPr lang="en-US" sz="1200" dirty="0">
                <a:hlinkClick r:id="rId4"/>
              </a:rPr>
              <a:t>LCD Video Wall Calculator</a:t>
            </a:r>
            <a:r>
              <a:rPr lang="en-US" sz="1200" dirty="0"/>
              <a:t> allows </a:t>
            </a:r>
            <a:br>
              <a:rPr lang="en-US" sz="1200" dirty="0"/>
            </a:br>
            <a:r>
              <a:rPr lang="en-US" sz="1200" dirty="0"/>
              <a:t>users to configure and generate specification data, </a:t>
            </a:r>
            <a:br>
              <a:rPr lang="en-US" sz="1200" dirty="0"/>
            </a:br>
            <a:r>
              <a:rPr lang="en-US" sz="1200" dirty="0"/>
              <a:t>provides installation cabling diagrams, and simulates </a:t>
            </a:r>
            <a:br>
              <a:rPr lang="en-US" sz="1200" dirty="0"/>
            </a:br>
            <a:r>
              <a:rPr lang="en-US" sz="1200" dirty="0"/>
              <a:t>a finished custom Clarity Matrix LCD video wall array.</a:t>
            </a:r>
          </a:p>
          <a:p>
            <a:pPr>
              <a:buClr>
                <a:schemeClr val="accent6"/>
              </a:buClr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273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trix 2 calculator mount schematic.jpg"/>
          <p:cNvPicPr>
            <a:picLocks noChangeAspect="1"/>
          </p:cNvPicPr>
          <p:nvPr/>
        </p:nvPicPr>
        <p:blipFill rotWithShape="1">
          <a:blip r:embed="rId2" cstate="screen"/>
          <a:srcRect t="8569"/>
          <a:stretch/>
        </p:blipFill>
        <p:spPr>
          <a:xfrm>
            <a:off x="309651" y="844868"/>
            <a:ext cx="3458382" cy="2706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 Calculator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51" t="6393" r="33609"/>
          <a:stretch/>
        </p:blipFill>
        <p:spPr>
          <a:xfrm>
            <a:off x="5032525" y="844868"/>
            <a:ext cx="2406770" cy="36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5559921" cy="685800"/>
          </a:xfrm>
        </p:spPr>
        <p:txBody>
          <a:bodyPr numCol="2"/>
          <a:lstStyle/>
          <a:p>
            <a:pPr marL="68263" indent="0">
              <a:buNone/>
            </a:pPr>
            <a:r>
              <a:rPr lang="en-US" dirty="0" smtClean="0"/>
              <a:t>Primary Audiences</a:t>
            </a:r>
          </a:p>
          <a:p>
            <a:r>
              <a:rPr lang="en-US" dirty="0" smtClean="0"/>
              <a:t>Retail</a:t>
            </a:r>
          </a:p>
          <a:p>
            <a:r>
              <a:rPr lang="en-US" dirty="0" smtClean="0"/>
              <a:t>Corporate</a:t>
            </a:r>
          </a:p>
          <a:p>
            <a:r>
              <a:rPr lang="en-US" dirty="0" smtClean="0"/>
              <a:t>Higher education</a:t>
            </a:r>
          </a:p>
          <a:p>
            <a:r>
              <a:rPr lang="en-US" dirty="0" smtClean="0"/>
              <a:t>Military</a:t>
            </a:r>
          </a:p>
          <a:p>
            <a:pPr marL="68263" lvl="0" indent="0">
              <a:buNone/>
            </a:pPr>
            <a:endParaRPr lang="en-US" dirty="0" smtClean="0"/>
          </a:p>
          <a:p>
            <a:pPr marL="68263" lvl="0" indent="0">
              <a:buNone/>
            </a:pPr>
            <a:r>
              <a:rPr lang="en-US" dirty="0" smtClean="0"/>
              <a:t>Common Applications</a:t>
            </a:r>
          </a:p>
          <a:p>
            <a:pPr lvl="0"/>
            <a:r>
              <a:rPr lang="en-US" dirty="0" smtClean="0"/>
              <a:t>Digital signage</a:t>
            </a:r>
          </a:p>
          <a:p>
            <a:pPr lvl="0"/>
            <a:r>
              <a:rPr lang="en-US" dirty="0" smtClean="0"/>
              <a:t>Command and control</a:t>
            </a:r>
          </a:p>
          <a:p>
            <a:pPr lvl="0"/>
            <a:r>
              <a:rPr lang="en-US" dirty="0" smtClean="0"/>
              <a:t>Corporate communications</a:t>
            </a:r>
          </a:p>
          <a:p>
            <a:pPr lvl="0"/>
            <a:r>
              <a:rPr lang="en-US" dirty="0" smtClean="0"/>
              <a:t>Entertainment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Target audiences and applications</a:t>
            </a:r>
            <a:endParaRPr lang="en-US" dirty="0"/>
          </a:p>
        </p:txBody>
      </p:sp>
      <p:pic>
        <p:nvPicPr>
          <p:cNvPr id="12" name="Picture 11" descr="Img219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15315" y="609060"/>
            <a:ext cx="1354111" cy="901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Costar vwall image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959933" y="1636753"/>
            <a:ext cx="1322284" cy="858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bar_baseball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415316" y="2620935"/>
            <a:ext cx="1354111" cy="851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SED_9664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5959932" y="3598754"/>
            <a:ext cx="1322284" cy="827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Clayco-Conference-Room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945806" y="2620935"/>
            <a:ext cx="1336410" cy="851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SS7_4349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7415315" y="1637618"/>
            <a:ext cx="1354111" cy="857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OKC Entrance1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4556042" y="3598754"/>
            <a:ext cx="1270790" cy="826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hsv_video_wall_right.jp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7415316" y="3598755"/>
            <a:ext cx="1358393" cy="8260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52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aritymatrixg2-architectur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425" y="1152926"/>
            <a:ext cx="6182370" cy="2921864"/>
          </a:xfrm>
          <a:prstGeom prst="rect">
            <a:avLst/>
          </a:prstGeom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535133" y="1020781"/>
            <a:ext cx="2560867" cy="1064118"/>
          </a:xfrm>
        </p:spPr>
        <p:txBody>
          <a:bodyPr/>
          <a:lstStyle/>
          <a:p>
            <a:pPr lvl="0"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 smtClean="0"/>
              <a:t>Clarity Matrix LCD Modules</a:t>
            </a:r>
          </a:p>
          <a:p>
            <a:pPr lvl="0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Slim, light-weight design</a:t>
            </a:r>
          </a:p>
          <a:p>
            <a:pPr lvl="0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Includes Planar® </a:t>
            </a:r>
            <a:r>
              <a:rPr lang="en-US" sz="1200" dirty="0" err="1" smtClean="0"/>
              <a:t>EasyAxis</a:t>
            </a:r>
            <a:r>
              <a:rPr lang="en-US" sz="1200" dirty="0" smtClean="0"/>
              <a:t>™ Mounting System for perfect panel-to-panel alignment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764" y="138910"/>
            <a:ext cx="8861096" cy="464342"/>
          </a:xfrm>
        </p:spPr>
        <p:txBody>
          <a:bodyPr/>
          <a:lstStyle/>
          <a:p>
            <a:r>
              <a:rPr lang="en-US" dirty="0" smtClean="0"/>
              <a:t>Clarity Matrix LCD Video Wall System Components</a:t>
            </a:r>
            <a:endParaRPr lang="en-US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323905" y="1041093"/>
            <a:ext cx="2699955" cy="1454925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F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2"/>
            </a:pPr>
            <a:r>
              <a:rPr lang="en-US" sz="1200" dirty="0" smtClean="0"/>
              <a:t>Quad Controller Module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1U rack mountable module drives up to 4 panels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Carries video and control signals over one shielded Cat 6 per cable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/>
              <a:t>Planar® Big Picture Plus™ Video Wall Processor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333190" y="3409950"/>
            <a:ext cx="2714380" cy="873835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F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3"/>
            </a:pPr>
            <a:r>
              <a:rPr lang="en-US" sz="1200" dirty="0" smtClean="0"/>
              <a:t>Power Supply Module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1u rack mount module can Drive 4, 6, or 8 panels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n+1 redundant supply option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686829" y="3581882"/>
            <a:ext cx="2711700" cy="701904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F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4"/>
            </a:pPr>
            <a:r>
              <a:rPr lang="en-US" sz="1200" dirty="0" smtClean="0"/>
              <a:t>Power &amp; Data Cables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 Power cable per 4-8 panels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 x Cat6 Cable per panel</a:t>
            </a:r>
            <a:endParaRPr lang="en-US" sz="1200" dirty="0"/>
          </a:p>
        </p:txBody>
      </p:sp>
      <p:sp>
        <p:nvSpPr>
          <p:cNvPr id="16" name="Oval 65"/>
          <p:cNvSpPr>
            <a:spLocks noChangeArrowheads="1"/>
          </p:cNvSpPr>
          <p:nvPr/>
        </p:nvSpPr>
        <p:spPr bwMode="auto">
          <a:xfrm>
            <a:off x="2239446" y="1152926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>
                <a:solidFill>
                  <a:schemeClr val="accent6"/>
                </a:solidFill>
                <a:latin typeface="Myriad Pro" panose="020B0503030403020204" pitchFamily="34" charset="0"/>
              </a:rPr>
              <a:t>1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Oval 66"/>
          <p:cNvSpPr>
            <a:spLocks noChangeArrowheads="1"/>
          </p:cNvSpPr>
          <p:nvPr/>
        </p:nvSpPr>
        <p:spPr bwMode="auto">
          <a:xfrm>
            <a:off x="6333190" y="2836414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accent6"/>
                </a:solidFill>
                <a:latin typeface="Myriad Pro" panose="020B0503030403020204" pitchFamily="34" charset="0"/>
              </a:rPr>
              <a:t>3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Oval 67"/>
          <p:cNvSpPr>
            <a:spLocks noChangeArrowheads="1"/>
          </p:cNvSpPr>
          <p:nvPr/>
        </p:nvSpPr>
        <p:spPr bwMode="auto">
          <a:xfrm>
            <a:off x="6323905" y="2487071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accent6"/>
                </a:solidFill>
                <a:latin typeface="Myriad Pro" panose="020B0503030403020204" pitchFamily="34" charset="0"/>
              </a:rPr>
              <a:t>2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Oval 68"/>
          <p:cNvSpPr>
            <a:spLocks noChangeArrowheads="1"/>
          </p:cNvSpPr>
          <p:nvPr/>
        </p:nvSpPr>
        <p:spPr bwMode="auto">
          <a:xfrm>
            <a:off x="3818177" y="3132884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accent6"/>
                </a:solidFill>
                <a:latin typeface="Myriad Pro" panose="020B0503030403020204" pitchFamily="34" charset="0"/>
              </a:rPr>
              <a:t>4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ght Template">
  <a:themeElements>
    <a:clrScheme name="Leyard-Planar Light">
      <a:dk1>
        <a:srgbClr val="3C3C3C"/>
      </a:dk1>
      <a:lt1>
        <a:srgbClr val="3C3C3C"/>
      </a:lt1>
      <a:dk2>
        <a:srgbClr val="FFFFFF"/>
      </a:dk2>
      <a:lt2>
        <a:srgbClr val="3C3C3C"/>
      </a:lt2>
      <a:accent1>
        <a:srgbClr val="ED661A"/>
      </a:accent1>
      <a:accent2>
        <a:srgbClr val="26B8E7"/>
      </a:accent2>
      <a:accent3>
        <a:srgbClr val="961D24"/>
      </a:accent3>
      <a:accent4>
        <a:srgbClr val="003F66"/>
      </a:accent4>
      <a:accent5>
        <a:srgbClr val="8BC53F"/>
      </a:accent5>
      <a:accent6>
        <a:srgbClr val="E4011C"/>
      </a:accent6>
      <a:hlink>
        <a:srgbClr val="ED661A"/>
      </a:hlink>
      <a:folHlink>
        <a:srgbClr val="ED661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E1B4EB7E-851D-B544-9D93-99CC8929C11C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Slide Light Red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26E2CEC5-0FD1-7340-9E58-A98A62701D27}"/>
    </a:ext>
  </a:extLst>
</a:theme>
</file>

<file path=ppt/theme/theme3.xml><?xml version="1.0" encoding="utf-8"?>
<a:theme xmlns:a="http://schemas.openxmlformats.org/drawingml/2006/main" name="Section Slide Light Green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8CAA7245-137C-3E4B-B22E-6B0396E4E14D}"/>
    </a:ext>
  </a:extLst>
</a:theme>
</file>

<file path=ppt/theme/theme4.xml><?xml version="1.0" encoding="utf-8"?>
<a:theme xmlns:a="http://schemas.openxmlformats.org/drawingml/2006/main" name="Section Slide Light Blue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DA1532E2-42C4-9043-8A5E-18C788D6E8DA}"/>
    </a:ext>
  </a:extLst>
</a:theme>
</file>

<file path=ppt/theme/theme5.xml><?xml version="1.0" encoding="utf-8"?>
<a:theme xmlns:a="http://schemas.openxmlformats.org/drawingml/2006/main" name="Section Slide Light Grey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70AEEF16-396E-A44F-B512-B521D3C47017}"/>
    </a:ext>
  </a:extLst>
</a:theme>
</file>

<file path=ppt/theme/theme6.xml><?xml version="1.0" encoding="utf-8"?>
<a:theme xmlns:a="http://schemas.openxmlformats.org/drawingml/2006/main" name="Section Slide Red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E5274D5A-C1D7-CC4E-B430-018E14F66D87}"/>
    </a:ext>
  </a:extLst>
</a:theme>
</file>

<file path=ppt/theme/theme7.xml><?xml version="1.0" encoding="utf-8"?>
<a:theme xmlns:a="http://schemas.openxmlformats.org/drawingml/2006/main" name="Section Slide Green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B2CDCA9E-BB0C-A040-919A-4639699160EC}"/>
    </a:ext>
  </a:extLst>
</a:theme>
</file>

<file path=ppt/theme/theme8.xml><?xml version="1.0" encoding="utf-8"?>
<a:theme xmlns:a="http://schemas.openxmlformats.org/drawingml/2006/main" name="Section Slide Blue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5F462444-045A-ED49-BDF0-F6EE8A9BB217}"/>
    </a:ext>
  </a:extLst>
</a:theme>
</file>

<file path=ppt/theme/theme9.xml><?xml version="1.0" encoding="utf-8"?>
<a:theme xmlns:a="http://schemas.openxmlformats.org/drawingml/2006/main" name="Section Slide Grey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43C90402-F253-9A46-AFF4-2F47271508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8F88F4CBB024BB342962F6215470C" ma:contentTypeVersion="4" ma:contentTypeDescription="Create a new document." ma:contentTypeScope="" ma:versionID="f824fd14b168d41c7845c6c2d6644b08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EB246-FB5F-4B6F-BD62-5E5A485E8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3EBBA4E-D582-4D66-93E1-D95B26DEDCA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2234 PLNR.Corp-Prsntn_PPT-OverviewREV3.potx</Template>
  <TotalTime>16042</TotalTime>
  <Words>2791</Words>
  <Application>Microsoft Office PowerPoint</Application>
  <PresentationFormat>On-screen Show (16:9)</PresentationFormat>
  <Paragraphs>741</Paragraphs>
  <Slides>72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72</vt:i4>
      </vt:variant>
    </vt:vector>
  </HeadingPairs>
  <TitlesOfParts>
    <vt:vector size="90" baseType="lpstr">
      <vt:lpstr>Arial</vt:lpstr>
      <vt:lpstr>Bell Gothic Std Black</vt:lpstr>
      <vt:lpstr>Calibri</vt:lpstr>
      <vt:lpstr>Consolas</vt:lpstr>
      <vt:lpstr>helvetica</vt:lpstr>
      <vt:lpstr>Myriad Pro</vt:lpstr>
      <vt:lpstr>Times New Roman</vt:lpstr>
      <vt:lpstr>Wingdings</vt:lpstr>
      <vt:lpstr>Wingdings 2</vt:lpstr>
      <vt:lpstr>Light Template</vt:lpstr>
      <vt:lpstr>Section Slide Light Red Master</vt:lpstr>
      <vt:lpstr>Section Slide Light Green Master</vt:lpstr>
      <vt:lpstr>Section Slide Light Blue Master</vt:lpstr>
      <vt:lpstr>Section Slide Light Grey Master</vt:lpstr>
      <vt:lpstr>Section Slide Red Master</vt:lpstr>
      <vt:lpstr>Section Slide Green Master</vt:lpstr>
      <vt:lpstr>Section Slide Blue Master</vt:lpstr>
      <vt:lpstr>Section Slide Grey Master</vt:lpstr>
      <vt:lpstr>CLARITY MATRIX LCD VIDEO WALL SYSTEM</vt:lpstr>
      <vt:lpstr>LCD Technology</vt:lpstr>
      <vt:lpstr>Video Wall Applications</vt:lpstr>
      <vt:lpstr>Video Wall Applications</vt:lpstr>
      <vt:lpstr>Typical LCD Display Architecture</vt:lpstr>
      <vt:lpstr>Clarity Matrix LCD Video Wall System</vt:lpstr>
      <vt:lpstr>PowerPoint Presentation</vt:lpstr>
      <vt:lpstr>Clarity Matrix LCD Video Wall System</vt:lpstr>
      <vt:lpstr>Clarity Matrix LCD Video Wall System Components</vt:lpstr>
      <vt:lpstr>Clarity Matrix LCD Video Wall System</vt:lpstr>
      <vt:lpstr>Clarity Matrix LCD Video Wall System</vt:lpstr>
      <vt:lpstr>Clarity Matrix LCD Video Wall System</vt:lpstr>
      <vt:lpstr>Clarity Matrix LCD Video Wall System</vt:lpstr>
      <vt:lpstr>Clarity Matrix LCD Video Wall System</vt:lpstr>
      <vt:lpstr>Clarity Matrix LCD Video Wall System competitive positioning</vt:lpstr>
      <vt:lpstr>Ultra-Narrow Bezel LCD Comparison</vt:lpstr>
      <vt:lpstr>Clarity Matrix LCD Video Wall System</vt:lpstr>
      <vt:lpstr>Clarity Matrix LCD Video Wall System</vt:lpstr>
      <vt:lpstr>Clarity Matrix LCD Video Wall System</vt:lpstr>
      <vt:lpstr>Clarity matrix installations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Clarity Matrix LCD Video Wall System product details</vt:lpstr>
      <vt:lpstr>Clarity Matrix LCD Video Wall System</vt:lpstr>
      <vt:lpstr>Clarity Matrix LCD Video Wall System</vt:lpstr>
      <vt:lpstr>Planar LCD Video Wall Line-up</vt:lpstr>
      <vt:lpstr>Introducing the New Clarity Matrix MX55HDX</vt:lpstr>
      <vt:lpstr>Introducing the New Clarity Matrix MX46HDX</vt:lpstr>
      <vt:lpstr>Clarity Matrix LCD Video Wall</vt:lpstr>
      <vt:lpstr>Clarity Matrix LCD Video Wall</vt:lpstr>
      <vt:lpstr>Clarity Matrix LCD Video Wall</vt:lpstr>
      <vt:lpstr>Clarity Matrix Fiber Video Extension Module Option</vt:lpstr>
      <vt:lpstr>Clarity Matrix Fiber Video Extension Module</vt:lpstr>
      <vt:lpstr>Clarity Matrix Fiber Video Extension Option</vt:lpstr>
      <vt:lpstr>Clarity Matrix LCD Video Wall System</vt:lpstr>
      <vt:lpstr>Clarity Matrix LCD Video Wall System</vt:lpstr>
      <vt:lpstr>Clarity Matrix App</vt:lpstr>
      <vt:lpstr>Clarity Matrix LCD Video Wall System</vt:lpstr>
      <vt:lpstr>Clarity Matrix LCD Video Wall System options and accessories</vt:lpstr>
      <vt:lpstr>Clarity Matrix LCD Video Wall System</vt:lpstr>
      <vt:lpstr>Clarity Matrix MultiTouch LCD Video Wall System</vt:lpstr>
      <vt:lpstr>Clarity Matrix 3D LCD Video Wall System</vt:lpstr>
      <vt:lpstr>Clarity Matrix LCD Video Wall System</vt:lpstr>
      <vt:lpstr>Clarity Matrix LCD Video Wall System</vt:lpstr>
      <vt:lpstr>Clarity Matrix Sales Tools</vt:lpstr>
      <vt:lpstr>Clarity Matrix LCD Video Wall System</vt:lpstr>
      <vt:lpstr>Clarity Matrix LCD Video Wall System Calculator</vt:lpstr>
      <vt:lpstr>Clarity Matrix LCD Video Wall System Calculator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 Corporate Overview Presentation - January 2016</dc:title>
  <dc:creator>Stacey Moore</dc:creator>
  <dc:description>PresentationLoad.com</dc:description>
  <cp:lastModifiedBy>Ashley Lyon</cp:lastModifiedBy>
  <cp:revision>1442</cp:revision>
  <cp:lastPrinted>2016-04-08T21:45:04Z</cp:lastPrinted>
  <dcterms:created xsi:type="dcterms:W3CDTF">2007-11-27T23:54:21Z</dcterms:created>
  <dcterms:modified xsi:type="dcterms:W3CDTF">2017-02-01T19:22:33Z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0x0101006BA8F88F4CBB024BB342962F6215470C</vt:lpwstr>
  </property>
</Properties>
</file>