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4" r:id="rId4"/>
    <p:sldMasterId id="2147484676" r:id="rId5"/>
    <p:sldMasterId id="2147484680" r:id="rId6"/>
    <p:sldMasterId id="2147484684" r:id="rId7"/>
    <p:sldMasterId id="2147484688" r:id="rId8"/>
    <p:sldMasterId id="2147484645" r:id="rId9"/>
    <p:sldMasterId id="2147484641" r:id="rId10"/>
    <p:sldMasterId id="2147484637" r:id="rId11"/>
    <p:sldMasterId id="2147484633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3D3D3D"/>
    <a:srgbClr val="494949"/>
    <a:srgbClr val="EF4036"/>
    <a:srgbClr val="414141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541" autoAdjust="0"/>
  </p:normalViewPr>
  <p:slideViewPr>
    <p:cSldViewPr snapToGrid="0">
      <p:cViewPr varScale="1">
        <p:scale>
          <a:sx n="124" d="100"/>
          <a:sy n="124" d="100"/>
        </p:scale>
        <p:origin x="102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BF9C7-DB1D-4C6A-8B43-241B1046701B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122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66"/>
            <a:ext cx="9144972" cy="5155129"/>
          </a:xfrm>
          <a:prstGeom prst="rect">
            <a:avLst/>
          </a:prstGeom>
        </p:spPr>
      </p:pic>
      <p:sp>
        <p:nvSpPr>
          <p:cNvPr id="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463810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" panose="020B0503030403020204" pitchFamily="34" charset="0"/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90457" y="16125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1886847"/>
            <a:ext cx="3008889" cy="887869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944013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2348854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2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lanar 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0"/>
            <a:ext cx="9144972" cy="515513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362210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90457" y="15109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8343" y="4830721"/>
            <a:ext cx="1182989" cy="15954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3C3C3C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Confidential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1785247"/>
            <a:ext cx="3008889" cy="887869"/>
          </a:xfrm>
          <a:prstGeom prst="rect">
            <a:avLst/>
          </a:prstGeom>
        </p:spPr>
      </p:pic>
      <p:sp>
        <p:nvSpPr>
          <p:cNvPr id="1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842413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751593"/>
            <a:ext cx="1182989" cy="15954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74785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>
                <a:latin typeface="Myriad Pro" pitchFamily="34" charset="0"/>
              </a:defRPr>
            </a:lvl1pPr>
            <a:lvl2pPr>
              <a:buClr>
                <a:schemeClr val="tx1"/>
              </a:buClr>
              <a:defRPr sz="1600">
                <a:latin typeface="Myriad Pro" pitchFamily="34" charset="0"/>
              </a:defRPr>
            </a:lvl2pPr>
            <a:lvl3pPr>
              <a:buClr>
                <a:schemeClr val="tx1"/>
              </a:buClr>
              <a:defRPr sz="1600">
                <a:latin typeface="Myriad Pro" pitchFamily="34" charset="0"/>
              </a:defRPr>
            </a:lvl3pPr>
            <a:lvl4pPr>
              <a:buClr>
                <a:schemeClr val="tx1"/>
              </a:buClr>
              <a:defRPr sz="1600">
                <a:latin typeface="Myriad Pro" pitchFamily="34" charset="0"/>
              </a:defRPr>
            </a:lvl4pPr>
            <a:lvl5pPr>
              <a:buClr>
                <a:schemeClr val="tx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4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72188" y="4751596"/>
            <a:ext cx="2895600" cy="2003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5425" y="4747854"/>
            <a:ext cx="427038" cy="1632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ar Dark Layou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751596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747854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6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751593"/>
            <a:ext cx="1182989" cy="15954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74785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808"/>
            <a:ext cx="9144972" cy="515512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-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08"/>
            <a:ext cx="7772400" cy="4643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10681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1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599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00763"/>
      </p:ext>
    </p:extLst>
  </p:cSld>
  <p:clrMapOvr>
    <a:masterClrMapping/>
  </p:clrMapOvr>
  <p:transition spd="med"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en"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843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53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696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26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760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086745"/>
            <a:ext cx="3008889" cy="887869"/>
          </a:xfrm>
          <a:prstGeom prst="rect">
            <a:avLst/>
          </a:prstGeom>
        </p:spPr>
      </p:pic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4292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94949"/>
              </a:buClr>
              <a:buNone/>
              <a:defRPr>
                <a:solidFill>
                  <a:srgbClr val="494949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290457" y="191406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143911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2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</a:t>
            </a:r>
            <a:r>
              <a:rPr lang="en-US" sz="3600" cap="none" noProof="1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OVERVIEW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7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103001"/>
            <a:ext cx="3008889" cy="8878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290457" y="190032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/>
          <p:cNvSpPr txBox="1">
            <a:spLocks/>
          </p:cNvSpPr>
          <p:nvPr userDrawn="1"/>
        </p:nvSpPr>
        <p:spPr>
          <a:xfrm>
            <a:off x="348343" y="2337576"/>
            <a:ext cx="7772400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rgbClr val="494949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accent1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9" y="4732509"/>
            <a:ext cx="9136320" cy="41874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  <p:sldLayoutId id="2147484755" r:id="rId15"/>
    <p:sldLayoutId id="2147484756" r:id="rId16"/>
    <p:sldLayoutId id="2147484757" r:id="rId17"/>
    <p:sldLayoutId id="2147484758" r:id="rId18"/>
    <p:sldLayoutId id="2147484759" r:id="rId19"/>
    <p:sldLayoutId id="2147484760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98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18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157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4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808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5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6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 cap="all" spc="-100" baseline="0">
          <a:solidFill>
            <a:schemeClr val="bg1"/>
          </a:solidFill>
          <a:latin typeface="helvetica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1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8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sestudies.planar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Stereoscopic LCD Video Wall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CLARITY MATRIX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jdixon\AppData\Local\Microsoft\Windows\Temporary Internet Files\Content.Outlook\8839A297\3D_roughtdraft_matrix_videow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0328" y="798829"/>
            <a:ext cx="3082478" cy="205498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gray">
          <a:xfrm>
            <a:off x="709748" y="2837002"/>
            <a:ext cx="1844124" cy="138826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81000" tIns="81000" rIns="54000" bIns="54000"/>
          <a:lstStyle/>
          <a:p>
            <a:pPr marL="142875" indent="-142875">
              <a:spcBef>
                <a:spcPct val="40000"/>
              </a:spcBef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350" noProof="1">
                <a:latin typeface="+mn-lt"/>
                <a:cs typeface="+mn-cs"/>
              </a:rPr>
              <a:t>Professional Applications  with 3D capabilites</a:t>
            </a:r>
          </a:p>
          <a:p>
            <a:pPr marL="142875" indent="-142875">
              <a:spcBef>
                <a:spcPct val="40000"/>
              </a:spcBef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350" noProof="1">
                <a:latin typeface="+mn-lt"/>
                <a:cs typeface="+mn-cs"/>
              </a:rPr>
              <a:t>OpenGL  supported programs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gray">
          <a:xfrm>
            <a:off x="3362238" y="2749727"/>
            <a:ext cx="1760282" cy="137993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81000" tIns="81000" rIns="54000" bIns="54000"/>
          <a:lstStyle/>
          <a:p>
            <a:pPr marL="142875" indent="-142875">
              <a:spcBef>
                <a:spcPct val="40000"/>
              </a:spcBef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350" noProof="1">
                <a:latin typeface="+mn-lt"/>
                <a:cs typeface="+mn-cs"/>
              </a:rPr>
              <a:t>Workstations with Graphics cards supporting the row interlaced or interleaved 3D Format</a:t>
            </a:r>
          </a:p>
          <a:p>
            <a:pPr marL="142875" indent="-142875">
              <a:spcBef>
                <a:spcPct val="40000"/>
              </a:spcBef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de-DE" sz="1350" noProof="1">
              <a:latin typeface="+mn-lt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gray">
          <a:xfrm>
            <a:off x="5844848" y="2831238"/>
            <a:ext cx="2053828" cy="137041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81000" tIns="81000" rIns="54000" bIns="54000"/>
          <a:lstStyle/>
          <a:p>
            <a:pPr marL="142875" indent="-142875">
              <a:spcBef>
                <a:spcPct val="40000"/>
              </a:spcBef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350" noProof="1" smtClean="0">
                <a:latin typeface="+mn-lt"/>
                <a:cs typeface="+mn-cs"/>
              </a:rPr>
              <a:t>LX46HDU 3D driven at native resolution per display</a:t>
            </a:r>
            <a:endParaRPr lang="en-US" sz="1350" noProof="1">
              <a:latin typeface="+mn-lt"/>
              <a:cs typeface="+mn-cs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gray">
          <a:xfrm flipV="1">
            <a:off x="2843943" y="3230318"/>
            <a:ext cx="337177" cy="41875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243000" tIns="0" rIns="0" bIns="0" anchor="ctr"/>
          <a:lstStyle/>
          <a:p>
            <a:pPr algn="ctr" eaLnBrk="0" hangingPunct="0">
              <a:defRPr/>
            </a:pPr>
            <a:endParaRPr lang="en-US" sz="1350" noProof="1">
              <a:solidFill>
                <a:srgbClr val="000000"/>
              </a:solidFill>
              <a:latin typeface="Myriad Pro" pitchFamily="34" charset="0"/>
              <a:cs typeface="+mn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Typical Components of a Matrix 3D Video Wall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3109" y="2168468"/>
            <a:ext cx="1006577" cy="4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4905" y="926992"/>
            <a:ext cx="1046905" cy="8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84274" y="1373144"/>
            <a:ext cx="973394" cy="90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9"/>
          <p:cNvSpPr>
            <a:spLocks noChangeArrowheads="1"/>
          </p:cNvSpPr>
          <p:nvPr/>
        </p:nvSpPr>
        <p:spPr bwMode="gray">
          <a:xfrm flipV="1">
            <a:off x="5250767" y="3140619"/>
            <a:ext cx="337177" cy="41875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243000" tIns="0" rIns="0" bIns="0" anchor="ctr"/>
          <a:lstStyle/>
          <a:p>
            <a:pPr algn="ctr" eaLnBrk="0" hangingPunct="0">
              <a:defRPr/>
            </a:pPr>
            <a:endParaRPr lang="en-US" sz="1350" noProof="1">
              <a:solidFill>
                <a:srgbClr val="000000"/>
              </a:solidFill>
              <a:latin typeface="Myriad Pro" pitchFamily="34" charset="0"/>
              <a:cs typeface="+mn-cs"/>
            </a:endParaRPr>
          </a:p>
        </p:txBody>
      </p:sp>
      <p:pic>
        <p:nvPicPr>
          <p:cNvPr id="3" name="Picture 4" descr="http://www1.pcmag.com/media/images/353628-amd-firepro-logo.jpg?thumb=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08" y="802841"/>
            <a:ext cx="975608" cy="9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tebookcheck.net/uploads/tx_nbc2/logo3D_Quadro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61" y="1696706"/>
            <a:ext cx="979435" cy="9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3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0" r="43338" b="12525"/>
          <a:stretch/>
        </p:blipFill>
        <p:spPr>
          <a:xfrm>
            <a:off x="438944" y="855066"/>
            <a:ext cx="3797935" cy="350080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746567" y="944847"/>
            <a:ext cx="4275100" cy="6858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Clarity Matrix used in the CAVE2</a:t>
            </a:r>
          </a:p>
          <a:p>
            <a:r>
              <a:rPr lang="en-US" dirty="0" smtClean="0"/>
              <a:t>CAVE2 A large-scale virtual reality environment developed by EVL using the Clarity Matrix </a:t>
            </a:r>
          </a:p>
          <a:p>
            <a:r>
              <a:rPr lang="en-US" dirty="0" smtClean="0"/>
              <a:t>~72 panels (18 wide by 4 high) in a 320 cylindrical array</a:t>
            </a:r>
          </a:p>
          <a:p>
            <a:r>
              <a:rPr lang="en-US" dirty="0"/>
              <a:t>Optional </a:t>
            </a:r>
            <a:r>
              <a:rPr lang="en-US" dirty="0" smtClean="0"/>
              <a:t>Top and Bottom rows </a:t>
            </a:r>
            <a:r>
              <a:rPr lang="en-US" dirty="0"/>
              <a:t>create a wider viewing area for tall walls or ones with close viewing </a:t>
            </a:r>
            <a:r>
              <a:rPr lang="en-US" dirty="0" smtClean="0"/>
              <a:t>distance like the CAVE2</a:t>
            </a:r>
            <a:endParaRPr lang="en-US" dirty="0"/>
          </a:p>
          <a:p>
            <a:pPr lvl="2"/>
            <a:r>
              <a:rPr lang="en-US" dirty="0"/>
              <a:t>Most walls up to 4 high can use the standard models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Matrix LX46HDU 3D Optimization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Optimal Viewing for CAVE2™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 numCol="2"/>
          <a:lstStyle/>
          <a:p>
            <a:r>
              <a:rPr lang="en-US" dirty="0" smtClean="0"/>
              <a:t>Matrix 3D Brochure</a:t>
            </a:r>
          </a:p>
          <a:p>
            <a:r>
              <a:rPr lang="en-US" dirty="0" smtClean="0"/>
              <a:t>Product presentations</a:t>
            </a:r>
          </a:p>
          <a:p>
            <a:r>
              <a:rPr lang="en-US" dirty="0" smtClean="0"/>
              <a:t>CAD files with more configurations</a:t>
            </a:r>
          </a:p>
          <a:p>
            <a:pPr lvl="0"/>
            <a:r>
              <a:rPr lang="en-US" dirty="0" smtClean="0"/>
              <a:t>Matrix family web pages</a:t>
            </a:r>
          </a:p>
          <a:p>
            <a:pPr lvl="0"/>
            <a:r>
              <a:rPr lang="en-US" dirty="0" smtClean="0"/>
              <a:t>Specifications sheets</a:t>
            </a:r>
          </a:p>
          <a:p>
            <a:r>
              <a:rPr lang="en-US" dirty="0" smtClean="0"/>
              <a:t>Bid Specification document</a:t>
            </a:r>
          </a:p>
          <a:p>
            <a:pPr lvl="0"/>
            <a:r>
              <a:rPr lang="en-US" dirty="0" smtClean="0"/>
              <a:t>Matrix Calculator</a:t>
            </a:r>
          </a:p>
          <a:p>
            <a:pPr lvl="0"/>
            <a:r>
              <a:rPr lang="en-US" dirty="0" smtClean="0"/>
              <a:t>Press Release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622" y="147223"/>
            <a:ext cx="7772400" cy="464342"/>
          </a:xfrm>
        </p:spPr>
        <p:txBody>
          <a:bodyPr/>
          <a:lstStyle/>
          <a:p>
            <a:r>
              <a:rPr lang="en-US" dirty="0" smtClean="0"/>
              <a:t>Clarity Matrix G2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Updated Sales Tools for LX46HDU 3D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Planar’s</a:t>
            </a:r>
            <a:r>
              <a:rPr lang="en-US" dirty="0" smtClean="0"/>
              <a:t> History in Stereoscopic Displays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22" y="686014"/>
            <a:ext cx="2977137" cy="20518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25413" y="3999991"/>
            <a:ext cx="2285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3992" y="3999125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Innovative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944" y="4001680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Industry Leading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5840" y="3999125"/>
            <a:ext cx="2285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Professional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>
          <a:xfrm>
            <a:off x="162764" y="702036"/>
            <a:ext cx="2809088" cy="1973515"/>
          </a:xfrm>
          <a:prstGeom prst="rect">
            <a:avLst/>
          </a:prstGeom>
        </p:spPr>
      </p:pic>
      <p:pic>
        <p:nvPicPr>
          <p:cNvPr id="1026" name="Picture 2" descr="http://www.ny3d.org/stereo_displ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88" y="2738119"/>
            <a:ext cx="1172224" cy="12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56" y="1586439"/>
            <a:ext cx="2966362" cy="22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8592"/>
          <a:stretch/>
        </p:blipFill>
        <p:spPr>
          <a:xfrm>
            <a:off x="-42449" y="-7682"/>
            <a:ext cx="9184274" cy="514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22" y="206326"/>
            <a:ext cx="5497084" cy="830997"/>
          </a:xfrm>
          <a:prstGeom prst="rect">
            <a:avLst/>
          </a:prstGeom>
          <a:solidFill>
            <a:srgbClr val="3D3D3D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Myriad Pro" panose="020B0503030403020204" pitchFamily="34" charset="0"/>
                <a:cs typeface="Arial" pitchFamily="34" charset="0"/>
              </a:rPr>
              <a:t>Higher Education/Simulation</a:t>
            </a:r>
          </a:p>
          <a:p>
            <a:r>
              <a:rPr lang="en-US" sz="1600" i="1" dirty="0" smtClean="0">
                <a:solidFill>
                  <a:schemeClr val="bg2"/>
                </a:solidFill>
                <a:latin typeface="Myriad Pro" panose="020B0503030403020204" pitchFamily="34" charset="0"/>
                <a:cs typeface="Arial" pitchFamily="34" charset="0"/>
              </a:rPr>
              <a:t>University of Illinois Chicago Electronic Visualization Lab (EVL</a:t>
            </a:r>
            <a:r>
              <a:rPr lang="en-US" sz="1600" b="1" dirty="0" smtClean="0">
                <a:solidFill>
                  <a:schemeClr val="bg2"/>
                </a:solidFill>
                <a:latin typeface="Myriad Pro" panose="020B0503030403020204" pitchFamily="34" charset="0"/>
                <a:cs typeface="Arial" pitchFamily="34" charset="0"/>
              </a:rPr>
              <a:t>)</a:t>
            </a:r>
          </a:p>
          <a:p>
            <a:r>
              <a:rPr lang="en-US" sz="1600" i="1" dirty="0" smtClean="0">
                <a:solidFill>
                  <a:schemeClr val="bg2"/>
                </a:solidFill>
                <a:latin typeface="Myriad Pro" panose="020B0503030403020204" pitchFamily="34" charset="0"/>
                <a:cs typeface="Arial" pitchFamily="34" charset="0"/>
                <a:hlinkClick r:id="rId3"/>
              </a:rPr>
              <a:t>View Case Study</a:t>
            </a:r>
            <a:r>
              <a:rPr lang="en-US" sz="1600" dirty="0" smtClean="0">
                <a:solidFill>
                  <a:schemeClr val="bg2"/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endParaRPr lang="en-US" sz="1600" i="1" dirty="0" smtClean="0">
              <a:solidFill>
                <a:schemeClr val="bg2"/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2901027" cy="2441754"/>
          </a:xfrm>
        </p:spPr>
        <p:txBody>
          <a:bodyPr/>
          <a:lstStyle/>
          <a:p>
            <a:r>
              <a:rPr lang="en-US" dirty="0" smtClean="0"/>
              <a:t>Large Format Professional 3D Visualization</a:t>
            </a:r>
          </a:p>
          <a:p>
            <a:r>
              <a:rPr lang="en-US" dirty="0" smtClean="0"/>
              <a:t>Ultra-thin Profile</a:t>
            </a:r>
          </a:p>
          <a:p>
            <a:r>
              <a:rPr lang="en-US" dirty="0" smtClean="0"/>
              <a:t>Flicker-Free Stereoscopic Imaging-Passive Glasses</a:t>
            </a:r>
          </a:p>
          <a:p>
            <a:r>
              <a:rPr lang="en-US" dirty="0" smtClean="0"/>
              <a:t>Excellent Brightness and Contrast</a:t>
            </a:r>
          </a:p>
          <a:p>
            <a:r>
              <a:rPr lang="en-US" dirty="0" smtClean="0"/>
              <a:t>2D and 3D Viewing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Clarity Matrix 3D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LCD video wall system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14925" y="1247651"/>
            <a:ext cx="54864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90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41730" y="1555413"/>
            <a:ext cx="4579937" cy="685800"/>
          </a:xfrm>
        </p:spPr>
        <p:txBody>
          <a:bodyPr/>
          <a:lstStyle/>
          <a:p>
            <a:r>
              <a:rPr lang="en-US" dirty="0"/>
              <a:t>46” - 3.7mm </a:t>
            </a:r>
            <a:r>
              <a:rPr lang="en-US" dirty="0" smtClean="0"/>
              <a:t>ultra-narrow bezel LCD</a:t>
            </a:r>
            <a:endParaRPr lang="en-US" dirty="0"/>
          </a:p>
          <a:p>
            <a:r>
              <a:rPr lang="en-US" dirty="0"/>
              <a:t>Passive Glasses Stereo</a:t>
            </a:r>
          </a:p>
          <a:p>
            <a:r>
              <a:rPr lang="en-US" dirty="0"/>
              <a:t>Full HD Resolution (1920x1080)</a:t>
            </a:r>
          </a:p>
          <a:p>
            <a:r>
              <a:rPr lang="en-US" dirty="0"/>
              <a:t>LED Backlight</a:t>
            </a:r>
          </a:p>
          <a:p>
            <a:pPr lvl="1"/>
            <a:r>
              <a:rPr lang="en-US" dirty="0"/>
              <a:t>500 Nits (10% Brighter)</a:t>
            </a:r>
          </a:p>
          <a:p>
            <a:pPr lvl="1"/>
            <a:r>
              <a:rPr lang="en-US" dirty="0"/>
              <a:t>Better Uniformity </a:t>
            </a:r>
          </a:p>
          <a:p>
            <a:pPr lvl="1"/>
            <a:r>
              <a:rPr lang="en-US" dirty="0"/>
              <a:t>Lower </a:t>
            </a:r>
            <a:r>
              <a:rPr lang="en-US" dirty="0" smtClean="0"/>
              <a:t>Power</a:t>
            </a:r>
          </a:p>
          <a:p>
            <a:r>
              <a:rPr lang="en-US" dirty="0" err="1" smtClean="0"/>
              <a:t>EasyAxis</a:t>
            </a:r>
            <a:r>
              <a:rPr lang="en-US" dirty="0" smtClean="0"/>
              <a:t>™ Mounting System</a:t>
            </a:r>
          </a:p>
          <a:p>
            <a:pPr lvl="1"/>
            <a:r>
              <a:rPr lang="en-US" dirty="0" smtClean="0"/>
              <a:t>Thinnest installed in the Industry- 3.65”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00" y="1194672"/>
            <a:ext cx="4572000" cy="503576"/>
          </a:xfrm>
        </p:spPr>
        <p:txBody>
          <a:bodyPr/>
          <a:lstStyle/>
          <a:p>
            <a:r>
              <a:rPr lang="en-US" dirty="0"/>
              <a:t>Large Format Professional 3D </a:t>
            </a:r>
            <a:r>
              <a:rPr lang="en-US" dirty="0" smtClean="0"/>
              <a:t>Visualization: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Clarity </a:t>
            </a:r>
            <a:r>
              <a:rPr lang="en-US" dirty="0"/>
              <a:t>Matrix LX46HDU 3D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The World’s </a:t>
            </a:r>
            <a:r>
              <a:rPr lang="en-US" u="sng" dirty="0" smtClean="0"/>
              <a:t>Only</a:t>
            </a:r>
            <a:r>
              <a:rPr lang="en-US" dirty="0" smtClean="0"/>
              <a:t> 3D Ultra-Narrow Bezel LCD Video Wall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113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8195733" cy="2672661"/>
          </a:xfrm>
        </p:spPr>
        <p:txBody>
          <a:bodyPr numCol="2"/>
          <a:lstStyle/>
          <a:p>
            <a:r>
              <a:rPr lang="en-US" dirty="0" smtClean="0"/>
              <a:t>Visualization labs</a:t>
            </a:r>
          </a:p>
          <a:p>
            <a:pPr lvl="1"/>
            <a:r>
              <a:rPr lang="en-US" dirty="0" smtClean="0"/>
              <a:t>Design Engineering</a:t>
            </a:r>
          </a:p>
          <a:p>
            <a:pPr lvl="1"/>
            <a:r>
              <a:rPr lang="en-US" dirty="0" smtClean="0"/>
              <a:t>Architectural</a:t>
            </a:r>
          </a:p>
          <a:p>
            <a:pPr lvl="1"/>
            <a:r>
              <a:rPr lang="en-US" dirty="0" smtClean="0"/>
              <a:t>Oil and Gas Exploration</a:t>
            </a:r>
          </a:p>
          <a:p>
            <a:pPr lvl="1"/>
            <a:r>
              <a:rPr lang="en-US" dirty="0" smtClean="0"/>
              <a:t>Geosciences</a:t>
            </a:r>
          </a:p>
          <a:p>
            <a:pPr lvl="1"/>
            <a:r>
              <a:rPr lang="en-US" dirty="0" smtClean="0"/>
              <a:t>Pharmaceutical </a:t>
            </a:r>
          </a:p>
          <a:p>
            <a:pPr lvl="1"/>
            <a:r>
              <a:rPr lang="en-US" dirty="0" smtClean="0"/>
              <a:t>Academic - </a:t>
            </a:r>
            <a:r>
              <a:rPr lang="en-US" dirty="0"/>
              <a:t>C</a:t>
            </a:r>
            <a:r>
              <a:rPr lang="en-US" dirty="0" smtClean="0"/>
              <a:t>hemistry, Scientific </a:t>
            </a:r>
            <a:r>
              <a:rPr lang="en-US" dirty="0"/>
              <a:t>V</a:t>
            </a:r>
            <a:r>
              <a:rPr lang="en-US" dirty="0" smtClean="0"/>
              <a:t>isualization</a:t>
            </a:r>
          </a:p>
          <a:p>
            <a:pPr lvl="1"/>
            <a:r>
              <a:rPr lang="en-US" dirty="0" smtClean="0"/>
              <a:t>Medical</a:t>
            </a:r>
          </a:p>
          <a:p>
            <a:r>
              <a:rPr lang="en-US" dirty="0" smtClean="0"/>
              <a:t> CAVE environments</a:t>
            </a:r>
          </a:p>
          <a:p>
            <a:r>
              <a:rPr lang="en-US" dirty="0" smtClean="0"/>
              <a:t> “Daily’s” Film and TV Production Review</a:t>
            </a:r>
          </a:p>
          <a:p>
            <a:r>
              <a:rPr lang="en-US" dirty="0" smtClean="0"/>
              <a:t> Military</a:t>
            </a:r>
          </a:p>
          <a:p>
            <a:r>
              <a:rPr lang="en-US" dirty="0" smtClean="0"/>
              <a:t> Department of Energy Labs</a:t>
            </a:r>
          </a:p>
          <a:p>
            <a:r>
              <a:rPr lang="en-US" dirty="0" smtClean="0"/>
              <a:t> Simulation and Training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3D Market Opportunity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Large format 3D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8" y="1142344"/>
            <a:ext cx="5109872" cy="30638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25352" y="897354"/>
            <a:ext cx="4579937" cy="3175881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Clarity Matrix Stereoscopic Technology</a:t>
            </a:r>
          </a:p>
          <a:p>
            <a:pPr lvl="1"/>
            <a:r>
              <a:rPr lang="en-US" dirty="0" smtClean="0"/>
              <a:t>A micro-polarizing film is bonded to the front surface of the LCD</a:t>
            </a:r>
          </a:p>
          <a:p>
            <a:pPr lvl="1"/>
            <a:r>
              <a:rPr lang="en-US" dirty="0" smtClean="0"/>
              <a:t>Every other row of pixels is circular polarized to match one lens or the other</a:t>
            </a:r>
          </a:p>
          <a:p>
            <a:pPr lvl="1"/>
            <a:r>
              <a:rPr lang="en-US" dirty="0" smtClean="0"/>
              <a:t>The left eye sees the image its supposed to see and the right eye sees the image creating a stereoscopic image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Matrix LX46HDU </a:t>
            </a: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Flicker-free comfort </a:t>
            </a:r>
          </a:p>
          <a:p>
            <a:r>
              <a:rPr lang="en-US" dirty="0" smtClean="0"/>
              <a:t>Lighter weight glasses</a:t>
            </a:r>
          </a:p>
          <a:p>
            <a:r>
              <a:rPr lang="en-US" dirty="0" smtClean="0"/>
              <a:t>No batteries or charging required </a:t>
            </a:r>
          </a:p>
          <a:p>
            <a:r>
              <a:rPr lang="en-US" dirty="0" smtClean="0"/>
              <a:t>Less expensive</a:t>
            </a:r>
          </a:p>
          <a:p>
            <a:r>
              <a:rPr lang="en-US" dirty="0" smtClean="0"/>
              <a:t>No synchronization challenges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vs. Active Stereo Glasses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Advantages to the Matrix 3D Passive approach</a:t>
            </a:r>
            <a:endParaRPr lang="en-US" dirty="0"/>
          </a:p>
        </p:txBody>
      </p:sp>
      <p:pic>
        <p:nvPicPr>
          <p:cNvPr id="12" name="Picture 2" descr="C:\Users\jdixon\AppData\Local\Microsoft\Windows\Temporary Internet Files\Content.Outlook\8839A297\White-Dipped Terminator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5723" y="1142344"/>
            <a:ext cx="4368329" cy="2119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3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 3D Technology Challenges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0" y="795465"/>
          <a:ext cx="6096000" cy="38729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Large Format Stereo Solution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Challenge</a:t>
                      </a:r>
                      <a:endParaRPr lang="en-US" sz="12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kern="0" dirty="0" smtClean="0">
                        <a:solidFill>
                          <a:schemeClr val="bg1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>
                    <a:lnL w="120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0" dirty="0" smtClean="0">
                          <a:solidFill>
                            <a:schemeClr val="bg2"/>
                          </a:solidFill>
                        </a:rPr>
                        <a:t>Low</a:t>
                      </a:r>
                      <a:r>
                        <a:rPr lang="en-US" sz="1200" b="1" kern="0" baseline="0" dirty="0" smtClean="0">
                          <a:solidFill>
                            <a:schemeClr val="bg2"/>
                          </a:solidFill>
                        </a:rPr>
                        <a:t> En</a:t>
                      </a:r>
                      <a:r>
                        <a:rPr lang="en-US" sz="1200" b="1" kern="0" dirty="0" smtClean="0">
                          <a:solidFill>
                            <a:schemeClr val="bg2"/>
                          </a:solidFill>
                        </a:rPr>
                        <a:t>d Projection Systems</a:t>
                      </a:r>
                      <a:endParaRPr lang="en-US" sz="1200" b="1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8’-10’ depth requirement when rear projected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Brightness / contrast performance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Uses Active glasses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Heat / noise in room</a:t>
                      </a:r>
                      <a:endParaRPr lang="en-US" sz="1100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>
                    <a:lnL w="120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bg2"/>
                        </a:buClr>
                      </a:pPr>
                      <a:endParaRPr lang="en-US" sz="300" dirty="0">
                        <a:solidFill>
                          <a:schemeClr val="bg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0" dirty="0" smtClean="0">
                          <a:solidFill>
                            <a:schemeClr val="bg2"/>
                          </a:solidFill>
                        </a:rPr>
                        <a:t>High End Projection Systems</a:t>
                      </a:r>
                      <a:endParaRPr lang="en-US" sz="1200" b="1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Brightness / contrast performance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Lower resolution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Presenter casts shadow on image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Heat / noise in room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Expensive lamps and screens</a:t>
                      </a:r>
                      <a:endParaRPr lang="en-US" sz="1100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300" b="1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0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bg2"/>
                        </a:buClr>
                      </a:pPr>
                      <a:endParaRPr lang="en-US" sz="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Large LCD or Plasma TV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Larger bezels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Active Glass Synchronization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Difficult to mount 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Heat / Noise / Power</a:t>
                      </a:r>
                    </a:p>
                    <a:p>
                      <a:pPr marL="339725" indent="-339725" eaLnBrk="0" hangingPunct="0">
                        <a:lnSpc>
                          <a:spcPct val="90000"/>
                        </a:lnSpc>
                        <a:spcAft>
                          <a:spcPct val="30000"/>
                        </a:spcAft>
                        <a:buClr>
                          <a:schemeClr val="bg2"/>
                        </a:buClr>
                        <a:buSzPct val="12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100" kern="0" dirty="0" smtClean="0">
                          <a:solidFill>
                            <a:schemeClr val="bg2"/>
                          </a:solidFill>
                        </a:rPr>
                        <a:t>Not commercial grade</a:t>
                      </a:r>
                      <a:endParaRPr lang="en-US" sz="1100" kern="0" dirty="0" smtClean="0">
                        <a:solidFill>
                          <a:schemeClr val="bg2"/>
                        </a:solidFill>
                        <a:latin typeface="Myriad Pro" panose="020B0503030403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ght Them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1B4EB7E-851D-B544-9D93-99CC8929C11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Slide Light Red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26E2CEC5-0FD1-7340-9E58-A98A62701D27}"/>
    </a:ext>
  </a:extLst>
</a:theme>
</file>

<file path=ppt/theme/theme3.xml><?xml version="1.0" encoding="utf-8"?>
<a:theme xmlns:a="http://schemas.openxmlformats.org/drawingml/2006/main" name="Section Slide Light Green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8CAA7245-137C-3E4B-B22E-6B0396E4E14D}"/>
    </a:ext>
  </a:extLst>
</a:theme>
</file>

<file path=ppt/theme/theme4.xml><?xml version="1.0" encoding="utf-8"?>
<a:theme xmlns:a="http://schemas.openxmlformats.org/drawingml/2006/main" name="Section Slide Light Blue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DA1532E2-42C4-9043-8A5E-18C788D6E8DA}"/>
    </a:ext>
  </a:extLst>
</a:theme>
</file>

<file path=ppt/theme/theme5.xml><?xml version="1.0" encoding="utf-8"?>
<a:theme xmlns:a="http://schemas.openxmlformats.org/drawingml/2006/main" name="Section Slide Light Grey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70AEEF16-396E-A44F-B512-B521D3C47017}"/>
    </a:ext>
  </a:extLst>
</a:theme>
</file>

<file path=ppt/theme/theme6.xml><?xml version="1.0" encoding="utf-8"?>
<a:theme xmlns:a="http://schemas.openxmlformats.org/drawingml/2006/main" name="Section Slide Red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5274D5A-C1D7-CC4E-B430-018E14F66D87}"/>
    </a:ext>
  </a:extLst>
</a:theme>
</file>

<file path=ppt/theme/theme7.xml><?xml version="1.0" encoding="utf-8"?>
<a:theme xmlns:a="http://schemas.openxmlformats.org/drawingml/2006/main" name="Section Slide Green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B2CDCA9E-BB0C-A040-919A-4639699160EC}"/>
    </a:ext>
  </a:extLst>
</a:theme>
</file>

<file path=ppt/theme/theme8.xml><?xml version="1.0" encoding="utf-8"?>
<a:theme xmlns:a="http://schemas.openxmlformats.org/drawingml/2006/main" name="Section Slide Blue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5F462444-045A-ED49-BDF0-F6EE8A9BB217}"/>
    </a:ext>
  </a:extLst>
</a:theme>
</file>

<file path=ppt/theme/theme9.xml><?xml version="1.0" encoding="utf-8"?>
<a:theme xmlns:a="http://schemas.openxmlformats.org/drawingml/2006/main" name="Section Slide Grey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43C90402-F253-9A46-AFF4-2F47271508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EBBA4E-D582-4D66-93E1-D95B26DEDC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2234 PLNR.Corp-Prsntn_PPT-OverviewREV3.potx</Template>
  <TotalTime>15725</TotalTime>
  <Words>483</Words>
  <Application>Microsoft Office PowerPoint</Application>
  <PresentationFormat>On-screen Show (16:9)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Bell Gothic Std Black</vt:lpstr>
      <vt:lpstr>Consolas</vt:lpstr>
      <vt:lpstr>helvetica</vt:lpstr>
      <vt:lpstr>Myriad Pro</vt:lpstr>
      <vt:lpstr>Times New Roman</vt:lpstr>
      <vt:lpstr>Wingdings</vt:lpstr>
      <vt:lpstr>Wingdings 2</vt:lpstr>
      <vt:lpstr>Light Theme</vt:lpstr>
      <vt:lpstr>Section Slide Light Red</vt:lpstr>
      <vt:lpstr>Section Slide Light Green</vt:lpstr>
      <vt:lpstr>Section Slide Light Blue</vt:lpstr>
      <vt:lpstr>Section Slide Light Grey</vt:lpstr>
      <vt:lpstr>Section Slide Red</vt:lpstr>
      <vt:lpstr>Section Slide Green</vt:lpstr>
      <vt:lpstr>Section Slide Blue</vt:lpstr>
      <vt:lpstr>Section Slide Grey</vt:lpstr>
      <vt:lpstr>CLARITY MATRIX 3D</vt:lpstr>
      <vt:lpstr>Planar’s History in Stereoscopic Displays</vt:lpstr>
      <vt:lpstr>PowerPoint Presentation</vt:lpstr>
      <vt:lpstr>Clarity Matrix 3D</vt:lpstr>
      <vt:lpstr>Introducing the Clarity Matrix LX46HDU 3D</vt:lpstr>
      <vt:lpstr>Matrix 3D Market Opportunity</vt:lpstr>
      <vt:lpstr>Clarity Matrix LX46HDU 3D</vt:lpstr>
      <vt:lpstr>Passive vs. Active Stereo Glasses</vt:lpstr>
      <vt:lpstr>Large Format 3D Technology Challenges</vt:lpstr>
      <vt:lpstr>Typical Components of a Matrix 3D Video Wall</vt:lpstr>
      <vt:lpstr>Clarity Matrix LX46HDU 3D Optimization</vt:lpstr>
      <vt:lpstr>Clarity Matrix G2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Corporate Overview Presentation - January 2016</dc:title>
  <dc:creator>Stacey Moore</dc:creator>
  <dc:description>PresentationLoad.com</dc:description>
  <cp:lastModifiedBy>Erika Sessions</cp:lastModifiedBy>
  <cp:revision>1403</cp:revision>
  <cp:lastPrinted>2016-04-08T21:45:04Z</cp:lastPrinted>
  <dcterms:created xsi:type="dcterms:W3CDTF">2007-11-27T23:54:21Z</dcterms:created>
  <dcterms:modified xsi:type="dcterms:W3CDTF">2016-06-06T22:01:52Z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