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0" r:id="rId4"/>
    <p:sldMasterId id="2147484664" r:id="rId5"/>
  </p:sldMasterIdLst>
  <p:notesMasterIdLst>
    <p:notesMasterId r:id="rId27"/>
  </p:notesMasterIdLst>
  <p:handoutMasterIdLst>
    <p:handoutMasterId r:id="rId28"/>
  </p:handoutMasterIdLst>
  <p:sldIdLst>
    <p:sldId id="294" r:id="rId6"/>
    <p:sldId id="387" r:id="rId7"/>
    <p:sldId id="354" r:id="rId8"/>
    <p:sldId id="388" r:id="rId9"/>
    <p:sldId id="395" r:id="rId10"/>
    <p:sldId id="390" r:id="rId11"/>
    <p:sldId id="398" r:id="rId12"/>
    <p:sldId id="396" r:id="rId13"/>
    <p:sldId id="391" r:id="rId14"/>
    <p:sldId id="393" r:id="rId15"/>
    <p:sldId id="392" r:id="rId16"/>
    <p:sldId id="399" r:id="rId17"/>
    <p:sldId id="400" r:id="rId18"/>
    <p:sldId id="402" r:id="rId19"/>
    <p:sldId id="405" r:id="rId20"/>
    <p:sldId id="406" r:id="rId21"/>
    <p:sldId id="407" r:id="rId22"/>
    <p:sldId id="394" r:id="rId23"/>
    <p:sldId id="397" r:id="rId24"/>
    <p:sldId id="356" r:id="rId25"/>
    <p:sldId id="357" r:id="rId26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EE4036"/>
    <a:srgbClr val="3D3D3D"/>
    <a:srgbClr val="494949"/>
    <a:srgbClr val="EF4036"/>
    <a:srgbClr val="3B3B3B"/>
    <a:srgbClr val="2A2A2A"/>
    <a:srgbClr val="1D1D1D"/>
    <a:srgbClr val="4D4D4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541" autoAdjust="0"/>
  </p:normalViewPr>
  <p:slideViewPr>
    <p:cSldViewPr snapToGrid="0">
      <p:cViewPr varScale="1">
        <p:scale>
          <a:sx n="147" d="100"/>
          <a:sy n="147" d="100"/>
        </p:scale>
        <p:origin x="52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8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5072477" y="1365120"/>
            <a:ext cx="6532" cy="12932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491431" y="4830161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 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03" y="1815918"/>
            <a:ext cx="3479758" cy="275877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ctrTitle" hasCustomPrompt="1"/>
          </p:nvPr>
        </p:nvSpPr>
        <p:spPr>
          <a:xfrm>
            <a:off x="682714" y="1772926"/>
            <a:ext cx="4319191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682714" y="2292723"/>
            <a:ext cx="4319191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72202" y="1245030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rgbClr val="C00000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rgbClr val="B9191E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68263" indent="0">
              <a:buClr>
                <a:schemeClr val="accent1"/>
              </a:buClr>
              <a:buFontTx/>
              <a:buNone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97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7"/>
          <p:cNvSpPr txBox="1">
            <a:spLocks/>
          </p:cNvSpPr>
          <p:nvPr userDrawn="1"/>
        </p:nvSpPr>
        <p:spPr>
          <a:xfrm>
            <a:off x="-1916" y="1644643"/>
            <a:ext cx="9145915" cy="87347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1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072477" y="1365120"/>
            <a:ext cx="6532" cy="1293223"/>
          </a:xfrm>
          <a:prstGeom prst="line">
            <a:avLst/>
          </a:prstGeom>
          <a:ln w="25400">
            <a:solidFill>
              <a:srgbClr val="EE4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03" y="1815918"/>
            <a:ext cx="3479758" cy="275877"/>
          </a:xfrm>
          <a:prstGeom prst="rect">
            <a:avLst/>
          </a:prstGeom>
        </p:spPr>
      </p:pic>
      <p:sp>
        <p:nvSpPr>
          <p:cNvPr id="2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5898" y="2231798"/>
            <a:ext cx="4953726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endParaRPr lang="en-US" noProof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7"/>
          <p:cNvSpPr txBox="1">
            <a:spLocks/>
          </p:cNvSpPr>
          <p:nvPr userDrawn="1"/>
        </p:nvSpPr>
        <p:spPr>
          <a:xfrm>
            <a:off x="491431" y="4830161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2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62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  <p:sp>
        <p:nvSpPr>
          <p:cNvPr id="12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7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600">
                <a:latin typeface="Myriad Pro" pitchFamily="34" charset="0"/>
              </a:defRPr>
            </a:lvl1pPr>
            <a:lvl2pPr>
              <a:buClr>
                <a:srgbClr val="C00000"/>
              </a:buClr>
              <a:defRPr sz="1600">
                <a:latin typeface="Myriad Pro" pitchFamily="34" charset="0"/>
              </a:defRPr>
            </a:lvl2pPr>
            <a:lvl3pPr>
              <a:buClr>
                <a:srgbClr val="C00000"/>
              </a:buClr>
              <a:defRPr sz="1600">
                <a:latin typeface="Myriad Pro" pitchFamily="34" charset="0"/>
              </a:defRPr>
            </a:lvl3pPr>
            <a:lvl4pPr>
              <a:buClr>
                <a:srgbClr val="C00000"/>
              </a:buClr>
              <a:defRPr sz="1600">
                <a:latin typeface="Myriad Pro" pitchFamily="34" charset="0"/>
              </a:defRPr>
            </a:lvl4pPr>
            <a:lvl5pPr>
              <a:buClr>
                <a:srgbClr val="C00000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2"/>
            <a:ext cx="4579937" cy="1723747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  <a:lvl2pPr>
              <a:buClr>
                <a:srgbClr val="C00000"/>
              </a:buClr>
              <a:defRPr>
                <a:latin typeface="Myriad Pro" pitchFamily="34" charset="0"/>
              </a:defRPr>
            </a:lvl2pPr>
            <a:lvl3pPr>
              <a:buClr>
                <a:srgbClr val="C00000"/>
              </a:buClr>
              <a:defRPr>
                <a:latin typeface="Myriad Pro" pitchFamily="34" charset="0"/>
              </a:defRPr>
            </a:lvl3pPr>
            <a:lvl4pPr>
              <a:buClr>
                <a:srgbClr val="C00000"/>
              </a:buClr>
              <a:defRPr>
                <a:latin typeface="Myriad Pro" pitchFamily="34" charset="0"/>
              </a:defRPr>
            </a:lvl4pPr>
            <a:lvl5pPr>
              <a:buClr>
                <a:srgbClr val="C00000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rgbClr val="C00000"/>
              </a:buClr>
              <a:buSzPct val="100000"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1pPr>
            <a:lvl2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2pPr>
            <a:lvl3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3pPr>
            <a:lvl4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4pPr>
            <a:lvl5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7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00637" y="1235553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3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2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-1916" y="1644643"/>
            <a:ext cx="9145915" cy="87347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5"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5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  <a:lvl2pPr>
              <a:buNone/>
              <a:defRPr sz="1800">
                <a:latin typeface="+mn-lt"/>
              </a:defRPr>
            </a:lvl2pPr>
            <a:lvl3pPr>
              <a:buNone/>
              <a:defRPr sz="1800">
                <a:latin typeface="+mn-lt"/>
              </a:defRPr>
            </a:lvl3pPr>
            <a:lvl4pPr>
              <a:buNone/>
              <a:defRPr sz="1800">
                <a:latin typeface="+mn-lt"/>
              </a:defRPr>
            </a:lvl4pPr>
            <a:lvl5pPr>
              <a:buNone/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600">
                <a:latin typeface="+mn-lt"/>
              </a:defRPr>
            </a:lvl1pPr>
            <a:lvl2pPr>
              <a:buClr>
                <a:srgbClr val="C00000"/>
              </a:buClr>
              <a:defRPr sz="1600">
                <a:latin typeface="+mn-lt"/>
              </a:defRPr>
            </a:lvl2pPr>
            <a:lvl3pPr>
              <a:buClr>
                <a:srgbClr val="C00000"/>
              </a:buClr>
              <a:defRPr sz="1600">
                <a:latin typeface="+mn-lt"/>
              </a:defRPr>
            </a:lvl3pPr>
            <a:lvl4pPr>
              <a:buClr>
                <a:srgbClr val="C00000"/>
              </a:buClr>
              <a:defRPr sz="1600">
                <a:latin typeface="+mn-lt"/>
              </a:defRPr>
            </a:lvl4pPr>
            <a:lvl5pPr>
              <a:buClr>
                <a:srgbClr val="C00000"/>
              </a:buClr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chemeClr val="accent1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+mj-lt"/>
              </a:defRPr>
            </a:lvl1pPr>
            <a:lvl2pPr>
              <a:buClr>
                <a:srgbClr val="C00000"/>
              </a:buClr>
              <a:defRPr>
                <a:latin typeface="+mj-lt"/>
              </a:defRPr>
            </a:lvl2pPr>
            <a:lvl3pPr>
              <a:buClr>
                <a:srgbClr val="C00000"/>
              </a:buClr>
              <a:defRPr>
                <a:latin typeface="+mj-lt"/>
              </a:defRPr>
            </a:lvl3pPr>
            <a:lvl4pPr>
              <a:buClr>
                <a:srgbClr val="C00000"/>
              </a:buClr>
              <a:defRPr>
                <a:latin typeface="+mj-lt"/>
              </a:defRPr>
            </a:lvl4pPr>
            <a:lvl5pPr>
              <a:buClr>
                <a:srgbClr val="C00000"/>
              </a:buCl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68263" indent="0">
              <a:buClr>
                <a:schemeClr val="accent1"/>
              </a:buClr>
              <a:buSzPct val="100000"/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defRPr sz="1800">
                <a:latin typeface="+mn-lt"/>
              </a:defRPr>
            </a:lvl1pPr>
            <a:lvl2pPr>
              <a:buClr>
                <a:srgbClr val="C00000"/>
              </a:buClr>
              <a:buSzPct val="100000"/>
              <a:defRPr sz="1800">
                <a:latin typeface="+mn-lt"/>
              </a:defRPr>
            </a:lvl2pPr>
            <a:lvl3pPr>
              <a:buClr>
                <a:srgbClr val="C00000"/>
              </a:buClr>
              <a:buSzPct val="100000"/>
              <a:defRPr sz="1800">
                <a:latin typeface="+mn-lt"/>
              </a:defRPr>
            </a:lvl3pPr>
            <a:lvl4pPr>
              <a:buClr>
                <a:srgbClr val="C00000"/>
              </a:buClr>
              <a:buSzPct val="100000"/>
              <a:defRPr sz="1800">
                <a:latin typeface="+mn-lt"/>
              </a:defRPr>
            </a:lvl4pPr>
            <a:lvl5pPr>
              <a:buClr>
                <a:srgbClr val="C00000"/>
              </a:buClr>
              <a:buSzPct val="100000"/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7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96" y="4697234"/>
            <a:ext cx="2074460" cy="164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86369" b="10713"/>
          <a:stretch/>
        </p:blipFill>
        <p:spPr>
          <a:xfrm>
            <a:off x="-1" y="4688007"/>
            <a:ext cx="6652741" cy="1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5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63" r:id="rId10"/>
    <p:sldLayoutId id="2147484734" r:id="rId11"/>
    <p:sldLayoutId id="2147484736" r:id="rId12"/>
    <p:sldLayoutId id="2147484755" r:id="rId13"/>
    <p:sldLayoutId id="2147484760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96" y="4697234"/>
            <a:ext cx="2074460" cy="16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86369" b="10713"/>
          <a:stretch/>
        </p:blipFill>
        <p:spPr>
          <a:xfrm>
            <a:off x="-1" y="4688007"/>
            <a:ext cx="6652741" cy="1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740" r:id="rId11"/>
    <p:sldLayoutId id="2147484739" r:id="rId12"/>
    <p:sldLayoutId id="2147484754" r:id="rId13"/>
    <p:sldLayoutId id="2147484667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ctrTitle" hasCustomPrompt="1"/>
          </p:nvPr>
        </p:nvSpPr>
        <p:spPr>
          <a:xfrm>
            <a:off x="428978" y="1777031"/>
            <a:ext cx="4933243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CLARITY VISUAL CONTROL STATION (VCS)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428978" y="2296828"/>
            <a:ext cx="4651731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Product Overview – 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8" y="1059582"/>
            <a:ext cx="7569343" cy="978252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VCS Control Software v6 graphical user interface (GUI) allows users to: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VCS Control Software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6077" y="1433150"/>
            <a:ext cx="3482767" cy="947584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C00000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400" dirty="0" smtClean="0"/>
              <a:t>Click and drag – One button to close, go to full screen or bring layouts into grid</a:t>
            </a:r>
          </a:p>
          <a:p>
            <a:r>
              <a:rPr lang="en-US" sz="1400" dirty="0" smtClean="0"/>
              <a:t>Automatically fill content on screen or in grid</a:t>
            </a:r>
          </a:p>
          <a:p>
            <a:r>
              <a:rPr lang="en-US" sz="1400" dirty="0" smtClean="0"/>
              <a:t>Create, resize and move windows</a:t>
            </a:r>
          </a:p>
          <a:p>
            <a:r>
              <a:rPr lang="en-US" sz="1400" dirty="0" smtClean="0"/>
              <a:t>Manage multiple Clarity VCS and video walls</a:t>
            </a:r>
          </a:p>
          <a:p>
            <a:r>
              <a:rPr lang="en-US" sz="1400" dirty="0" smtClean="0"/>
              <a:t>Load inputs, applications, web pages, pictures and videos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06" y="1913655"/>
            <a:ext cx="4151083" cy="23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059582"/>
            <a:ext cx="7862854" cy="978252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VCS Control Software Enterprise </a:t>
            </a:r>
            <a:r>
              <a:rPr lang="en-US" dirty="0"/>
              <a:t>Edition empowers control and collaboration rooms with a full </a:t>
            </a:r>
            <a:r>
              <a:rPr lang="en-US" dirty="0" smtClean="0"/>
              <a:t>feature video wall </a:t>
            </a:r>
            <a:r>
              <a:rPr lang="en-US" dirty="0"/>
              <a:t>processor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Higher </a:t>
            </a:r>
            <a:r>
              <a:rPr lang="en-US" dirty="0"/>
              <a:t>level of functionality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IP capture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cheduling </a:t>
            </a:r>
          </a:p>
          <a:p>
            <a:pPr lvl="1"/>
            <a:r>
              <a:rPr lang="en-US" dirty="0" smtClean="0"/>
              <a:t>Scripts</a:t>
            </a:r>
          </a:p>
          <a:p>
            <a:r>
              <a:rPr lang="en-US" dirty="0" smtClean="0"/>
              <a:t>Greater </a:t>
            </a:r>
            <a:r>
              <a:rPr lang="en-US" dirty="0"/>
              <a:t>teamwork and </a:t>
            </a:r>
            <a:r>
              <a:rPr lang="en-US" dirty="0" smtClean="0"/>
              <a:t>control with:</a:t>
            </a:r>
          </a:p>
          <a:p>
            <a:pPr lvl="1"/>
            <a:r>
              <a:rPr lang="en-US" dirty="0" smtClean="0"/>
              <a:t>Unlimited licenses 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rights </a:t>
            </a:r>
            <a:r>
              <a:rPr lang="en-US" dirty="0" smtClean="0"/>
              <a:t>management </a:t>
            </a:r>
          </a:p>
          <a:p>
            <a:pPr lvl="1"/>
            <a:r>
              <a:rPr lang="en-US" dirty="0" smtClean="0"/>
              <a:t>Network capture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764" y="138910"/>
            <a:ext cx="8574836" cy="464342"/>
          </a:xfrm>
        </p:spPr>
        <p:txBody>
          <a:bodyPr/>
          <a:lstStyle/>
          <a:p>
            <a:r>
              <a:rPr lang="en-US" dirty="0" smtClean="0"/>
              <a:t>VCS Control Software, Enterprise Edition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06" y="1654008"/>
            <a:ext cx="4151083" cy="23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Brace 7"/>
          <p:cNvSpPr/>
          <p:nvPr/>
        </p:nvSpPr>
        <p:spPr>
          <a:xfrm>
            <a:off x="2799647" y="2488860"/>
            <a:ext cx="3239909" cy="1326784"/>
          </a:xfrm>
          <a:prstGeom prst="leftBrace">
            <a:avLst>
              <a:gd name="adj1" fmla="val 0"/>
              <a:gd name="adj2" fmla="val 50000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764" y="138910"/>
            <a:ext cx="8574836" cy="464342"/>
          </a:xfrm>
        </p:spPr>
        <p:txBody>
          <a:bodyPr/>
          <a:lstStyle/>
          <a:p>
            <a:r>
              <a:rPr lang="en-US" dirty="0" smtClean="0"/>
              <a:t>VCS Control Software, Enterprise Edition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Network Capture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68263" indent="0">
              <a:buNone/>
            </a:pPr>
            <a:r>
              <a:rPr lang="en-US" dirty="0" smtClean="0"/>
              <a:t>Network Capture enables </a:t>
            </a:r>
            <a:r>
              <a:rPr lang="en-US" dirty="0"/>
              <a:t>the ability to share screen content across the local area network and to the video wall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10401" r="7557" b="10486"/>
          <a:stretch/>
        </p:blipFill>
        <p:spPr>
          <a:xfrm>
            <a:off x="342805" y="1932646"/>
            <a:ext cx="3639108" cy="1882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4578" y="2144889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 smtClean="0">
                <a:latin typeface="+mn-lt"/>
              </a:rPr>
              <a:t>Client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4579" y="3887802"/>
            <a:ext cx="132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 dirty="0" smtClean="0">
                <a:latin typeface="+mn-lt"/>
              </a:rPr>
              <a:t>Light-weight </a:t>
            </a:r>
          </a:p>
          <a:p>
            <a:pPr algn="ctr">
              <a:buClr>
                <a:schemeClr val="accent1"/>
              </a:buClr>
            </a:pPr>
            <a:r>
              <a:rPr lang="en-US" sz="1400" dirty="0" smtClean="0">
                <a:latin typeface="+mn-lt"/>
              </a:rPr>
              <a:t>Client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9867" y="2355222"/>
            <a:ext cx="275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Controls </a:t>
            </a:r>
            <a:r>
              <a:rPr lang="en-US" sz="1200" dirty="0" smtClean="0">
                <a:latin typeface="+mn-lt"/>
              </a:rPr>
              <a:t>video </a:t>
            </a:r>
            <a:r>
              <a:rPr lang="en-US" sz="1200" dirty="0">
                <a:latin typeface="+mn-lt"/>
              </a:rPr>
              <a:t>wall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Ability to share content and control client computers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9867" y="3685668"/>
            <a:ext cx="2750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Ability </a:t>
            </a:r>
            <a:r>
              <a:rPr lang="en-US" sz="1200" dirty="0">
                <a:latin typeface="+mn-lt"/>
              </a:rPr>
              <a:t>to share </a:t>
            </a:r>
            <a:r>
              <a:rPr lang="en-US" sz="1200" dirty="0" smtClean="0">
                <a:latin typeface="+mn-lt"/>
              </a:rPr>
              <a:t>content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6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Brace 7"/>
          <p:cNvSpPr/>
          <p:nvPr/>
        </p:nvSpPr>
        <p:spPr>
          <a:xfrm flipH="1">
            <a:off x="1602891" y="2598243"/>
            <a:ext cx="1467556" cy="1158353"/>
          </a:xfrm>
          <a:prstGeom prst="leftBrace">
            <a:avLst>
              <a:gd name="adj1" fmla="val 0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764" y="138910"/>
            <a:ext cx="8574836" cy="464342"/>
          </a:xfrm>
        </p:spPr>
        <p:txBody>
          <a:bodyPr/>
          <a:lstStyle/>
          <a:p>
            <a:r>
              <a:rPr lang="en-US" dirty="0" smtClean="0"/>
              <a:t>VCS Control Software, Enterprise Edition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IP Stream Capture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36079" y="1268503"/>
            <a:ext cx="8195733" cy="769331"/>
          </a:xfrm>
        </p:spPr>
        <p:txBody>
          <a:bodyPr/>
          <a:lstStyle/>
          <a:p>
            <a:r>
              <a:rPr lang="en-US" dirty="0"/>
              <a:t>IP capture card and Enterprise Edition </a:t>
            </a:r>
            <a:r>
              <a:rPr lang="en-US" dirty="0" smtClean="0"/>
              <a:t>Software enables </a:t>
            </a:r>
            <a:r>
              <a:rPr lang="en-US" dirty="0"/>
              <a:t>video over IP  </a:t>
            </a:r>
          </a:p>
          <a:p>
            <a:r>
              <a:rPr lang="en-US" dirty="0"/>
              <a:t>Customer will have </a:t>
            </a:r>
            <a:r>
              <a:rPr lang="en-US" dirty="0" smtClean="0"/>
              <a:t>traditional sources and compatible </a:t>
            </a:r>
            <a:r>
              <a:rPr lang="en-US" dirty="0"/>
              <a:t>IP </a:t>
            </a: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183" y="2173222"/>
            <a:ext cx="1831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050" dirty="0" smtClean="0">
                <a:latin typeface="+mn-lt"/>
              </a:rPr>
              <a:t>Compatible IP Cameras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726" y="3943098"/>
            <a:ext cx="1605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050" dirty="0" smtClean="0">
                <a:latin typeface="+mn-lt"/>
              </a:rPr>
              <a:t>Compatible Encoders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1" y="2191045"/>
            <a:ext cx="637944" cy="8367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1135" y="3264962"/>
            <a:ext cx="1096080" cy="743242"/>
            <a:chOff x="465873" y="3342206"/>
            <a:chExt cx="1487595" cy="10087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504" y="3342206"/>
              <a:ext cx="1251964" cy="10087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t="41605"/>
            <a:stretch/>
          </p:blipFill>
          <p:spPr>
            <a:xfrm>
              <a:off x="465873" y="3657466"/>
              <a:ext cx="1015302" cy="343574"/>
            </a:xfrm>
            <a:prstGeom prst="rect">
              <a:avLst/>
            </a:prstGeom>
          </p:spPr>
        </p:pic>
      </p:grpSp>
      <p:sp>
        <p:nvSpPr>
          <p:cNvPr id="15" name="Cloud 14"/>
          <p:cNvSpPr/>
          <p:nvPr/>
        </p:nvSpPr>
        <p:spPr>
          <a:xfrm>
            <a:off x="2691510" y="2704979"/>
            <a:ext cx="1493520" cy="9448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10926" y="2913900"/>
            <a:ext cx="11370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050" dirty="0" smtClean="0">
                <a:latin typeface="+mn-lt"/>
              </a:rPr>
              <a:t>Network Infrastructure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090217" y="3118178"/>
            <a:ext cx="5553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61317" y="4354566"/>
            <a:ext cx="1908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050" dirty="0" smtClean="0">
                <a:latin typeface="+mn-lt"/>
              </a:rPr>
              <a:t>Traditional Wired Sources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1060" y="2430862"/>
            <a:ext cx="1908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050" dirty="0" smtClean="0">
                <a:latin typeface="+mn-lt"/>
              </a:rPr>
              <a:t>Clarity VCS </a:t>
            </a:r>
            <a:br>
              <a:rPr lang="en-US" sz="1050" dirty="0" smtClean="0">
                <a:latin typeface="+mn-lt"/>
              </a:rPr>
            </a:br>
            <a:r>
              <a:rPr lang="en-US" sz="1050" dirty="0" smtClean="0">
                <a:latin typeface="+mn-lt"/>
              </a:rPr>
              <a:t>Video Wall Processor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721259" y="3399784"/>
            <a:ext cx="0" cy="722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>
            <a:off x="5290508" y="3677457"/>
            <a:ext cx="5553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>
            <a:off x="5136063" y="3677457"/>
            <a:ext cx="5553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902067" y="3606974"/>
            <a:ext cx="922464" cy="802460"/>
            <a:chOff x="5555220" y="3638298"/>
            <a:chExt cx="922464" cy="80246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5220" y="3638298"/>
              <a:ext cx="617664" cy="49766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620" y="3790698"/>
              <a:ext cx="617664" cy="49766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0020" y="3943098"/>
              <a:ext cx="617664" cy="497660"/>
            </a:xfrm>
            <a:prstGeom prst="rect">
              <a:avLst/>
            </a:prstGeom>
          </p:spPr>
        </p:pic>
      </p:grpSp>
      <p:cxnSp>
        <p:nvCxnSpPr>
          <p:cNvPr id="40" name="Straight Arrow Connector 39"/>
          <p:cNvCxnSpPr/>
          <p:nvPr/>
        </p:nvCxnSpPr>
        <p:spPr>
          <a:xfrm>
            <a:off x="5860857" y="3118178"/>
            <a:ext cx="7330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2" b="14975"/>
          <a:stretch/>
        </p:blipFill>
        <p:spPr>
          <a:xfrm>
            <a:off x="4657132" y="2781122"/>
            <a:ext cx="1486249" cy="66351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0080" r="5549" b="13619"/>
          <a:stretch/>
        </p:blipFill>
        <p:spPr>
          <a:xfrm>
            <a:off x="6508743" y="2230500"/>
            <a:ext cx="2443698" cy="143145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776210" y="3509625"/>
            <a:ext cx="1908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050" dirty="0" smtClean="0">
                <a:latin typeface="+mn-lt"/>
              </a:rPr>
              <a:t>Video Walls</a:t>
            </a:r>
          </a:p>
        </p:txBody>
      </p:sp>
    </p:spTree>
    <p:extLst>
      <p:ext uri="{BB962C8B-B14F-4D97-AF65-F5344CB8AC3E}">
        <p14:creationId xmlns:p14="http://schemas.microsoft.com/office/powerpoint/2010/main" val="21789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VCS Control Software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2591"/>
              </p:ext>
            </p:extLst>
          </p:nvPr>
        </p:nvGraphicFramePr>
        <p:xfrm>
          <a:off x="461554" y="1122964"/>
          <a:ext cx="8351519" cy="3276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57391">
                  <a:extLst>
                    <a:ext uri="{9D8B030D-6E8A-4147-A177-3AD203B41FA5}">
                      <a16:colId xmlns:a16="http://schemas.microsoft.com/office/drawing/2014/main" val="1038445252"/>
                    </a:ext>
                  </a:extLst>
                </a:gridCol>
                <a:gridCol w="3437106">
                  <a:extLst>
                    <a:ext uri="{9D8B030D-6E8A-4147-A177-3AD203B41FA5}">
                      <a16:colId xmlns:a16="http://schemas.microsoft.com/office/drawing/2014/main" val="2643879768"/>
                    </a:ext>
                  </a:extLst>
                </a:gridCol>
                <a:gridCol w="2957022">
                  <a:extLst>
                    <a:ext uri="{9D8B030D-6E8A-4147-A177-3AD203B41FA5}">
                      <a16:colId xmlns:a16="http://schemas.microsoft.com/office/drawing/2014/main" val="52419943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VCS Control Software V6 – Standard</a:t>
                      </a:r>
                      <a:r>
                        <a:rPr lang="en-US" sz="1400" baseline="0" dirty="0" smtClean="0"/>
                        <a:t> and Enterprise Editions</a:t>
                      </a:r>
                      <a:endParaRPr lang="en-US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670309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Create, resize, move windows</a:t>
                      </a:r>
                      <a:endParaRPr lang="en-US" sz="1100" b="1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Place any source</a:t>
                      </a:r>
                      <a:r>
                        <a:rPr lang="en-US" sz="1000" baseline="0" dirty="0" smtClean="0"/>
                        <a:t> in any location</a:t>
                      </a:r>
                      <a:r>
                        <a:rPr lang="en-US" sz="1000" dirty="0" smtClean="0"/>
                        <a:t> on the video walls at any size without physical limitations of display size or resolutions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i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the video wall(s) space as desired without any limitation on cabinet position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74930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Create and save layouts</a:t>
                      </a:r>
                      <a:endParaRPr lang="en-US" sz="1100" b="1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Create,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save and</a:t>
                      </a:r>
                      <a:r>
                        <a:rPr lang="en-US" sz="1000" baseline="0" dirty="0" smtClean="0"/>
                        <a:t> recall an unlimited amount of </a:t>
                      </a:r>
                      <a:r>
                        <a:rPr lang="en-US" sz="1000" dirty="0" smtClean="0"/>
                        <a:t>layouts</a:t>
                      </a:r>
                      <a:endParaRPr lang="en-US" sz="100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aseline="0" dirty="0" smtClean="0"/>
                        <a:t>First shift, second shift, third shift layouts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2203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Sub layout as source</a:t>
                      </a:r>
                      <a:endParaRPr lang="en-US" sz="1100" b="1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Select and save a group</a:t>
                      </a:r>
                      <a:r>
                        <a:rPr lang="en-US" sz="1000" baseline="0" dirty="0" smtClean="0"/>
                        <a:t> of sources as a virtual source layout for easy drag-and-drop </a:t>
                      </a:r>
                      <a:r>
                        <a:rPr lang="en-US" sz="1000" dirty="0" smtClean="0"/>
                        <a:t>in other areas</a:t>
                      </a:r>
                      <a:r>
                        <a:rPr lang="en-US" sz="1000" baseline="0" dirty="0" smtClean="0"/>
                        <a:t> of the same video</a:t>
                      </a:r>
                      <a:r>
                        <a:rPr lang="en-US" sz="1000" dirty="0" smtClean="0"/>
                        <a:t> wall or different display. The saved virtual source can be moved and resized as a single unit.  </a:t>
                      </a:r>
                      <a:endParaRPr lang="en-US" sz="100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aseline="0" dirty="0" smtClean="0"/>
                        <a:t>Group all cameras in one layout and bring them at any place in the video wall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en-US" sz="900" i="1" kern="1200" dirty="0">
                        <a:solidFill>
                          <a:srgbClr val="4141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36642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Control multiple VCS from same GUI</a:t>
                      </a:r>
                      <a:endParaRPr lang="en-US" sz="1100" b="1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Link multiple</a:t>
                      </a:r>
                      <a:r>
                        <a:rPr lang="en-US" sz="1000" baseline="0" dirty="0" smtClean="0"/>
                        <a:t> Clarity VCS processors in the same VCS interface. Each linked Clarity VCS will appear on its own tab so users can switch different Clarity VCS processors easily and quickly.</a:t>
                      </a:r>
                      <a:endParaRPr lang="en-US" sz="1000" baseline="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aseline="0" dirty="0" smtClean="0"/>
                        <a:t>Easily manage video walls in different locations or for easier user management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98609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Receive IP commands</a:t>
                      </a:r>
                      <a:endParaRPr lang="en-US" sz="1100" b="1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Clarity</a:t>
                      </a:r>
                      <a:r>
                        <a:rPr lang="en-US" sz="1000" baseline="0" dirty="0" smtClean="0"/>
                        <a:t> VCS can receive and perform</a:t>
                      </a:r>
                      <a:r>
                        <a:rPr lang="en-US" sz="1000" dirty="0" smtClean="0"/>
                        <a:t> IP commands from an external controller for typical actions</a:t>
                      </a:r>
                      <a:endParaRPr lang="en-US" sz="100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Loading layouts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Changing sources among others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69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7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VCS Control Software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51977"/>
              </p:ext>
            </p:extLst>
          </p:nvPr>
        </p:nvGraphicFramePr>
        <p:xfrm>
          <a:off x="461554" y="1122964"/>
          <a:ext cx="8351519" cy="3474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57391">
                  <a:extLst>
                    <a:ext uri="{9D8B030D-6E8A-4147-A177-3AD203B41FA5}">
                      <a16:colId xmlns:a16="http://schemas.microsoft.com/office/drawing/2014/main" val="1038445252"/>
                    </a:ext>
                  </a:extLst>
                </a:gridCol>
                <a:gridCol w="3437106">
                  <a:extLst>
                    <a:ext uri="{9D8B030D-6E8A-4147-A177-3AD203B41FA5}">
                      <a16:colId xmlns:a16="http://schemas.microsoft.com/office/drawing/2014/main" val="2643879768"/>
                    </a:ext>
                  </a:extLst>
                </a:gridCol>
                <a:gridCol w="2957022">
                  <a:extLst>
                    <a:ext uri="{9D8B030D-6E8A-4147-A177-3AD203B41FA5}">
                      <a16:colId xmlns:a16="http://schemas.microsoft.com/office/drawing/2014/main" val="52419943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VCS Control Software V6 – Standard</a:t>
                      </a:r>
                      <a:r>
                        <a:rPr lang="en-US" sz="1400" baseline="0" dirty="0" smtClean="0"/>
                        <a:t> and Enterprise Editions</a:t>
                      </a:r>
                      <a:endParaRPr lang="en-US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670309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Application sources</a:t>
                      </a:r>
                      <a:endParaRPr lang="en-US" sz="1100" b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Run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Windows-based applications</a:t>
                      </a:r>
                      <a:r>
                        <a:rPr lang="en-US" sz="1000" baseline="0" dirty="0" smtClean="0"/>
                        <a:t> as a content source </a:t>
                      </a:r>
                      <a:r>
                        <a:rPr lang="en-US" sz="1000" dirty="0" smtClean="0"/>
                        <a:t>include them in preset layouts</a:t>
                      </a:r>
                      <a:endParaRPr lang="en-US" sz="1000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aseline="0" dirty="0" smtClean="0"/>
                        <a:t>View </a:t>
                      </a:r>
                      <a:r>
                        <a:rPr lang="en-US" sz="900" dirty="0" smtClean="0"/>
                        <a:t>emergency procedures and emergency contact list information that are stored in the VCS drives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74930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Input grouping</a:t>
                      </a:r>
                      <a:endParaRPr lang="en-US" sz="1100" b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Ability to create virtual groups of sources that can more easily be assigned access rights to users or groups of users</a:t>
                      </a:r>
                      <a:endParaRPr lang="en-US" sz="1000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Security cameras grouped together for</a:t>
                      </a:r>
                      <a:r>
                        <a:rPr lang="en-US" sz="900" baseline="0" dirty="0" smtClean="0"/>
                        <a:t> security teams to </a:t>
                      </a:r>
                      <a:r>
                        <a:rPr lang="en-US" sz="900" dirty="0" smtClean="0"/>
                        <a:t>access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aseline="0" dirty="0" smtClean="0"/>
                        <a:t>Sensors and switches</a:t>
                      </a:r>
                      <a:r>
                        <a:rPr lang="en-US" sz="900" dirty="0" smtClean="0"/>
                        <a:t> grouped together for</a:t>
                      </a:r>
                      <a:r>
                        <a:rPr lang="en-US" sz="900" baseline="0" dirty="0" smtClean="0"/>
                        <a:t> engineering teams to </a:t>
                      </a:r>
                      <a:r>
                        <a:rPr lang="en-US" sz="900" dirty="0" smtClean="0"/>
                        <a:t>access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Highly secure sources grouped together for users with a particular security clearance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2203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r>
                        <a:rPr kumimoji="0" lang="en-US" sz="1100" kern="1200" dirty="0" smtClean="0"/>
                        <a:t>Source preview</a:t>
                      </a:r>
                      <a:endParaRPr kumimoji="0" lang="en-US" sz="1100" b="1" kern="1200" dirty="0">
                        <a:solidFill>
                          <a:srgbClr val="4141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00" kern="1200" dirty="0" smtClean="0"/>
                        <a:t>View</a:t>
                      </a:r>
                      <a:r>
                        <a:rPr kumimoji="0" lang="en-US" sz="1000" kern="1200" baseline="0" dirty="0" smtClean="0"/>
                        <a:t> </a:t>
                      </a:r>
                      <a:r>
                        <a:rPr kumimoji="0" lang="en-US" sz="1000" kern="1200" dirty="0" smtClean="0"/>
                        <a:t>a physical representation of the video wall in the VCS Control Software</a:t>
                      </a:r>
                      <a:endParaRPr kumimoji="0" lang="en-US" sz="1000" kern="1200" dirty="0">
                        <a:solidFill>
                          <a:srgbClr val="4141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Be able to see they layout in the wall from the rack room using the VCS</a:t>
                      </a:r>
                      <a:r>
                        <a:rPr lang="en-US" sz="900" baseline="0" dirty="0" smtClean="0"/>
                        <a:t> C</a:t>
                      </a:r>
                      <a:r>
                        <a:rPr lang="en-US" sz="900" dirty="0" smtClean="0"/>
                        <a:t>ontrol Client software without having to walk to the video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36642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Site Map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(multiple video</a:t>
                      </a:r>
                      <a:r>
                        <a:rPr lang="en-US" sz="1100" baseline="0" dirty="0" smtClean="0"/>
                        <a:t> w</a:t>
                      </a:r>
                      <a:r>
                        <a:rPr lang="en-US" sz="1100" dirty="0" smtClean="0"/>
                        <a:t>alls)</a:t>
                      </a:r>
                      <a:endParaRPr lang="en-US" sz="1100" b="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View and manage multiple walls concurrently in the same GUI</a:t>
                      </a:r>
                      <a:endParaRPr lang="en-US" sz="1000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aseline="0" dirty="0" smtClean="0"/>
                        <a:t>Ability to manage and share sources across the main control room video wall, as well as the conference room video wall from same VCS unit and software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9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3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VCS Control Software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80766"/>
              </p:ext>
            </p:extLst>
          </p:nvPr>
        </p:nvGraphicFramePr>
        <p:xfrm>
          <a:off x="461554" y="1122964"/>
          <a:ext cx="8351519" cy="2971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57391">
                  <a:extLst>
                    <a:ext uri="{9D8B030D-6E8A-4147-A177-3AD203B41FA5}">
                      <a16:colId xmlns:a16="http://schemas.microsoft.com/office/drawing/2014/main" val="1038445252"/>
                    </a:ext>
                  </a:extLst>
                </a:gridCol>
                <a:gridCol w="3437106">
                  <a:extLst>
                    <a:ext uri="{9D8B030D-6E8A-4147-A177-3AD203B41FA5}">
                      <a16:colId xmlns:a16="http://schemas.microsoft.com/office/drawing/2014/main" val="2643879768"/>
                    </a:ext>
                  </a:extLst>
                </a:gridCol>
                <a:gridCol w="2957022">
                  <a:extLst>
                    <a:ext uri="{9D8B030D-6E8A-4147-A177-3AD203B41FA5}">
                      <a16:colId xmlns:a16="http://schemas.microsoft.com/office/drawing/2014/main" val="52419943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VCS Control Software V6 – Enterprise Edition Only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670309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Scripting engine</a:t>
                      </a:r>
                      <a:endParaRPr lang="en-US" sz="1100" b="1" dirty="0" smtClean="0">
                        <a:solidFill>
                          <a:srgbClr val="4141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Support for simple scripting language that allows for every UI feature to be invoked via a script with full scheduling capabilities,</a:t>
                      </a:r>
                      <a:r>
                        <a:rPr lang="en-US" sz="1000" baseline="0" dirty="0" smtClean="0"/>
                        <a:t> including p</a:t>
                      </a:r>
                      <a:r>
                        <a:rPr lang="en-US" sz="1000" dirty="0" smtClean="0"/>
                        <a:t>rograming complex sequence of events performed on a regular base and recall scripts via controller, web page or handheld application</a:t>
                      </a:r>
                      <a:endParaRPr lang="en-US" sz="1000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Program complex sequence of events that are performed on a regular base</a:t>
                      </a:r>
                      <a:r>
                        <a:rPr lang="en-US" sz="900" baseline="0" dirty="0" smtClean="0"/>
                        <a:t> and recall </a:t>
                      </a:r>
                      <a:r>
                        <a:rPr lang="en-US" sz="900" dirty="0" smtClean="0"/>
                        <a:t>scripts via controller, web page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or handheld application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Program a beginning of day screen, end of day screen</a:t>
                      </a:r>
                      <a:r>
                        <a:rPr lang="en-US" sz="900" baseline="0" dirty="0" smtClean="0"/>
                        <a:t> or</a:t>
                      </a:r>
                      <a:r>
                        <a:rPr lang="en-US" sz="900" dirty="0" smtClean="0"/>
                        <a:t> an emergency response screen layout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74930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Network capture</a:t>
                      </a:r>
                      <a:endParaRPr lang="en-US" sz="1100" b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Share display content across the local area network and to the video wall</a:t>
                      </a:r>
                      <a:endParaRPr lang="en-US" sz="1000" dirty="0" smtClean="0">
                        <a:solidFill>
                          <a:srgbClr val="4141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Security cameras grouped together for</a:t>
                      </a:r>
                      <a:r>
                        <a:rPr lang="en-US" sz="900" baseline="0" dirty="0" smtClean="0"/>
                        <a:t> security teams to </a:t>
                      </a:r>
                      <a:r>
                        <a:rPr lang="en-US" sz="900" dirty="0" smtClean="0"/>
                        <a:t>access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baseline="0" dirty="0" smtClean="0"/>
                        <a:t>Sensors and switches</a:t>
                      </a:r>
                      <a:r>
                        <a:rPr lang="en-US" sz="900" dirty="0" smtClean="0"/>
                        <a:t> grouped together for</a:t>
                      </a:r>
                      <a:r>
                        <a:rPr lang="en-US" sz="900" baseline="0" dirty="0" smtClean="0"/>
                        <a:t> engineering teams to </a:t>
                      </a:r>
                      <a:r>
                        <a:rPr lang="en-US" sz="900" dirty="0" smtClean="0"/>
                        <a:t>access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Highly secure sources grouped together for users with a particular security clearance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2203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IP camera capture</a:t>
                      </a:r>
                      <a:endParaRPr lang="en-US" sz="1100" b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Decode and display IP camera feeds (H.264, MPEG2, MJPG, other) on Clarity</a:t>
                      </a:r>
                      <a:r>
                        <a:rPr lang="en-US" sz="1000" baseline="0" dirty="0" smtClean="0"/>
                        <a:t> VCS</a:t>
                      </a:r>
                      <a:r>
                        <a:rPr lang="en-US" sz="1000" dirty="0" smtClean="0"/>
                        <a:t> in</a:t>
                      </a:r>
                      <a:r>
                        <a:rPr lang="en-US" sz="1000" baseline="0" dirty="0" smtClean="0"/>
                        <a:t> 1080 x 1920 @ </a:t>
                      </a:r>
                      <a:r>
                        <a:rPr lang="en-US" sz="1000" dirty="0" smtClean="0"/>
                        <a:t>30fps</a:t>
                      </a:r>
                      <a:r>
                        <a:rPr lang="en-US" sz="1000" baseline="0" dirty="0" smtClean="0"/>
                        <a:t> (minimum)</a:t>
                      </a:r>
                      <a:endParaRPr lang="en-US" sz="1000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900" kern="1200" dirty="0" smtClean="0"/>
                        <a:t>Add IP cameras to the video wall without wiring directly to the controller</a:t>
                      </a:r>
                      <a:r>
                        <a:rPr kumimoji="0" lang="en-US" sz="900" kern="1200" baseline="0" dirty="0" smtClean="0"/>
                        <a:t> or </a:t>
                      </a:r>
                      <a:r>
                        <a:rPr kumimoji="0" lang="en-US" sz="900" kern="1200" dirty="0" smtClean="0"/>
                        <a:t>without adding a decoder between the camera and the controller</a:t>
                      </a:r>
                      <a:endParaRPr kumimoji="0" lang="en-US" sz="900" i="1" kern="1200" dirty="0">
                        <a:solidFill>
                          <a:srgbClr val="4141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93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3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VCS Control Software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55688"/>
              </p:ext>
            </p:extLst>
          </p:nvPr>
        </p:nvGraphicFramePr>
        <p:xfrm>
          <a:off x="461554" y="1122964"/>
          <a:ext cx="8351519" cy="2880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57391">
                  <a:extLst>
                    <a:ext uri="{9D8B030D-6E8A-4147-A177-3AD203B41FA5}">
                      <a16:colId xmlns:a16="http://schemas.microsoft.com/office/drawing/2014/main" val="1038445252"/>
                    </a:ext>
                  </a:extLst>
                </a:gridCol>
                <a:gridCol w="3437106">
                  <a:extLst>
                    <a:ext uri="{9D8B030D-6E8A-4147-A177-3AD203B41FA5}">
                      <a16:colId xmlns:a16="http://schemas.microsoft.com/office/drawing/2014/main" val="2643879768"/>
                    </a:ext>
                  </a:extLst>
                </a:gridCol>
                <a:gridCol w="2957022">
                  <a:extLst>
                    <a:ext uri="{9D8B030D-6E8A-4147-A177-3AD203B41FA5}">
                      <a16:colId xmlns:a16="http://schemas.microsoft.com/office/drawing/2014/main" val="52419943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VCS Control Software V6 – Enterprise Edition Only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670309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User rights management</a:t>
                      </a:r>
                      <a:endParaRPr lang="en-US" sz="1100" b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Assign and maintain users or groups rights by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authorizing and restricting work areas on the video wall, access to sources and to KVM</a:t>
                      </a:r>
                      <a:endParaRPr lang="en-US" sz="1000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Control access to content, viewing sources, changing sources or</a:t>
                      </a:r>
                      <a:r>
                        <a:rPr lang="en-US" sz="900" baseline="0" dirty="0" smtClean="0"/>
                        <a:t> adjusting image quality</a:t>
                      </a:r>
                      <a:endParaRPr lang="en-US" sz="900" dirty="0" smtClean="0"/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Give the teams full access to security cameras and security sensors, but no access to key process parameters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98609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Logging</a:t>
                      </a:r>
                      <a:endParaRPr lang="en-US" sz="1100" b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Logging, organizing and exporting to .xls of every click or movement on a wall, making it helpful for action reports or analysis of emergency responses</a:t>
                      </a:r>
                      <a:endParaRPr lang="en-US" sz="1000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Investigative</a:t>
                      </a:r>
                      <a:r>
                        <a:rPr lang="en-US" sz="900" baseline="0" dirty="0" smtClean="0"/>
                        <a:t> team can r</a:t>
                      </a:r>
                      <a:r>
                        <a:rPr lang="en-US" sz="900" dirty="0" smtClean="0"/>
                        <a:t>e-create the actions from the control room or audit response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93931"/>
                  </a:ext>
                </a:extLst>
              </a:tr>
              <a:tr h="267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Scheduling</a:t>
                      </a:r>
                      <a:endParaRPr lang="en-US" sz="1100" b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Define </a:t>
                      </a:r>
                      <a:r>
                        <a:rPr lang="en-US" sz="1000" baseline="0" dirty="0" smtClean="0"/>
                        <a:t>events at specific times in a calendar, including loading layouts at specific time of the day</a:t>
                      </a:r>
                      <a:endParaRPr lang="en-US" sz="1000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Examples—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Load first shift layout at the start of the first shift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Load second shift layout at the start of the</a:t>
                      </a:r>
                      <a:r>
                        <a:rPr lang="en-US" sz="900" baseline="0" dirty="0" smtClean="0"/>
                        <a:t> second shift.  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900" dirty="0" smtClean="0"/>
                        <a:t>Load daily meeting layout at the start of the daily meeting</a:t>
                      </a: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900" i="1" dirty="0" smtClean="0">
                        <a:solidFill>
                          <a:srgbClr val="41414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7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0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VCS Control Software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73230"/>
              </p:ext>
            </p:extLst>
          </p:nvPr>
        </p:nvGraphicFramePr>
        <p:xfrm>
          <a:off x="307293" y="802747"/>
          <a:ext cx="4449687" cy="36957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01431">
                  <a:extLst>
                    <a:ext uri="{9D8B030D-6E8A-4147-A177-3AD203B41FA5}">
                      <a16:colId xmlns:a16="http://schemas.microsoft.com/office/drawing/2014/main" val="1038445252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val="2643879768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val="3992731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VCS Control Software Features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Standard Edition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Enterprise</a:t>
                      </a:r>
                      <a:r>
                        <a:rPr lang="en-US" sz="1100" baseline="0" dirty="0" smtClean="0"/>
                        <a:t> Edition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67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Create, resize, move windows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574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Create and save layouts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Yes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82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Sub layout as source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Yes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936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Control multiple VCS from same GUI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698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Receive IP commands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054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Source preview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661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Site Map (Multiple walls)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55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Concurrent Clients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One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Unlimited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757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Scripting engine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736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Network capture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597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IP stream capture (cameras, encoders)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40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User rights management</a:t>
                      </a:r>
                      <a:endParaRPr lang="en-US" sz="105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546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Logging &amp; scheduling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63434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82" y="1530872"/>
            <a:ext cx="3566194" cy="20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Available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Clarity VCS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5612172" cy="685800"/>
          </a:xfrm>
        </p:spPr>
        <p:txBody>
          <a:bodyPr/>
          <a:lstStyle/>
          <a:p>
            <a:r>
              <a:rPr lang="en-US" dirty="0"/>
              <a:t>Broad range of source capture and display </a:t>
            </a:r>
            <a:r>
              <a:rPr lang="en-US" dirty="0" smtClean="0"/>
              <a:t>capabilities</a:t>
            </a:r>
            <a:endParaRPr lang="en-US" dirty="0"/>
          </a:p>
          <a:p>
            <a:r>
              <a:rPr lang="en-US" dirty="0"/>
              <a:t>New commercial </a:t>
            </a:r>
            <a:r>
              <a:rPr lang="en-US" dirty="0" smtClean="0"/>
              <a:t>chassis with Windows</a:t>
            </a:r>
            <a:r>
              <a:rPr lang="en-US" dirty="0"/>
              <a:t>® 10 LTSB</a:t>
            </a:r>
          </a:p>
          <a:p>
            <a:r>
              <a:rPr lang="en-US" dirty="0" smtClean="0"/>
              <a:t>Enhanced VCS Control Software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</a:t>
            </a:r>
            <a:r>
              <a:rPr lang="en-US" baseline="30000" dirty="0"/>
              <a:t>®</a:t>
            </a:r>
            <a:r>
              <a:rPr lang="en-US" dirty="0"/>
              <a:t> Visual Control Station</a:t>
            </a:r>
            <a:r>
              <a:rPr lang="en-US" baseline="30000" dirty="0"/>
              <a:t>™</a:t>
            </a:r>
            <a:r>
              <a:rPr lang="en-US" dirty="0"/>
              <a:t> (VCS</a:t>
            </a:r>
            <a:r>
              <a:rPr lang="en-US" baseline="30000" dirty="0"/>
              <a:t>™</a:t>
            </a:r>
            <a:r>
              <a:rPr lang="en-US" dirty="0"/>
              <a:t>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Video Wall Image Processing </a:t>
            </a:r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10401" r="7557" b="10486"/>
          <a:stretch/>
        </p:blipFill>
        <p:spPr>
          <a:xfrm>
            <a:off x="3416320" y="1616557"/>
            <a:ext cx="5463862" cy="28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Models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18284"/>
              </p:ext>
            </p:extLst>
          </p:nvPr>
        </p:nvGraphicFramePr>
        <p:xfrm>
          <a:off x="1325219" y="977263"/>
          <a:ext cx="3041515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41515">
                  <a:extLst>
                    <a:ext uri="{9D8B030D-6E8A-4147-A177-3AD203B41FA5}">
                      <a16:colId xmlns:a16="http://schemas.microsoft.com/office/drawing/2014/main" val="263599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55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Clarity VCS-STD-4DP4</a:t>
                      </a:r>
                      <a:endParaRPr lang="en-US" dirty="0" smtClean="0">
                        <a:solidFill>
                          <a:srgbClr val="4141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7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Clarity VCS-STD-8DP8</a:t>
                      </a:r>
                      <a:endParaRPr lang="en-US" dirty="0" smtClean="0">
                        <a:solidFill>
                          <a:srgbClr val="4141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0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Clarity VCS-STD-12DP12</a:t>
                      </a:r>
                      <a:endParaRPr lang="en-US" dirty="0" smtClean="0">
                        <a:solidFill>
                          <a:srgbClr val="4141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5663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60414"/>
              </p:ext>
            </p:extLst>
          </p:nvPr>
        </p:nvGraphicFramePr>
        <p:xfrm>
          <a:off x="4632237" y="977263"/>
          <a:ext cx="3041515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41515">
                  <a:extLst>
                    <a:ext uri="{9D8B030D-6E8A-4147-A177-3AD203B41FA5}">
                      <a16:colId xmlns:a16="http://schemas.microsoft.com/office/drawing/2014/main" val="263599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Enterprise</a:t>
                      </a:r>
                      <a:r>
                        <a:rPr lang="en-US" baseline="0" dirty="0" smtClean="0"/>
                        <a:t> Edition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55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Clarity VCS-ENT-4DP4</a:t>
                      </a:r>
                      <a:endParaRPr lang="en-US" dirty="0" smtClean="0">
                        <a:solidFill>
                          <a:srgbClr val="4141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7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Clarity VCS-ENT-8DP8</a:t>
                      </a:r>
                      <a:endParaRPr lang="en-US" dirty="0" smtClean="0">
                        <a:solidFill>
                          <a:srgbClr val="4141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0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Clarity VCS-ENT-12DP12</a:t>
                      </a:r>
                      <a:endParaRPr lang="en-US" dirty="0" smtClean="0">
                        <a:solidFill>
                          <a:srgbClr val="4141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65663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32019" r="13375" b="14754"/>
          <a:stretch/>
        </p:blipFill>
        <p:spPr>
          <a:xfrm>
            <a:off x="2069597" y="2540522"/>
            <a:ext cx="4984065" cy="20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1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 Capture Inputs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Clarity VCS</a:t>
            </a:r>
          </a:p>
        </p:txBody>
      </p:sp>
    </p:spTree>
    <p:extLst>
      <p:ext uri="{BB962C8B-B14F-4D97-AF65-F5344CB8AC3E}">
        <p14:creationId xmlns:p14="http://schemas.microsoft.com/office/powerpoint/2010/main" val="5511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9" y="1059582"/>
            <a:ext cx="7806731" cy="978252"/>
          </a:xfrm>
        </p:spPr>
        <p:txBody>
          <a:bodyPr/>
          <a:lstStyle/>
          <a:p>
            <a:pPr marL="68263" indent="0">
              <a:buNone/>
            </a:pPr>
            <a:r>
              <a:rPr lang="en-US" dirty="0"/>
              <a:t>Full HD and 4K video sources can be connected via DisplayPort, DVI, HDMI, SDI (SD, HD, 3G), composite and IP </a:t>
            </a:r>
            <a:r>
              <a:rPr lang="en-US" dirty="0" smtClean="0"/>
              <a:t>Sources.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Capture &amp; Display Capabilities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89339"/>
              </p:ext>
            </p:extLst>
          </p:nvPr>
        </p:nvGraphicFramePr>
        <p:xfrm>
          <a:off x="2568722" y="1794597"/>
          <a:ext cx="4227027" cy="2443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5484">
                  <a:extLst>
                    <a:ext uri="{9D8B030D-6E8A-4147-A177-3AD203B41FA5}">
                      <a16:colId xmlns:a16="http://schemas.microsoft.com/office/drawing/2014/main" val="1038445252"/>
                    </a:ext>
                  </a:extLst>
                </a:gridCol>
                <a:gridCol w="1924594">
                  <a:extLst>
                    <a:ext uri="{9D8B030D-6E8A-4147-A177-3AD203B41FA5}">
                      <a16:colId xmlns:a16="http://schemas.microsoft.com/office/drawing/2014/main" val="2643879768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3992731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Signal Type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Video Input Resolution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Compliance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6703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HDMI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3840 x 2160 @ 30fps</a:t>
                      </a:r>
                      <a:r>
                        <a:rPr lang="en-US" sz="1000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1920 x 1080 @ 60fps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HDCP 1.4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5749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DVI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3840 x 2160 @ 30fps</a:t>
                      </a:r>
                      <a:endParaRPr lang="en-US" sz="1000" baseline="0" dirty="0" smtClean="0"/>
                    </a:p>
                    <a:p>
                      <a:pPr algn="ctr"/>
                      <a:r>
                        <a:rPr lang="en-US" sz="1000" dirty="0" smtClean="0"/>
                        <a:t>1920 x 1080 @ 60fps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HDCP 1.4</a:t>
                      </a:r>
                      <a:endParaRPr lang="en-US" sz="100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822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DisplayPort 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3840 x 2160 @ 60fps</a:t>
                      </a:r>
                      <a:endParaRPr lang="en-US" sz="1000" baseline="0" dirty="0" smtClean="0"/>
                    </a:p>
                    <a:p>
                      <a:pPr algn="ctr"/>
                      <a:r>
                        <a:rPr lang="en-US" sz="1000" dirty="0" smtClean="0"/>
                        <a:t>1920 x 1080 @ 60fps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HDCP 1.4</a:t>
                      </a:r>
                      <a:endParaRPr lang="en-US" sz="100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936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IP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3840 x 2160 @ 30fps</a:t>
                      </a:r>
                    </a:p>
                    <a:p>
                      <a:pPr algn="ctr"/>
                      <a:r>
                        <a:rPr lang="en-US" sz="1000" dirty="0" smtClean="0"/>
                        <a:t>1920 x 1080 @ 60fps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H.264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698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>
                          <a:solidFill>
                            <a:schemeClr val="tx1"/>
                          </a:solidFill>
                        </a:rPr>
                        <a:t>SDI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1920 x 1080 @ 60fps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n/a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2344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Composite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720 x 576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n/a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65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Improved Clarity VCS Chassis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Clarity VCS</a:t>
            </a:r>
          </a:p>
        </p:txBody>
      </p:sp>
    </p:spTree>
    <p:extLst>
      <p:ext uri="{BB962C8B-B14F-4D97-AF65-F5344CB8AC3E}">
        <p14:creationId xmlns:p14="http://schemas.microsoft.com/office/powerpoint/2010/main" val="32329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42807" y="1059582"/>
            <a:ext cx="8406082" cy="475707"/>
          </a:xfrm>
        </p:spPr>
        <p:txBody>
          <a:bodyPr/>
          <a:lstStyle/>
          <a:p>
            <a:pPr marL="68263" indent="0">
              <a:buNone/>
            </a:pPr>
            <a:r>
              <a:rPr lang="en-US" dirty="0"/>
              <a:t>Clarity VCS </a:t>
            </a:r>
            <a:r>
              <a:rPr lang="en-US" dirty="0" smtClean="0"/>
              <a:t>video wall processor is both powerful and reliable, utilizing: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Clarity VCS Chassis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2" b="14975"/>
          <a:stretch/>
        </p:blipFill>
        <p:spPr>
          <a:xfrm>
            <a:off x="185447" y="1433150"/>
            <a:ext cx="5052596" cy="2255648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5238043" y="1411110"/>
            <a:ext cx="3680177" cy="372533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C00000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4U rack-mountable chassis</a:t>
            </a:r>
          </a:p>
          <a:p>
            <a:r>
              <a:rPr lang="en-US" dirty="0" smtClean="0"/>
              <a:t>High-performing, 3rd generation PCIe switched fabric backplane</a:t>
            </a:r>
          </a:p>
          <a:p>
            <a:r>
              <a:rPr lang="en-US" dirty="0" smtClean="0"/>
              <a:t>Powerful server-class CPU</a:t>
            </a:r>
          </a:p>
          <a:p>
            <a:r>
              <a:rPr lang="en-US" dirty="0" smtClean="0"/>
              <a:t>RAID 1 solid state drives</a:t>
            </a:r>
          </a:p>
          <a:p>
            <a:r>
              <a:rPr lang="en-US" dirty="0" smtClean="0"/>
              <a:t>Redundant power supplies</a:t>
            </a:r>
          </a:p>
        </p:txBody>
      </p:sp>
    </p:spTree>
    <p:extLst>
      <p:ext uri="{BB962C8B-B14F-4D97-AF65-F5344CB8AC3E}">
        <p14:creationId xmlns:p14="http://schemas.microsoft.com/office/powerpoint/2010/main" val="425563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Clarity VCS Chassis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38965"/>
              </p:ext>
            </p:extLst>
          </p:nvPr>
        </p:nvGraphicFramePr>
        <p:xfrm>
          <a:off x="349590" y="805707"/>
          <a:ext cx="5004543" cy="35320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41417">
                  <a:extLst>
                    <a:ext uri="{9D8B030D-6E8A-4147-A177-3AD203B41FA5}">
                      <a16:colId xmlns:a16="http://schemas.microsoft.com/office/drawing/2014/main" val="1038445252"/>
                    </a:ext>
                  </a:extLst>
                </a:gridCol>
                <a:gridCol w="3463126">
                  <a:extLst>
                    <a:ext uri="{9D8B030D-6E8A-4147-A177-3AD203B41FA5}">
                      <a16:colId xmlns:a16="http://schemas.microsoft.com/office/drawing/2014/main" val="2643879768"/>
                    </a:ext>
                  </a:extLst>
                </a:gridCol>
              </a:tblGrid>
              <a:tr h="3797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Clarity VCS Specifications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670309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Processor &amp; Memory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Intel</a:t>
                      </a:r>
                      <a:r>
                        <a:rPr lang="en-US" sz="1000" baseline="30000" dirty="0" smtClean="0"/>
                        <a:t>®</a:t>
                      </a:r>
                      <a:r>
                        <a:rPr lang="en-US" sz="1000" dirty="0" smtClean="0"/>
                        <a:t> Core</a:t>
                      </a:r>
                      <a:r>
                        <a:rPr lang="en-US" sz="1000" baseline="30000" dirty="0" smtClean="0"/>
                        <a:t>™</a:t>
                      </a:r>
                      <a:r>
                        <a:rPr lang="en-US" sz="1000" dirty="0" smtClean="0"/>
                        <a:t> i7, 32GB DDR4 DRAM</a:t>
                      </a:r>
                      <a:endParaRPr lang="en-US" sz="1000" dirty="0" smtClean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574930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Operating System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Windows 10 LTSB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82203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Size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 x 175 x 482mm | 19.7 x 6.9 x 18.9in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100621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Weight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33kg | 72.7lb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338180"/>
                  </a:ext>
                </a:extLst>
              </a:tr>
              <a:tr h="40574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Backplane &amp; Slots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3rd Generation PCIe switched fabric</a:t>
                      </a:r>
                      <a:r>
                        <a:rPr lang="en-US" sz="1000" baseline="0" dirty="0" smtClean="0"/>
                        <a:t/>
                      </a:r>
                      <a:br>
                        <a:rPr lang="en-US" sz="1000" baseline="0" dirty="0" smtClean="0"/>
                      </a:br>
                      <a:r>
                        <a:rPr lang="en-US" sz="1000" baseline="0" dirty="0" smtClean="0"/>
                        <a:t>11 slots/chassis, 8 lanes/slot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1936642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Disk</a:t>
                      </a:r>
                      <a:r>
                        <a:rPr lang="en-US" sz="1000" baseline="0" dirty="0" smtClean="0"/>
                        <a:t> Drive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Dual 250GB SSD in RAID 1 configuration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698609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Ethernet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2x 10/100/1000 Ethernet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234428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USB Ports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2x USB 3.0 Back, 6x USB 2.0 (2 Front, 2 back, 2 internal)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654320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Power Supply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2x 600 watt, Redundant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570799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Power Consumption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593 watts (max)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72836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Thermal Load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2024 BTU/hr (max)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5355"/>
                  </a:ext>
                </a:extLst>
              </a:tr>
              <a:tr h="2496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Product Approvals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FCC, CE, RoHS, UL</a:t>
                      </a:r>
                      <a:endParaRPr lang="en-US" sz="1000" dirty="0">
                        <a:solidFill>
                          <a:srgbClr val="41414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79241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96" y="686014"/>
            <a:ext cx="2880506" cy="20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VCS Control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Clarity VCS</a:t>
            </a:r>
          </a:p>
        </p:txBody>
      </p:sp>
    </p:spTree>
    <p:extLst>
      <p:ext uri="{BB962C8B-B14F-4D97-AF65-F5344CB8AC3E}">
        <p14:creationId xmlns:p14="http://schemas.microsoft.com/office/powerpoint/2010/main" val="40229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6078" y="1059582"/>
            <a:ext cx="8189911" cy="978252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VCS Control Software v6 offers Standard or Enterprise editions. </a:t>
            </a:r>
            <a:br>
              <a:rPr lang="en-US" dirty="0" smtClean="0"/>
            </a:br>
            <a:r>
              <a:rPr lang="en-US" dirty="0" smtClean="0"/>
              <a:t>Both editions allow users to:</a:t>
            </a:r>
          </a:p>
          <a:p>
            <a:r>
              <a:rPr lang="en-US" dirty="0"/>
              <a:t>Create, resize, move windows</a:t>
            </a:r>
          </a:p>
          <a:p>
            <a:r>
              <a:rPr lang="en-US" dirty="0"/>
              <a:t>Create and save layouts</a:t>
            </a:r>
          </a:p>
          <a:p>
            <a:r>
              <a:rPr lang="en-US" dirty="0"/>
              <a:t>Sub layout as source</a:t>
            </a:r>
          </a:p>
          <a:p>
            <a:r>
              <a:rPr lang="en-US" dirty="0"/>
              <a:t>Control multiple VCS from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same </a:t>
            </a:r>
            <a:r>
              <a:rPr lang="en-US" dirty="0"/>
              <a:t>interface</a:t>
            </a:r>
          </a:p>
          <a:p>
            <a:r>
              <a:rPr lang="en-US" dirty="0"/>
              <a:t>Receive IP commands</a:t>
            </a:r>
          </a:p>
          <a:p>
            <a:r>
              <a:rPr lang="en-US" dirty="0"/>
              <a:t>Source </a:t>
            </a:r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VCS Control Software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32019" r="13375" b="14754"/>
          <a:stretch/>
        </p:blipFill>
        <p:spPr>
          <a:xfrm>
            <a:off x="3846427" y="1950748"/>
            <a:ext cx="4984065" cy="20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rk Template">
  <a:themeElements>
    <a:clrScheme name="Leyard/Planar Colors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B9191E"/>
      </a:accent1>
      <a:accent2>
        <a:srgbClr val="004165"/>
      </a:accent2>
      <a:accent3>
        <a:srgbClr val="8A8D8F"/>
      </a:accent3>
      <a:accent4>
        <a:srgbClr val="24A2F3"/>
      </a:accent4>
      <a:accent5>
        <a:srgbClr val="631719"/>
      </a:accent5>
      <a:accent6>
        <a:srgbClr val="FF0000"/>
      </a:accent6>
      <a:hlink>
        <a:srgbClr val="B9191E"/>
      </a:hlink>
      <a:folHlink>
        <a:srgbClr val="8A8D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1"/>
          </a:buClr>
          <a:buFont typeface="Wingdings" pitchFamily="2" charset="2"/>
          <a:buChar char="§"/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TEMPLATE Clarity VCS Overview PPT_ 12-17" id="{EAE87F67-672F-47C3-B72F-34DF0A424A13}" vid="{AB13A52C-A67D-403E-A11E-86DDCE087C29}"/>
    </a:ext>
  </a:extLst>
</a:theme>
</file>

<file path=ppt/theme/theme2.xml><?xml version="1.0" encoding="utf-8"?>
<a:theme xmlns:a="http://schemas.openxmlformats.org/drawingml/2006/main" name="Light Template">
  <a:themeElements>
    <a:clrScheme name="Leyard-Planar Light">
      <a:dk1>
        <a:srgbClr val="3C3C3C"/>
      </a:dk1>
      <a:lt1>
        <a:srgbClr val="3C3C3C"/>
      </a:lt1>
      <a:dk2>
        <a:srgbClr val="FFFFFF"/>
      </a:dk2>
      <a:lt2>
        <a:srgbClr val="3C3C3C"/>
      </a:lt2>
      <a:accent1>
        <a:srgbClr val="ED661A"/>
      </a:accent1>
      <a:accent2>
        <a:srgbClr val="26B8E7"/>
      </a:accent2>
      <a:accent3>
        <a:srgbClr val="961D24"/>
      </a:accent3>
      <a:accent4>
        <a:srgbClr val="003F66"/>
      </a:accent4>
      <a:accent5>
        <a:srgbClr val="8BC53F"/>
      </a:accent5>
      <a:accent6>
        <a:srgbClr val="E4011C"/>
      </a:accent6>
      <a:hlink>
        <a:srgbClr val="ED661A"/>
      </a:hlink>
      <a:folHlink>
        <a:srgbClr val="ED6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TEMPLATE Clarity VCS Overview PPT_ 12-17" id="{EAE87F67-672F-47C3-B72F-34DF0A424A13}" vid="{96EC2F15-0948-4548-879E-9FD0BA1EF52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8F88F4CBB024BB342962F6215470C" ma:contentTypeVersion="4" ma:contentTypeDescription="Create a new document." ma:contentTypeScope="" ma:versionID="f824fd14b168d41c7845c6c2d6644b08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BBA4E-D582-4D66-93E1-D95B26DEDCA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2EB246-FB5F-4B6F-BD62-5E5A485E8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TEMPLATE Clarity VCS Overview PPT_ 12-17</Template>
  <TotalTime>1527</TotalTime>
  <Words>1437</Words>
  <Application>Microsoft Office PowerPoint</Application>
  <PresentationFormat>On-screen Show (16:9)</PresentationFormat>
  <Paragraphs>252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Bell Gothic Std Black</vt:lpstr>
      <vt:lpstr>Calibri</vt:lpstr>
      <vt:lpstr>Consolas</vt:lpstr>
      <vt:lpstr>Myriad Pro</vt:lpstr>
      <vt:lpstr>Times New Roman</vt:lpstr>
      <vt:lpstr>Wingdings</vt:lpstr>
      <vt:lpstr>Wingdings 2</vt:lpstr>
      <vt:lpstr>Dark Template</vt:lpstr>
      <vt:lpstr>Light Template</vt:lpstr>
      <vt:lpstr>CLARITY VISUAL CONTROL STATION (VCS)</vt:lpstr>
      <vt:lpstr>Clarity® Visual Control Station™ (VCS™)</vt:lpstr>
      <vt:lpstr>Source Capture Inputs</vt:lpstr>
      <vt:lpstr>Source Capture &amp; Display Capabilities</vt:lpstr>
      <vt:lpstr>Improved Clarity VCS Chassis</vt:lpstr>
      <vt:lpstr>Improved Clarity VCS Chassis</vt:lpstr>
      <vt:lpstr>Improved Clarity VCS Chassis</vt:lpstr>
      <vt:lpstr>VCS Control Software</vt:lpstr>
      <vt:lpstr>VCS Control Software</vt:lpstr>
      <vt:lpstr>VCS Control Software</vt:lpstr>
      <vt:lpstr>VCS Control Software, Enterprise Edition</vt:lpstr>
      <vt:lpstr>VCS Control Software, Enterprise Edition</vt:lpstr>
      <vt:lpstr>VCS Control Software, Enterprise Edition</vt:lpstr>
      <vt:lpstr>Enhanced VCS Control Software</vt:lpstr>
      <vt:lpstr>Enhanced VCS Control Software</vt:lpstr>
      <vt:lpstr>Enhanced VCS Control Software</vt:lpstr>
      <vt:lpstr>Enhanced VCS Control Software</vt:lpstr>
      <vt:lpstr>Enhanced VCS Control Software</vt:lpstr>
      <vt:lpstr>Available Models</vt:lpstr>
      <vt:lpstr>Available Models</vt:lpstr>
      <vt:lpstr>PowerPoint Presentation</vt:lpstr>
    </vt:vector>
  </TitlesOfParts>
  <Company>Planar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CLARITY VISUAL CONTROL STATION (VCS)</dc:title>
  <dc:creator>Ashley Lyon</dc:creator>
  <dc:description>PresentationLoad.com</dc:description>
  <cp:lastModifiedBy>Ashley Lyon</cp:lastModifiedBy>
  <cp:revision>24</cp:revision>
  <cp:lastPrinted>2017-12-13T22:09:19Z</cp:lastPrinted>
  <dcterms:created xsi:type="dcterms:W3CDTF">2017-12-12T23:07:36Z</dcterms:created>
  <dcterms:modified xsi:type="dcterms:W3CDTF">2018-01-03T18:25:16Z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0x0101006BA8F88F4CBB024BB342962F6215470C</vt:lpwstr>
  </property>
</Properties>
</file>