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0" r:id="rId4"/>
    <p:sldMasterId id="2147484664" r:id="rId5"/>
  </p:sldMasterIdLst>
  <p:notesMasterIdLst>
    <p:notesMasterId r:id="rId15"/>
  </p:notesMasterIdLst>
  <p:handoutMasterIdLst>
    <p:handoutMasterId r:id="rId16"/>
  </p:handoutMasterIdLst>
  <p:sldIdLst>
    <p:sldId id="451" r:id="rId6"/>
    <p:sldId id="512" r:id="rId7"/>
    <p:sldId id="513" r:id="rId8"/>
    <p:sldId id="610" r:id="rId9"/>
    <p:sldId id="515" r:id="rId10"/>
    <p:sldId id="642" r:id="rId11"/>
    <p:sldId id="611" r:id="rId12"/>
    <p:sldId id="643" r:id="rId13"/>
    <p:sldId id="641" r:id="rId14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Dixon" initials="JD" lastIdx="17" clrIdx="0">
    <p:extLst>
      <p:ext uri="{19B8F6BF-5375-455C-9EA6-DF929625EA0E}">
        <p15:presenceInfo xmlns:p15="http://schemas.microsoft.com/office/powerpoint/2012/main" userId="S-1-5-21-3547682107-4274760659-1821350878-8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F3E7E7"/>
    <a:srgbClr val="9966FF"/>
    <a:srgbClr val="EE4036"/>
    <a:srgbClr val="3D3D3D"/>
    <a:srgbClr val="494949"/>
    <a:srgbClr val="EF4036"/>
    <a:srgbClr val="414141"/>
    <a:srgbClr val="3B3B3B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1" autoAdjust="0"/>
    <p:restoredTop sz="87418" autoAdjust="0"/>
  </p:normalViewPr>
  <p:slideViewPr>
    <p:cSldViewPr snapToGrid="0">
      <p:cViewPr varScale="1">
        <p:scale>
          <a:sx n="213" d="100"/>
          <a:sy n="213" d="100"/>
        </p:scale>
        <p:origin x="4032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36"/>
    </p:cViewPr>
  </p:sorter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2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on: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Corporate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Resorts/casinos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Higher education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Museums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26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59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8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Connector 14"/>
          <p:cNvCxnSpPr/>
          <p:nvPr userDrawn="1"/>
        </p:nvCxnSpPr>
        <p:spPr>
          <a:xfrm>
            <a:off x="5072477" y="1365120"/>
            <a:ext cx="6532" cy="12932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491431" y="4830161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>
                <a:latin typeface="+mn-lt"/>
              </a:rPr>
              <a:t>Confidential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03" y="1815918"/>
            <a:ext cx="3479758" cy="275877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ctrTitle" hasCustomPrompt="1"/>
          </p:nvPr>
        </p:nvSpPr>
        <p:spPr>
          <a:xfrm>
            <a:off x="682714" y="1772926"/>
            <a:ext cx="4319191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/>
              <a:t>Click to edit master headline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682714" y="2292723"/>
            <a:ext cx="4319191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690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72202" y="1245030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68263" indent="0">
              <a:buClr>
                <a:srgbClr val="C00000"/>
              </a:buClr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85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and Text (Below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68263" indent="0">
              <a:buClr>
                <a:srgbClr val="B9191E"/>
              </a:buClr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9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creen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 marL="68263" indent="0">
              <a:buClr>
                <a:schemeClr val="accent1"/>
              </a:buClr>
              <a:buFontTx/>
              <a:buNone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adds</a:t>
            </a:r>
          </a:p>
        </p:txBody>
      </p:sp>
    </p:spTree>
    <p:extLst>
      <p:ext uri="{BB962C8B-B14F-4D97-AF65-F5344CB8AC3E}">
        <p14:creationId xmlns:p14="http://schemas.microsoft.com/office/powerpoint/2010/main" val="152979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80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7"/>
          <p:cNvSpPr txBox="1">
            <a:spLocks/>
          </p:cNvSpPr>
          <p:nvPr userDrawn="1"/>
        </p:nvSpPr>
        <p:spPr>
          <a:xfrm>
            <a:off x="-1916" y="1644643"/>
            <a:ext cx="9145915" cy="87347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7772400" cy="438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8574" y="626706"/>
            <a:ext cx="8678862" cy="360869"/>
          </a:xfrm>
          <a:prstGeom prst="rect">
            <a:avLst/>
          </a:prstGeom>
        </p:spPr>
        <p:txBody>
          <a:bodyPr/>
          <a:lstStyle>
            <a:lvl1pPr>
              <a:buNone/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5939" y="1320389"/>
            <a:ext cx="8179329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2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 | Planar Systems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0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56035"/>
      </p:ext>
    </p:extLst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1" y="1218804"/>
            <a:ext cx="8195733" cy="6858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8"/>
            <a:ext cx="7772400" cy="46434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2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 | Planar Systems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0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6758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yard Dark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  <a:lvl2pPr>
              <a:buNone/>
              <a:defRPr sz="1800">
                <a:latin typeface="Myriad Pro" pitchFamily="34" charset="0"/>
              </a:defRPr>
            </a:lvl2pPr>
            <a:lvl3pPr>
              <a:buNone/>
              <a:defRPr sz="1800">
                <a:latin typeface="Myriad Pro" pitchFamily="34" charset="0"/>
              </a:defRPr>
            </a:lvl3pPr>
            <a:lvl4pPr>
              <a:buNone/>
              <a:defRPr sz="1800">
                <a:latin typeface="Myriad Pro" pitchFamily="34" charset="0"/>
              </a:defRPr>
            </a:lvl4pPr>
            <a:lvl5pPr>
              <a:buNone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65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yard Light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Myriad Pro" pitchFamily="34" charset="0"/>
              </a:defRPr>
            </a:lvl1pPr>
            <a:lvl2pPr>
              <a:buClr>
                <a:schemeClr val="accent1"/>
              </a:buClr>
              <a:defRPr sz="1600">
                <a:latin typeface="Myriad Pro" pitchFamily="34" charset="0"/>
              </a:defRPr>
            </a:lvl2pPr>
            <a:lvl3pPr>
              <a:buClr>
                <a:schemeClr val="accent1"/>
              </a:buClr>
              <a:defRPr sz="1600">
                <a:latin typeface="Myriad Pro" pitchFamily="34" charset="0"/>
              </a:defRPr>
            </a:lvl3pPr>
            <a:lvl4pPr>
              <a:buClr>
                <a:schemeClr val="accent1"/>
              </a:buClr>
              <a:defRPr sz="1600">
                <a:latin typeface="Myriad Pro" pitchFamily="34" charset="0"/>
              </a:defRPr>
            </a:lvl4pPr>
            <a:lvl5pPr>
              <a:buClr>
                <a:schemeClr val="accent1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633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5072477" y="1365120"/>
            <a:ext cx="6532" cy="1293223"/>
          </a:xfrm>
          <a:prstGeom prst="line">
            <a:avLst/>
          </a:prstGeom>
          <a:ln w="25400">
            <a:solidFill>
              <a:srgbClr val="EE4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03" y="1815918"/>
            <a:ext cx="3479758" cy="275877"/>
          </a:xfrm>
          <a:prstGeom prst="rect">
            <a:avLst/>
          </a:prstGeom>
        </p:spPr>
      </p:pic>
      <p:sp>
        <p:nvSpPr>
          <p:cNvPr id="2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5898" y="2231798"/>
            <a:ext cx="4953726" cy="329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endParaRPr lang="en-US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7"/>
          <p:cNvSpPr txBox="1">
            <a:spLocks/>
          </p:cNvSpPr>
          <p:nvPr userDrawn="1"/>
        </p:nvSpPr>
        <p:spPr>
          <a:xfrm>
            <a:off x="491431" y="4830161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>
                <a:solidFill>
                  <a:schemeClr val="bg2"/>
                </a:solidFill>
                <a:latin typeface="+mn-lt"/>
              </a:rPr>
              <a:t>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625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/>
              <a:t>Click to edit master headline</a:t>
            </a:r>
          </a:p>
        </p:txBody>
      </p:sp>
      <p:sp>
        <p:nvSpPr>
          <p:cNvPr id="7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>
                <a:latin typeface="+mn-lt"/>
              </a:rPr>
              <a:t>Confidential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32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/>
        </p:spPr>
      </p:pic>
      <p:sp>
        <p:nvSpPr>
          <p:cNvPr id="12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/>
              <a:t>Click to edit master headline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5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592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79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Inset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  <a:lvl2pPr>
              <a:buNone/>
              <a:defRPr sz="1800">
                <a:latin typeface="Myriad Pro" pitchFamily="34" charset="0"/>
              </a:defRPr>
            </a:lvl2pPr>
            <a:lvl3pPr>
              <a:buNone/>
              <a:defRPr sz="1800">
                <a:latin typeface="Myriad Pro" pitchFamily="34" charset="0"/>
              </a:defRPr>
            </a:lvl3pPr>
            <a:lvl4pPr>
              <a:buNone/>
              <a:defRPr sz="1800">
                <a:latin typeface="Myriad Pro" pitchFamily="34" charset="0"/>
              </a:defRPr>
            </a:lvl4pPr>
            <a:lvl5pPr>
              <a:buNone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84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ulle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600">
                <a:latin typeface="Myriad Pro" pitchFamily="34" charset="0"/>
              </a:defRPr>
            </a:lvl1pPr>
            <a:lvl2pPr>
              <a:buClr>
                <a:srgbClr val="C00000"/>
              </a:buClr>
              <a:defRPr sz="1600">
                <a:latin typeface="Myriad Pro" pitchFamily="34" charset="0"/>
              </a:defRPr>
            </a:lvl2pPr>
            <a:lvl3pPr>
              <a:buClr>
                <a:srgbClr val="C00000"/>
              </a:buClr>
              <a:defRPr sz="1600">
                <a:latin typeface="Myriad Pro" pitchFamily="34" charset="0"/>
              </a:defRPr>
            </a:lvl3pPr>
            <a:lvl4pPr>
              <a:buClr>
                <a:srgbClr val="C00000"/>
              </a:buClr>
              <a:defRPr sz="1600">
                <a:latin typeface="Myriad Pro" pitchFamily="34" charset="0"/>
              </a:defRPr>
            </a:lvl4pPr>
            <a:lvl5pPr>
              <a:buClr>
                <a:srgbClr val="C00000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30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72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and Bullets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2"/>
            <a:ext cx="4579937" cy="1723747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  <a:lvl2pPr>
              <a:buClr>
                <a:srgbClr val="C00000"/>
              </a:buClr>
              <a:defRPr>
                <a:latin typeface="Myriad Pro" pitchFamily="34" charset="0"/>
              </a:defRPr>
            </a:lvl2pPr>
            <a:lvl3pPr>
              <a:buClr>
                <a:srgbClr val="C00000"/>
              </a:buClr>
              <a:defRPr>
                <a:latin typeface="Myriad Pro" pitchFamily="34" charset="0"/>
              </a:defRPr>
            </a:lvl3pPr>
            <a:lvl4pPr>
              <a:buClr>
                <a:srgbClr val="C00000"/>
              </a:buClr>
              <a:defRPr>
                <a:latin typeface="Myriad Pro" pitchFamily="34" charset="0"/>
              </a:defRPr>
            </a:lvl4pPr>
            <a:lvl5pPr>
              <a:buClr>
                <a:srgbClr val="C00000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06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) and Image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buClr>
                <a:srgbClr val="C00000"/>
              </a:buClr>
              <a:buSzPct val="100000"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1pPr>
            <a:lvl2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2pPr>
            <a:lvl3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3pPr>
            <a:lvl4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4pPr>
            <a:lvl5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701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00637" y="1235553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317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and Text (Below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95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611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creen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32328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04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>
                <a:solidFill>
                  <a:schemeClr val="bg2"/>
                </a:solidFill>
                <a:latin typeface="+mn-lt"/>
              </a:rPr>
              <a:t>Confidential</a:t>
            </a: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-1916" y="1644643"/>
            <a:ext cx="9145915" cy="87347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5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Inset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+mn-lt"/>
              </a:defRPr>
            </a:lvl1pPr>
            <a:lvl2pPr>
              <a:buNone/>
              <a:defRPr sz="1800">
                <a:latin typeface="+mn-lt"/>
              </a:defRPr>
            </a:lvl2pPr>
            <a:lvl3pPr>
              <a:buNone/>
              <a:defRPr sz="1800">
                <a:latin typeface="+mn-lt"/>
              </a:defRPr>
            </a:lvl3pPr>
            <a:lvl4pPr>
              <a:buNone/>
              <a:defRPr sz="1800">
                <a:latin typeface="+mn-lt"/>
              </a:defRPr>
            </a:lvl4pPr>
            <a:lvl5pPr>
              <a:buNone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0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ullets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600">
                <a:latin typeface="+mn-lt"/>
              </a:defRPr>
            </a:lvl1pPr>
            <a:lvl2pPr>
              <a:buClr>
                <a:srgbClr val="C00000"/>
              </a:buClr>
              <a:defRPr sz="1600">
                <a:latin typeface="+mn-lt"/>
              </a:defRPr>
            </a:lvl2pPr>
            <a:lvl3pPr>
              <a:buClr>
                <a:srgbClr val="C00000"/>
              </a:buClr>
              <a:defRPr sz="1600">
                <a:latin typeface="+mn-lt"/>
              </a:defRPr>
            </a:lvl3pPr>
            <a:lvl4pPr>
              <a:buClr>
                <a:srgbClr val="C00000"/>
              </a:buClr>
              <a:defRPr sz="1600">
                <a:latin typeface="+mn-lt"/>
              </a:defRPr>
            </a:lvl4pPr>
            <a:lvl5pPr>
              <a:buClr>
                <a:srgbClr val="C00000"/>
              </a:buCl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7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and Bullets (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68263" indent="0">
              <a:buClr>
                <a:schemeClr val="accent1"/>
              </a:buClr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3"/>
            <a:ext cx="4579937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latin typeface="+mj-lt"/>
              </a:defRPr>
            </a:lvl1pPr>
            <a:lvl2pPr>
              <a:buClr>
                <a:srgbClr val="C00000"/>
              </a:buClr>
              <a:defRPr>
                <a:latin typeface="+mj-lt"/>
              </a:defRPr>
            </a:lvl2pPr>
            <a:lvl3pPr>
              <a:buClr>
                <a:srgbClr val="C00000"/>
              </a:buClr>
              <a:defRPr>
                <a:latin typeface="+mj-lt"/>
              </a:defRPr>
            </a:lvl3pPr>
            <a:lvl4pPr>
              <a:buClr>
                <a:srgbClr val="C00000"/>
              </a:buClr>
              <a:defRPr>
                <a:latin typeface="+mj-lt"/>
              </a:defRPr>
            </a:lvl4pPr>
            <a:lvl5pPr>
              <a:buClr>
                <a:srgbClr val="C00000"/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46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) and Image (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68263" indent="0">
              <a:buClr>
                <a:schemeClr val="accent1"/>
              </a:buClr>
              <a:buSzPct val="100000"/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defRPr sz="1800">
                <a:latin typeface="+mn-lt"/>
              </a:defRPr>
            </a:lvl1pPr>
            <a:lvl2pPr>
              <a:buClr>
                <a:srgbClr val="C00000"/>
              </a:buClr>
              <a:buSzPct val="100000"/>
              <a:defRPr sz="1800">
                <a:latin typeface="+mn-lt"/>
              </a:defRPr>
            </a:lvl2pPr>
            <a:lvl3pPr>
              <a:buClr>
                <a:srgbClr val="C00000"/>
              </a:buClr>
              <a:buSzPct val="100000"/>
              <a:defRPr sz="1800">
                <a:latin typeface="+mn-lt"/>
              </a:defRPr>
            </a:lvl3pPr>
            <a:lvl4pPr>
              <a:buClr>
                <a:srgbClr val="C00000"/>
              </a:buClr>
              <a:buSzPct val="100000"/>
              <a:defRPr sz="1800">
                <a:latin typeface="+mn-lt"/>
              </a:defRPr>
            </a:lvl4pPr>
            <a:lvl5pPr>
              <a:buClr>
                <a:srgbClr val="C00000"/>
              </a:buClr>
              <a:buSzPct val="100000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78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en-US" sz="600" b="0" baseline="0" dirty="0">
                <a:latin typeface="+mn-lt"/>
              </a:rPr>
              <a:t>     </a:t>
            </a:r>
            <a:r>
              <a:rPr lang="en-US" sz="600" b="0" cap="none" dirty="0">
                <a:latin typeface="+mn-lt"/>
              </a:rPr>
              <a:t>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96" y="4697234"/>
            <a:ext cx="2074460" cy="164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86369" b="10713"/>
          <a:stretch/>
        </p:blipFill>
        <p:spPr>
          <a:xfrm>
            <a:off x="-1" y="4688007"/>
            <a:ext cx="6652741" cy="1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5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63" r:id="rId10"/>
    <p:sldLayoutId id="2147484734" r:id="rId11"/>
    <p:sldLayoutId id="2147484736" r:id="rId12"/>
    <p:sldLayoutId id="2147484755" r:id="rId13"/>
    <p:sldLayoutId id="2147484760" r:id="rId14"/>
    <p:sldLayoutId id="2147484761" r:id="rId15"/>
    <p:sldLayoutId id="2147484762" r:id="rId16"/>
    <p:sldLayoutId id="2147484773" r:id="rId17"/>
    <p:sldLayoutId id="2147484774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en-US" sz="600" b="0" baseline="0" dirty="0">
                <a:latin typeface="+mn-lt"/>
              </a:rPr>
              <a:t>     </a:t>
            </a:r>
            <a:r>
              <a:rPr lang="en-US" sz="600" b="0" cap="none" dirty="0">
                <a:latin typeface="+mn-lt"/>
              </a:rPr>
              <a:t>Confidential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96" y="4697234"/>
            <a:ext cx="2074460" cy="16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86369" b="10713"/>
          <a:stretch/>
        </p:blipFill>
        <p:spPr>
          <a:xfrm>
            <a:off x="-1" y="4688007"/>
            <a:ext cx="6652741" cy="1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2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740" r:id="rId11"/>
    <p:sldLayoutId id="2147484739" r:id="rId12"/>
    <p:sldLayoutId id="2147484754" r:id="rId13"/>
    <p:sldLayoutId id="214748466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9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ctrTitle" hasCustomPrompt="1"/>
          </p:nvPr>
        </p:nvSpPr>
        <p:spPr>
          <a:xfrm>
            <a:off x="599475" y="1777031"/>
            <a:ext cx="4481234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/>
              <a:t>Planar VM Series LCD Video Wall</a:t>
            </a:r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599475" y="2296828"/>
            <a:ext cx="4481234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>
                <a:latin typeface="+mj-lt"/>
              </a:rPr>
              <a:t>Product Overview – March 2018</a:t>
            </a:r>
          </a:p>
        </p:txBody>
      </p:sp>
    </p:spTree>
    <p:extLst>
      <p:ext uri="{BB962C8B-B14F-4D97-AF65-F5344CB8AC3E}">
        <p14:creationId xmlns:p14="http://schemas.microsoft.com/office/powerpoint/2010/main" val="127370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9758" y="987575"/>
            <a:ext cx="4919547" cy="27672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Planar</a:t>
            </a:r>
            <a:r>
              <a:rPr lang="en-US" b="1" baseline="30000" dirty="0"/>
              <a:t>®</a:t>
            </a:r>
            <a:r>
              <a:rPr lang="en-US" b="1" dirty="0"/>
              <a:t> VM Series LCD Video Wall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>
                <a:latin typeface="+mj-lt"/>
              </a:rPr>
              <a:t>55” Extreme and Ultra-Narrow Bezel LCD Video Wall Displays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9312" y="1139738"/>
            <a:ext cx="4705027" cy="3044782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1600" dirty="0">
                <a:latin typeface="+mj-lt"/>
              </a:rPr>
              <a:t>IPS panel technology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+mj-lt"/>
              </a:rPr>
              <a:t>Tiled bezel width as small as 1.8mm</a:t>
            </a:r>
          </a:p>
          <a:p>
            <a:pPr lvl="0">
              <a:buClr>
                <a:srgbClr val="C00000"/>
              </a:buClr>
            </a:pPr>
            <a:r>
              <a:rPr lang="en-US" sz="1600" dirty="0">
                <a:latin typeface="+mj-lt"/>
              </a:rPr>
              <a:t>Enhanced brightness up to 700 nits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+mj-lt"/>
              </a:rPr>
              <a:t>4K@60Hz loop through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+mj-lt"/>
              </a:rPr>
              <a:t>Industry-leading connectivity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+mj-lt"/>
              </a:rPr>
              <a:t>24x7 reliability supports extended use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+mj-lt"/>
              </a:rPr>
              <a:t>OPS slot for seamless integration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+mj-lt"/>
              </a:rPr>
              <a:t>Landscape and portrait support</a:t>
            </a:r>
          </a:p>
          <a:p>
            <a:pPr lvl="0">
              <a:buClr>
                <a:srgbClr val="C00000"/>
              </a:buClr>
            </a:pPr>
            <a:r>
              <a:rPr lang="en-US" sz="1600" dirty="0">
                <a:latin typeface="+mj-lt"/>
              </a:rPr>
              <a:t>Price points target cost-conscious installations with limited video wall budgets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0219" y="3646504"/>
            <a:ext cx="321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VM55MX-X: Extreme Narrow Bezel, 700 nits</a:t>
            </a:r>
          </a:p>
          <a:p>
            <a:pPr marL="347663" indent="-347663">
              <a:buClr>
                <a:schemeClr val="accent6"/>
              </a:buClr>
            </a:pPr>
            <a:r>
              <a:rPr lang="en-US" sz="1200" dirty="0">
                <a:solidFill>
                  <a:schemeClr val="bg1"/>
                </a:solidFill>
              </a:rPr>
              <a:t>VM55LX-X: Extreme Narrow Bezel, 500 nits</a:t>
            </a:r>
          </a:p>
          <a:p>
            <a:pPr marL="347663" indent="-347663">
              <a:buClr>
                <a:schemeClr val="accent6"/>
              </a:buClr>
            </a:pPr>
            <a:r>
              <a:rPr lang="en-US" sz="1200" dirty="0">
                <a:solidFill>
                  <a:schemeClr val="bg1"/>
                </a:solidFill>
              </a:rPr>
              <a:t>VM55LX-U: Ultra-Narrow Bezel, 500 nits</a:t>
            </a:r>
          </a:p>
        </p:txBody>
      </p:sp>
    </p:spTree>
    <p:extLst>
      <p:ext uri="{BB962C8B-B14F-4D97-AF65-F5344CB8AC3E}">
        <p14:creationId xmlns:p14="http://schemas.microsoft.com/office/powerpoint/2010/main" val="787649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Target Markets For Planar VM Series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85053" y="2702877"/>
            <a:ext cx="2137731" cy="1250042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1500" dirty="0">
                <a:latin typeface="+mj-lt"/>
              </a:rPr>
              <a:t>Corporate</a:t>
            </a:r>
          </a:p>
          <a:p>
            <a:pPr>
              <a:buClr>
                <a:srgbClr val="C00000"/>
              </a:buClr>
            </a:pPr>
            <a:r>
              <a:rPr lang="en-US" sz="1500" dirty="0">
                <a:latin typeface="+mj-lt"/>
              </a:rPr>
              <a:t>Hospitality</a:t>
            </a:r>
          </a:p>
          <a:p>
            <a:pPr>
              <a:buClr>
                <a:srgbClr val="C00000"/>
              </a:buClr>
            </a:pPr>
            <a:r>
              <a:rPr lang="en-US" sz="1500" dirty="0">
                <a:latin typeface="+mj-lt"/>
              </a:rPr>
              <a:t>Healthcare</a:t>
            </a:r>
          </a:p>
          <a:p>
            <a:pPr>
              <a:buClr>
                <a:srgbClr val="C00000"/>
              </a:buClr>
            </a:pPr>
            <a:r>
              <a:rPr lang="en-US" sz="1500" dirty="0">
                <a:latin typeface="+mj-lt"/>
              </a:rPr>
              <a:t>And more!</a:t>
            </a:r>
          </a:p>
          <a:p>
            <a:pPr marL="868363" lvl="1" indent="-342900">
              <a:spcBef>
                <a:spcPts val="0"/>
              </a:spcBef>
              <a:buSzPct val="95000"/>
              <a:buFont typeface="Courier New" pitchFamily="49" charset="0"/>
              <a:buChar char="o"/>
              <a:defRPr/>
            </a:pPr>
            <a:endParaRPr lang="en-US" sz="900" noProof="1">
              <a:solidFill>
                <a:schemeClr val="tx2"/>
              </a:solidFill>
            </a:endParaRPr>
          </a:p>
          <a:p>
            <a:pPr marL="55563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975" y="1092007"/>
            <a:ext cx="2355800" cy="157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7227"/>
          <a:stretch/>
        </p:blipFill>
        <p:spPr bwMode="auto">
          <a:xfrm>
            <a:off x="485053" y="1092007"/>
            <a:ext cx="2119176" cy="157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5053" y="696852"/>
            <a:ext cx="21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Lobbies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9507" y="696852"/>
            <a:ext cx="236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Public Spaces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79507" y="2702877"/>
            <a:ext cx="2260405" cy="1250042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1500" dirty="0">
                <a:latin typeface="+mn-lt"/>
              </a:rPr>
              <a:t>Resorts/casinos</a:t>
            </a:r>
          </a:p>
          <a:p>
            <a:pPr>
              <a:buClr>
                <a:srgbClr val="C00000"/>
              </a:buClr>
            </a:pPr>
            <a:r>
              <a:rPr lang="en-US" sz="1500" dirty="0">
                <a:latin typeface="+mn-lt"/>
              </a:rPr>
              <a:t>Airports</a:t>
            </a:r>
          </a:p>
          <a:p>
            <a:pPr>
              <a:buClr>
                <a:srgbClr val="C00000"/>
              </a:buClr>
            </a:pPr>
            <a:r>
              <a:rPr lang="en-US" sz="1500" dirty="0">
                <a:latin typeface="+mn-lt"/>
              </a:rPr>
              <a:t>Higher education</a:t>
            </a:r>
          </a:p>
          <a:p>
            <a:pPr>
              <a:buClr>
                <a:srgbClr val="C00000"/>
              </a:buClr>
            </a:pPr>
            <a:r>
              <a:rPr lang="en-US" sz="1500" dirty="0">
                <a:latin typeface="+mn-lt"/>
              </a:rPr>
              <a:t>Arenas</a:t>
            </a:r>
          </a:p>
          <a:p>
            <a:pPr>
              <a:buClr>
                <a:srgbClr val="C00000"/>
              </a:buClr>
            </a:pPr>
            <a:r>
              <a:rPr lang="en-US" sz="1500" dirty="0">
                <a:latin typeface="+mn-lt"/>
              </a:rPr>
              <a:t>Museums</a:t>
            </a:r>
          </a:p>
          <a:p>
            <a:pPr>
              <a:buClr>
                <a:srgbClr val="C00000"/>
              </a:buClr>
            </a:pPr>
            <a:r>
              <a:rPr lang="en-US" sz="1500" dirty="0">
                <a:latin typeface="+mn-lt"/>
              </a:rPr>
              <a:t>And more!</a:t>
            </a:r>
            <a:endParaRPr lang="en-US" sz="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0928" y="709648"/>
            <a:ext cx="25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Retail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50164" y="2702877"/>
            <a:ext cx="2420949" cy="1250042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1500" dirty="0">
                <a:latin typeface="+mj-lt"/>
              </a:rPr>
              <a:t>In-store</a:t>
            </a:r>
          </a:p>
          <a:p>
            <a:pPr>
              <a:buClr>
                <a:srgbClr val="C00000"/>
              </a:buClr>
            </a:pPr>
            <a:r>
              <a:rPr lang="en-US" sz="1500" dirty="0">
                <a:latin typeface="+mj-lt"/>
              </a:rPr>
              <a:t>Shopping malls</a:t>
            </a:r>
          </a:p>
          <a:p>
            <a:pPr>
              <a:buClr>
                <a:srgbClr val="C00000"/>
              </a:buClr>
            </a:pPr>
            <a:r>
              <a:rPr lang="en-US" sz="1500" dirty="0">
                <a:latin typeface="+mj-lt"/>
              </a:rPr>
              <a:t>And more!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720" y="838186"/>
            <a:ext cx="2799040" cy="19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2918691" y="709648"/>
            <a:ext cx="0" cy="388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62069" y="709648"/>
            <a:ext cx="0" cy="388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8567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4073235" y="1142344"/>
            <a:ext cx="4821381" cy="895490"/>
          </a:xfrm>
        </p:spPr>
        <p:txBody>
          <a:bodyPr/>
          <a:lstStyle/>
          <a:p>
            <a:r>
              <a:rPr lang="en-US" sz="1500" dirty="0"/>
              <a:t>DisplayPort 1.2 and HDMI 2.0 high bandwidth inputs &amp; loop through</a:t>
            </a:r>
          </a:p>
          <a:p>
            <a:r>
              <a:rPr lang="en-US" sz="1500" dirty="0"/>
              <a:t>HDCP 2.2 copy protection</a:t>
            </a:r>
          </a:p>
          <a:p>
            <a:r>
              <a:rPr lang="en-US" sz="1500" dirty="0">
                <a:solidFill>
                  <a:srgbClr val="C00000"/>
                </a:solidFill>
              </a:rPr>
              <a:t>Video wall scaling to support up to a 10 x 10 wall</a:t>
            </a:r>
          </a:p>
          <a:p>
            <a:r>
              <a:rPr lang="en-US" sz="1500" dirty="0"/>
              <a:t>Superior 4K signal processing &amp; upscaling capabilities</a:t>
            </a:r>
          </a:p>
          <a:p>
            <a:pPr lvl="1"/>
            <a:r>
              <a:rPr lang="en-US" sz="1500" dirty="0">
                <a:solidFill>
                  <a:srgbClr val="C00000"/>
                </a:solidFill>
              </a:rPr>
              <a:t>Directly </a:t>
            </a:r>
            <a:r>
              <a:rPr lang="en-US" sz="1500" dirty="0" err="1">
                <a:solidFill>
                  <a:srgbClr val="C00000"/>
                </a:solidFill>
              </a:rPr>
              <a:t>upscales</a:t>
            </a:r>
            <a:r>
              <a:rPr lang="en-US" sz="1500" dirty="0">
                <a:solidFill>
                  <a:srgbClr val="C00000"/>
                </a:solidFill>
              </a:rPr>
              <a:t> 4K content on larger walls</a:t>
            </a:r>
          </a:p>
          <a:p>
            <a:r>
              <a:rPr lang="en-US" sz="1500" dirty="0" err="1">
                <a:solidFill>
                  <a:srgbClr val="C00000"/>
                </a:solidFill>
              </a:rPr>
              <a:t>Fanless</a:t>
            </a:r>
            <a:r>
              <a:rPr lang="en-US" sz="1500" dirty="0">
                <a:solidFill>
                  <a:srgbClr val="C00000"/>
                </a:solidFill>
              </a:rPr>
              <a:t> design</a:t>
            </a:r>
          </a:p>
          <a:p>
            <a:r>
              <a:rPr lang="en-US" sz="1500" dirty="0"/>
              <a:t>On-screen Display, remote &amp; serial command set</a:t>
            </a:r>
          </a:p>
          <a:p>
            <a:r>
              <a:rPr lang="en-US" sz="1500" dirty="0"/>
              <a:t>OPS Slot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VM Series LCD Video Wall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Features and Capabilities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r="17917"/>
          <a:stretch/>
        </p:blipFill>
        <p:spPr>
          <a:xfrm>
            <a:off x="452582" y="1059582"/>
            <a:ext cx="3639127" cy="32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8488" y="1142344"/>
            <a:ext cx="4479637" cy="895490"/>
          </a:xfrm>
        </p:spPr>
        <p:txBody>
          <a:bodyPr/>
          <a:lstStyle/>
          <a:p>
            <a:r>
              <a:rPr lang="en-US" dirty="0"/>
              <a:t>Built-in software manages up to 10x10 configuration </a:t>
            </a:r>
          </a:p>
          <a:p>
            <a:r>
              <a:rPr lang="en-US" dirty="0"/>
              <a:t>Frame compensation provides “window pane effect”</a:t>
            </a:r>
          </a:p>
          <a:p>
            <a:r>
              <a:rPr lang="en-US" dirty="0"/>
              <a:t>DisplayPort loop out</a:t>
            </a:r>
          </a:p>
          <a:p>
            <a:r>
              <a:rPr lang="en-US" dirty="0"/>
              <a:t>RS-232 and IR loop 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VM Series LCD Video Wall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Built-in Video Wall Scaling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0786" r="16155"/>
          <a:stretch/>
        </p:blipFill>
        <p:spPr bwMode="auto">
          <a:xfrm>
            <a:off x="5038197" y="924814"/>
            <a:ext cx="3768415" cy="336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237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33708" y="1142344"/>
            <a:ext cx="8179329" cy="890491"/>
          </a:xfrm>
          <a:prstGeom prst="rect">
            <a:avLst/>
          </a:prstGeom>
        </p:spPr>
        <p:txBody>
          <a:bodyPr/>
          <a:lstStyle/>
          <a:p>
            <a:pPr marL="55563" indent="0"/>
            <a:r>
              <a:rPr lang="en-US" dirty="0"/>
              <a:t>Planar VM Series LCD Video Walls are covered by Leyard and Planar Standard Limited Warranty, which features: </a:t>
            </a:r>
          </a:p>
          <a:p>
            <a:pPr marL="341313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3-year protection</a:t>
            </a:r>
          </a:p>
          <a:p>
            <a:pPr marL="341313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advance replacement</a:t>
            </a:r>
          </a:p>
          <a:p>
            <a:pPr marL="341313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access to 24x7 emergency phone support</a:t>
            </a:r>
          </a:p>
          <a:p>
            <a:pPr marL="55563" indent="0"/>
            <a:endParaRPr lang="en-US" dirty="0"/>
          </a:p>
          <a:p>
            <a:pPr marL="55563" indent="0"/>
            <a:r>
              <a:rPr lang="en-US" dirty="0"/>
              <a:t>Extended warranty and installation services are also available.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VM Series LCD Video Wall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Warranty</a:t>
            </a:r>
          </a:p>
        </p:txBody>
      </p:sp>
    </p:spTree>
    <p:extLst>
      <p:ext uri="{BB962C8B-B14F-4D97-AF65-F5344CB8AC3E}">
        <p14:creationId xmlns:p14="http://schemas.microsoft.com/office/powerpoint/2010/main" val="55185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VM Series LCD Video Wall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Key Selling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432" y="1220998"/>
            <a:ext cx="86330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Clr>
                <a:schemeClr val="accent6"/>
              </a:buClr>
            </a:pPr>
            <a:endParaRPr lang="en-US" sz="1800" dirty="0"/>
          </a:p>
          <a:p>
            <a:pPr marL="228600" indent="-22860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228600" indent="-22860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347663" indent="-347663">
              <a:spcBef>
                <a:spcPts val="600"/>
              </a:spcBef>
              <a:buClr>
                <a:schemeClr val="accent6"/>
              </a:buClr>
            </a:pPr>
            <a:r>
              <a:rPr lang="en-US" sz="1400" dirty="0"/>
              <a:t> </a:t>
            </a:r>
            <a:endParaRPr lang="en-US" sz="1400" dirty="0">
              <a:latin typeface="+mn-lt"/>
            </a:endParaRPr>
          </a:p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</a:pPr>
            <a:endParaRPr lang="en-US" sz="1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146" y="1192236"/>
            <a:ext cx="406684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/>
              <a:t>XNB and UNB options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latin typeface="+mn-lt"/>
              </a:rPr>
              <a:t>700 nit or 500 nit brightness options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4K@60Hz support through both HDMI and DisplayPort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latin typeface="+mn-lt"/>
              </a:rPr>
              <a:t>HDCP 2.2 compliance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Capable of looping 4K@60Hz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latin typeface="+mn-lt"/>
              </a:rPr>
              <a:t>Audio inputs/outputs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Built in video wall scaling, including support for 4K sources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solidFill>
                  <a:srgbClr val="FFC000"/>
                </a:solidFill>
                <a:latin typeface="+mn-lt"/>
              </a:rPr>
              <a:t>Internal speakers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solidFill>
                  <a:srgbClr val="FF0000"/>
                </a:solidFill>
              </a:rPr>
              <a:t>OPS slot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/>
              <a:t>Optional bezel trim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9222" y="2867787"/>
            <a:ext cx="182150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200" b="1" dirty="0">
                <a:solidFill>
                  <a:srgbClr val="00B050"/>
                </a:solidFill>
                <a:latin typeface="+mn-lt"/>
              </a:rPr>
              <a:t>Superior performance for extreme- and </a:t>
            </a:r>
            <a:br>
              <a:rPr lang="en-US" sz="1200" b="1" dirty="0">
                <a:solidFill>
                  <a:srgbClr val="00B050"/>
                </a:solidFill>
                <a:latin typeface="+mn-lt"/>
              </a:rPr>
            </a:br>
            <a:r>
              <a:rPr lang="en-US" sz="1200" b="1" dirty="0">
                <a:solidFill>
                  <a:srgbClr val="00B050"/>
                </a:solidFill>
                <a:latin typeface="+mn-lt"/>
              </a:rPr>
              <a:t>ultra-narrow bezel </a:t>
            </a:r>
          </a:p>
          <a:p>
            <a:pPr algn="ctr">
              <a:buClr>
                <a:schemeClr val="accent6"/>
              </a:buClr>
            </a:pPr>
            <a:r>
              <a:rPr lang="en-US" sz="1200" b="1" dirty="0">
                <a:solidFill>
                  <a:srgbClr val="00B050"/>
                </a:solidFill>
                <a:latin typeface="+mn-lt"/>
              </a:rPr>
              <a:t>LCD video walls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1991" y="1192236"/>
            <a:ext cx="40987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latin typeface="+mn-lt"/>
              </a:rPr>
              <a:t>Optional Planar Wall Mount KIT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Scheduling capabilities</a:t>
            </a:r>
          </a:p>
          <a:p>
            <a:pPr marL="347663" indent="-347663">
              <a:spcBef>
                <a:spcPts val="600"/>
              </a:spcBef>
              <a:buClr>
                <a:srgbClr val="00B050"/>
              </a:buClr>
              <a:buFontTx/>
              <a:buChar char="+"/>
            </a:pPr>
            <a:r>
              <a:rPr lang="en-US" sz="1400" dirty="0">
                <a:latin typeface="+mn-lt"/>
              </a:rPr>
              <a:t>Carrying handles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r="18021"/>
          <a:stretch/>
        </p:blipFill>
        <p:spPr bwMode="auto">
          <a:xfrm>
            <a:off x="4940705" y="2375160"/>
            <a:ext cx="1995056" cy="18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95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IPS Panel Technology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Built for High Performance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Engineered for Video Wall Versatility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Designed to Meet Any Budget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VM Series LCD Video Wall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7787" y="1283794"/>
            <a:ext cx="4907870" cy="276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9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314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rk Template">
  <a:themeElements>
    <a:clrScheme name="Leyard/Planar Colors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B9191E"/>
      </a:accent1>
      <a:accent2>
        <a:srgbClr val="004165"/>
      </a:accent2>
      <a:accent3>
        <a:srgbClr val="8A8D8F"/>
      </a:accent3>
      <a:accent4>
        <a:srgbClr val="24A2F3"/>
      </a:accent4>
      <a:accent5>
        <a:srgbClr val="631719"/>
      </a:accent5>
      <a:accent6>
        <a:srgbClr val="FF0000"/>
      </a:accent6>
      <a:hlink>
        <a:srgbClr val="B9191E"/>
      </a:hlink>
      <a:folHlink>
        <a:srgbClr val="8A8D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1"/>
          </a:buClr>
          <a:buFont typeface="Wingdings" pitchFamily="2" charset="2"/>
          <a:buChar char="§"/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ual-branded PPT Template-2018" id="{003FE68B-49F8-4AAE-979A-FD0DBDB1D75D}" vid="{24EF18AC-00E3-4191-8B42-6F444C9A461C}"/>
    </a:ext>
  </a:extLst>
</a:theme>
</file>

<file path=ppt/theme/theme2.xml><?xml version="1.0" encoding="utf-8"?>
<a:theme xmlns:a="http://schemas.openxmlformats.org/drawingml/2006/main" name="Light Template">
  <a:themeElements>
    <a:clrScheme name="Leyard-Planar Light">
      <a:dk1>
        <a:srgbClr val="3C3C3C"/>
      </a:dk1>
      <a:lt1>
        <a:srgbClr val="3C3C3C"/>
      </a:lt1>
      <a:dk2>
        <a:srgbClr val="FFFFFF"/>
      </a:dk2>
      <a:lt2>
        <a:srgbClr val="3C3C3C"/>
      </a:lt2>
      <a:accent1>
        <a:srgbClr val="ED661A"/>
      </a:accent1>
      <a:accent2>
        <a:srgbClr val="26B8E7"/>
      </a:accent2>
      <a:accent3>
        <a:srgbClr val="961D24"/>
      </a:accent3>
      <a:accent4>
        <a:srgbClr val="003F66"/>
      </a:accent4>
      <a:accent5>
        <a:srgbClr val="8BC53F"/>
      </a:accent5>
      <a:accent6>
        <a:srgbClr val="E4011C"/>
      </a:accent6>
      <a:hlink>
        <a:srgbClr val="ED661A"/>
      </a:hlink>
      <a:folHlink>
        <a:srgbClr val="ED66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ual-branded PPT Template-2018" id="{003FE68B-49F8-4AAE-979A-FD0DBDB1D75D}" vid="{0122BF9A-62EF-41FE-B088-D71C25FDB8B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AF2C5C121F9448DCA233CC03C673C" ma:contentTypeVersion="4" ma:contentTypeDescription="Create a new document." ma:contentTypeScope="" ma:versionID="d9686d89eb31974550a316e6d548ddea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EBBA4E-D582-4D66-93E1-D95B26DEDCA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C9CD6B-CB9D-4124-BFE5-D35128FD6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382</Words>
  <Application>Microsoft Office PowerPoint</Application>
  <PresentationFormat>Bildschirmpräsentation (16:9)</PresentationFormat>
  <Paragraphs>95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Bell Gothic Std Black</vt:lpstr>
      <vt:lpstr>Consolas</vt:lpstr>
      <vt:lpstr>Courier New</vt:lpstr>
      <vt:lpstr>Myriad Pro</vt:lpstr>
      <vt:lpstr>Times New Roman</vt:lpstr>
      <vt:lpstr>Wingdings</vt:lpstr>
      <vt:lpstr>Wingdings 2</vt:lpstr>
      <vt:lpstr>Dark Template</vt:lpstr>
      <vt:lpstr>Light Template</vt:lpstr>
      <vt:lpstr>Planar VM Series LCD Video Wall</vt:lpstr>
      <vt:lpstr>Planar® VM Series LCD Video Wall</vt:lpstr>
      <vt:lpstr>Target Markets For Planar VM Series</vt:lpstr>
      <vt:lpstr>Planar VM Series LCD Video Wall</vt:lpstr>
      <vt:lpstr>Planar VM Series LCD Video Wall</vt:lpstr>
      <vt:lpstr>Planar VM Series LCD Video Wall</vt:lpstr>
      <vt:lpstr>Planar VM Series LCD Video Wall</vt:lpstr>
      <vt:lpstr>Planar VM Series LCD Video Wall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 master headline</dc:title>
  <cp:lastModifiedBy>Schneider Digital (Josef J. Schneider)</cp:lastModifiedBy>
  <cp:revision>347</cp:revision>
  <cp:lastPrinted>2018-01-11T21:52:27Z</cp:lastPrinted>
  <dcterms:created xsi:type="dcterms:W3CDTF">2016-05-18T18:03:46Z</dcterms:created>
  <dcterms:modified xsi:type="dcterms:W3CDTF">2019-01-11T19:08:42Z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0x0101001A7AF2C5C121F9448DCA233CC03C673C</vt:lpwstr>
  </property>
</Properties>
</file>