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90" r:id="rId4"/>
    <p:sldMasterId id="2147484664" r:id="rId5"/>
  </p:sldMasterIdLst>
  <p:notesMasterIdLst>
    <p:notesMasterId r:id="rId50"/>
  </p:notesMasterIdLst>
  <p:handoutMasterIdLst>
    <p:handoutMasterId r:id="rId51"/>
  </p:handoutMasterIdLst>
  <p:sldIdLst>
    <p:sldId id="386" r:id="rId6"/>
    <p:sldId id="387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8" r:id="rId28"/>
    <p:sldId id="409" r:id="rId29"/>
    <p:sldId id="410" r:id="rId30"/>
    <p:sldId id="411" r:id="rId31"/>
    <p:sldId id="412" r:id="rId32"/>
    <p:sldId id="413" r:id="rId33"/>
    <p:sldId id="414" r:id="rId34"/>
    <p:sldId id="415" r:id="rId35"/>
    <p:sldId id="416" r:id="rId36"/>
    <p:sldId id="417" r:id="rId37"/>
    <p:sldId id="418" r:id="rId38"/>
    <p:sldId id="419" r:id="rId39"/>
    <p:sldId id="420" r:id="rId40"/>
    <p:sldId id="421" r:id="rId41"/>
    <p:sldId id="422" r:id="rId42"/>
    <p:sldId id="423" r:id="rId43"/>
    <p:sldId id="424" r:id="rId44"/>
    <p:sldId id="425" r:id="rId45"/>
    <p:sldId id="426" r:id="rId46"/>
    <p:sldId id="427" r:id="rId47"/>
    <p:sldId id="428" r:id="rId48"/>
    <p:sldId id="429" r:id="rId49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036"/>
    <a:srgbClr val="3D3D3D"/>
    <a:srgbClr val="494949"/>
    <a:srgbClr val="EF4036"/>
    <a:srgbClr val="414141"/>
    <a:srgbClr val="3B3B3B"/>
    <a:srgbClr val="2A2A2A"/>
    <a:srgbClr val="1D1D1D"/>
    <a:srgbClr val="4D4D4D"/>
    <a:srgbClr val="69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541" autoAdjust="0"/>
  </p:normalViewPr>
  <p:slideViewPr>
    <p:cSldViewPr snapToGrid="0">
      <p:cViewPr varScale="1">
        <p:scale>
          <a:sx n="47" d="100"/>
          <a:sy n="47" d="100"/>
        </p:scale>
        <p:origin x="64" y="8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A17669A-5BB7-4D94-B429-607C76D7E0D9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89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F7B9195-2302-403D-B502-E5C2878536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233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9659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18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0160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6148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84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28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802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439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726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5857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507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267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8171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209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54400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97708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547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1191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8043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469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4884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9791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22994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0478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228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5918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Reduces heat,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MTBF - ?</a:t>
            </a:r>
          </a:p>
          <a:p>
            <a:endParaRPr lang="en-US" dirty="0" smtClean="0"/>
          </a:p>
          <a:p>
            <a:r>
              <a:rPr lang="en-US" dirty="0" smtClean="0"/>
              <a:t>Co-Located - Short Cables,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5910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95494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9952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2369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63741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8557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540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0524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94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787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260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488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6617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880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25"/>
          <a:stretch/>
        </p:blipFill>
        <p:spPr>
          <a:xfrm>
            <a:off x="1353" y="2825088"/>
            <a:ext cx="9141293" cy="231841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/>
          <p:cNvCxnSpPr/>
          <p:nvPr userDrawn="1"/>
        </p:nvCxnSpPr>
        <p:spPr>
          <a:xfrm>
            <a:off x="5523328" y="1526146"/>
            <a:ext cx="0" cy="1004553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7"/>
          <p:cNvSpPr txBox="1">
            <a:spLocks/>
          </p:cNvSpPr>
          <p:nvPr userDrawn="1"/>
        </p:nvSpPr>
        <p:spPr>
          <a:xfrm>
            <a:off x="491431" y="4830161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 </a:t>
            </a:r>
            <a:endParaRPr lang="en-US" sz="600" b="0" cap="none" dirty="0">
              <a:latin typeface="+mn-lt"/>
            </a:endParaRPr>
          </a:p>
        </p:txBody>
      </p:sp>
      <p:sp>
        <p:nvSpPr>
          <p:cNvPr id="9" name="Title 7"/>
          <p:cNvSpPr>
            <a:spLocks noGrp="1"/>
          </p:cNvSpPr>
          <p:nvPr>
            <p:ph type="ctrTitle" hasCustomPrompt="1"/>
          </p:nvPr>
        </p:nvSpPr>
        <p:spPr>
          <a:xfrm>
            <a:off x="682714" y="1772926"/>
            <a:ext cx="4319191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82714" y="2292723"/>
            <a:ext cx="4319191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752" y="1807858"/>
            <a:ext cx="2219779" cy="44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0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72202" y="1245030"/>
            <a:ext cx="7398589" cy="28388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 marL="68263" indent="0">
              <a:buClr>
                <a:srgbClr val="C00000"/>
              </a:buClr>
              <a:buFontTx/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8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and Text (Below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94" y="1246506"/>
            <a:ext cx="6560911" cy="2522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 marL="68263" indent="0">
              <a:buClr>
                <a:srgbClr val="B9191E"/>
              </a:buClr>
              <a:buFontTx/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99" y="3842414"/>
            <a:ext cx="6585857" cy="457535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+mn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2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Full Screen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3999" cy="4654296"/>
          </a:xfrm>
          <a:prstGeom prst="rect">
            <a:avLst/>
          </a:prstGeom>
          <a:ln>
            <a:noFill/>
          </a:ln>
        </p:spPr>
        <p:txBody>
          <a:bodyPr/>
          <a:lstStyle>
            <a:lvl1pPr marL="68263" indent="0">
              <a:buClr>
                <a:schemeClr val="accent1"/>
              </a:buClr>
              <a:buFontTx/>
              <a:buNone/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97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80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yard Light Layou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600">
                <a:latin typeface="+mj-lt"/>
              </a:defRPr>
            </a:lvl1pPr>
            <a:lvl2pPr>
              <a:buClr>
                <a:schemeClr val="accent1"/>
              </a:buClr>
              <a:defRPr sz="1600">
                <a:latin typeface="+mj-lt"/>
              </a:defRPr>
            </a:lvl2pPr>
            <a:lvl3pPr>
              <a:buClr>
                <a:schemeClr val="accent1"/>
              </a:buClr>
              <a:defRPr sz="1600">
                <a:latin typeface="+mj-lt"/>
              </a:defRPr>
            </a:lvl3pPr>
            <a:lvl4pPr>
              <a:buClr>
                <a:schemeClr val="accent1"/>
              </a:buClr>
              <a:defRPr sz="1600">
                <a:latin typeface="+mj-lt"/>
              </a:defRPr>
            </a:lvl4pPr>
            <a:lvl5pPr>
              <a:buClr>
                <a:schemeClr val="accent1"/>
              </a:buClr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524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1" y="1218804"/>
            <a:ext cx="8195733" cy="685800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 sz="1600">
                <a:latin typeface="+mj-lt"/>
              </a:defRPr>
            </a:lvl1pPr>
            <a:lvl2pPr>
              <a:buClr>
                <a:srgbClr val="C00000"/>
              </a:buClr>
              <a:defRPr sz="1600">
                <a:latin typeface="+mj-lt"/>
              </a:defRPr>
            </a:lvl2pPr>
            <a:lvl3pPr>
              <a:buClr>
                <a:srgbClr val="C00000"/>
              </a:buClr>
              <a:defRPr sz="1600">
                <a:latin typeface="+mj-lt"/>
              </a:defRPr>
            </a:lvl3pPr>
            <a:lvl4pPr>
              <a:buClr>
                <a:srgbClr val="C00000"/>
              </a:buClr>
              <a:defRPr sz="1600">
                <a:latin typeface="+mj-lt"/>
              </a:defRPr>
            </a:lvl4pPr>
            <a:lvl5pPr>
              <a:buClr>
                <a:srgbClr val="C00000"/>
              </a:buClr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8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96338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ar Dark Layou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600">
                <a:latin typeface="+mj-lt"/>
              </a:defRPr>
            </a:lvl1pPr>
            <a:lvl2pPr>
              <a:buClr>
                <a:schemeClr val="accent1"/>
              </a:buClr>
              <a:defRPr sz="1600">
                <a:latin typeface="+mj-lt"/>
              </a:defRPr>
            </a:lvl2pPr>
            <a:lvl3pPr>
              <a:buClr>
                <a:schemeClr val="accent1"/>
              </a:buClr>
              <a:defRPr sz="1600">
                <a:latin typeface="+mj-lt"/>
              </a:defRPr>
            </a:lvl3pPr>
            <a:lvl4pPr>
              <a:buClr>
                <a:schemeClr val="accent1"/>
              </a:buClr>
              <a:defRPr sz="1600">
                <a:latin typeface="+mj-lt"/>
              </a:defRPr>
            </a:lvl4pPr>
            <a:lvl5pPr>
              <a:buClr>
                <a:schemeClr val="accent1"/>
              </a:buClr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3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yard Light Layou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7"/>
          <p:cNvSpPr txBox="1">
            <a:spLocks/>
          </p:cNvSpPr>
          <p:nvPr userDrawn="1"/>
        </p:nvSpPr>
        <p:spPr>
          <a:xfrm>
            <a:off x="491431" y="4830161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chemeClr val="bg2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25"/>
          <a:stretch/>
        </p:blipFill>
        <p:spPr>
          <a:xfrm>
            <a:off x="1353" y="2825088"/>
            <a:ext cx="9141293" cy="2318412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/>
          <p:nvPr userDrawn="1"/>
        </p:nvCxnSpPr>
        <p:spPr>
          <a:xfrm>
            <a:off x="5523328" y="1526146"/>
            <a:ext cx="0" cy="1004553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7"/>
          <p:cNvSpPr>
            <a:spLocks noGrp="1"/>
          </p:cNvSpPr>
          <p:nvPr>
            <p:ph type="ctrTitle" hasCustomPrompt="1"/>
          </p:nvPr>
        </p:nvSpPr>
        <p:spPr>
          <a:xfrm>
            <a:off x="682714" y="1772926"/>
            <a:ext cx="4319191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14" name="Subtitle 8"/>
          <p:cNvSpPr>
            <a:spLocks noGrp="1"/>
          </p:cNvSpPr>
          <p:nvPr>
            <p:ph type="subTitle" idx="1"/>
          </p:nvPr>
        </p:nvSpPr>
        <p:spPr>
          <a:xfrm>
            <a:off x="682714" y="2292723"/>
            <a:ext cx="4319191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179" y="1769756"/>
            <a:ext cx="2603241" cy="5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5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25"/>
          <a:stretch/>
        </p:blipFill>
        <p:spPr>
          <a:xfrm>
            <a:off x="1353" y="2825088"/>
            <a:ext cx="9141293" cy="2318412"/>
          </a:xfrm>
          <a:prstGeom prst="rect">
            <a:avLst/>
          </a:prstGeom>
          <a:effectLst/>
        </p:spPr>
      </p:pic>
      <p:sp>
        <p:nvSpPr>
          <p:cNvPr id="12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625" y="4590434"/>
            <a:ext cx="1275009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6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25"/>
          <a:stretch/>
        </p:blipFill>
        <p:spPr>
          <a:xfrm>
            <a:off x="1353" y="2825088"/>
            <a:ext cx="9141293" cy="231841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625" y="4590434"/>
            <a:ext cx="1275009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dirty="0">
              <a:latin typeface="Myriad Pro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Subhead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579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Inset Tex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33708" y="1347035"/>
            <a:ext cx="8179329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  <a:lvl2pPr>
              <a:buNone/>
              <a:defRPr sz="1800">
                <a:latin typeface="Myriad Pro" pitchFamily="34" charset="0"/>
              </a:defRPr>
            </a:lvl2pPr>
            <a:lvl3pPr>
              <a:buNone/>
              <a:defRPr sz="1800">
                <a:latin typeface="Myriad Pro" pitchFamily="34" charset="0"/>
              </a:defRPr>
            </a:lvl3pPr>
            <a:lvl4pPr>
              <a:buNone/>
              <a:defRPr sz="1800">
                <a:latin typeface="Myriad Pro" pitchFamily="34" charset="0"/>
              </a:defRPr>
            </a:lvl4pPr>
            <a:lvl5pPr>
              <a:buNone/>
              <a:defRPr sz="18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5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Bullet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 sz="1600">
                <a:latin typeface="Myriad Pro" pitchFamily="34" charset="0"/>
              </a:defRPr>
            </a:lvl1pPr>
            <a:lvl2pPr>
              <a:buClr>
                <a:srgbClr val="C00000"/>
              </a:buClr>
              <a:defRPr sz="1600">
                <a:latin typeface="Myriad Pro" pitchFamily="34" charset="0"/>
              </a:defRPr>
            </a:lvl2pPr>
            <a:lvl3pPr>
              <a:buClr>
                <a:srgbClr val="C00000"/>
              </a:buClr>
              <a:defRPr sz="1600">
                <a:latin typeface="Myriad Pro" pitchFamily="34" charset="0"/>
              </a:defRPr>
            </a:lvl3pPr>
            <a:lvl4pPr>
              <a:buClr>
                <a:srgbClr val="C00000"/>
              </a:buClr>
              <a:defRPr sz="1600">
                <a:latin typeface="Myriad Pro" pitchFamily="34" charset="0"/>
              </a:defRPr>
            </a:lvl4pPr>
            <a:lvl5pPr>
              <a:buClr>
                <a:srgbClr val="C00000"/>
              </a:buCl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4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Tex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dirty="0">
              <a:latin typeface="Myriad Pro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77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L) and Bullets (R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34517" y="1250307"/>
            <a:ext cx="3874559" cy="27944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>
              <a:buClr>
                <a:srgbClr val="C00000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1" y="1724302"/>
            <a:ext cx="4579937" cy="1723747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>
                <a:latin typeface="Myriad Pro" pitchFamily="34" charset="0"/>
              </a:defRPr>
            </a:lvl1pPr>
            <a:lvl2pPr>
              <a:buClr>
                <a:srgbClr val="C00000"/>
              </a:buClr>
              <a:defRPr>
                <a:latin typeface="Myriad Pro" pitchFamily="34" charset="0"/>
              </a:defRPr>
            </a:lvl2pPr>
            <a:lvl3pPr>
              <a:buClr>
                <a:srgbClr val="C00000"/>
              </a:buClr>
              <a:defRPr>
                <a:latin typeface="Myriad Pro" pitchFamily="34" charset="0"/>
              </a:defRPr>
            </a:lvl3pPr>
            <a:lvl4pPr>
              <a:buClr>
                <a:srgbClr val="C00000"/>
              </a:buClr>
              <a:defRPr>
                <a:latin typeface="Myriad Pro" pitchFamily="34" charset="0"/>
              </a:defRPr>
            </a:lvl4pPr>
            <a:lvl5pPr>
              <a:buClr>
                <a:srgbClr val="C00000"/>
              </a:buCl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316602"/>
            <a:ext cx="4572000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40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(L) and Image (R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42991" y="1250307"/>
            <a:ext cx="3720495" cy="2861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buClr>
                <a:srgbClr val="C00000"/>
              </a:buClr>
              <a:buSzPct val="100000"/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5780" y="1703397"/>
            <a:ext cx="4500112" cy="685800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buSzPct val="100000"/>
              <a:defRPr sz="1800">
                <a:latin typeface="Myriad Pro" pitchFamily="34" charset="0"/>
              </a:defRPr>
            </a:lvl1pPr>
            <a:lvl2pPr>
              <a:buClr>
                <a:srgbClr val="C00000"/>
              </a:buClr>
              <a:buSzPct val="100000"/>
              <a:defRPr sz="1800">
                <a:latin typeface="Myriad Pro" pitchFamily="34" charset="0"/>
              </a:defRPr>
            </a:lvl2pPr>
            <a:lvl3pPr>
              <a:buClr>
                <a:srgbClr val="C00000"/>
              </a:buClr>
              <a:buSzPct val="100000"/>
              <a:defRPr sz="1800">
                <a:latin typeface="Myriad Pro" pitchFamily="34" charset="0"/>
              </a:defRPr>
            </a:lvl3pPr>
            <a:lvl4pPr>
              <a:buClr>
                <a:srgbClr val="C00000"/>
              </a:buClr>
              <a:buSzPct val="100000"/>
              <a:defRPr sz="1800">
                <a:latin typeface="Myriad Pro" pitchFamily="34" charset="0"/>
              </a:defRPr>
            </a:lvl4pPr>
            <a:lvl5pPr>
              <a:buClr>
                <a:srgbClr val="C00000"/>
              </a:buClr>
              <a:buSzPct val="100000"/>
              <a:defRPr sz="18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338317" y="1328701"/>
            <a:ext cx="4506688" cy="350722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07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700637" y="1235553"/>
            <a:ext cx="7398589" cy="28388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buClr>
                <a:srgbClr val="C00000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3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and Text (Below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94" y="1246506"/>
            <a:ext cx="6560911" cy="2522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buClr>
                <a:srgbClr val="C00000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99" y="3842414"/>
            <a:ext cx="6585857" cy="457535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95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Full Screen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3999" cy="4654296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232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20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chemeClr val="bg2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3" name="Title 7"/>
          <p:cNvSpPr txBox="1">
            <a:spLocks/>
          </p:cNvSpPr>
          <p:nvPr userDrawn="1"/>
        </p:nvSpPr>
        <p:spPr>
          <a:xfrm>
            <a:off x="-1916" y="1644643"/>
            <a:ext cx="9145915" cy="87347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Thank you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25"/>
          <a:stretch/>
        </p:blipFill>
        <p:spPr>
          <a:xfrm>
            <a:off x="1353" y="2825088"/>
            <a:ext cx="9141293" cy="2318412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625" y="4590434"/>
            <a:ext cx="1275009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Subhead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5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Inset Tex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33708" y="1347035"/>
            <a:ext cx="8179329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+mn-lt"/>
              </a:defRPr>
            </a:lvl1pPr>
            <a:lvl2pPr>
              <a:buNone/>
              <a:defRPr sz="1800">
                <a:latin typeface="+mn-lt"/>
              </a:defRPr>
            </a:lvl2pPr>
            <a:lvl3pPr>
              <a:buNone/>
              <a:defRPr sz="1800">
                <a:latin typeface="+mn-lt"/>
              </a:defRPr>
            </a:lvl3pPr>
            <a:lvl4pPr>
              <a:buNone/>
              <a:defRPr sz="1800">
                <a:latin typeface="+mn-lt"/>
              </a:defRPr>
            </a:lvl4pPr>
            <a:lvl5pPr>
              <a:buNone/>
              <a:defRPr sz="18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308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Bullets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 sz="1600">
                <a:latin typeface="+mn-lt"/>
              </a:defRPr>
            </a:lvl1pPr>
            <a:lvl2pPr>
              <a:buClr>
                <a:srgbClr val="C00000"/>
              </a:buClr>
              <a:defRPr sz="1600">
                <a:latin typeface="+mn-lt"/>
              </a:defRPr>
            </a:lvl2pPr>
            <a:lvl3pPr>
              <a:buClr>
                <a:srgbClr val="C00000"/>
              </a:buClr>
              <a:defRPr sz="1600">
                <a:latin typeface="+mn-lt"/>
              </a:defRPr>
            </a:lvl3pPr>
            <a:lvl4pPr>
              <a:buClr>
                <a:srgbClr val="C00000"/>
              </a:buClr>
              <a:defRPr sz="1600">
                <a:latin typeface="+mn-lt"/>
              </a:defRPr>
            </a:lvl4pPr>
            <a:lvl5pPr>
              <a:buClr>
                <a:srgbClr val="C00000"/>
              </a:buClr>
              <a:defRPr sz="16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3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Tex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+mn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32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L) and Bullets (R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34517" y="1250307"/>
            <a:ext cx="3874559" cy="27944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68263" indent="0">
              <a:buClr>
                <a:schemeClr val="accent1"/>
              </a:buClr>
              <a:buFontTx/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1" y="1724303"/>
            <a:ext cx="4579937" cy="685800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>
                <a:latin typeface="+mj-lt"/>
              </a:defRPr>
            </a:lvl1pPr>
            <a:lvl2pPr>
              <a:buClr>
                <a:srgbClr val="C00000"/>
              </a:buClr>
              <a:defRPr>
                <a:latin typeface="+mj-lt"/>
              </a:defRPr>
            </a:lvl2pPr>
            <a:lvl3pPr>
              <a:buClr>
                <a:srgbClr val="C00000"/>
              </a:buClr>
              <a:defRPr>
                <a:latin typeface="+mj-lt"/>
              </a:defRPr>
            </a:lvl3pPr>
            <a:lvl4pPr>
              <a:buClr>
                <a:srgbClr val="C00000"/>
              </a:buClr>
              <a:defRPr>
                <a:latin typeface="+mj-lt"/>
              </a:defRPr>
            </a:lvl4pPr>
            <a:lvl5pPr>
              <a:buClr>
                <a:srgbClr val="C00000"/>
              </a:buClr>
              <a:defRPr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316602"/>
            <a:ext cx="4572000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46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(L) and Image (R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42991" y="1250307"/>
            <a:ext cx="3720495" cy="2861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 marL="68263" indent="0">
              <a:buClr>
                <a:schemeClr val="accent1"/>
              </a:buClr>
              <a:buSzPct val="100000"/>
              <a:buFontTx/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5780" y="1703397"/>
            <a:ext cx="4500112" cy="685800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buSzPct val="100000"/>
              <a:defRPr sz="1800">
                <a:latin typeface="+mn-lt"/>
              </a:defRPr>
            </a:lvl1pPr>
            <a:lvl2pPr>
              <a:buClr>
                <a:srgbClr val="C00000"/>
              </a:buClr>
              <a:buSzPct val="100000"/>
              <a:defRPr sz="1800">
                <a:latin typeface="+mn-lt"/>
              </a:defRPr>
            </a:lvl2pPr>
            <a:lvl3pPr>
              <a:buClr>
                <a:srgbClr val="C00000"/>
              </a:buClr>
              <a:buSzPct val="100000"/>
              <a:defRPr sz="1800">
                <a:latin typeface="+mn-lt"/>
              </a:defRPr>
            </a:lvl3pPr>
            <a:lvl4pPr>
              <a:buClr>
                <a:srgbClr val="C00000"/>
              </a:buClr>
              <a:buSzPct val="100000"/>
              <a:defRPr sz="1800">
                <a:latin typeface="+mn-lt"/>
              </a:defRPr>
            </a:lvl4pPr>
            <a:lvl5pPr>
              <a:buClr>
                <a:srgbClr val="C00000"/>
              </a:buClr>
              <a:buSzPct val="100000"/>
              <a:defRPr sz="18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338317" y="1328701"/>
            <a:ext cx="4506688" cy="350722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17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 txBox="1">
            <a:spLocks/>
          </p:cNvSpPr>
          <p:nvPr userDrawn="1"/>
        </p:nvSpPr>
        <p:spPr>
          <a:xfrm>
            <a:off x="183751" y="4846320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A0BCD-70B4-4B9D-BC9B-42A87D9211B4}" type="slidenum">
              <a:rPr lang="en-US" sz="600" b="0" smtClean="0">
                <a:latin typeface="+mn-lt"/>
              </a:rPr>
              <a:pPr marL="0" marR="914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600" b="0" baseline="0" dirty="0" smtClean="0">
                <a:latin typeface="+mn-lt"/>
              </a:rPr>
              <a:t>     </a:t>
            </a: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9" t="86282" b="10713"/>
          <a:stretch/>
        </p:blipFill>
        <p:spPr>
          <a:xfrm>
            <a:off x="-1" y="4671763"/>
            <a:ext cx="7811839" cy="87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795" y="4645941"/>
            <a:ext cx="1008320" cy="2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95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63" r:id="rId10"/>
    <p:sldLayoutId id="2147484734" r:id="rId11"/>
    <p:sldLayoutId id="2147484736" r:id="rId12"/>
    <p:sldLayoutId id="2147484755" r:id="rId13"/>
    <p:sldLayoutId id="2147484761" r:id="rId14"/>
    <p:sldLayoutId id="2147484762" r:id="rId15"/>
    <p:sldLayoutId id="2147484763" r:id="rId16"/>
    <p:sldLayoutId id="2147484764" r:id="rId1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 userDrawn="1">
          <p15:clr>
            <a:srgbClr val="F26B43"/>
          </p15:clr>
        </p15:guide>
        <p15:guide id="2" pos="3816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orient="horz" pos="21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 txBox="1">
            <a:spLocks/>
          </p:cNvSpPr>
          <p:nvPr userDrawn="1"/>
        </p:nvSpPr>
        <p:spPr>
          <a:xfrm>
            <a:off x="183751" y="4846320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A0BCD-70B4-4B9D-BC9B-42A87D9211B4}" type="slidenum">
              <a:rPr lang="en-US" sz="600" b="0" smtClean="0">
                <a:latin typeface="+mn-lt"/>
              </a:rPr>
              <a:pPr marL="0" marR="914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600" b="0" baseline="0" dirty="0" smtClean="0">
                <a:latin typeface="+mn-lt"/>
              </a:rPr>
              <a:t>     </a:t>
            </a: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9" t="86282" b="10713"/>
          <a:stretch/>
        </p:blipFill>
        <p:spPr>
          <a:xfrm>
            <a:off x="-1" y="4671763"/>
            <a:ext cx="7811839" cy="87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0163" y="4639911"/>
            <a:ext cx="1006260" cy="19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32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740" r:id="rId11"/>
    <p:sldLayoutId id="2147484739" r:id="rId12"/>
    <p:sldLayoutId id="2147484754" r:id="rId13"/>
    <p:sldLayoutId id="2147484667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9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orient="horz" pos="21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.jpeg"/><Relationship Id="rId9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microsoft.com/office/2007/relationships/hdphoto" Target="../media/hdphoto2.wdp"/><Relationship Id="rId9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ctrTitle" hasCustomPrompt="1"/>
          </p:nvPr>
        </p:nvSpPr>
        <p:spPr>
          <a:xfrm>
            <a:off x="599474" y="1777031"/>
            <a:ext cx="4783798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z="2400" dirty="0"/>
              <a:t>CLARITY MATRIX G3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LCD VIDEO </a:t>
            </a:r>
            <a:r>
              <a:rPr lang="en-US" sz="2400" dirty="0"/>
              <a:t>WALL SYSTEM</a:t>
            </a:r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599475" y="2296828"/>
            <a:ext cx="4481234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>
                <a:latin typeface="+mj-lt"/>
              </a:rPr>
              <a:t>Product Overview – </a:t>
            </a:r>
            <a:r>
              <a:rPr lang="en-US" dirty="0" smtClean="0">
                <a:latin typeface="+mj-lt"/>
              </a:rPr>
              <a:t>January 2020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218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Mounting for Clarity </a:t>
            </a:r>
            <a:r>
              <a:rPr lang="en-US" dirty="0"/>
              <a:t>Matrix </a:t>
            </a:r>
            <a:r>
              <a:rPr lang="en-US" dirty="0" smtClean="0"/>
              <a:t>G3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Mounting Options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4746" y="3877984"/>
            <a:ext cx="4222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latin typeface="+mn-lt"/>
              </a:rPr>
              <a:t>Planar </a:t>
            </a:r>
            <a:r>
              <a:rPr lang="en-US" sz="1600" dirty="0" err="1" smtClean="0">
                <a:latin typeface="+mn-lt"/>
              </a:rPr>
              <a:t>EasyAxis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Mounting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30970" y="3875223"/>
            <a:ext cx="4343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latin typeface="+mn-lt"/>
              </a:rPr>
              <a:t>VESA </a:t>
            </a:r>
            <a:r>
              <a:rPr lang="en-US" sz="1600" dirty="0">
                <a:latin typeface="+mn-lt"/>
              </a:rPr>
              <a:t>mount hole </a:t>
            </a:r>
            <a:r>
              <a:rPr lang="en-US" sz="1600" dirty="0" smtClean="0">
                <a:latin typeface="+mn-lt"/>
              </a:rPr>
              <a:t>pattern (optional)</a:t>
            </a:r>
            <a:endParaRPr lang="en-US" sz="1600" dirty="0">
              <a:latin typeface="+mn-lt"/>
            </a:endParaRPr>
          </a:p>
        </p:txBody>
      </p:sp>
      <p:pic>
        <p:nvPicPr>
          <p:cNvPr id="7" name="Picture 6" descr="46 vesa back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59582" y="1279098"/>
            <a:ext cx="4353411" cy="2498204"/>
          </a:xfrm>
          <a:prstGeom prst="rect">
            <a:avLst/>
          </a:prstGeom>
        </p:spPr>
      </p:pic>
      <p:pic>
        <p:nvPicPr>
          <p:cNvPr id="8" name="Picture 7" descr="46l single panel back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5168" y="1289539"/>
            <a:ext cx="4325264" cy="247564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982345" y="1691774"/>
            <a:ext cx="1535723" cy="158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5187807" y="2513468"/>
            <a:ext cx="1472223" cy="11723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31878" y="2012037"/>
            <a:ext cx="1723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400 x 400 mm</a:t>
            </a:r>
          </a:p>
        </p:txBody>
      </p:sp>
    </p:spTree>
    <p:extLst>
      <p:ext uri="{BB962C8B-B14F-4D97-AF65-F5344CB8AC3E}">
        <p14:creationId xmlns:p14="http://schemas.microsoft.com/office/powerpoint/2010/main" val="333077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533709" y="1178194"/>
            <a:ext cx="5303211" cy="854641"/>
          </a:xfrm>
        </p:spPr>
        <p:txBody>
          <a:bodyPr/>
          <a:lstStyle/>
          <a:p>
            <a:pPr marL="354013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Industry’s thinnest LCD video </a:t>
            </a:r>
            <a:r>
              <a:rPr lang="en-US" sz="1600" dirty="0" smtClean="0"/>
              <a:t>wall</a:t>
            </a:r>
          </a:p>
          <a:p>
            <a:pPr marL="354013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Perfect display-to-display alignment with alignment cams for 6-axis of adjustment</a:t>
            </a:r>
          </a:p>
          <a:p>
            <a:pPr marL="354013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ADA-compliant </a:t>
            </a:r>
            <a:r>
              <a:rPr lang="en-US" sz="1600" dirty="0"/>
              <a:t>mounted depth as small as 3.5” (88mm) </a:t>
            </a:r>
            <a:endParaRPr lang="en-US" sz="1600" dirty="0" smtClean="0"/>
          </a:p>
          <a:p>
            <a:pPr marL="354013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Reduces </a:t>
            </a:r>
            <a:r>
              <a:rPr lang="en-US" sz="1600" dirty="0"/>
              <a:t>alignment </a:t>
            </a:r>
            <a:r>
              <a:rPr lang="en-US" sz="1600" dirty="0" smtClean="0"/>
              <a:t>time</a:t>
            </a:r>
          </a:p>
          <a:p>
            <a:pPr marL="354013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Easy </a:t>
            </a:r>
            <a:r>
              <a:rPr lang="en-US" sz="1600" dirty="0"/>
              <a:t>front </a:t>
            </a:r>
            <a:r>
              <a:rPr lang="en-US" sz="1600" dirty="0" smtClean="0"/>
              <a:t>access ─ </a:t>
            </a:r>
            <a:r>
              <a:rPr lang="en-US" sz="1600" dirty="0"/>
              <a:t>All adjustments are done from the </a:t>
            </a:r>
            <a:r>
              <a:rPr lang="en-US" sz="1600" dirty="0" smtClean="0"/>
              <a:t>top</a:t>
            </a:r>
          </a:p>
          <a:p>
            <a:pPr marL="354013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Built-in </a:t>
            </a:r>
            <a:r>
              <a:rPr lang="en-US" sz="1600" dirty="0"/>
              <a:t>service </a:t>
            </a:r>
            <a:r>
              <a:rPr lang="en-US" sz="1600" dirty="0" smtClean="0"/>
              <a:t>mode</a:t>
            </a:r>
          </a:p>
          <a:p>
            <a:pPr marL="354013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Mounts </a:t>
            </a:r>
            <a:r>
              <a:rPr lang="en-US" sz="1600" dirty="0"/>
              <a:t>are included with the </a:t>
            </a:r>
            <a:r>
              <a:rPr lang="en-US" sz="1600" dirty="0" smtClean="0"/>
              <a:t>displays</a:t>
            </a:r>
            <a:endParaRPr lang="en-US" sz="16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Mounting for Clarity Matrix G3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Planar </a:t>
            </a:r>
            <a:r>
              <a:rPr lang="en-US" dirty="0" err="1"/>
              <a:t>EasyAxis</a:t>
            </a:r>
            <a:r>
              <a:rPr lang="en-US" dirty="0"/>
              <a:t> Mounting System</a:t>
            </a:r>
          </a:p>
        </p:txBody>
      </p:sp>
      <p:pic>
        <p:nvPicPr>
          <p:cNvPr id="5" name="Picture 4" descr="wall-black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529325" y="804626"/>
            <a:ext cx="3492342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342805" y="3623414"/>
            <a:ext cx="4575005" cy="1016313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New Interface </a:t>
            </a:r>
            <a:r>
              <a:rPr lang="en-US" sz="1400" dirty="0" smtClean="0"/>
              <a:t>Board─ Provides shorting protection for improperly terminated power cables</a:t>
            </a:r>
            <a:endParaRPr lang="en-US" sz="14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Memory </a:t>
            </a:r>
            <a:r>
              <a:rPr lang="en-US" sz="1400" dirty="0" smtClean="0"/>
              <a:t>chip─ stores </a:t>
            </a:r>
            <a:r>
              <a:rPr lang="en-US" sz="1400" dirty="0"/>
              <a:t>SN, color calibration </a:t>
            </a:r>
            <a:r>
              <a:rPr lang="en-US" sz="1400" dirty="0" smtClean="0"/>
              <a:t>values for each panel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G3 LCD Video Wall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Planar </a:t>
            </a:r>
            <a:r>
              <a:rPr lang="en-US" dirty="0" err="1"/>
              <a:t>EasyAxis</a:t>
            </a:r>
            <a:r>
              <a:rPr lang="en-US" dirty="0"/>
              <a:t> Mounting System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67836" y="1146053"/>
            <a:ext cx="4039426" cy="2654695"/>
            <a:chOff x="4867836" y="1146053"/>
            <a:chExt cx="4039426" cy="2654695"/>
          </a:xfrm>
        </p:grpSpPr>
        <p:pic>
          <p:nvPicPr>
            <p:cNvPr id="8" name="Picture 8" descr="46l 2x2 mounts front.JPG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730" b="89764" l="15214" r="847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0" t="12833" r="15166" b="10405"/>
            <a:stretch>
              <a:fillRect/>
            </a:stretch>
          </p:blipFill>
          <p:spPr bwMode="auto">
            <a:xfrm>
              <a:off x="4867836" y="1146053"/>
              <a:ext cx="4039426" cy="2513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001279" y="3523749"/>
              <a:ext cx="37725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6"/>
                </a:buClr>
              </a:pPr>
              <a:r>
                <a:rPr lang="en-US" sz="1200" i="1" dirty="0" smtClean="0">
                  <a:latin typeface="+mn-lt"/>
                </a:rPr>
                <a:t>Same wall brackets and spacers as Clarity Matrix G2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4867" y="1276633"/>
            <a:ext cx="3905247" cy="2260310"/>
            <a:chOff x="1080209" y="2558549"/>
            <a:chExt cx="3720906" cy="2129729"/>
          </a:xfrm>
        </p:grpSpPr>
        <p:pic>
          <p:nvPicPr>
            <p:cNvPr id="11" name="Picture 10" descr="46l single panel back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80209" y="2558549"/>
              <a:ext cx="3720906" cy="2129729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3053616" y="3080613"/>
              <a:ext cx="1129317" cy="8569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61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79" y="991447"/>
            <a:ext cx="8195733" cy="2767753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Fiber Video Extension</a:t>
            </a:r>
          </a:p>
          <a:p>
            <a:r>
              <a:rPr lang="en-US" dirty="0" smtClean="0">
                <a:latin typeface="+mj-lt"/>
              </a:rPr>
              <a:t>LEDs at display and Video </a:t>
            </a:r>
            <a:r>
              <a:rPr lang="en-US" dirty="0"/>
              <a:t>C</a:t>
            </a:r>
            <a:r>
              <a:rPr lang="en-US" dirty="0" smtClean="0">
                <a:latin typeface="+mj-lt"/>
              </a:rPr>
              <a:t>ontroller aid diagnostics and troubleshooting</a:t>
            </a:r>
          </a:p>
          <a:p>
            <a:r>
              <a:rPr lang="en-US" dirty="0" smtClean="0">
                <a:latin typeface="+mj-lt"/>
              </a:rPr>
              <a:t>Video extension cable integrity sensing</a:t>
            </a:r>
          </a:p>
          <a:p>
            <a:r>
              <a:rPr lang="en-US" dirty="0" smtClean="0">
                <a:latin typeface="+mj-lt"/>
              </a:rPr>
              <a:t>Mullion compensation</a:t>
            </a:r>
          </a:p>
          <a:p>
            <a:r>
              <a:rPr lang="en-US" dirty="0" smtClean="0">
                <a:latin typeface="+mj-lt"/>
              </a:rPr>
              <a:t>EDID Management</a:t>
            </a:r>
          </a:p>
          <a:p>
            <a:r>
              <a:rPr lang="en-US" dirty="0" smtClean="0">
                <a:latin typeface="+mj-lt"/>
              </a:rPr>
              <a:t>Serial number capture</a:t>
            </a:r>
          </a:p>
          <a:p>
            <a:r>
              <a:rPr lang="en-US" dirty="0" smtClean="0">
                <a:latin typeface="+mj-lt"/>
              </a:rPr>
              <a:t>Configuration and settings export/import</a:t>
            </a:r>
          </a:p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Standard </a:t>
            </a:r>
            <a:r>
              <a:rPr lang="en-US" dirty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ideo </a:t>
            </a:r>
            <a:r>
              <a:rPr lang="en-US" dirty="0" smtClean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ontroller now offers 9 outputs to drive up to (9) 1080p displays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6-point and 32-point multi-touch option kits available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763" y="138910"/>
            <a:ext cx="8826595" cy="464342"/>
          </a:xfrm>
        </p:spPr>
        <p:txBody>
          <a:bodyPr/>
          <a:lstStyle/>
          <a:p>
            <a:r>
              <a:rPr lang="en-US" dirty="0" smtClean="0"/>
              <a:t>Additional Features and Options for Clarity Matrix G3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8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62764" y="121977"/>
            <a:ext cx="7772400" cy="464342"/>
          </a:xfrm>
        </p:spPr>
        <p:txBody>
          <a:bodyPr/>
          <a:lstStyle/>
          <a:p>
            <a:r>
              <a:rPr lang="en-US" dirty="0" smtClean="0"/>
              <a:t>Clarity Matrix G3 Complete</a:t>
            </a:r>
            <a:endParaRPr lang="en-US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162764" y="1206487"/>
            <a:ext cx="60803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1">
              <a:spcBef>
                <a:spcPts val="700"/>
              </a:spcBef>
              <a:buClr>
                <a:schemeClr val="accent1"/>
              </a:buClr>
            </a:pPr>
            <a:r>
              <a:rPr lang="en-US" sz="1400" dirty="0" smtClean="0">
                <a:latin typeface="+mj-lt"/>
                <a:cs typeface="+mn-cs"/>
              </a:rPr>
              <a:t>Models:</a:t>
            </a:r>
          </a:p>
          <a:p>
            <a:pPr marL="354330" lvl="1" indent="-285750">
              <a:spcBef>
                <a:spcPts val="7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  <a:cs typeface="+mn-cs"/>
              </a:rPr>
              <a:t>Clarity</a:t>
            </a:r>
            <a:r>
              <a:rPr lang="en-US" sz="1400" baseline="30000" dirty="0" smtClean="0"/>
              <a:t>®</a:t>
            </a:r>
            <a:r>
              <a:rPr lang="en-US" sz="1400" dirty="0" smtClean="0">
                <a:latin typeface="+mj-lt"/>
                <a:cs typeface="+mn-cs"/>
              </a:rPr>
              <a:t> Matrix</a:t>
            </a:r>
            <a:r>
              <a:rPr lang="en-US" sz="1400" baseline="30000" dirty="0" smtClean="0"/>
              <a:t>®</a:t>
            </a:r>
            <a:r>
              <a:rPr lang="en-US" sz="1400" dirty="0" smtClean="0">
                <a:latin typeface="+mj-lt"/>
                <a:cs typeface="+mn-cs"/>
              </a:rPr>
              <a:t> G3 Complete</a:t>
            </a:r>
            <a:r>
              <a:rPr lang="en-US" sz="1400" baseline="30000" dirty="0" smtClean="0"/>
              <a:t>™</a:t>
            </a:r>
            <a:r>
              <a:rPr lang="en-US" sz="1400" dirty="0" smtClean="0">
                <a:latin typeface="+mj-lt"/>
                <a:cs typeface="+mn-cs"/>
              </a:rPr>
              <a:t> LX55M-L 2x2</a:t>
            </a:r>
          </a:p>
          <a:p>
            <a:pPr marL="354330" lvl="1" indent="-285750">
              <a:spcBef>
                <a:spcPts val="7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Clarity Matrix G3 Complete LX55M-L </a:t>
            </a:r>
            <a:r>
              <a:rPr lang="en-US" sz="1400" dirty="0" smtClean="0"/>
              <a:t>3x3</a:t>
            </a:r>
          </a:p>
          <a:p>
            <a:pPr marL="354330" lvl="1" indent="-285750">
              <a:spcBef>
                <a:spcPts val="7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Clarity Matrix G3 Complete LX55M-L </a:t>
            </a:r>
            <a:r>
              <a:rPr lang="en-US" sz="1400" dirty="0" smtClean="0"/>
              <a:t>4x4</a:t>
            </a:r>
          </a:p>
          <a:p>
            <a:pPr marL="354330" lvl="1" indent="-285750">
              <a:spcBef>
                <a:spcPts val="7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68580" lvl="1">
              <a:spcBef>
                <a:spcPts val="700"/>
              </a:spcBef>
              <a:buClr>
                <a:schemeClr val="accent1"/>
              </a:buClr>
            </a:pPr>
            <a:r>
              <a:rPr lang="en-US" sz="1400" dirty="0" smtClean="0"/>
              <a:t>Video Wall Display:</a:t>
            </a:r>
          </a:p>
          <a:p>
            <a:pPr marL="354330" lvl="1" indent="-285750">
              <a:spcBef>
                <a:spcPts val="7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55” diagonal</a:t>
            </a:r>
          </a:p>
          <a:p>
            <a:pPr marL="354330" lvl="1" indent="-285750">
              <a:spcBef>
                <a:spcPts val="7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0.88 tiled bezel width</a:t>
            </a:r>
          </a:p>
          <a:p>
            <a:pPr marL="354330" lvl="1" indent="-285750">
              <a:spcBef>
                <a:spcPts val="7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1920x1080 resolution</a:t>
            </a:r>
          </a:p>
          <a:p>
            <a:pPr marL="354330" lvl="1" indent="-285750">
              <a:spcBef>
                <a:spcPts val="7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500 nit brightness</a:t>
            </a:r>
          </a:p>
          <a:p>
            <a:pPr marL="354330" lvl="1" indent="-285750">
              <a:spcBef>
                <a:spcPts val="7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54330" lvl="1" indent="-285750">
              <a:spcBef>
                <a:spcPts val="7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54330" lvl="1" indent="-285750">
              <a:spcBef>
                <a:spcPts val="7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+mj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88703" y="1763862"/>
            <a:ext cx="1606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dirty="0" smtClean="0">
                <a:solidFill>
                  <a:schemeClr val="bg2"/>
                </a:solidFill>
                <a:latin typeface="+mn-lt"/>
              </a:rPr>
              <a:t>Insert Image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98439" y="632121"/>
            <a:ext cx="8678862" cy="373568"/>
          </a:xfrm>
        </p:spPr>
        <p:txBody>
          <a:bodyPr/>
          <a:lstStyle/>
          <a:p>
            <a:r>
              <a:rPr lang="en-US" sz="1950" dirty="0" smtClean="0"/>
              <a:t>Pre-packaged 2x2, 3x3 or 4x4 LCD Video Walls with Everything</a:t>
            </a:r>
            <a:endParaRPr lang="en-US" sz="19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62" y="1622147"/>
            <a:ext cx="3596411" cy="202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7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62764" y="121977"/>
            <a:ext cx="7772400" cy="464342"/>
          </a:xfrm>
        </p:spPr>
        <p:txBody>
          <a:bodyPr/>
          <a:lstStyle/>
          <a:p>
            <a:r>
              <a:rPr lang="en-US" dirty="0" smtClean="0"/>
              <a:t>Clarity Matrix G3 Complete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2764" y="1206487"/>
            <a:ext cx="60803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1">
              <a:spcBef>
                <a:spcPts val="700"/>
              </a:spcBef>
              <a:buClr>
                <a:schemeClr val="accent1"/>
              </a:buClr>
            </a:pPr>
            <a:r>
              <a:rPr lang="en-US" sz="1400" dirty="0" smtClean="0">
                <a:latin typeface="+mj-lt"/>
                <a:cs typeface="+mn-cs"/>
              </a:rPr>
              <a:t>Includes:</a:t>
            </a:r>
          </a:p>
          <a:p>
            <a:pPr marL="411480" lvl="1" indent="-342900">
              <a:spcBef>
                <a:spcPts val="7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j-lt"/>
                <a:cs typeface="+mn-cs"/>
              </a:rPr>
              <a:t>55</a:t>
            </a:r>
            <a:r>
              <a:rPr lang="en-US" sz="1400" dirty="0">
                <a:latin typeface="+mj-lt"/>
                <a:cs typeface="+mn-cs"/>
              </a:rPr>
              <a:t>" Clarity Matrix G3 </a:t>
            </a:r>
            <a:r>
              <a:rPr lang="en-US" sz="1400" dirty="0" smtClean="0">
                <a:latin typeface="+mj-lt"/>
                <a:cs typeface="+mn-cs"/>
              </a:rPr>
              <a:t>LX55M</a:t>
            </a:r>
          </a:p>
          <a:p>
            <a:pPr marL="411480" lvl="1" indent="-342900">
              <a:spcBef>
                <a:spcPts val="7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4, 9 or 16 Full HD video wall displays</a:t>
            </a:r>
          </a:p>
          <a:p>
            <a:pPr marL="411480" lvl="1" indent="-342900">
              <a:spcBef>
                <a:spcPts val="7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j-lt"/>
                <a:cs typeface="+mn-cs"/>
              </a:rPr>
              <a:t>Video controller and power supply electronics with redundancy option</a:t>
            </a:r>
          </a:p>
          <a:p>
            <a:pPr marL="411480" lvl="1" indent="-342900">
              <a:spcBef>
                <a:spcPts val="7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j-lt"/>
                <a:cs typeface="+mn-cs"/>
              </a:rPr>
              <a:t>Display interconnect and 200’ homerun cables</a:t>
            </a:r>
          </a:p>
          <a:p>
            <a:pPr marL="411480" lvl="1" indent="-342900">
              <a:spcBef>
                <a:spcPts val="7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j-lt"/>
                <a:cs typeface="+mn-cs"/>
              </a:rPr>
              <a:t>Trim</a:t>
            </a:r>
            <a:endParaRPr lang="en-US" sz="1400" dirty="0">
              <a:latin typeface="+mj-lt"/>
              <a:cs typeface="+mn-cs"/>
            </a:endParaRPr>
          </a:p>
          <a:p>
            <a:pPr marL="411480" lvl="1" indent="-342900">
              <a:spcBef>
                <a:spcPts val="7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+mj-lt"/>
                <a:cs typeface="+mn-cs"/>
              </a:rPr>
              <a:t>Mounts</a:t>
            </a:r>
          </a:p>
          <a:p>
            <a:pPr marL="411480" lvl="1" indent="-342900">
              <a:spcBef>
                <a:spcPts val="7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j-lt"/>
                <a:cs typeface="+mn-cs"/>
              </a:rPr>
              <a:t>Spare displays </a:t>
            </a:r>
          </a:p>
          <a:p>
            <a:pPr marL="868680" lvl="2" indent="-342900">
              <a:spcBef>
                <a:spcPts val="7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+mj-lt"/>
                <a:cs typeface="+mn-cs"/>
              </a:rPr>
              <a:t>2x2 = 1 spare</a:t>
            </a:r>
          </a:p>
          <a:p>
            <a:pPr marL="868680" lvl="2" indent="-342900">
              <a:spcBef>
                <a:spcPts val="7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+mj-lt"/>
                <a:cs typeface="+mn-cs"/>
              </a:rPr>
              <a:t>3x3 = 2 spares</a:t>
            </a:r>
          </a:p>
          <a:p>
            <a:pPr marL="868680" lvl="2" indent="-342900">
              <a:spcBef>
                <a:spcPts val="7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+mj-lt"/>
                <a:cs typeface="+mn-cs"/>
              </a:rPr>
              <a:t>4x4 = 3 spares</a:t>
            </a:r>
          </a:p>
          <a:p>
            <a:pPr marL="354330" lvl="1" indent="-285750">
              <a:spcBef>
                <a:spcPts val="7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54330" lvl="1" indent="-285750">
              <a:spcBef>
                <a:spcPts val="7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+mj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88703" y="1763862"/>
            <a:ext cx="1606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dirty="0" smtClean="0">
                <a:solidFill>
                  <a:schemeClr val="bg2"/>
                </a:solidFill>
                <a:latin typeface="+mn-lt"/>
              </a:rPr>
              <a:t>Insert Image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98439" y="632121"/>
            <a:ext cx="8678862" cy="373568"/>
          </a:xfrm>
        </p:spPr>
        <p:txBody>
          <a:bodyPr/>
          <a:lstStyle/>
          <a:p>
            <a:r>
              <a:rPr lang="en-US" sz="1950" dirty="0" smtClean="0"/>
              <a:t>Pre-packaged 2x2, 3x3 or 4x4 LCD Video Walls with Everything</a:t>
            </a:r>
            <a:endParaRPr lang="en-US" sz="19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62" y="1622147"/>
            <a:ext cx="3596411" cy="202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9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G3 LCD Video Wall 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Naming &amp; Branding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91449" y="1334575"/>
          <a:ext cx="7629167" cy="29667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06524">
                  <a:extLst>
                    <a:ext uri="{9D8B030D-6E8A-4147-A177-3AD203B41FA5}">
                      <a16:colId xmlns:a16="http://schemas.microsoft.com/office/drawing/2014/main" val="2509431941"/>
                    </a:ext>
                  </a:extLst>
                </a:gridCol>
                <a:gridCol w="5922643">
                  <a:extLst>
                    <a:ext uri="{9D8B030D-6E8A-4147-A177-3AD203B41FA5}">
                      <a16:colId xmlns:a16="http://schemas.microsoft.com/office/drawing/2014/main" val="2680027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979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Company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Planar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25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Logo Branding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Planar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051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Family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Clarity</a:t>
                      </a:r>
                      <a:r>
                        <a:rPr lang="en-US" sz="1400" baseline="30000" dirty="0" smtClean="0"/>
                        <a:t>®</a:t>
                      </a:r>
                      <a:r>
                        <a:rPr lang="en-US" sz="1400" dirty="0" smtClean="0"/>
                        <a:t> Matrix</a:t>
                      </a:r>
                      <a:r>
                        <a:rPr lang="en-US" sz="1400" baseline="30000" dirty="0" smtClean="0"/>
                        <a:t>®</a:t>
                      </a:r>
                      <a:r>
                        <a:rPr lang="en-US" sz="1400" dirty="0" smtClean="0"/>
                        <a:t> G3 LCD Video Wall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634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Models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LX/MX46U, LX/MX46X, LX/MX55U, LX/MX55X, LX/MX55M, MX65U-4K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9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Electronics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Planar</a:t>
                      </a:r>
                      <a:r>
                        <a:rPr lang="en-US" sz="1400" baseline="30000" dirty="0" smtClean="0"/>
                        <a:t>®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Video</a:t>
                      </a:r>
                      <a:r>
                        <a:rPr lang="en-US" sz="1400" baseline="0" dirty="0" smtClean="0"/>
                        <a:t> Controller (VC)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654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 Supply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Planar</a:t>
                      </a:r>
                      <a:r>
                        <a:rPr lang="en-US" sz="1400" baseline="30000" dirty="0" smtClean="0"/>
                        <a:t>®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Remote Power Supply (RPS)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368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Software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Planar</a:t>
                      </a:r>
                      <a:r>
                        <a:rPr lang="en-US" sz="1400" baseline="30000" dirty="0" smtClean="0"/>
                        <a:t>®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WallDirector</a:t>
                      </a:r>
                      <a:r>
                        <a:rPr lang="en-US" sz="1400" baseline="30000" dirty="0" smtClean="0"/>
                        <a:t>™</a:t>
                      </a:r>
                      <a:r>
                        <a:rPr lang="en-US" sz="1400" dirty="0" smtClean="0"/>
                        <a:t> Software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608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69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G3 LCD Video Wall 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LCD Model Name </a:t>
            </a:r>
            <a:r>
              <a:rPr lang="en-US" dirty="0" smtClean="0"/>
              <a:t>Legend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75698" y="1248040"/>
          <a:ext cx="8352832" cy="233843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70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5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0462">
                  <a:extLst>
                    <a:ext uri="{9D8B030D-6E8A-4147-A177-3AD203B41FA5}">
                      <a16:colId xmlns:a16="http://schemas.microsoft.com/office/drawing/2014/main" val="607110427"/>
                    </a:ext>
                  </a:extLst>
                </a:gridCol>
                <a:gridCol w="1223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06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16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1647">
                  <a:extLst>
                    <a:ext uri="{9D8B030D-6E8A-4147-A177-3AD203B41FA5}">
                      <a16:colId xmlns:a16="http://schemas.microsoft.com/office/drawing/2014/main" val="542089801"/>
                    </a:ext>
                  </a:extLst>
                </a:gridCol>
              </a:tblGrid>
              <a:tr h="382454">
                <a:tc gridSpan="8"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Product Family: Clarity Matrix G3 LCD Video Wall System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454">
                <a:tc gridSpan="8"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Product Models: LX, MX, 3D</a:t>
                      </a:r>
                      <a:endParaRPr lang="en-US" sz="12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681">
                <a:tc gridSpan="3"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Product Options:</a:t>
                      </a:r>
                      <a:endParaRPr lang="en-US" sz="12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801"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/>
                        <a:t>Brightness</a:t>
                      </a:r>
                      <a:endParaRPr lang="en-US" sz="1200" b="0" u="sng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/>
                        <a:t>Diagonal</a:t>
                      </a:r>
                      <a:endParaRPr lang="en-US" sz="1200" b="0" u="sng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u="sng" dirty="0" smtClean="0"/>
                        <a:t>Tiled Bezel Width</a:t>
                      </a:r>
                      <a:endParaRPr lang="en-US" sz="1200" b="0" u="sng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dirty="0" smtClean="0"/>
                        <a:t>4K</a:t>
                      </a:r>
                      <a:endParaRPr lang="en-US" sz="1200" b="0" u="sng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/>
                        <a:t>Orientation</a:t>
                      </a:r>
                      <a:endParaRPr lang="en-US" sz="1200" b="0" u="sng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/>
                        <a:t>ERO</a:t>
                      </a:r>
                      <a:endParaRPr lang="en-US" sz="1200" b="0" u="sng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/>
                        <a:t>Fiber</a:t>
                      </a:r>
                      <a:endParaRPr lang="en-US" sz="1200" b="0" u="sng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sng" dirty="0" smtClean="0">
                          <a:solidFill>
                            <a:schemeClr val="bg1"/>
                          </a:solidFill>
                          <a:latin typeface="+mj-lt"/>
                        </a:rPr>
                        <a:t>3D</a:t>
                      </a:r>
                      <a:endParaRPr lang="en-US" sz="1200" b="0" u="sng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3042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LX – 500 Nit</a:t>
                      </a:r>
                    </a:p>
                    <a:p>
                      <a:pPr algn="r" defTabSz="860425"/>
                      <a:r>
                        <a:rPr lang="en-US" sz="1200" dirty="0" smtClean="0"/>
                        <a:t>MX – 700 Nit / 800 Nit</a:t>
                      </a:r>
                      <a:endParaRPr lang="en-US" sz="12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46”</a:t>
                      </a:r>
                    </a:p>
                    <a:p>
                      <a:pPr algn="ctr"/>
                      <a:r>
                        <a:rPr lang="en-US" sz="1200" dirty="0" smtClean="0"/>
                        <a:t>55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”</a:t>
                      </a:r>
                      <a:endParaRPr lang="en-US" sz="1200" b="0" dirty="0" smtClean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  <a:p>
                      <a:pPr algn="ctr"/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65”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 – 3.7mm</a:t>
                      </a:r>
                    </a:p>
                    <a:p>
                      <a:pPr algn="ctr"/>
                      <a:r>
                        <a:rPr lang="en-US" sz="1200" dirty="0" smtClean="0"/>
                        <a:t>X – 1.7mm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 – &lt;1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mm</a:t>
                      </a:r>
                    </a:p>
                    <a:p>
                      <a:pPr algn="ctr"/>
                      <a:endParaRPr lang="en-US" sz="12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4K –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3840 x 2160 Resolution</a:t>
                      </a:r>
                      <a:endParaRPr lang="en-US" sz="1200" b="0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  <a:p>
                      <a:pPr marL="0" indent="0" algn="l"/>
                      <a:endParaRPr lang="en-US" sz="12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200" u="none" dirty="0" smtClean="0"/>
                        <a:t>L</a:t>
                      </a:r>
                      <a:r>
                        <a:rPr lang="en-US" sz="1200" u="none" baseline="0" dirty="0" smtClean="0"/>
                        <a:t> – </a:t>
                      </a:r>
                      <a:r>
                        <a:rPr lang="en-US" sz="1200" u="none" dirty="0" smtClean="0"/>
                        <a:t>Landscape</a:t>
                      </a:r>
                    </a:p>
                    <a:p>
                      <a:pPr marL="0" indent="0" algn="ctr"/>
                      <a:r>
                        <a:rPr lang="en-US" sz="1200" u="none" dirty="0" smtClean="0"/>
                        <a:t>P</a:t>
                      </a:r>
                      <a:r>
                        <a:rPr lang="en-US" sz="1200" u="none" baseline="0" dirty="0" smtClean="0"/>
                        <a:t> – Portrait</a:t>
                      </a:r>
                      <a:endParaRPr lang="en-US" sz="1200" u="none" dirty="0" smtClean="0"/>
                    </a:p>
                    <a:p>
                      <a:pPr marL="0" indent="0" algn="ctr"/>
                      <a:r>
                        <a:rPr lang="en-US" sz="1200" dirty="0" smtClean="0"/>
                        <a:t>V – VESA</a:t>
                      </a:r>
                      <a:endParaRPr lang="en-US" sz="12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ERO</a:t>
                      </a:r>
                      <a:endParaRPr lang="en-US" sz="12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</a:t>
                      </a:r>
                      <a:endParaRPr lang="en-US" sz="12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3D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74881" y="3635634"/>
            <a:ext cx="2005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MX55X-L 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MX55X-P-ERO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MX46U-L-ERO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9928" y="3635634"/>
            <a:ext cx="2005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LX55U-L-F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LX55X-V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LX46U-P-ERO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LX46U 3D</a:t>
            </a:r>
          </a:p>
        </p:txBody>
      </p:sp>
    </p:spTree>
    <p:extLst>
      <p:ext uri="{BB962C8B-B14F-4D97-AF65-F5344CB8AC3E}">
        <p14:creationId xmlns:p14="http://schemas.microsoft.com/office/powerpoint/2010/main" val="76609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17094"/>
            <a:ext cx="9144000" cy="3984472"/>
          </a:xfrm>
          <a:custGeom>
            <a:avLst/>
            <a:gdLst>
              <a:gd name="connsiteX0" fmla="*/ 0 w 8779531"/>
              <a:gd name="connsiteY0" fmla="*/ 0 h 3173098"/>
              <a:gd name="connsiteX1" fmla="*/ 8779531 w 8779531"/>
              <a:gd name="connsiteY1" fmla="*/ 0 h 3173098"/>
              <a:gd name="connsiteX2" fmla="*/ 8779531 w 8779531"/>
              <a:gd name="connsiteY2" fmla="*/ 3173098 h 3173098"/>
              <a:gd name="connsiteX3" fmla="*/ 0 w 8779531"/>
              <a:gd name="connsiteY3" fmla="*/ 3173098 h 3173098"/>
              <a:gd name="connsiteX4" fmla="*/ 0 w 8779531"/>
              <a:gd name="connsiteY4" fmla="*/ 0 h 3173098"/>
              <a:gd name="connsiteX0" fmla="*/ 0 w 8779531"/>
              <a:gd name="connsiteY0" fmla="*/ 0 h 3173098"/>
              <a:gd name="connsiteX1" fmla="*/ 8779531 w 8779531"/>
              <a:gd name="connsiteY1" fmla="*/ 1472453 h 3173098"/>
              <a:gd name="connsiteX2" fmla="*/ 8779531 w 8779531"/>
              <a:gd name="connsiteY2" fmla="*/ 3173098 h 3173098"/>
              <a:gd name="connsiteX3" fmla="*/ 0 w 8779531"/>
              <a:gd name="connsiteY3" fmla="*/ 3173098 h 3173098"/>
              <a:gd name="connsiteX4" fmla="*/ 0 w 8779531"/>
              <a:gd name="connsiteY4" fmla="*/ 0 h 3173098"/>
              <a:gd name="connsiteX0" fmla="*/ 235323 w 8779531"/>
              <a:gd name="connsiteY0" fmla="*/ 0 h 3394974"/>
              <a:gd name="connsiteX1" fmla="*/ 8779531 w 8779531"/>
              <a:gd name="connsiteY1" fmla="*/ 1694329 h 3394974"/>
              <a:gd name="connsiteX2" fmla="*/ 8779531 w 8779531"/>
              <a:gd name="connsiteY2" fmla="*/ 3394974 h 3394974"/>
              <a:gd name="connsiteX3" fmla="*/ 0 w 8779531"/>
              <a:gd name="connsiteY3" fmla="*/ 3394974 h 3394974"/>
              <a:gd name="connsiteX4" fmla="*/ 235323 w 8779531"/>
              <a:gd name="connsiteY4" fmla="*/ 0 h 3394974"/>
              <a:gd name="connsiteX0" fmla="*/ 235323 w 8779531"/>
              <a:gd name="connsiteY0" fmla="*/ 0 h 3394974"/>
              <a:gd name="connsiteX1" fmla="*/ 8779531 w 8779531"/>
              <a:gd name="connsiteY1" fmla="*/ 1956547 h 3394974"/>
              <a:gd name="connsiteX2" fmla="*/ 8779531 w 8779531"/>
              <a:gd name="connsiteY2" fmla="*/ 3394974 h 3394974"/>
              <a:gd name="connsiteX3" fmla="*/ 0 w 8779531"/>
              <a:gd name="connsiteY3" fmla="*/ 3394974 h 3394974"/>
              <a:gd name="connsiteX4" fmla="*/ 235323 w 8779531"/>
              <a:gd name="connsiteY4" fmla="*/ 0 h 3394974"/>
              <a:gd name="connsiteX0" fmla="*/ 0 w 8544208"/>
              <a:gd name="connsiteY0" fmla="*/ 0 h 3435315"/>
              <a:gd name="connsiteX1" fmla="*/ 8544208 w 8544208"/>
              <a:gd name="connsiteY1" fmla="*/ 1956547 h 3435315"/>
              <a:gd name="connsiteX2" fmla="*/ 8544208 w 8544208"/>
              <a:gd name="connsiteY2" fmla="*/ 3394974 h 3435315"/>
              <a:gd name="connsiteX3" fmla="*/ 0 w 8544208"/>
              <a:gd name="connsiteY3" fmla="*/ 3435315 h 3435315"/>
              <a:gd name="connsiteX4" fmla="*/ 0 w 8544208"/>
              <a:gd name="connsiteY4" fmla="*/ 0 h 3435315"/>
              <a:gd name="connsiteX0" fmla="*/ 6723 w 8550931"/>
              <a:gd name="connsiteY0" fmla="*/ 0 h 3394974"/>
              <a:gd name="connsiteX1" fmla="*/ 8550931 w 8550931"/>
              <a:gd name="connsiteY1" fmla="*/ 1956547 h 3394974"/>
              <a:gd name="connsiteX2" fmla="*/ 8550931 w 8550931"/>
              <a:gd name="connsiteY2" fmla="*/ 3394974 h 3394974"/>
              <a:gd name="connsiteX3" fmla="*/ 0 w 8550931"/>
              <a:gd name="connsiteY3" fmla="*/ 1848562 h 3394974"/>
              <a:gd name="connsiteX4" fmla="*/ 6723 w 8550931"/>
              <a:gd name="connsiteY4" fmla="*/ 0 h 3394974"/>
              <a:gd name="connsiteX0" fmla="*/ 6723 w 8550931"/>
              <a:gd name="connsiteY0" fmla="*/ 0 h 3549616"/>
              <a:gd name="connsiteX1" fmla="*/ 8550931 w 8550931"/>
              <a:gd name="connsiteY1" fmla="*/ 1956547 h 3549616"/>
              <a:gd name="connsiteX2" fmla="*/ 8550931 w 8550931"/>
              <a:gd name="connsiteY2" fmla="*/ 3549616 h 3549616"/>
              <a:gd name="connsiteX3" fmla="*/ 0 w 8550931"/>
              <a:gd name="connsiteY3" fmla="*/ 1848562 h 3549616"/>
              <a:gd name="connsiteX4" fmla="*/ 6723 w 8550931"/>
              <a:gd name="connsiteY4" fmla="*/ 0 h 3549616"/>
              <a:gd name="connsiteX0" fmla="*/ 0 w 8544208"/>
              <a:gd name="connsiteY0" fmla="*/ 0 h 3549616"/>
              <a:gd name="connsiteX1" fmla="*/ 8544208 w 8544208"/>
              <a:gd name="connsiteY1" fmla="*/ 1956547 h 3549616"/>
              <a:gd name="connsiteX2" fmla="*/ 8544208 w 8544208"/>
              <a:gd name="connsiteY2" fmla="*/ 3549616 h 3549616"/>
              <a:gd name="connsiteX3" fmla="*/ 13448 w 8544208"/>
              <a:gd name="connsiteY3" fmla="*/ 1855286 h 3549616"/>
              <a:gd name="connsiteX4" fmla="*/ 0 w 8544208"/>
              <a:gd name="connsiteY4" fmla="*/ 0 h 3549616"/>
              <a:gd name="connsiteX0" fmla="*/ 0 w 8544208"/>
              <a:gd name="connsiteY0" fmla="*/ 0 h 3549616"/>
              <a:gd name="connsiteX1" fmla="*/ 8544208 w 8544208"/>
              <a:gd name="connsiteY1" fmla="*/ 1956547 h 3549616"/>
              <a:gd name="connsiteX2" fmla="*/ 8544208 w 8544208"/>
              <a:gd name="connsiteY2" fmla="*/ 3549616 h 3549616"/>
              <a:gd name="connsiteX3" fmla="*/ 13448 w 8544208"/>
              <a:gd name="connsiteY3" fmla="*/ 1875456 h 3549616"/>
              <a:gd name="connsiteX4" fmla="*/ 0 w 8544208"/>
              <a:gd name="connsiteY4" fmla="*/ 0 h 3549616"/>
              <a:gd name="connsiteX0" fmla="*/ 0 w 8557655"/>
              <a:gd name="connsiteY0" fmla="*/ 0 h 3758046"/>
              <a:gd name="connsiteX1" fmla="*/ 8544208 w 8557655"/>
              <a:gd name="connsiteY1" fmla="*/ 1956547 h 3758046"/>
              <a:gd name="connsiteX2" fmla="*/ 8557655 w 8557655"/>
              <a:gd name="connsiteY2" fmla="*/ 3758046 h 3758046"/>
              <a:gd name="connsiteX3" fmla="*/ 13448 w 8557655"/>
              <a:gd name="connsiteY3" fmla="*/ 1875456 h 3758046"/>
              <a:gd name="connsiteX4" fmla="*/ 0 w 8557655"/>
              <a:gd name="connsiteY4" fmla="*/ 0 h 3758046"/>
              <a:gd name="connsiteX0" fmla="*/ 0 w 8557655"/>
              <a:gd name="connsiteY0" fmla="*/ 0 h 3758046"/>
              <a:gd name="connsiteX1" fmla="*/ 8544208 w 8557655"/>
              <a:gd name="connsiteY1" fmla="*/ 1956547 h 3758046"/>
              <a:gd name="connsiteX2" fmla="*/ 8557655 w 8557655"/>
              <a:gd name="connsiteY2" fmla="*/ 3758046 h 3758046"/>
              <a:gd name="connsiteX3" fmla="*/ 13448 w 8557655"/>
              <a:gd name="connsiteY3" fmla="*/ 1875456 h 3758046"/>
              <a:gd name="connsiteX4" fmla="*/ 0 w 8557655"/>
              <a:gd name="connsiteY4" fmla="*/ 0 h 3758046"/>
              <a:gd name="connsiteX0" fmla="*/ 0 w 8545501"/>
              <a:gd name="connsiteY0" fmla="*/ 0 h 3771493"/>
              <a:gd name="connsiteX1" fmla="*/ 8544208 w 8545501"/>
              <a:gd name="connsiteY1" fmla="*/ 1956547 h 3771493"/>
              <a:gd name="connsiteX2" fmla="*/ 8544208 w 8545501"/>
              <a:gd name="connsiteY2" fmla="*/ 3771493 h 3771493"/>
              <a:gd name="connsiteX3" fmla="*/ 13448 w 8545501"/>
              <a:gd name="connsiteY3" fmla="*/ 1875456 h 3771493"/>
              <a:gd name="connsiteX4" fmla="*/ 0 w 8545501"/>
              <a:gd name="connsiteY4" fmla="*/ 0 h 3771493"/>
              <a:gd name="connsiteX0" fmla="*/ 0 w 8557655"/>
              <a:gd name="connsiteY0" fmla="*/ 0 h 3778216"/>
              <a:gd name="connsiteX1" fmla="*/ 8544208 w 8557655"/>
              <a:gd name="connsiteY1" fmla="*/ 1956547 h 3778216"/>
              <a:gd name="connsiteX2" fmla="*/ 8557655 w 8557655"/>
              <a:gd name="connsiteY2" fmla="*/ 3778216 h 3778216"/>
              <a:gd name="connsiteX3" fmla="*/ 13448 w 8557655"/>
              <a:gd name="connsiteY3" fmla="*/ 1875456 h 3778216"/>
              <a:gd name="connsiteX4" fmla="*/ 0 w 8557655"/>
              <a:gd name="connsiteY4" fmla="*/ 0 h 3778216"/>
              <a:gd name="connsiteX0" fmla="*/ 0 w 8545501"/>
              <a:gd name="connsiteY0" fmla="*/ 0 h 3778216"/>
              <a:gd name="connsiteX1" fmla="*/ 8544208 w 8545501"/>
              <a:gd name="connsiteY1" fmla="*/ 1956547 h 3778216"/>
              <a:gd name="connsiteX2" fmla="*/ 8544208 w 8545501"/>
              <a:gd name="connsiteY2" fmla="*/ 3778216 h 3778216"/>
              <a:gd name="connsiteX3" fmla="*/ 13448 w 8545501"/>
              <a:gd name="connsiteY3" fmla="*/ 1875456 h 3778216"/>
              <a:gd name="connsiteX4" fmla="*/ 0 w 8545501"/>
              <a:gd name="connsiteY4" fmla="*/ 0 h 3778216"/>
              <a:gd name="connsiteX0" fmla="*/ 0 w 8550932"/>
              <a:gd name="connsiteY0" fmla="*/ 0 h 3778216"/>
              <a:gd name="connsiteX1" fmla="*/ 8544208 w 8550932"/>
              <a:gd name="connsiteY1" fmla="*/ 1956547 h 3778216"/>
              <a:gd name="connsiteX2" fmla="*/ 8550932 w 8550932"/>
              <a:gd name="connsiteY2" fmla="*/ 3778216 h 3778216"/>
              <a:gd name="connsiteX3" fmla="*/ 13448 w 8550932"/>
              <a:gd name="connsiteY3" fmla="*/ 1875456 h 3778216"/>
              <a:gd name="connsiteX4" fmla="*/ 0 w 8550932"/>
              <a:gd name="connsiteY4" fmla="*/ 0 h 3778216"/>
              <a:gd name="connsiteX0" fmla="*/ 0 w 8550932"/>
              <a:gd name="connsiteY0" fmla="*/ 0 h 3778216"/>
              <a:gd name="connsiteX1" fmla="*/ 8544208 w 8550932"/>
              <a:gd name="connsiteY1" fmla="*/ 1956547 h 3778216"/>
              <a:gd name="connsiteX2" fmla="*/ 8550932 w 8550932"/>
              <a:gd name="connsiteY2" fmla="*/ 3778216 h 3778216"/>
              <a:gd name="connsiteX3" fmla="*/ 13448 w 8550932"/>
              <a:gd name="connsiteY3" fmla="*/ 1875456 h 3778216"/>
              <a:gd name="connsiteX4" fmla="*/ 0 w 8550932"/>
              <a:gd name="connsiteY4" fmla="*/ 0 h 3778216"/>
              <a:gd name="connsiteX0" fmla="*/ 0 w 8550932"/>
              <a:gd name="connsiteY0" fmla="*/ 0 h 3778216"/>
              <a:gd name="connsiteX1" fmla="*/ 8544208 w 8550932"/>
              <a:gd name="connsiteY1" fmla="*/ 1956547 h 3778216"/>
              <a:gd name="connsiteX2" fmla="*/ 8550932 w 8550932"/>
              <a:gd name="connsiteY2" fmla="*/ 3778216 h 3778216"/>
              <a:gd name="connsiteX3" fmla="*/ 6725 w 8550932"/>
              <a:gd name="connsiteY3" fmla="*/ 1875456 h 3778216"/>
              <a:gd name="connsiteX4" fmla="*/ 0 w 8550932"/>
              <a:gd name="connsiteY4" fmla="*/ 0 h 3778216"/>
              <a:gd name="connsiteX0" fmla="*/ 0 w 8550932"/>
              <a:gd name="connsiteY0" fmla="*/ 0 h 3778216"/>
              <a:gd name="connsiteX1" fmla="*/ 8544208 w 8550932"/>
              <a:gd name="connsiteY1" fmla="*/ 1956547 h 3778216"/>
              <a:gd name="connsiteX2" fmla="*/ 8550932 w 8550932"/>
              <a:gd name="connsiteY2" fmla="*/ 3778216 h 3778216"/>
              <a:gd name="connsiteX3" fmla="*/ 6725 w 8550932"/>
              <a:gd name="connsiteY3" fmla="*/ 1922521 h 3778216"/>
              <a:gd name="connsiteX4" fmla="*/ 0 w 8550932"/>
              <a:gd name="connsiteY4" fmla="*/ 0 h 3778216"/>
              <a:gd name="connsiteX0" fmla="*/ 0 w 8550932"/>
              <a:gd name="connsiteY0" fmla="*/ 0 h 3778216"/>
              <a:gd name="connsiteX1" fmla="*/ 8544208 w 8550932"/>
              <a:gd name="connsiteY1" fmla="*/ 1956547 h 3778216"/>
              <a:gd name="connsiteX2" fmla="*/ 8550932 w 8550932"/>
              <a:gd name="connsiteY2" fmla="*/ 3778216 h 3778216"/>
              <a:gd name="connsiteX3" fmla="*/ 6725 w 8550932"/>
              <a:gd name="connsiteY3" fmla="*/ 1716266 h 3778216"/>
              <a:gd name="connsiteX4" fmla="*/ 0 w 8550932"/>
              <a:gd name="connsiteY4" fmla="*/ 0 h 3778216"/>
              <a:gd name="connsiteX0" fmla="*/ 0 w 8550932"/>
              <a:gd name="connsiteY0" fmla="*/ 0 h 3998222"/>
              <a:gd name="connsiteX1" fmla="*/ 8544208 w 8550932"/>
              <a:gd name="connsiteY1" fmla="*/ 2176553 h 3998222"/>
              <a:gd name="connsiteX2" fmla="*/ 8550932 w 8550932"/>
              <a:gd name="connsiteY2" fmla="*/ 3998222 h 3998222"/>
              <a:gd name="connsiteX3" fmla="*/ 6725 w 8550932"/>
              <a:gd name="connsiteY3" fmla="*/ 1936272 h 3998222"/>
              <a:gd name="connsiteX4" fmla="*/ 0 w 8550932"/>
              <a:gd name="connsiteY4" fmla="*/ 0 h 3998222"/>
              <a:gd name="connsiteX0" fmla="*/ 0 w 8550932"/>
              <a:gd name="connsiteY0" fmla="*/ 0 h 3984472"/>
              <a:gd name="connsiteX1" fmla="*/ 8544208 w 8550932"/>
              <a:gd name="connsiteY1" fmla="*/ 2162803 h 3984472"/>
              <a:gd name="connsiteX2" fmla="*/ 8550932 w 8550932"/>
              <a:gd name="connsiteY2" fmla="*/ 3984472 h 3984472"/>
              <a:gd name="connsiteX3" fmla="*/ 6725 w 8550932"/>
              <a:gd name="connsiteY3" fmla="*/ 1922522 h 3984472"/>
              <a:gd name="connsiteX4" fmla="*/ 0 w 8550932"/>
              <a:gd name="connsiteY4" fmla="*/ 0 h 3984472"/>
              <a:gd name="connsiteX0" fmla="*/ 1428 w 8545485"/>
              <a:gd name="connsiteY0" fmla="*/ 0 h 3984472"/>
              <a:gd name="connsiteX1" fmla="*/ 8538761 w 8545485"/>
              <a:gd name="connsiteY1" fmla="*/ 2162803 h 3984472"/>
              <a:gd name="connsiteX2" fmla="*/ 8545485 w 8545485"/>
              <a:gd name="connsiteY2" fmla="*/ 3984472 h 3984472"/>
              <a:gd name="connsiteX3" fmla="*/ 1278 w 8545485"/>
              <a:gd name="connsiteY3" fmla="*/ 1922522 h 3984472"/>
              <a:gd name="connsiteX4" fmla="*/ 1428 w 8545485"/>
              <a:gd name="connsiteY4" fmla="*/ 0 h 3984472"/>
              <a:gd name="connsiteX0" fmla="*/ 14487 w 8544793"/>
              <a:gd name="connsiteY0" fmla="*/ 0 h 3984472"/>
              <a:gd name="connsiteX1" fmla="*/ 8538069 w 8544793"/>
              <a:gd name="connsiteY1" fmla="*/ 2162803 h 3984472"/>
              <a:gd name="connsiteX2" fmla="*/ 8544793 w 8544793"/>
              <a:gd name="connsiteY2" fmla="*/ 3984472 h 3984472"/>
              <a:gd name="connsiteX3" fmla="*/ 586 w 8544793"/>
              <a:gd name="connsiteY3" fmla="*/ 1922522 h 3984472"/>
              <a:gd name="connsiteX4" fmla="*/ 14487 w 8544793"/>
              <a:gd name="connsiteY4" fmla="*/ 0 h 3984472"/>
              <a:gd name="connsiteX0" fmla="*/ 7826 w 8545008"/>
              <a:gd name="connsiteY0" fmla="*/ 0 h 3984472"/>
              <a:gd name="connsiteX1" fmla="*/ 8538284 w 8545008"/>
              <a:gd name="connsiteY1" fmla="*/ 2162803 h 3984472"/>
              <a:gd name="connsiteX2" fmla="*/ 8545008 w 8545008"/>
              <a:gd name="connsiteY2" fmla="*/ 3984472 h 3984472"/>
              <a:gd name="connsiteX3" fmla="*/ 801 w 8545008"/>
              <a:gd name="connsiteY3" fmla="*/ 1922522 h 3984472"/>
              <a:gd name="connsiteX4" fmla="*/ 7826 w 8545008"/>
              <a:gd name="connsiteY4" fmla="*/ 0 h 3984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5008" h="3984472">
                <a:moveTo>
                  <a:pt x="7826" y="0"/>
                </a:moveTo>
                <a:lnTo>
                  <a:pt x="8538284" y="2162803"/>
                </a:lnTo>
                <a:cubicBezTo>
                  <a:pt x="8542766" y="2763303"/>
                  <a:pt x="8540526" y="3383972"/>
                  <a:pt x="8545008" y="3984472"/>
                </a:cubicBezTo>
                <a:lnTo>
                  <a:pt x="801" y="1922522"/>
                </a:lnTo>
                <a:cubicBezTo>
                  <a:pt x="-3682" y="1304093"/>
                  <a:pt x="12309" y="618429"/>
                  <a:pt x="7826" y="0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G3 </a:t>
            </a:r>
            <a:r>
              <a:rPr lang="en-US" dirty="0" smtClean="0"/>
              <a:t>Models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2246640" y="1541826"/>
            <a:ext cx="1185963" cy="1585447"/>
            <a:chOff x="2215140" y="1678139"/>
            <a:chExt cx="1185963" cy="1585447"/>
          </a:xfrm>
        </p:grpSpPr>
        <p:sp>
          <p:nvSpPr>
            <p:cNvPr id="7" name="Flowchart: Manual Input 6"/>
            <p:cNvSpPr/>
            <p:nvPr/>
          </p:nvSpPr>
          <p:spPr>
            <a:xfrm>
              <a:off x="2401411" y="1678139"/>
              <a:ext cx="720297" cy="457200"/>
            </a:xfrm>
            <a:prstGeom prst="flowChartManualInpu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MX46X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MX55X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15140" y="2147896"/>
              <a:ext cx="1185963" cy="1115690"/>
            </a:xfrm>
            <a:prstGeom prst="rect">
              <a:avLst/>
            </a:prstGeom>
            <a:noFill/>
          </p:spPr>
          <p:txBody>
            <a:bodyPr wrap="square" lIns="45720" rIns="0" rtlCol="0">
              <a:spAutoFit/>
            </a:bodyPr>
            <a:lstStyle/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/>
                <a:t>High </a:t>
              </a:r>
              <a:r>
                <a:rPr lang="en-US" sz="900" dirty="0" smtClean="0"/>
                <a:t>Performance</a:t>
              </a:r>
              <a:endParaRPr lang="en-US" sz="900" dirty="0"/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46” &amp; 55” diagonals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/>
                <a:t>1920x1080</a:t>
              </a:r>
              <a:endParaRPr lang="en-US" sz="900" dirty="0" smtClean="0">
                <a:latin typeface="+mj-lt"/>
              </a:endParaRP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800 nits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ADA-Compliant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1.7 mm tiled bezel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364876" y="1814878"/>
            <a:ext cx="1169537" cy="1585447"/>
            <a:chOff x="313113" y="1195853"/>
            <a:chExt cx="1169537" cy="1585447"/>
          </a:xfrm>
        </p:grpSpPr>
        <p:sp>
          <p:nvSpPr>
            <p:cNvPr id="10" name="Flowchart: Manual Input 9"/>
            <p:cNvSpPr/>
            <p:nvPr/>
          </p:nvSpPr>
          <p:spPr>
            <a:xfrm>
              <a:off x="482452" y="1195853"/>
              <a:ext cx="825177" cy="457200"/>
            </a:xfrm>
            <a:prstGeom prst="flowChartManualInpu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MX46U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MX55U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3113" y="1665610"/>
              <a:ext cx="1169537" cy="1115690"/>
            </a:xfrm>
            <a:prstGeom prst="rect">
              <a:avLst/>
            </a:prstGeom>
            <a:noFill/>
          </p:spPr>
          <p:txBody>
            <a:bodyPr wrap="square" lIns="45720" rIns="0" rtlCol="0">
              <a:spAutoFit/>
            </a:bodyPr>
            <a:lstStyle/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High Performance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46” &amp; 55” diagonals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/>
                <a:t>1920x1080</a:t>
              </a:r>
              <a:endParaRPr lang="en-US" sz="900" dirty="0" smtClean="0">
                <a:latin typeface="+mj-lt"/>
              </a:endParaRP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800 nits 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ADA-Compliant</a:t>
              </a:r>
              <a:endParaRPr lang="en-US" sz="900" dirty="0">
                <a:latin typeface="+mj-lt"/>
              </a:endParaRP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>
                  <a:latin typeface="+mj-lt"/>
                </a:rPr>
                <a:t>3</a:t>
              </a:r>
              <a:r>
                <a:rPr lang="en-US" sz="900" dirty="0" smtClean="0">
                  <a:latin typeface="+mj-lt"/>
                </a:rPr>
                <a:t>.7mm tiled bezel</a:t>
              </a:r>
              <a:endParaRPr lang="en-US" sz="900" dirty="0">
                <a:latin typeface="+mj-l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32957" y="2605167"/>
            <a:ext cx="1373943" cy="1583671"/>
            <a:chOff x="5478826" y="2601613"/>
            <a:chExt cx="1373943" cy="1583671"/>
          </a:xfrm>
        </p:grpSpPr>
        <p:sp>
          <p:nvSpPr>
            <p:cNvPr id="12" name="Flowchart: Manual Input 11"/>
            <p:cNvSpPr/>
            <p:nvPr/>
          </p:nvSpPr>
          <p:spPr>
            <a:xfrm>
              <a:off x="5677791" y="2601613"/>
              <a:ext cx="854830" cy="457200"/>
            </a:xfrm>
            <a:prstGeom prst="flowChartManualInpu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LX46U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LX55U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78826" y="3069594"/>
              <a:ext cx="1373943" cy="1115690"/>
            </a:xfrm>
            <a:prstGeom prst="rect">
              <a:avLst/>
            </a:prstGeom>
            <a:noFill/>
          </p:spPr>
          <p:txBody>
            <a:bodyPr wrap="square" lIns="45720" rIns="0" rtlCol="0">
              <a:spAutoFit/>
            </a:bodyPr>
            <a:lstStyle/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/>
                <a:t>Standard Performance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46” &amp; 55” diagonals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/>
                <a:t>1920x1080</a:t>
              </a:r>
              <a:endParaRPr lang="en-US" sz="900" dirty="0" smtClean="0">
                <a:latin typeface="+mj-lt"/>
              </a:endParaRP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500 nits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solidFill>
                    <a:schemeClr val="bg1"/>
                  </a:solidFill>
                  <a:latin typeface="+mj-lt"/>
                </a:rPr>
                <a:t>ADA-Compliant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solidFill>
                    <a:schemeClr val="bg1"/>
                  </a:solidFill>
                  <a:latin typeface="+mj-lt"/>
                </a:rPr>
                <a:t>3.7mm tiled bezel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58914" y="2332779"/>
            <a:ext cx="1349878" cy="1585447"/>
            <a:chOff x="3742051" y="2130080"/>
            <a:chExt cx="1349878" cy="1585447"/>
          </a:xfrm>
        </p:grpSpPr>
        <p:sp>
          <p:nvSpPr>
            <p:cNvPr id="14" name="Flowchart: Manual Input 13"/>
            <p:cNvSpPr/>
            <p:nvPr/>
          </p:nvSpPr>
          <p:spPr>
            <a:xfrm>
              <a:off x="3945258" y="2130080"/>
              <a:ext cx="874498" cy="457200"/>
            </a:xfrm>
            <a:prstGeom prst="flowChartManualInpu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LX46X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LX55X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42051" y="2599837"/>
              <a:ext cx="1349878" cy="1115690"/>
            </a:xfrm>
            <a:prstGeom prst="rect">
              <a:avLst/>
            </a:prstGeom>
          </p:spPr>
          <p:txBody>
            <a:bodyPr wrap="square" lIns="45720" rIns="0">
              <a:spAutoFit/>
            </a:bodyPr>
            <a:lstStyle/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/>
                <a:t>Standard Performance</a:t>
              </a:r>
              <a:endParaRPr lang="en-US" sz="900" dirty="0"/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solidFill>
                    <a:schemeClr val="bg1"/>
                  </a:solidFill>
                  <a:latin typeface="+mj-lt"/>
                </a:rPr>
                <a:t>46” &amp; 55” diagonals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/>
                <a:t>1920x1080</a:t>
              </a:r>
              <a:endParaRPr lang="en-US" sz="900" dirty="0" smtClean="0">
                <a:solidFill>
                  <a:schemeClr val="bg1"/>
                </a:solidFill>
                <a:latin typeface="+mj-lt"/>
              </a:endParaRP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solidFill>
                    <a:schemeClr val="bg1"/>
                  </a:solidFill>
                  <a:latin typeface="+mj-lt"/>
                </a:rPr>
                <a:t>500 nits 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ADA-Compliant</a:t>
              </a:r>
              <a:endParaRPr lang="en-US" sz="900" dirty="0">
                <a:latin typeface="+mj-lt"/>
              </a:endParaRP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1.7mm tiled bezel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795528" y="3015604"/>
            <a:ext cx="1458531" cy="1395919"/>
            <a:chOff x="7507049" y="3076392"/>
            <a:chExt cx="1458531" cy="1395919"/>
          </a:xfrm>
        </p:grpSpPr>
        <p:sp>
          <p:nvSpPr>
            <p:cNvPr id="6" name="Flowchart: Manual Input 5"/>
            <p:cNvSpPr/>
            <p:nvPr/>
          </p:nvSpPr>
          <p:spPr>
            <a:xfrm>
              <a:off x="7835356" y="3076392"/>
              <a:ext cx="918763" cy="457200"/>
            </a:xfrm>
            <a:prstGeom prst="flowChartManualInpu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LX46U 3D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07049" y="3533592"/>
              <a:ext cx="1458531" cy="938719"/>
            </a:xfrm>
            <a:prstGeom prst="rect">
              <a:avLst/>
            </a:prstGeom>
            <a:noFill/>
          </p:spPr>
          <p:txBody>
            <a:bodyPr wrap="square" lIns="45720" rIns="0" rtlCol="0">
              <a:spAutoFit/>
            </a:bodyPr>
            <a:lstStyle/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Standard Performance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46” diagonal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/>
                <a:t>1920x1080</a:t>
              </a:r>
              <a:endParaRPr lang="en-US" sz="900" dirty="0" smtClean="0">
                <a:latin typeface="+mj-lt"/>
              </a:endParaRP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500 nits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3.7mm tiled bezel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3540" r="13950" b="3225"/>
          <a:stretch/>
        </p:blipFill>
        <p:spPr>
          <a:xfrm>
            <a:off x="5991515" y="251829"/>
            <a:ext cx="2665974" cy="188351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465726" y="2078062"/>
            <a:ext cx="1286105" cy="1585447"/>
            <a:chOff x="270778" y="1195853"/>
            <a:chExt cx="1286105" cy="1585447"/>
          </a:xfrm>
        </p:grpSpPr>
        <p:sp>
          <p:nvSpPr>
            <p:cNvPr id="21" name="Flowchart: Manual Input 20"/>
            <p:cNvSpPr/>
            <p:nvPr/>
          </p:nvSpPr>
          <p:spPr>
            <a:xfrm>
              <a:off x="490920" y="1195853"/>
              <a:ext cx="726236" cy="457200"/>
            </a:xfrm>
            <a:prstGeom prst="flowChartManualInpu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LX55M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0778" y="1665610"/>
              <a:ext cx="1286105" cy="1115690"/>
            </a:xfrm>
            <a:prstGeom prst="rect">
              <a:avLst/>
            </a:prstGeom>
            <a:noFill/>
          </p:spPr>
          <p:txBody>
            <a:bodyPr wrap="square" lIns="45720" rIns="0" rtlCol="0">
              <a:spAutoFit/>
            </a:bodyPr>
            <a:lstStyle/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High Performance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55” diagonal 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/>
                <a:t>1920x1080</a:t>
              </a:r>
              <a:endParaRPr lang="en-US" sz="900" dirty="0" smtClean="0">
                <a:latin typeface="+mj-lt"/>
              </a:endParaRP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500 nits 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ADA-Compliant</a:t>
              </a:r>
              <a:endParaRPr lang="en-US" sz="900" dirty="0">
                <a:latin typeface="+mj-lt"/>
              </a:endParaRP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0.88 mm tiled bezel</a:t>
              </a:r>
              <a:endParaRPr lang="en-US" sz="900" dirty="0">
                <a:latin typeface="+mj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61185" y="1296413"/>
            <a:ext cx="1185963" cy="1585447"/>
            <a:chOff x="2206673" y="1678139"/>
            <a:chExt cx="1185963" cy="1585447"/>
          </a:xfrm>
        </p:grpSpPr>
        <p:sp>
          <p:nvSpPr>
            <p:cNvPr id="24" name="Flowchart: Manual Input 23"/>
            <p:cNvSpPr/>
            <p:nvPr/>
          </p:nvSpPr>
          <p:spPr>
            <a:xfrm>
              <a:off x="2401411" y="1678139"/>
              <a:ext cx="720297" cy="457200"/>
            </a:xfrm>
            <a:prstGeom prst="flowChartManualInpu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MX55M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06673" y="2147896"/>
              <a:ext cx="1185963" cy="1115690"/>
            </a:xfrm>
            <a:prstGeom prst="rect">
              <a:avLst/>
            </a:prstGeom>
            <a:noFill/>
          </p:spPr>
          <p:txBody>
            <a:bodyPr wrap="square" lIns="45720" rIns="0" rtlCol="0">
              <a:spAutoFit/>
            </a:bodyPr>
            <a:lstStyle/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/>
                <a:t>High </a:t>
              </a:r>
              <a:r>
                <a:rPr lang="en-US" sz="900" dirty="0" smtClean="0"/>
                <a:t>Performance</a:t>
              </a:r>
              <a:endParaRPr lang="en-US" sz="900" dirty="0"/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55” diagonal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1920x1080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>
                  <a:latin typeface="+mj-lt"/>
                </a:rPr>
                <a:t>7</a:t>
              </a:r>
              <a:r>
                <a:rPr lang="en-US" sz="900" dirty="0" smtClean="0">
                  <a:latin typeface="+mj-lt"/>
                </a:rPr>
                <a:t>00 nits 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ADA-Compliant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0.88 mm tiled bezel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198" y="1061535"/>
            <a:ext cx="1185963" cy="1585447"/>
            <a:chOff x="2240541" y="1678139"/>
            <a:chExt cx="1185963" cy="1585447"/>
          </a:xfrm>
        </p:grpSpPr>
        <p:sp>
          <p:nvSpPr>
            <p:cNvPr id="27" name="Flowchart: Manual Input 26"/>
            <p:cNvSpPr/>
            <p:nvPr/>
          </p:nvSpPr>
          <p:spPr>
            <a:xfrm>
              <a:off x="2401411" y="1678139"/>
              <a:ext cx="938974" cy="457200"/>
            </a:xfrm>
            <a:prstGeom prst="flowChartManualInpu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MX65U-4K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0541" y="2147896"/>
              <a:ext cx="1185963" cy="1115690"/>
            </a:xfrm>
            <a:prstGeom prst="rect">
              <a:avLst/>
            </a:prstGeom>
            <a:noFill/>
          </p:spPr>
          <p:txBody>
            <a:bodyPr wrap="square" lIns="45720" rIns="0" rtlCol="0">
              <a:spAutoFit/>
            </a:bodyPr>
            <a:lstStyle/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/>
                <a:t>High </a:t>
              </a:r>
              <a:r>
                <a:rPr lang="en-US" sz="900" dirty="0" smtClean="0"/>
                <a:t>Performance</a:t>
              </a:r>
              <a:endParaRPr lang="en-US" sz="900" dirty="0"/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65” diagonal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3840x2160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800 nits 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ADA-Compliant</a:t>
              </a:r>
            </a:p>
            <a:p>
              <a:pPr marL="114300" indent="-114300">
                <a:spcBef>
                  <a:spcPts val="300"/>
                </a:spcBef>
                <a:buClr>
                  <a:schemeClr val="tx1"/>
                </a:buClr>
                <a:buFont typeface="Wingdings" pitchFamily="2" charset="2"/>
                <a:buChar char="§"/>
              </a:pPr>
              <a:r>
                <a:rPr lang="en-US" sz="900" dirty="0" smtClean="0">
                  <a:latin typeface="+mj-lt"/>
                </a:rPr>
                <a:t>3.7mm tiled bezel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22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342805" y="1365305"/>
            <a:ext cx="4932520" cy="1976719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Protective soda-lime glass </a:t>
            </a:r>
            <a:r>
              <a:rPr lang="en-US" sz="1600" dirty="0" smtClean="0"/>
              <a:t>optically bonded </a:t>
            </a:r>
            <a:r>
              <a:rPr lang="en-US" sz="1600" dirty="0"/>
              <a:t>to the LCD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Improved contrast, clarity, and legibility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Added protection and durability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Reduced glare and parallax error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Keeps out dust and moisture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Modular touch surface, maintains </a:t>
            </a:r>
            <a:r>
              <a:rPr lang="en-US" sz="1600" dirty="0" smtClean="0"/>
              <a:t>serviceability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3" y="138910"/>
            <a:ext cx="8858903" cy="464342"/>
          </a:xfrm>
        </p:spPr>
        <p:txBody>
          <a:bodyPr/>
          <a:lstStyle/>
          <a:p>
            <a:r>
              <a:rPr lang="en-US" dirty="0" smtClean="0"/>
              <a:t>Planar ERO-LCD </a:t>
            </a:r>
            <a:r>
              <a:rPr lang="en-US" dirty="0"/>
              <a:t>(Extended Ruggedness and </a:t>
            </a:r>
            <a:r>
              <a:rPr lang="en-US" dirty="0" smtClean="0"/>
              <a:t>Optics)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Protective Surface Technology for LCD Displays</a:t>
            </a:r>
            <a:endParaRPr lang="en-US" dirty="0"/>
          </a:p>
        </p:txBody>
      </p:sp>
      <p:pic>
        <p:nvPicPr>
          <p:cNvPr id="8" name="Picture 7" descr="ero_image1a_v3.png"/>
          <p:cNvPicPr>
            <a:picLocks noChangeAspect="1"/>
          </p:cNvPicPr>
          <p:nvPr/>
        </p:nvPicPr>
        <p:blipFill>
          <a:blip r:embed="rId3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585" y="980979"/>
            <a:ext cx="3317853" cy="301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618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t="3674" r="12066" b="3176"/>
          <a:stretch/>
        </p:blipFill>
        <p:spPr>
          <a:xfrm>
            <a:off x="180167" y="1142344"/>
            <a:ext cx="4926280" cy="342462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4852293" y="1237024"/>
            <a:ext cx="4060373" cy="829322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Enhanced video wall processing and software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Mission-critical design with off-board electronics, hot-swappable redundant power supply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00" dirty="0" smtClean="0"/>
              <a:t>Industry’s </a:t>
            </a:r>
            <a:r>
              <a:rPr lang="en-US" sz="1200" dirty="0"/>
              <a:t>thinnest installed depth </a:t>
            </a:r>
            <a:r>
              <a:rPr lang="en-US" sz="1200" dirty="0" smtClean="0"/>
              <a:t>as small as 3.5” (88mm)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00" dirty="0" smtClean="0"/>
              <a:t>Intuitive 6-axis </a:t>
            </a:r>
            <a:r>
              <a:rPr lang="en-US" sz="1200" dirty="0"/>
              <a:t>mounting system with micro </a:t>
            </a:r>
            <a:r>
              <a:rPr lang="en-US" sz="1200" dirty="0" smtClean="0"/>
              <a:t>adjustments </a:t>
            </a:r>
            <a:r>
              <a:rPr lang="en-US" sz="1200" dirty="0"/>
              <a:t>for perfect </a:t>
            </a:r>
            <a:r>
              <a:rPr lang="en-US" sz="1200" dirty="0" smtClean="0"/>
              <a:t>alignment </a:t>
            </a:r>
            <a:r>
              <a:rPr lang="en-US" sz="1200" dirty="0"/>
              <a:t>and easy serviceability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The most advanced and comprehensive line up of LCD video wall </a:t>
            </a:r>
            <a:r>
              <a:rPr lang="en-US" sz="1200" dirty="0" smtClean="0"/>
              <a:t>models</a:t>
            </a:r>
            <a:endParaRPr lang="en-US" sz="12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bg1"/>
                </a:solidFill>
              </a:rPr>
              <a:t>46”, 55” and 65” LCD Displays with</a:t>
            </a:r>
            <a:br>
              <a:rPr lang="en-US" sz="1200" dirty="0" smtClean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chemeClr val="bg1"/>
                </a:solidFill>
              </a:rPr>
              <a:t>Tiled bezel widths of 0.88 mm, 1.7 mm and 3.7 mm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Matrix </a:t>
            </a:r>
            <a:r>
              <a:rPr lang="en-US" dirty="0"/>
              <a:t>G3 LCD Video Wall 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Industry-Leading </a:t>
            </a:r>
            <a:r>
              <a:rPr lang="en-US" dirty="0"/>
              <a:t>Performance and Value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3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36483" y="1067594"/>
            <a:ext cx="4496642" cy="3402660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Modular </a:t>
            </a:r>
            <a:r>
              <a:rPr lang="en-US" sz="1400" dirty="0" smtClean="0"/>
              <a:t>impact-resistant </a:t>
            </a:r>
            <a:r>
              <a:rPr lang="en-US" sz="1400" dirty="0"/>
              <a:t>touch surface with Planar ERO-LCD </a:t>
            </a:r>
            <a:r>
              <a:rPr lang="en-US" sz="1400" dirty="0" smtClean="0"/>
              <a:t>technology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Up </a:t>
            </a:r>
            <a:r>
              <a:rPr lang="en-US" sz="1400" dirty="0"/>
              <a:t>to 32 simultaneous touch points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Allows multiple </a:t>
            </a:r>
            <a:r>
              <a:rPr lang="en-US" sz="1400" dirty="0" smtClean="0"/>
              <a:t>users </a:t>
            </a:r>
            <a:r>
              <a:rPr lang="en-US" sz="1400" dirty="0"/>
              <a:t>to interact </a:t>
            </a:r>
            <a:r>
              <a:rPr lang="en-US" sz="1400" dirty="0" smtClean="0"/>
              <a:t>simultaneously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Pinpoint </a:t>
            </a:r>
            <a:r>
              <a:rPr lang="en-US" sz="1400" dirty="0"/>
              <a:t>touch accuracy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Capable of wall sizes up to ~500” </a:t>
            </a:r>
            <a:r>
              <a:rPr lang="en-US" sz="1400" dirty="0" smtClean="0"/>
              <a:t>diagonal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HID-compliant option for walls &lt;150” diagonal</a:t>
            </a:r>
            <a:endParaRPr lang="en-US" sz="14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Available with 46”, 55” or 65” Clarity Matrix G3 Models</a:t>
            </a:r>
            <a:endParaRPr lang="en-US" sz="14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Mounted </a:t>
            </a:r>
            <a:r>
              <a:rPr lang="en-US" sz="1400" dirty="0"/>
              <a:t>depth </a:t>
            </a:r>
            <a:r>
              <a:rPr lang="en-US" sz="1400" dirty="0">
                <a:solidFill>
                  <a:schemeClr val="bg1"/>
                </a:solidFill>
              </a:rPr>
              <a:t>4.5” </a:t>
            </a:r>
            <a:r>
              <a:rPr lang="en-US" sz="1400" i="1" dirty="0">
                <a:solidFill>
                  <a:schemeClr val="bg1"/>
                </a:solidFill>
              </a:rPr>
              <a:t>(not ADA compliant</a:t>
            </a:r>
            <a:r>
              <a:rPr lang="en-US" sz="1400" i="1" dirty="0" smtClean="0">
                <a:solidFill>
                  <a:schemeClr val="bg1"/>
                </a:solidFill>
              </a:rPr>
              <a:t>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P</a:t>
            </a:r>
            <a:r>
              <a:rPr lang="en-US" sz="1400" dirty="0" smtClean="0">
                <a:solidFill>
                  <a:schemeClr val="bg1"/>
                </a:solidFill>
              </a:rPr>
              <a:t>ower to touch frame provided by LCD display    no additional outlets required at wall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G3 </a:t>
            </a:r>
            <a:r>
              <a:rPr lang="en-US" dirty="0" smtClean="0"/>
              <a:t>MultiTouch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57211" y="603252"/>
            <a:ext cx="8678862" cy="373568"/>
          </a:xfrm>
        </p:spPr>
        <p:txBody>
          <a:bodyPr/>
          <a:lstStyle/>
          <a:p>
            <a:r>
              <a:rPr lang="en-US" dirty="0" smtClean="0"/>
              <a:t>Interactive LCD Video Wall System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5"/>
          <a:stretch/>
        </p:blipFill>
        <p:spPr>
          <a:xfrm>
            <a:off x="4775182" y="790036"/>
            <a:ext cx="4177695" cy="245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2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162765" y="786654"/>
            <a:ext cx="8591270" cy="625287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The newly designed Clarity Matrix </a:t>
            </a:r>
            <a:r>
              <a:rPr lang="en-US" dirty="0"/>
              <a:t>G3 Shipping Carton </a:t>
            </a:r>
            <a:r>
              <a:rPr lang="en-US" dirty="0" smtClean="0"/>
              <a:t>holds </a:t>
            </a:r>
            <a:r>
              <a:rPr lang="en-US" dirty="0"/>
              <a:t>two Clarity Matrix G3 LCD </a:t>
            </a:r>
            <a:r>
              <a:rPr lang="en-US" dirty="0" smtClean="0"/>
              <a:t>displays and incorporates a number of key features, including: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Clarity Matrix G3 Packaging Carton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830" r="12549" b="11895"/>
          <a:stretch/>
        </p:blipFill>
        <p:spPr>
          <a:xfrm rot="10800000">
            <a:off x="5593974" y="1676559"/>
            <a:ext cx="2978522" cy="2546406"/>
          </a:xfrm>
          <a:prstGeom prst="rect">
            <a:avLst/>
          </a:prstGeom>
        </p:spPr>
      </p:pic>
      <p:sp>
        <p:nvSpPr>
          <p:cNvPr id="6" name="Text Placeholder 1"/>
          <p:cNvSpPr txBox="1">
            <a:spLocks/>
          </p:cNvSpPr>
          <p:nvPr/>
        </p:nvSpPr>
        <p:spPr>
          <a:xfrm>
            <a:off x="536079" y="1519518"/>
            <a:ext cx="4802403" cy="943694"/>
          </a:xfrm>
          <a:prstGeom prst="rect">
            <a:avLst/>
          </a:prstGeom>
        </p:spPr>
        <p:txBody>
          <a:bodyPr/>
          <a:lstStyle>
            <a:lvl1pPr marL="411163" indent="-34290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Additional and redesigned foam inserts to survive impact, drop and tip tests</a:t>
            </a:r>
          </a:p>
          <a:p>
            <a:r>
              <a:rPr lang="en-US" dirty="0" smtClean="0"/>
              <a:t>In-box test process and viewing cutouts to quickly identify and report any shipping damage without removing the display from the packaging</a:t>
            </a:r>
          </a:p>
          <a:p>
            <a:r>
              <a:rPr lang="en-US" dirty="0" smtClean="0"/>
              <a:t>Individual display carriages to easily and safely move each display to a convenient location while keeping it fully protected until mounting to the wall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Off-Board Rack Components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Clarity Matrix G3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933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27447" y="1680882"/>
            <a:ext cx="3949440" cy="1909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419101" y="1142344"/>
            <a:ext cx="4399386" cy="3152069"/>
          </a:xfrm>
        </p:spPr>
        <p:txBody>
          <a:bodyPr/>
          <a:lstStyle/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Components fit in standard racking units</a:t>
            </a:r>
          </a:p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Removes </a:t>
            </a:r>
            <a:r>
              <a:rPr lang="en-US" sz="1400" dirty="0"/>
              <a:t>heat, weight, depth, </a:t>
            </a:r>
            <a:r>
              <a:rPr lang="en-US" sz="1400" dirty="0" smtClean="0"/>
              <a:t>noise </a:t>
            </a:r>
            <a:r>
              <a:rPr lang="en-US" sz="1400" dirty="0"/>
              <a:t>and points of </a:t>
            </a:r>
            <a:r>
              <a:rPr lang="en-US" sz="1400" dirty="0" smtClean="0"/>
              <a:t>service </a:t>
            </a:r>
            <a:r>
              <a:rPr lang="en-US" sz="1400" dirty="0"/>
              <a:t>from the video wall</a:t>
            </a:r>
          </a:p>
          <a:p>
            <a:pPr marL="484188" lvl="2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Removing heat allows our </a:t>
            </a:r>
            <a:r>
              <a:rPr lang="en-US" sz="1400" dirty="0" smtClean="0"/>
              <a:t>displays </a:t>
            </a:r>
            <a:r>
              <a:rPr lang="en-US" sz="1400" dirty="0"/>
              <a:t>to be 800 nits vs </a:t>
            </a:r>
            <a:r>
              <a:rPr lang="en-US" sz="1400" dirty="0" smtClean="0"/>
              <a:t>700 nits </a:t>
            </a:r>
            <a:r>
              <a:rPr lang="en-US" sz="1400" dirty="0"/>
              <a:t>for competitors’ same class </a:t>
            </a:r>
            <a:r>
              <a:rPr lang="en-US" sz="1400" dirty="0" smtClean="0"/>
              <a:t>displays </a:t>
            </a:r>
            <a:endParaRPr lang="en-US" sz="1400" dirty="0"/>
          </a:p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Rack can be co-located with sources and processing for convenient cabling, security, and climate control</a:t>
            </a:r>
          </a:p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Maintenance is easy to access and does not interfere with video wall</a:t>
            </a:r>
          </a:p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Redundant power supply option maintains operation in the case of a power supply </a:t>
            </a:r>
            <a:r>
              <a:rPr lang="en-US" sz="1400" dirty="0" smtClean="0"/>
              <a:t>failure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38910"/>
            <a:ext cx="8573022" cy="464342"/>
          </a:xfrm>
        </p:spPr>
        <p:txBody>
          <a:bodyPr/>
          <a:lstStyle/>
          <a:p>
            <a:r>
              <a:rPr lang="en-US" dirty="0" smtClean="0"/>
              <a:t>Clarity Matrix G3 Off-Board Electronics Architecture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Key Benefits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72532" y="1828124"/>
            <a:ext cx="16674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dirty="0" smtClean="0">
                <a:latin typeface="+mn-lt"/>
              </a:rPr>
              <a:t>Planar Video Controller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2532" y="3190946"/>
            <a:ext cx="2124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dirty="0" smtClean="0">
                <a:latin typeface="+mn-lt"/>
              </a:rPr>
              <a:t>Planar Remote Power Supply</a:t>
            </a:r>
          </a:p>
        </p:txBody>
      </p:sp>
      <p:cxnSp>
        <p:nvCxnSpPr>
          <p:cNvPr id="10" name="Elbow Connector 9"/>
          <p:cNvCxnSpPr>
            <a:endCxn id="8" idx="1"/>
          </p:cNvCxnSpPr>
          <p:nvPr/>
        </p:nvCxnSpPr>
        <p:spPr>
          <a:xfrm rot="16200000" flipH="1">
            <a:off x="5266194" y="2715413"/>
            <a:ext cx="691184" cy="521492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7" idx="3"/>
          </p:cNvCxnSpPr>
          <p:nvPr/>
        </p:nvCxnSpPr>
        <p:spPr>
          <a:xfrm>
            <a:off x="7539966" y="1958929"/>
            <a:ext cx="484098" cy="645105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" t="55947" r="6323" b="5621"/>
          <a:stretch/>
        </p:blipFill>
        <p:spPr>
          <a:xfrm>
            <a:off x="4994682" y="2154716"/>
            <a:ext cx="3840480" cy="95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t="19932" r="-1154" b="-1977"/>
          <a:stretch/>
        </p:blipFill>
        <p:spPr>
          <a:xfrm>
            <a:off x="5014444" y="1354485"/>
            <a:ext cx="3879476" cy="1771956"/>
          </a:xfrm>
          <a:solidFill>
            <a:schemeClr val="accent1"/>
          </a:solidFill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62764" y="1220850"/>
            <a:ext cx="4851680" cy="1192409"/>
          </a:xfrm>
        </p:spPr>
        <p:txBody>
          <a:bodyPr/>
          <a:lstStyle/>
          <a:p>
            <a:r>
              <a:rPr lang="en-US" sz="1400" dirty="0"/>
              <a:t>Purpose built, OS-agnostic video wall processing platform</a:t>
            </a:r>
          </a:p>
          <a:p>
            <a:r>
              <a:rPr lang="en-US" sz="1400" dirty="0"/>
              <a:t>Built-in video and control signal extension </a:t>
            </a:r>
          </a:p>
          <a:p>
            <a:r>
              <a:rPr lang="en-US" sz="1400" dirty="0"/>
              <a:t>Modern connectivity</a:t>
            </a:r>
          </a:p>
          <a:p>
            <a:r>
              <a:rPr lang="en-US" sz="1400" dirty="0"/>
              <a:t>Works with Redundant Remote Power Supply</a:t>
            </a:r>
          </a:p>
          <a:p>
            <a:r>
              <a:rPr lang="en-US" sz="1400" dirty="0"/>
              <a:t>LEDs and front-panel LCD for system status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and </a:t>
            </a:r>
            <a:r>
              <a:rPr lang="en-US" sz="1400" dirty="0"/>
              <a:t>easy troubleshooting</a:t>
            </a:r>
          </a:p>
          <a:p>
            <a:r>
              <a:rPr lang="en-US" sz="1400" dirty="0"/>
              <a:t>Configuration storage and </a:t>
            </a:r>
            <a:r>
              <a:rPr lang="en-US" sz="1400" dirty="0" smtClean="0"/>
              <a:t>recall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Video Controller (VC)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Key Features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95008" y="2396196"/>
            <a:ext cx="232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Available Models:</a:t>
            </a:r>
          </a:p>
          <a:p>
            <a:pPr>
              <a:buClr>
                <a:schemeClr val="accent6"/>
              </a:buClr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9-Output Model (VC9H-BP+)</a:t>
            </a:r>
          </a:p>
          <a:p>
            <a:pPr>
              <a:buClr>
                <a:schemeClr val="accent6"/>
              </a:buClr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4-Output Model (VC4H-BP+)</a:t>
            </a:r>
          </a:p>
        </p:txBody>
      </p:sp>
    </p:spTree>
    <p:extLst>
      <p:ext uri="{BB962C8B-B14F-4D97-AF65-F5344CB8AC3E}">
        <p14:creationId xmlns:p14="http://schemas.microsoft.com/office/powerpoint/2010/main" val="162948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3" y="138910"/>
            <a:ext cx="8134071" cy="464342"/>
          </a:xfrm>
        </p:spPr>
        <p:txBody>
          <a:bodyPr/>
          <a:lstStyle/>
          <a:p>
            <a:r>
              <a:rPr lang="en-US" dirty="0" smtClean="0"/>
              <a:t>Available Video Controller Models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33718" y="1249604"/>
            <a:ext cx="7563970" cy="1215008"/>
            <a:chOff x="833718" y="1148748"/>
            <a:chExt cx="7563970" cy="121500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7" t="40285" r="8162" b="41545"/>
            <a:stretch/>
          </p:blipFill>
          <p:spPr>
            <a:xfrm>
              <a:off x="833718" y="1148748"/>
              <a:ext cx="7563970" cy="9345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112170" y="2009813"/>
              <a:ext cx="5285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chemeClr val="accent1"/>
                </a:buClr>
              </a:pPr>
              <a:r>
                <a:rPr lang="en-US" sz="1600" dirty="0" smtClean="0">
                  <a:latin typeface="+mn-lt"/>
                </a:rPr>
                <a:t>9-Output VC  </a:t>
              </a:r>
              <a:r>
                <a:rPr lang="en-US" sz="1600" i="1" dirty="0" smtClean="0">
                  <a:latin typeface="+mn-lt"/>
                </a:rPr>
                <a:t>(Standard Controller for 1080P displays)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5489" y="1994424"/>
              <a:ext cx="2722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US" sz="1800" b="1" dirty="0" smtClean="0">
                  <a:solidFill>
                    <a:schemeClr val="bg1"/>
                  </a:solidFill>
                  <a:latin typeface="+mn-lt"/>
                </a:rPr>
                <a:t>VC9H-BP+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4975" y="2970162"/>
            <a:ext cx="7537380" cy="1267310"/>
            <a:chOff x="864975" y="2970162"/>
            <a:chExt cx="7537380" cy="12673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975" y="2970162"/>
              <a:ext cx="7484389" cy="81427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65486" y="3775807"/>
              <a:ext cx="7036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chemeClr val="accent1"/>
                </a:buClr>
              </a:pPr>
              <a:r>
                <a:rPr lang="en-US" sz="1200" dirty="0" smtClean="0">
                  <a:latin typeface="+mn-lt"/>
                </a:rPr>
                <a:t>4-Output VC  </a:t>
              </a:r>
              <a:r>
                <a:rPr lang="en-US" sz="1200" i="1" dirty="0">
                  <a:latin typeface="+mn-lt"/>
                </a:rPr>
                <a:t>(</a:t>
              </a:r>
              <a:r>
                <a:rPr lang="en-US" sz="1200" i="1" dirty="0" smtClean="0">
                  <a:latin typeface="+mn-lt"/>
                </a:rPr>
                <a:t>Optional Controller for 1080P displays, Standard Controller for MX65U-4K)</a:t>
              </a:r>
            </a:p>
            <a:p>
              <a:pPr algn="r">
                <a:buClr>
                  <a:schemeClr val="accent1"/>
                </a:buClr>
              </a:pPr>
              <a:endParaRPr lang="en-US" sz="1200" i="1" dirty="0" smtClean="0"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4976" y="3733979"/>
              <a:ext cx="1327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US" sz="1800" b="1" dirty="0" smtClean="0">
                  <a:solidFill>
                    <a:schemeClr val="bg1"/>
                  </a:solidFill>
                  <a:latin typeface="+mn-lt"/>
                </a:rPr>
                <a:t>VC4H-BP+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278296" y="2699758"/>
            <a:ext cx="8515847" cy="0"/>
          </a:xfrm>
          <a:prstGeom prst="line">
            <a:avLst/>
          </a:prstGeom>
          <a:ln w="127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33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Controller Models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Choosing the Right Model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52005" y="1249098"/>
          <a:ext cx="8057492" cy="309513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028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8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910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2000" dirty="0" smtClean="0"/>
                        <a:t>VC9H-BP+ 9-Output Unit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VC4H-BP+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4-Output Unit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2730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Best for applications where: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Rack space is a concern 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Planar Big Picture Plus is used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Relatively small number of sources are required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Matrix switcher is used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Video processor with 4K outputs is used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730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Best for applications where: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Rack space is not a concern 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Larger number of directly-attached sources are required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content zones or windows on the video wall are desired </a:t>
                      </a:r>
                      <a:endParaRPr lang="en-US" sz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Fiber applications</a:t>
                      </a:r>
                    </a:p>
                    <a:p>
                      <a:pPr marL="342900" marR="27305" lvl="0" indent="-225425" algn="l">
                        <a:lnSpc>
                          <a:spcPct val="112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MX65U-4K video walls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27305" algn="l">
                        <a:lnSpc>
                          <a:spcPct val="112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9015" y="1692529"/>
            <a:ext cx="2878742" cy="313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450" y="1663913"/>
            <a:ext cx="2904009" cy="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t="41568" r="7867" b="37778"/>
          <a:stretch/>
        </p:blipFill>
        <p:spPr>
          <a:xfrm>
            <a:off x="41257" y="1815280"/>
            <a:ext cx="5505646" cy="75973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6050985" y="1143397"/>
            <a:ext cx="2893056" cy="3065779"/>
          </a:xfrm>
        </p:spPr>
        <p:txBody>
          <a:bodyPr numCol="1"/>
          <a:lstStyle/>
          <a:p>
            <a:pPr marL="227013" indent="-227013">
              <a:buClr>
                <a:srgbClr val="C00000"/>
              </a:buClr>
              <a:buFont typeface="+mj-lt"/>
              <a:buAutoNum type="arabicPeriod"/>
            </a:pPr>
            <a:r>
              <a:rPr lang="en-US" sz="1150" b="1" dirty="0" smtClean="0"/>
              <a:t>Video Controller </a:t>
            </a:r>
            <a:r>
              <a:rPr lang="en-US" sz="1150" b="1" dirty="0"/>
              <a:t>ID</a:t>
            </a:r>
          </a:p>
          <a:p>
            <a:pPr marL="227013" indent="-227013">
              <a:buClr>
                <a:srgbClr val="C00000"/>
              </a:buClr>
              <a:buFont typeface="+mj-lt"/>
              <a:buAutoNum type="arabicPeriod"/>
            </a:pPr>
            <a:r>
              <a:rPr lang="en-US" sz="1150" b="1" dirty="0"/>
              <a:t>Customer or Direct Connection Network </a:t>
            </a:r>
            <a:r>
              <a:rPr lang="en-US" sz="1150" b="1" dirty="0" smtClean="0"/>
              <a:t>Address</a:t>
            </a:r>
            <a:r>
              <a:rPr lang="en-US" sz="1150" dirty="0" smtClean="0"/>
              <a:t> – </a:t>
            </a:r>
            <a:br>
              <a:rPr lang="en-US" sz="1150" dirty="0" smtClean="0"/>
            </a:br>
            <a:r>
              <a:rPr lang="en-US" sz="1150" dirty="0" smtClean="0"/>
              <a:t>Default </a:t>
            </a:r>
            <a:r>
              <a:rPr lang="en-US" sz="1150" dirty="0"/>
              <a:t>Address is 196.168.12.12</a:t>
            </a:r>
          </a:p>
          <a:p>
            <a:pPr marL="227013" indent="-227013">
              <a:buClr>
                <a:srgbClr val="C00000"/>
              </a:buClr>
              <a:buFont typeface="+mj-lt"/>
              <a:buAutoNum type="arabicPeriod"/>
            </a:pPr>
            <a:r>
              <a:rPr lang="en-US" sz="1150" b="1" dirty="0"/>
              <a:t>System Network Address </a:t>
            </a:r>
            <a:r>
              <a:rPr lang="en-US" sz="1150" b="1" dirty="0" smtClean="0"/>
              <a:t>–</a:t>
            </a:r>
            <a:br>
              <a:rPr lang="en-US" sz="1150" b="1" dirty="0" smtClean="0"/>
            </a:br>
            <a:r>
              <a:rPr lang="en-US" sz="1150" dirty="0" smtClean="0"/>
              <a:t>for </a:t>
            </a:r>
            <a:r>
              <a:rPr lang="en-US" sz="1150" dirty="0"/>
              <a:t>that VC</a:t>
            </a:r>
          </a:p>
          <a:p>
            <a:pPr marL="227013" indent="-227013">
              <a:buClr>
                <a:srgbClr val="C00000"/>
              </a:buClr>
              <a:buFont typeface="+mj-lt"/>
              <a:buAutoNum type="arabicPeriod"/>
            </a:pPr>
            <a:r>
              <a:rPr lang="en-US" sz="1150" b="1" dirty="0"/>
              <a:t>Status </a:t>
            </a:r>
            <a:r>
              <a:rPr lang="en-US" sz="1150" b="1" dirty="0" smtClean="0"/>
              <a:t>LED </a:t>
            </a:r>
            <a:r>
              <a:rPr lang="en-US" sz="1150" dirty="0" smtClean="0"/>
              <a:t>– </a:t>
            </a:r>
            <a:br>
              <a:rPr lang="en-US" sz="1150" dirty="0" smtClean="0"/>
            </a:br>
            <a:r>
              <a:rPr lang="en-US" sz="1150" dirty="0" smtClean="0"/>
              <a:t>Blinks </a:t>
            </a:r>
            <a:r>
              <a:rPr lang="en-US" sz="1150" dirty="0"/>
              <a:t>when receiving a </a:t>
            </a:r>
            <a:r>
              <a:rPr lang="en-US" sz="1150" dirty="0" smtClean="0"/>
              <a:t>command</a:t>
            </a:r>
          </a:p>
          <a:p>
            <a:pPr marL="228600" indent="-228600">
              <a:spcAft>
                <a:spcPct val="25000"/>
              </a:spcAft>
              <a:buClr>
                <a:schemeClr val="accent1"/>
              </a:buClr>
              <a:buSzPct val="100000"/>
              <a:buFont typeface="+mj-lt"/>
              <a:buAutoNum type="arabicPeriod" startAt="5"/>
            </a:pPr>
            <a:r>
              <a:rPr lang="en-US" sz="1150" b="1" dirty="0">
                <a:solidFill>
                  <a:schemeClr val="bg1"/>
                </a:solidFill>
              </a:rPr>
              <a:t>Keypad Menu</a:t>
            </a:r>
          </a:p>
          <a:p>
            <a:pPr marL="460375" lvl="1" indent="-171450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</a:rPr>
              <a:t>System On/Off</a:t>
            </a:r>
          </a:p>
          <a:p>
            <a:pPr marL="460375" lvl="1" indent="-171450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</a:rPr>
              <a:t>Factory Reset</a:t>
            </a:r>
          </a:p>
          <a:p>
            <a:pPr marL="460375" lvl="1" indent="-171450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</a:rPr>
              <a:t>System Reset</a:t>
            </a:r>
          </a:p>
          <a:p>
            <a:pPr marL="460375" lvl="1" indent="-171450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</a:rPr>
              <a:t>Set IP for </a:t>
            </a:r>
            <a:r>
              <a:rPr lang="en-US" sz="1150" dirty="0" smtClean="0">
                <a:solidFill>
                  <a:schemeClr val="bg1"/>
                </a:solidFill>
              </a:rPr>
              <a:t>VC</a:t>
            </a:r>
            <a:endParaRPr lang="en-US" sz="115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38910"/>
            <a:ext cx="8737396" cy="464342"/>
          </a:xfrm>
        </p:spPr>
        <p:txBody>
          <a:bodyPr/>
          <a:lstStyle/>
          <a:p>
            <a:r>
              <a:rPr lang="en-US" dirty="0" smtClean="0"/>
              <a:t>Planar Video Controller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Front </a:t>
            </a:r>
            <a:r>
              <a:rPr lang="en-US" dirty="0" smtClean="0"/>
              <a:t>Panel View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97963" y="2844133"/>
            <a:ext cx="14522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050" dirty="0" smtClean="0">
                <a:latin typeface="+mj-lt"/>
              </a:rPr>
              <a:t>Customer Network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8878" y="2844133"/>
            <a:ext cx="5974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j-lt"/>
              </a:rPr>
              <a:t>VC 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4278" y="1330139"/>
            <a:ext cx="18228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050" dirty="0" smtClean="0">
                <a:latin typeface="+mj-lt"/>
              </a:rPr>
              <a:t>System Network Address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0093" y="2840286"/>
            <a:ext cx="6677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050" dirty="0" smtClean="0">
                <a:latin typeface="+mj-lt"/>
              </a:rPr>
              <a:t>Keypad</a:t>
            </a:r>
          </a:p>
        </p:txBody>
      </p:sp>
      <p:cxnSp>
        <p:nvCxnSpPr>
          <p:cNvPr id="15" name="Straight Arrow Connector 14"/>
          <p:cNvCxnSpPr>
            <a:stCxn id="12" idx="0"/>
          </p:cNvCxnSpPr>
          <p:nvPr/>
        </p:nvCxnSpPr>
        <p:spPr>
          <a:xfrm flipV="1">
            <a:off x="1827580" y="2271610"/>
            <a:ext cx="1486565" cy="572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2"/>
          </p:cNvCxnSpPr>
          <p:nvPr/>
        </p:nvCxnSpPr>
        <p:spPr>
          <a:xfrm>
            <a:off x="2425684" y="1591749"/>
            <a:ext cx="771304" cy="560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811439" y="2372977"/>
            <a:ext cx="417743" cy="504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22" idx="2"/>
          </p:cNvCxnSpPr>
          <p:nvPr/>
        </p:nvCxnSpPr>
        <p:spPr>
          <a:xfrm flipH="1" flipV="1">
            <a:off x="4271778" y="2490313"/>
            <a:ext cx="78448" cy="349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1243999" y="2817668"/>
            <a:ext cx="306844" cy="306846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+mj-lt"/>
              </a:rPr>
              <a:t>1</a:t>
            </a:r>
            <a:endParaRPr lang="fr-F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2419950" y="2817668"/>
            <a:ext cx="306844" cy="306846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3229182" y="1310433"/>
            <a:ext cx="306844" cy="306846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+mj-lt"/>
              </a:rPr>
              <a:t>3</a:t>
            </a:r>
            <a:endParaRPr lang="fr-F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964731" y="2103275"/>
            <a:ext cx="614093" cy="387038"/>
          </a:xfrm>
          <a:prstGeom prst="round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5093555" y="1310433"/>
            <a:ext cx="306844" cy="306846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48475" y="1353986"/>
            <a:ext cx="9297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050" dirty="0" smtClean="0">
                <a:latin typeface="+mj-lt"/>
              </a:rPr>
              <a:t>Status LED</a:t>
            </a:r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 flipH="1">
            <a:off x="4633415" y="1615596"/>
            <a:ext cx="79945" cy="656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4806777" y="2817668"/>
            <a:ext cx="306844" cy="306846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j-lt"/>
              </a:rPr>
              <a:t>5</a:t>
            </a:r>
            <a:endParaRPr lang="fr-F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705" y="3387592"/>
            <a:ext cx="5593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050" i="1" dirty="0" smtClean="0">
                <a:latin typeface="+mj-lt"/>
              </a:rPr>
              <a:t>Front of Video Controller is the same for 9-Output and 4-Output models.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14300" y="3375215"/>
            <a:ext cx="5593976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93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t="40523" r="8014" b="41961"/>
          <a:stretch/>
        </p:blipFill>
        <p:spPr>
          <a:xfrm>
            <a:off x="998145" y="1446558"/>
            <a:ext cx="7090261" cy="8467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9-Output Planar Video Controller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Back Panel </a:t>
            </a:r>
            <a:r>
              <a:rPr lang="en-US" dirty="0" smtClean="0"/>
              <a:t>View - VC9H-BP+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66517" y="3287846"/>
            <a:ext cx="4073212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Power In/Out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dirty="0" smtClean="0">
                <a:solidFill>
                  <a:schemeClr val="bg1"/>
                </a:solidFill>
              </a:rPr>
              <a:t>–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 Can loop up to 2 additional VC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s</a:t>
            </a:r>
            <a:endParaRPr lang="en-US" sz="1000" dirty="0" smtClean="0">
              <a:solidFill>
                <a:schemeClr val="bg1"/>
              </a:solidFill>
              <a:latin typeface="+mj-lt"/>
            </a:endParaRP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HDMI 2.0 Inputs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dirty="0" smtClean="0">
                <a:solidFill>
                  <a:schemeClr val="bg1"/>
                </a:solidFill>
              </a:rPr>
              <a:t>–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 Each input capable of up to 4K at 60Hz</a:t>
            </a: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 typeface="+mj-lt"/>
              <a:buAutoNum type="arabicPeriod" startAt="3"/>
            </a:pPr>
            <a:r>
              <a:rPr lang="en-US" sz="1000" b="1" dirty="0">
                <a:solidFill>
                  <a:schemeClr val="bg1"/>
                </a:solidFill>
                <a:latin typeface="+mj-lt"/>
              </a:rPr>
              <a:t>DisplayPort </a:t>
            </a: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1.2 Loop In/Out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– </a:t>
            </a:r>
            <a:br>
              <a:rPr lang="en-US" sz="1000" dirty="0" smtClean="0">
                <a:solidFill>
                  <a:schemeClr val="bg1"/>
                </a:solidFill>
                <a:latin typeface="+mj-lt"/>
              </a:rPr>
            </a:b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Input 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capable of up to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4K at 60Hz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3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9 Video Outputs</a:t>
            </a:r>
            <a:r>
              <a:rPr lang="en-US" sz="1000" b="1" dirty="0" smtClean="0">
                <a:solidFill>
                  <a:schemeClr val="bg1"/>
                </a:solidFill>
              </a:rPr>
              <a:t> </a:t>
            </a:r>
            <a:r>
              <a:rPr lang="en-US" sz="1000" b="1" dirty="0">
                <a:solidFill>
                  <a:schemeClr val="bg1"/>
                </a:solidFill>
              </a:rPr>
              <a:t>(RJ45 8P8C)</a:t>
            </a:r>
            <a:r>
              <a:rPr lang="en-US" sz="1000" dirty="0" smtClean="0">
                <a:solidFill>
                  <a:schemeClr val="bg1"/>
                </a:solidFill>
              </a:rPr>
              <a:t>–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  <a:p>
            <a:pPr marL="460375" lvl="1" indent="-168275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Shielded CAT6 or greater</a:t>
            </a:r>
          </a:p>
          <a:p>
            <a:pPr marL="460375" lvl="1" indent="-168275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Up to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200ft / 60m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14050" y="3287846"/>
            <a:ext cx="3836162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ct val="25000"/>
              </a:spcAft>
              <a:buClr>
                <a:schemeClr val="accent1"/>
              </a:buClr>
              <a:buSzPct val="100000"/>
              <a:buFont typeface="+mj-lt"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Built-In Synchronization Board</a:t>
            </a:r>
          </a:p>
          <a:p>
            <a:pPr marL="228600" indent="-228600">
              <a:spcAft>
                <a:spcPct val="25000"/>
              </a:spcAft>
              <a:buClr>
                <a:schemeClr val="accent1"/>
              </a:buClr>
              <a:buSzPct val="100000"/>
              <a:buFont typeface="+mj-lt"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IR Remote</a:t>
            </a:r>
            <a:endParaRPr lang="en-US" sz="1000" dirty="0" smtClean="0">
              <a:solidFill>
                <a:schemeClr val="bg1"/>
              </a:solidFill>
              <a:latin typeface="+mj-lt"/>
            </a:endParaRP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RS-232 and USB Control</a:t>
            </a:r>
            <a:endParaRPr lang="en-US" sz="1000" dirty="0" smtClean="0">
              <a:solidFill>
                <a:schemeClr val="bg1"/>
              </a:solidFill>
              <a:latin typeface="+mj-lt"/>
            </a:endParaRP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Aux USB-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Used for firmware download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Network 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Ports</a:t>
            </a:r>
          </a:p>
          <a:p>
            <a:pPr marL="460375" lvl="1" indent="-168275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ystem communication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397230" y="1830261"/>
            <a:ext cx="813468" cy="3615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675825" y="1923049"/>
            <a:ext cx="2000362" cy="2759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31602" y="1923049"/>
            <a:ext cx="850324" cy="2759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632134" y="1578525"/>
            <a:ext cx="5533047" cy="2493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3893" y="2850926"/>
            <a:ext cx="777723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 smtClean="0">
                <a:latin typeface="+mj-lt"/>
              </a:rPr>
              <a:t>Power In/Out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75825" y="1084925"/>
            <a:ext cx="1677905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>
                <a:latin typeface="+mj-lt"/>
              </a:rPr>
              <a:t>9 Video Outputs (RJ45 8P8C)</a:t>
            </a:r>
            <a:endParaRPr lang="en-US" sz="900" dirty="0" smtClean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10644" y="2464683"/>
            <a:ext cx="1169088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900" dirty="0" smtClean="0">
                <a:latin typeface="+mj-lt"/>
              </a:rPr>
              <a:t>HDMI 2.0 Inputs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67075" y="2469394"/>
            <a:ext cx="1480415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 smtClean="0">
                <a:latin typeface="+mj-lt"/>
              </a:rPr>
              <a:t>DisplayPort 1.2 Loop In/Out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rot="16200000">
            <a:off x="1210239" y="2531917"/>
            <a:ext cx="6126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945737" y="1323178"/>
            <a:ext cx="0" cy="243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561709" y="2236168"/>
            <a:ext cx="0" cy="216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7096400" y="2242518"/>
            <a:ext cx="0" cy="216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5"/>
          <p:cNvSpPr>
            <a:spLocks noChangeArrowheads="1"/>
          </p:cNvSpPr>
          <p:nvPr/>
        </p:nvSpPr>
        <p:spPr bwMode="auto">
          <a:xfrm>
            <a:off x="1414392" y="2842916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 smtClean="0">
                <a:solidFill>
                  <a:srgbClr val="C00000"/>
                </a:solidFill>
                <a:latin typeface="+mj-lt"/>
              </a:rPr>
              <a:t>1</a:t>
            </a:r>
            <a:endParaRPr lang="fr-FR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5451582" y="2452948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>
                <a:solidFill>
                  <a:srgbClr val="C00000"/>
                </a:solidFill>
                <a:latin typeface="+mj-lt"/>
              </a:rPr>
              <a:t>2</a:t>
            </a:r>
          </a:p>
        </p:txBody>
      </p:sp>
      <p:sp>
        <p:nvSpPr>
          <p:cNvPr id="45" name="Oval 6"/>
          <p:cNvSpPr>
            <a:spLocks noChangeArrowheads="1"/>
          </p:cNvSpPr>
          <p:nvPr/>
        </p:nvSpPr>
        <p:spPr bwMode="auto">
          <a:xfrm>
            <a:off x="6995059" y="2452948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>
                <a:solidFill>
                  <a:srgbClr val="C00000"/>
                </a:solidFill>
                <a:latin typeface="+mj-lt"/>
              </a:rPr>
              <a:t>3</a:t>
            </a:r>
            <a:endParaRPr lang="fr-FR" sz="1200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6" name="Oval 8"/>
          <p:cNvSpPr>
            <a:spLocks noChangeArrowheads="1"/>
          </p:cNvSpPr>
          <p:nvPr/>
        </p:nvSpPr>
        <p:spPr bwMode="auto">
          <a:xfrm>
            <a:off x="4404936" y="1074172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>
                <a:solidFill>
                  <a:srgbClr val="C00000"/>
                </a:solidFill>
                <a:latin typeface="+mj-lt"/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275245" y="1916509"/>
            <a:ext cx="178849" cy="282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182267" y="1885419"/>
            <a:ext cx="277359" cy="3135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2507456" y="1858273"/>
            <a:ext cx="625639" cy="3407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3542405" y="1877222"/>
            <a:ext cx="1028283" cy="3217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972123" y="2844203"/>
            <a:ext cx="1567607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 smtClean="0"/>
              <a:t>RS-232 &amp; USB </a:t>
            </a:r>
            <a:r>
              <a:rPr lang="en-US" sz="900" dirty="0"/>
              <a:t>Control</a:t>
            </a:r>
          </a:p>
        </p:txBody>
      </p:sp>
      <p:cxnSp>
        <p:nvCxnSpPr>
          <p:cNvPr id="53" name="Straight Arrow Connector 52"/>
          <p:cNvCxnSpPr>
            <a:stCxn id="54" idx="0"/>
          </p:cNvCxnSpPr>
          <p:nvPr/>
        </p:nvCxnSpPr>
        <p:spPr>
          <a:xfrm flipH="1" flipV="1">
            <a:off x="2807321" y="2219846"/>
            <a:ext cx="4586" cy="623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"/>
          <p:cNvSpPr>
            <a:spLocks noChangeArrowheads="1"/>
          </p:cNvSpPr>
          <p:nvPr/>
        </p:nvSpPr>
        <p:spPr bwMode="auto">
          <a:xfrm>
            <a:off x="2703036" y="2842916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>
                <a:solidFill>
                  <a:srgbClr val="C00000"/>
                </a:solidFill>
                <a:latin typeface="+mj-lt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64894" y="2395433"/>
            <a:ext cx="494836" cy="3323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/>
              <a:t>Network Ports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4192720" y="2219846"/>
            <a:ext cx="5279" cy="239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"/>
          <p:cNvSpPr>
            <a:spLocks noChangeArrowheads="1"/>
          </p:cNvSpPr>
          <p:nvPr/>
        </p:nvSpPr>
        <p:spPr bwMode="auto">
          <a:xfrm>
            <a:off x="4089814" y="2452948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 smtClean="0">
                <a:solidFill>
                  <a:srgbClr val="C00000"/>
                </a:solidFill>
                <a:latin typeface="+mj-lt"/>
              </a:rPr>
              <a:t>9</a:t>
            </a:r>
            <a:endParaRPr lang="fr-FR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468797" y="2395433"/>
            <a:ext cx="323538" cy="3323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/>
              <a:t>Aux USB</a:t>
            </a:r>
          </a:p>
        </p:txBody>
      </p:sp>
      <p:cxnSp>
        <p:nvCxnSpPr>
          <p:cNvPr id="59" name="Straight Arrow Connector 58"/>
          <p:cNvCxnSpPr>
            <a:stCxn id="60" idx="0"/>
            <a:endCxn id="25" idx="2"/>
          </p:cNvCxnSpPr>
          <p:nvPr/>
        </p:nvCxnSpPr>
        <p:spPr>
          <a:xfrm flipV="1">
            <a:off x="3313493" y="2198977"/>
            <a:ext cx="7454" cy="252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8"/>
          <p:cNvSpPr>
            <a:spLocks noChangeArrowheads="1"/>
          </p:cNvSpPr>
          <p:nvPr/>
        </p:nvSpPr>
        <p:spPr bwMode="auto">
          <a:xfrm>
            <a:off x="3204622" y="2451346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 smtClean="0">
                <a:solidFill>
                  <a:srgbClr val="C00000"/>
                </a:solidFill>
                <a:latin typeface="+mj-lt"/>
              </a:rPr>
              <a:t>8</a:t>
            </a:r>
            <a:endParaRPr lang="fr-FR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552027" y="2400494"/>
            <a:ext cx="668861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900" dirty="0"/>
              <a:t>IR Remote </a:t>
            </a:r>
          </a:p>
        </p:txBody>
      </p:sp>
      <p:cxnSp>
        <p:nvCxnSpPr>
          <p:cNvPr id="62" name="Straight Arrow Connector 61"/>
          <p:cNvCxnSpPr>
            <a:stCxn id="63" idx="0"/>
          </p:cNvCxnSpPr>
          <p:nvPr/>
        </p:nvCxnSpPr>
        <p:spPr>
          <a:xfrm flipV="1">
            <a:off x="2359511" y="2213223"/>
            <a:ext cx="5019" cy="18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8"/>
          <p:cNvSpPr>
            <a:spLocks noChangeArrowheads="1"/>
          </p:cNvSpPr>
          <p:nvPr/>
        </p:nvSpPr>
        <p:spPr bwMode="auto">
          <a:xfrm>
            <a:off x="2250640" y="2393982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 smtClean="0">
                <a:solidFill>
                  <a:srgbClr val="C00000"/>
                </a:solidFill>
                <a:latin typeface="+mj-lt"/>
              </a:rPr>
              <a:t>6</a:t>
            </a:r>
            <a:endParaRPr lang="fr-FR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65181" y="1086012"/>
            <a:ext cx="1856486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 smtClean="0">
                <a:latin typeface="+mj-lt"/>
              </a:rPr>
              <a:t>Built-In Synchronization Board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7391156" y="1324265"/>
            <a:ext cx="0" cy="243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8"/>
          <p:cNvSpPr>
            <a:spLocks noChangeArrowheads="1"/>
          </p:cNvSpPr>
          <p:nvPr/>
        </p:nvSpPr>
        <p:spPr bwMode="auto">
          <a:xfrm>
            <a:off x="6917590" y="1075259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 smtClean="0">
                <a:solidFill>
                  <a:srgbClr val="C00000"/>
                </a:solidFill>
                <a:latin typeface="+mj-lt"/>
              </a:rPr>
              <a:t>5</a:t>
            </a:r>
            <a:endParaRPr lang="fr-FR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165181" y="1580992"/>
            <a:ext cx="476250" cy="2468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964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4-Output Video Controller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Back Panel </a:t>
            </a:r>
            <a:r>
              <a:rPr lang="en-US" dirty="0"/>
              <a:t>View - VC4H-BP</a:t>
            </a:r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66517" y="3287846"/>
            <a:ext cx="4073212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Power In/Out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dirty="0" smtClean="0">
                <a:solidFill>
                  <a:schemeClr val="bg1"/>
                </a:solidFill>
              </a:rPr>
              <a:t>–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 Can loop up to 2 additional VC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s</a:t>
            </a:r>
            <a:endParaRPr lang="en-US" sz="1000" dirty="0" smtClean="0">
              <a:solidFill>
                <a:schemeClr val="bg1"/>
              </a:solidFill>
              <a:latin typeface="+mj-lt"/>
            </a:endParaRP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HDMI 2.0 Inputs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dirty="0" smtClean="0">
                <a:solidFill>
                  <a:schemeClr val="bg1"/>
                </a:solidFill>
              </a:rPr>
              <a:t>–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 Each input capable of up to 4K at 60Hz</a:t>
            </a: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 typeface="+mj-lt"/>
              <a:buAutoNum type="arabicPeriod" startAt="3"/>
            </a:pPr>
            <a:r>
              <a:rPr lang="en-US" sz="1000" b="1" dirty="0">
                <a:solidFill>
                  <a:schemeClr val="bg1"/>
                </a:solidFill>
                <a:latin typeface="+mj-lt"/>
              </a:rPr>
              <a:t>DisplayPort </a:t>
            </a: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1.2 Loop In/Out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– </a:t>
            </a:r>
            <a:br>
              <a:rPr lang="en-US" sz="1000" dirty="0" smtClean="0">
                <a:solidFill>
                  <a:schemeClr val="bg1"/>
                </a:solidFill>
                <a:latin typeface="+mj-lt"/>
              </a:rPr>
            </a:b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Input 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capable of up to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4K at 60Hz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3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4 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Video Outputs (RJ45 8P8C)</a:t>
            </a:r>
            <a:r>
              <a:rPr lang="en-US" sz="1000" b="1" dirty="0" smtClean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–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  <a:p>
            <a:pPr marL="460375" lvl="1" indent="-168275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Shielded CAT6 or greater</a:t>
            </a:r>
          </a:p>
          <a:p>
            <a:pPr marL="460375" lvl="1" indent="-168275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Up to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200ft / 60m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14050" y="3287846"/>
            <a:ext cx="3836162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ct val="25000"/>
              </a:spcAft>
              <a:buClr>
                <a:schemeClr val="accent1"/>
              </a:buClr>
              <a:buSzPct val="100000"/>
              <a:buFont typeface="+mj-lt"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Built-In Synchronization Board</a:t>
            </a:r>
          </a:p>
          <a:p>
            <a:pPr marL="228600" indent="-228600">
              <a:spcAft>
                <a:spcPct val="25000"/>
              </a:spcAft>
              <a:buClr>
                <a:schemeClr val="accent1"/>
              </a:buClr>
              <a:buSzPct val="100000"/>
              <a:buFont typeface="+mj-lt"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IR Remote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RS-232 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and USB </a:t>
            </a: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Control</a:t>
            </a:r>
            <a:endParaRPr lang="en-US" sz="1000" dirty="0" smtClean="0">
              <a:solidFill>
                <a:schemeClr val="bg1"/>
              </a:solidFill>
              <a:latin typeface="+mj-lt"/>
            </a:endParaRP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Aux USB-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Used for firmware download</a:t>
            </a:r>
          </a:p>
          <a:p>
            <a:pPr marL="227013" indent="-227013">
              <a:spcAft>
                <a:spcPct val="25000"/>
              </a:spcAft>
              <a:buClr>
                <a:schemeClr val="accent1"/>
              </a:buClr>
              <a:buSzPct val="100000"/>
              <a:buFontTx/>
              <a:buAutoNum type="arabicPeriod" startAt="5"/>
            </a:pPr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Network 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Ports</a:t>
            </a:r>
          </a:p>
          <a:p>
            <a:pPr marL="460375" lvl="1" indent="-168275">
              <a:spcAft>
                <a:spcPct val="25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System communication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13893" y="1074172"/>
            <a:ext cx="8240995" cy="1986486"/>
            <a:chOff x="613893" y="1074172"/>
            <a:chExt cx="8240995" cy="198648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9706" y="1498005"/>
              <a:ext cx="7028588" cy="764685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1397230" y="1822238"/>
              <a:ext cx="813468" cy="3767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675825" y="1923049"/>
              <a:ext cx="2000362" cy="27592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922078" y="1923049"/>
              <a:ext cx="850324" cy="27592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953739" y="1562213"/>
              <a:ext cx="2243130" cy="29917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3893" y="2850926"/>
              <a:ext cx="777723" cy="1938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en-US" sz="900" dirty="0" smtClean="0">
                  <a:latin typeface="+mj-lt"/>
                </a:rPr>
                <a:t>Power In/Out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95428" y="1084925"/>
              <a:ext cx="1613801" cy="1938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en-US" sz="900" dirty="0">
                  <a:latin typeface="+mj-lt"/>
                </a:rPr>
                <a:t>4 Video Outputs (RJ45 8P8C)</a:t>
              </a:r>
              <a:endParaRPr lang="en-US" sz="900" dirty="0" smtClean="0"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10644" y="2464683"/>
              <a:ext cx="1169088" cy="1938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 algn="ctr">
                <a:buClr>
                  <a:schemeClr val="accent6"/>
                </a:buClr>
              </a:pPr>
              <a:r>
                <a:rPr lang="en-US" sz="900" dirty="0" smtClean="0">
                  <a:latin typeface="+mj-lt"/>
                </a:rPr>
                <a:t>HDMI 2.0 Inputs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67076" y="2476119"/>
              <a:ext cx="1587812" cy="1938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en-US" sz="900" dirty="0" smtClean="0">
                  <a:latin typeface="+mj-lt"/>
                </a:rPr>
                <a:t>DisplayPort 1.2 Loop In/Out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rot="16200000">
              <a:off x="1210239" y="2531917"/>
              <a:ext cx="61260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221403" y="1323178"/>
              <a:ext cx="1" cy="2159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561709" y="2236168"/>
              <a:ext cx="0" cy="2167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7096400" y="2242518"/>
              <a:ext cx="0" cy="2167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5"/>
            <p:cNvSpPr>
              <a:spLocks noChangeArrowheads="1"/>
            </p:cNvSpPr>
            <p:nvPr/>
          </p:nvSpPr>
          <p:spPr bwMode="auto">
            <a:xfrm>
              <a:off x="1414392" y="2842916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 smtClean="0">
                  <a:solidFill>
                    <a:srgbClr val="C00000"/>
                  </a:solidFill>
                  <a:latin typeface="+mj-lt"/>
                </a:rPr>
                <a:t>1</a:t>
              </a:r>
              <a:endParaRPr lang="fr-FR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44" name="Oval 7"/>
            <p:cNvSpPr>
              <a:spLocks noChangeArrowheads="1"/>
            </p:cNvSpPr>
            <p:nvPr/>
          </p:nvSpPr>
          <p:spPr bwMode="auto">
            <a:xfrm>
              <a:off x="5451582" y="2452948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6995059" y="2452948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>
                  <a:solidFill>
                    <a:srgbClr val="C00000"/>
                  </a:solidFill>
                  <a:latin typeface="+mj-lt"/>
                </a:rPr>
                <a:t>3</a:t>
              </a:r>
              <a:endParaRPr lang="fr-FR" sz="1200" dirty="0" smtClean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4720941" y="1074172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>
                  <a:solidFill>
                    <a:srgbClr val="C00000"/>
                  </a:solidFill>
                  <a:latin typeface="+mj-lt"/>
                </a:rPr>
                <a:t>4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275246" y="1916509"/>
              <a:ext cx="145724" cy="28246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182267" y="1885419"/>
              <a:ext cx="277359" cy="31355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464496" y="1858273"/>
              <a:ext cx="668599" cy="340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3511448" y="1877222"/>
              <a:ext cx="1028283" cy="32175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972123" y="2844203"/>
              <a:ext cx="1567607" cy="1938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en-US" sz="900" dirty="0" smtClean="0"/>
                <a:t>RS-232 &amp; USB </a:t>
              </a:r>
              <a:r>
                <a:rPr lang="en-US" sz="900" dirty="0"/>
                <a:t>Control</a:t>
              </a:r>
            </a:p>
          </p:txBody>
        </p:sp>
        <p:cxnSp>
          <p:nvCxnSpPr>
            <p:cNvPr id="53" name="Straight Arrow Connector 52"/>
            <p:cNvCxnSpPr>
              <a:stCxn id="54" idx="0"/>
            </p:cNvCxnSpPr>
            <p:nvPr/>
          </p:nvCxnSpPr>
          <p:spPr>
            <a:xfrm flipH="1" flipV="1">
              <a:off x="2807321" y="2219846"/>
              <a:ext cx="4586" cy="6230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"/>
            <p:cNvSpPr>
              <a:spLocks noChangeArrowheads="1"/>
            </p:cNvSpPr>
            <p:nvPr/>
          </p:nvSpPr>
          <p:spPr bwMode="auto">
            <a:xfrm>
              <a:off x="2703036" y="2842916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 smtClean="0">
                  <a:solidFill>
                    <a:srgbClr val="C00000"/>
                  </a:solidFill>
                  <a:latin typeface="+mj-lt"/>
                </a:rPr>
                <a:t>7</a:t>
              </a:r>
              <a:endParaRPr lang="fr-FR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64894" y="2395433"/>
              <a:ext cx="494836" cy="3323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en-US" sz="900" dirty="0"/>
                <a:t>Network Ports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 flipV="1">
              <a:off x="4192720" y="2219846"/>
              <a:ext cx="5279" cy="2394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"/>
            <p:cNvSpPr>
              <a:spLocks noChangeArrowheads="1"/>
            </p:cNvSpPr>
            <p:nvPr/>
          </p:nvSpPr>
          <p:spPr bwMode="auto">
            <a:xfrm>
              <a:off x="4089814" y="2452948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 smtClean="0">
                  <a:solidFill>
                    <a:srgbClr val="C00000"/>
                  </a:solidFill>
                  <a:latin typeface="+mj-lt"/>
                </a:rPr>
                <a:t>9</a:t>
              </a:r>
              <a:endParaRPr lang="fr-FR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492611" y="2395433"/>
              <a:ext cx="323538" cy="3323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en-US" sz="900" dirty="0"/>
                <a:t>Aux USB</a:t>
              </a:r>
            </a:p>
          </p:txBody>
        </p:sp>
        <p:cxnSp>
          <p:nvCxnSpPr>
            <p:cNvPr id="59" name="Straight Arrow Connector 58"/>
            <p:cNvCxnSpPr>
              <a:stCxn id="60" idx="0"/>
            </p:cNvCxnSpPr>
            <p:nvPr/>
          </p:nvCxnSpPr>
          <p:spPr>
            <a:xfrm flipV="1">
              <a:off x="3337307" y="2214962"/>
              <a:ext cx="6119" cy="2363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8"/>
            <p:cNvSpPr>
              <a:spLocks noChangeArrowheads="1"/>
            </p:cNvSpPr>
            <p:nvPr/>
          </p:nvSpPr>
          <p:spPr bwMode="auto">
            <a:xfrm>
              <a:off x="3228436" y="2451346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 smtClean="0">
                  <a:solidFill>
                    <a:srgbClr val="C00000"/>
                  </a:solidFill>
                  <a:latin typeface="+mj-lt"/>
                </a:rPr>
                <a:t>8</a:t>
              </a:r>
              <a:endParaRPr lang="fr-FR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37740" y="2400494"/>
              <a:ext cx="668861" cy="193899"/>
            </a:xfrm>
            <a:prstGeom prst="rect">
              <a:avLst/>
            </a:prstGeom>
            <a:noFill/>
          </p:spPr>
          <p:txBody>
            <a:bodyPr wrap="square" lIns="27432" tIns="27432" rIns="27432" bIns="27432" rtlCol="0">
              <a:spAutoFit/>
            </a:bodyPr>
            <a:lstStyle/>
            <a:p>
              <a:pPr algn="r">
                <a:buClr>
                  <a:schemeClr val="accent6"/>
                </a:buClr>
              </a:pPr>
              <a:r>
                <a:rPr lang="en-US" sz="900" dirty="0"/>
                <a:t>IR Remote </a:t>
              </a:r>
            </a:p>
          </p:txBody>
        </p:sp>
        <p:cxnSp>
          <p:nvCxnSpPr>
            <p:cNvPr id="62" name="Straight Arrow Connector 61"/>
            <p:cNvCxnSpPr>
              <a:stCxn id="63" idx="0"/>
            </p:cNvCxnSpPr>
            <p:nvPr/>
          </p:nvCxnSpPr>
          <p:spPr>
            <a:xfrm flipV="1">
              <a:off x="2345224" y="2213223"/>
              <a:ext cx="5019" cy="180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8"/>
            <p:cNvSpPr>
              <a:spLocks noChangeArrowheads="1"/>
            </p:cNvSpPr>
            <p:nvPr/>
          </p:nvSpPr>
          <p:spPr bwMode="auto">
            <a:xfrm>
              <a:off x="2236353" y="2393982"/>
              <a:ext cx="217742" cy="2177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 smtClean="0">
                  <a:solidFill>
                    <a:srgbClr val="C00000"/>
                  </a:solidFill>
                  <a:latin typeface="+mj-lt"/>
                </a:rPr>
                <a:t>6</a:t>
              </a:r>
              <a:endParaRPr lang="fr-FR" sz="1200" dirty="0">
                <a:solidFill>
                  <a:srgbClr val="C00000"/>
                </a:solidFill>
                <a:latin typeface="+mj-lt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7165181" y="1086012"/>
            <a:ext cx="1856486" cy="193899"/>
          </a:xfrm>
          <a:prstGeom prst="rect">
            <a:avLst/>
          </a:prstGeom>
          <a:noFill/>
        </p:spPr>
        <p:txBody>
          <a:bodyPr wrap="square" lIns="27432" tIns="27432" rIns="27432" bIns="27432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900" dirty="0" smtClean="0">
                <a:latin typeface="+mj-lt"/>
              </a:rPr>
              <a:t>Built-In Synchronization Board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7391156" y="1324265"/>
            <a:ext cx="0" cy="243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8"/>
          <p:cNvSpPr>
            <a:spLocks noChangeArrowheads="1"/>
          </p:cNvSpPr>
          <p:nvPr/>
        </p:nvSpPr>
        <p:spPr bwMode="auto">
          <a:xfrm>
            <a:off x="6890694" y="1075259"/>
            <a:ext cx="217742" cy="2177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dirty="0" smtClean="0">
                <a:solidFill>
                  <a:srgbClr val="C00000"/>
                </a:solidFill>
                <a:latin typeface="+mj-lt"/>
              </a:rPr>
              <a:t>5</a:t>
            </a:r>
            <a:endParaRPr lang="fr-FR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165181" y="1580992"/>
            <a:ext cx="476250" cy="2468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993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79" y="1142345"/>
            <a:ext cx="5087973" cy="2330552"/>
          </a:xfrm>
        </p:spPr>
        <p:txBody>
          <a:bodyPr numCol="2"/>
          <a:lstStyle/>
          <a:p>
            <a:pPr marL="68263" indent="0">
              <a:buNone/>
            </a:pPr>
            <a:r>
              <a:rPr lang="en-US" dirty="0" smtClean="0">
                <a:latin typeface="+mj-lt"/>
              </a:rPr>
              <a:t>Primary Audiences:</a:t>
            </a:r>
          </a:p>
          <a:p>
            <a:r>
              <a:rPr lang="en-US" dirty="0" smtClean="0">
                <a:latin typeface="+mj-lt"/>
              </a:rPr>
              <a:t>Public venue</a:t>
            </a:r>
          </a:p>
          <a:p>
            <a:r>
              <a:rPr lang="en-US" dirty="0" smtClean="0">
                <a:latin typeface="+mj-lt"/>
              </a:rPr>
              <a:t>Corporate</a:t>
            </a:r>
          </a:p>
          <a:p>
            <a:r>
              <a:rPr lang="en-US" dirty="0" smtClean="0">
                <a:latin typeface="+mj-lt"/>
              </a:rPr>
              <a:t>Higher education</a:t>
            </a:r>
          </a:p>
          <a:p>
            <a:r>
              <a:rPr lang="en-US" dirty="0" smtClean="0">
                <a:latin typeface="+mj-lt"/>
              </a:rPr>
              <a:t>Military</a:t>
            </a:r>
          </a:p>
          <a:p>
            <a:pPr marL="68263" lvl="0" indent="0">
              <a:buNone/>
            </a:pPr>
            <a:endParaRPr lang="en-US" dirty="0" smtClean="0">
              <a:latin typeface="+mj-lt"/>
            </a:endParaRPr>
          </a:p>
          <a:p>
            <a:pPr marL="68263" lvl="0" indent="0">
              <a:buNone/>
            </a:pPr>
            <a:r>
              <a:rPr lang="en-US" dirty="0" smtClean="0">
                <a:latin typeface="+mj-lt"/>
              </a:rPr>
              <a:t>Common Applications:</a:t>
            </a:r>
          </a:p>
          <a:p>
            <a:pPr lvl="0"/>
            <a:r>
              <a:rPr lang="en-US" dirty="0" smtClean="0">
                <a:latin typeface="+mj-lt"/>
              </a:rPr>
              <a:t>Digital signage</a:t>
            </a:r>
          </a:p>
          <a:p>
            <a:pPr lvl="0"/>
            <a:r>
              <a:rPr lang="en-US" dirty="0" smtClean="0">
                <a:latin typeface="+mj-lt"/>
              </a:rPr>
              <a:t>Command and control</a:t>
            </a:r>
          </a:p>
          <a:p>
            <a:pPr lvl="0"/>
            <a:r>
              <a:rPr lang="en-US" dirty="0" smtClean="0">
                <a:latin typeface="+mj-lt"/>
              </a:rPr>
              <a:t>Corporate communications</a:t>
            </a:r>
          </a:p>
          <a:p>
            <a:pPr lvl="0"/>
            <a:r>
              <a:rPr lang="en-US" dirty="0" smtClean="0">
                <a:latin typeface="+mj-lt"/>
              </a:rPr>
              <a:t>Entertainment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Audiences and Applications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13" y="663049"/>
            <a:ext cx="1243584" cy="830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Costar vwall image.jpg"/>
          <p:cNvPicPr>
            <a:picLocks noChangeAspect="1"/>
          </p:cNvPicPr>
          <p:nvPr/>
        </p:nvPicPr>
        <p:blipFill rotWithShape="1">
          <a:blip r:embed="rId4" cstate="screen"/>
          <a:srcRect l="2550" t="1689" r="2010" b="2252"/>
          <a:stretch/>
        </p:blipFill>
        <p:spPr>
          <a:xfrm>
            <a:off x="6075570" y="1647401"/>
            <a:ext cx="1243584" cy="812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" t="2041" r="567" b="1415"/>
          <a:stretch/>
        </p:blipFill>
        <p:spPr>
          <a:xfrm>
            <a:off x="7496319" y="2631936"/>
            <a:ext cx="1243179" cy="812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4"/>
          <a:stretch/>
        </p:blipFill>
        <p:spPr>
          <a:xfrm>
            <a:off x="6075570" y="3598143"/>
            <a:ext cx="1243584" cy="8137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t="3915" r="2332" b="3528"/>
          <a:stretch/>
        </p:blipFill>
        <p:spPr>
          <a:xfrm>
            <a:off x="6075570" y="2631936"/>
            <a:ext cx="1245187" cy="812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SS7_4349.jpg"/>
          <p:cNvPicPr>
            <a:picLocks noChangeAspect="1"/>
          </p:cNvPicPr>
          <p:nvPr/>
        </p:nvPicPr>
        <p:blipFill rotWithShape="1">
          <a:blip r:embed="rId8" cstate="screen"/>
          <a:srcRect l="3511" t="574" r="1453" b="1721"/>
          <a:stretch/>
        </p:blipFill>
        <p:spPr>
          <a:xfrm>
            <a:off x="7491413" y="1647401"/>
            <a:ext cx="1245848" cy="811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OKC Entrance1.jpg"/>
          <p:cNvPicPr>
            <a:picLocks noChangeAspect="1"/>
          </p:cNvPicPr>
          <p:nvPr/>
        </p:nvPicPr>
        <p:blipFill rotWithShape="1">
          <a:blip r:embed="rId9" cstate="screen"/>
          <a:srcRect r="626"/>
          <a:stretch/>
        </p:blipFill>
        <p:spPr>
          <a:xfrm>
            <a:off x="4651929" y="3598143"/>
            <a:ext cx="1244886" cy="8143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3117" r="1845" b="2486"/>
          <a:stretch/>
        </p:blipFill>
        <p:spPr>
          <a:xfrm>
            <a:off x="7498557" y="3598143"/>
            <a:ext cx="1238704" cy="8138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372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Controller Models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Key Differences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54000" y="1346198"/>
          <a:ext cx="8635998" cy="299525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44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0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1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2957">
                <a:tc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2000" dirty="0" smtClean="0"/>
                        <a:t>VC9H-BP+</a:t>
                      </a:r>
                    </a:p>
                    <a:p>
                      <a:pPr algn="ctr"/>
                      <a:endParaRPr lang="en-US" sz="1000" dirty="0" smtClean="0"/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="0" dirty="0" smtClean="0"/>
                        <a:t>9-Out VC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VC4H-BP+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4-Out VC</a:t>
                      </a:r>
                      <a:endParaRPr lang="en-US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12">
                <a:tc>
                  <a:txBody>
                    <a:bodyPr/>
                    <a:lstStyle/>
                    <a:p>
                      <a:r>
                        <a:rPr lang="en-US" sz="1400" i="0" dirty="0" smtClean="0"/>
                        <a:t>Usage/Implementation</a:t>
                      </a:r>
                      <a:endParaRPr lang="en-US" sz="14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Standard for 1080P Models 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Standard for MX65U-4K, Fiber Applications, Optional for 1080P Models</a:t>
                      </a:r>
                      <a:endParaRPr lang="en-US" sz="1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3598395"/>
                  </a:ext>
                </a:extLst>
              </a:tr>
              <a:tr h="45651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Video Outputs</a:t>
                      </a:r>
                    </a:p>
                    <a:p>
                      <a:r>
                        <a:rPr lang="en-US" sz="1100" i="1" dirty="0" smtClean="0"/>
                        <a:t>(Full HD sections)</a:t>
                      </a:r>
                      <a:endParaRPr lang="en-US" sz="11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3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Inputs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4x HDMI, 1x 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4x HDMI, 1x DP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3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Zones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3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Rack Space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1RU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1RU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510" y="1734674"/>
            <a:ext cx="2878742" cy="313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t="40523" r="8014" b="41961"/>
          <a:stretch/>
        </p:blipFill>
        <p:spPr>
          <a:xfrm>
            <a:off x="2563157" y="1725513"/>
            <a:ext cx="2904009" cy="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533708" y="1142344"/>
            <a:ext cx="8179329" cy="890491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Same physical design as </a:t>
            </a:r>
            <a:r>
              <a:rPr lang="en-US" sz="1600" dirty="0" smtClean="0"/>
              <a:t>Remote Power Supply (RPS) for Planar DirectLight X LD Video Wall System</a:t>
            </a:r>
            <a:endParaRPr lang="en-US" sz="16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3-4 </a:t>
            </a:r>
            <a:r>
              <a:rPr lang="en-US" sz="1600" dirty="0"/>
              <a:t>times higher power density – fewer RUs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Redundant and </a:t>
            </a:r>
            <a:r>
              <a:rPr lang="en-US" sz="1600" dirty="0" smtClean="0"/>
              <a:t>hot-swappable modules</a:t>
            </a:r>
            <a:endParaRPr lang="en-US" sz="16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110V </a:t>
            </a:r>
            <a:r>
              <a:rPr lang="en-US" sz="1600" dirty="0" smtClean="0"/>
              <a:t>or 220V </a:t>
            </a:r>
            <a:r>
              <a:rPr lang="en-US" sz="1600" dirty="0"/>
              <a:t>support to further reduce circuits used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Ultra-low </a:t>
            </a:r>
            <a:r>
              <a:rPr lang="en-US" sz="1600" dirty="0" smtClean="0"/>
              <a:t>standby </a:t>
            </a:r>
            <a:r>
              <a:rPr lang="en-US" sz="1600" dirty="0"/>
              <a:t>power </a:t>
            </a:r>
            <a:r>
              <a:rPr lang="en-US" sz="1600" dirty="0" smtClean="0"/>
              <a:t>mode </a:t>
            </a:r>
            <a:r>
              <a:rPr lang="en-US" sz="1600" dirty="0"/>
              <a:t>(&lt; 3 Watts)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Added monitoring functionality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38910"/>
            <a:ext cx="8400050" cy="464342"/>
          </a:xfrm>
        </p:spPr>
        <p:txBody>
          <a:bodyPr/>
          <a:lstStyle/>
          <a:p>
            <a:r>
              <a:rPr lang="en-US" dirty="0" smtClean="0"/>
              <a:t>Planar Remote </a:t>
            </a:r>
            <a:r>
              <a:rPr lang="en-US" dirty="0"/>
              <a:t>Power </a:t>
            </a:r>
            <a:r>
              <a:rPr lang="en-US" dirty="0" smtClean="0"/>
              <a:t>Supply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Efficient, Reliable and Mission-Critical Off-Board Power Solution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52" t="26586" r="13326" b="21503"/>
          <a:stretch/>
        </p:blipFill>
        <p:spPr>
          <a:xfrm>
            <a:off x="5308170" y="2247253"/>
            <a:ext cx="3494868" cy="181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0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Remote </a:t>
            </a:r>
            <a:r>
              <a:rPr lang="en-US" dirty="0"/>
              <a:t>Power Supply </a:t>
            </a:r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Two Form Factors, Configured Per Installation</a:t>
            </a:r>
            <a:endParaRPr lang="en-US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52257" y="1118828"/>
            <a:ext cx="8195733" cy="342900"/>
          </a:xfrm>
          <a:prstGeom prst="rect">
            <a:avLst/>
          </a:prstGeom>
        </p:spPr>
        <p:txBody>
          <a:bodyPr/>
          <a:lstStyle/>
          <a:p>
            <a:pPr marL="68263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j-lt"/>
              </a:rPr>
              <a:t>RPS110</a:t>
            </a:r>
            <a:endParaRPr lang="en-US" sz="1400" b="1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452257" y="1372056"/>
            <a:ext cx="8195733" cy="297836"/>
          </a:xfrm>
          <a:prstGeom prst="rect">
            <a:avLst/>
          </a:prstGeom>
        </p:spPr>
        <p:txBody>
          <a:bodyPr/>
          <a:lstStyle>
            <a:lvl1pPr marL="411163" indent="-34290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Font typeface="Wingdings" pitchFamily="2" charset="2"/>
              <a:buNone/>
            </a:pPr>
            <a:r>
              <a:rPr lang="en-US" sz="1200" dirty="0" smtClean="0">
                <a:latin typeface="+mj-lt"/>
              </a:rPr>
              <a:t>100-240V.  Maximum 3,600 Watts out.  1 RU – </a:t>
            </a:r>
            <a:r>
              <a:rPr lang="en-US" sz="1200" b="1" i="1" dirty="0" smtClean="0">
                <a:solidFill>
                  <a:srgbClr val="C00000"/>
                </a:solidFill>
                <a:latin typeface="+mj-lt"/>
              </a:rPr>
              <a:t>Standard</a:t>
            </a:r>
          </a:p>
          <a:p>
            <a:pPr marL="68263" indent="0">
              <a:buFont typeface="Wingdings" pitchFamily="2" charset="2"/>
              <a:buNone/>
            </a:pPr>
            <a:endParaRPr lang="en-US" sz="1400" dirty="0" smtClean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13" y="1713813"/>
            <a:ext cx="7678820" cy="823214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452257" y="2738807"/>
            <a:ext cx="8195733" cy="342900"/>
          </a:xfrm>
          <a:prstGeom prst="rect">
            <a:avLst/>
          </a:prstGeom>
        </p:spPr>
        <p:txBody>
          <a:bodyPr/>
          <a:lstStyle>
            <a:lvl1pPr marL="411163" indent="-34290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Font typeface="Wingdings" pitchFamily="2" charset="2"/>
              <a:buNone/>
            </a:pPr>
            <a:r>
              <a:rPr lang="en-US" b="1" dirty="0" smtClean="0">
                <a:solidFill>
                  <a:srgbClr val="C00000"/>
                </a:solidFill>
                <a:latin typeface="+mj-lt"/>
              </a:rPr>
              <a:t>RPS220</a:t>
            </a:r>
            <a:endParaRPr lang="en-US" sz="1400" b="1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452257" y="2992035"/>
            <a:ext cx="8195733" cy="297836"/>
          </a:xfrm>
          <a:prstGeom prst="rect">
            <a:avLst/>
          </a:prstGeom>
        </p:spPr>
        <p:txBody>
          <a:bodyPr/>
          <a:lstStyle>
            <a:lvl1pPr marL="411163" indent="-34290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Font typeface="Wingdings" pitchFamily="2" charset="2"/>
              <a:buNone/>
            </a:pPr>
            <a:r>
              <a:rPr lang="en-US" sz="1200" dirty="0" smtClean="0">
                <a:latin typeface="+mj-lt"/>
              </a:rPr>
              <a:t>200-240V.  Maximum 7,200 Watts out.  1.5 RU  - Greater power density - </a:t>
            </a:r>
            <a:r>
              <a:rPr lang="en-US" sz="1200" b="1" i="1" dirty="0" smtClean="0">
                <a:solidFill>
                  <a:srgbClr val="C00000"/>
                </a:solidFill>
                <a:latin typeface="+mj-lt"/>
              </a:rPr>
              <a:t>Optional</a:t>
            </a:r>
            <a:r>
              <a:rPr lang="en-US" sz="1200" dirty="0" smtClean="0">
                <a:latin typeface="+mj-lt"/>
              </a:rPr>
              <a:t> </a:t>
            </a:r>
          </a:p>
          <a:p>
            <a:pPr marL="68263" indent="0">
              <a:buFont typeface="Wingdings" pitchFamily="2" charset="2"/>
              <a:buNone/>
            </a:pPr>
            <a:endParaRPr lang="en-US" sz="1400" dirty="0" smtClean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7" y="3316180"/>
            <a:ext cx="7786430" cy="12693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78296" y="2679587"/>
            <a:ext cx="8515847" cy="0"/>
          </a:xfrm>
          <a:prstGeom prst="line">
            <a:avLst/>
          </a:prstGeom>
          <a:ln w="127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96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Remote </a:t>
            </a:r>
            <a:r>
              <a:rPr lang="en-US" dirty="0"/>
              <a:t>Power Supply </a:t>
            </a:r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RPS110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8" t="30791" r="2810" b="21624"/>
          <a:stretch/>
        </p:blipFill>
        <p:spPr>
          <a:xfrm>
            <a:off x="250228" y="1533163"/>
            <a:ext cx="8655862" cy="2447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9201" y="1166195"/>
            <a:ext cx="1068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RPS module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433" y="1171326"/>
            <a:ext cx="2199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Redundant module bay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77941" y="4122100"/>
            <a:ext cx="1535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(3)1200w output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7762" y="4122100"/>
            <a:ext cx="1387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Diagnostics lights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2764" y="1474939"/>
            <a:ext cx="3025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1 RU.  19” Rack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0327" y="4122100"/>
            <a:ext cx="1236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RS-232 control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4838" y="4122100"/>
            <a:ext cx="1472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Breaker per output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45936" y="3908740"/>
            <a:ext cx="180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Circuit redundancy</a:t>
            </a:r>
          </a:p>
          <a:p>
            <a:pPr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Each plug requires 15a circuit (or 2 on 30a)</a:t>
            </a:r>
          </a:p>
        </p:txBody>
      </p:sp>
      <p:cxnSp>
        <p:nvCxnSpPr>
          <p:cNvPr id="20" name="Straight Arrow Connector 19"/>
          <p:cNvCxnSpPr>
            <a:stCxn id="12" idx="2"/>
          </p:cNvCxnSpPr>
          <p:nvPr/>
        </p:nvCxnSpPr>
        <p:spPr>
          <a:xfrm>
            <a:off x="1993621" y="1443194"/>
            <a:ext cx="0" cy="275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2"/>
          </p:cNvCxnSpPr>
          <p:nvPr/>
        </p:nvCxnSpPr>
        <p:spPr>
          <a:xfrm>
            <a:off x="7650304" y="1448325"/>
            <a:ext cx="1072" cy="303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08531" y="3576918"/>
            <a:ext cx="140307" cy="545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0"/>
          </p:cNvCxnSpPr>
          <p:nvPr/>
        </p:nvCxnSpPr>
        <p:spPr>
          <a:xfrm flipV="1">
            <a:off x="2241596" y="3328147"/>
            <a:ext cx="414198" cy="793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0"/>
          </p:cNvCxnSpPr>
          <p:nvPr/>
        </p:nvCxnSpPr>
        <p:spPr>
          <a:xfrm flipV="1">
            <a:off x="3945444" y="3092824"/>
            <a:ext cx="0" cy="1029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8" idx="0"/>
          </p:cNvCxnSpPr>
          <p:nvPr/>
        </p:nvCxnSpPr>
        <p:spPr>
          <a:xfrm flipH="1" flipV="1">
            <a:off x="5311871" y="3422276"/>
            <a:ext cx="299054" cy="699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1"/>
          </p:cNvCxnSpPr>
          <p:nvPr/>
        </p:nvCxnSpPr>
        <p:spPr>
          <a:xfrm flipH="1" flipV="1">
            <a:off x="6508903" y="3502959"/>
            <a:ext cx="437033" cy="72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4" idx="0"/>
          </p:cNvCxnSpPr>
          <p:nvPr/>
        </p:nvCxnSpPr>
        <p:spPr>
          <a:xfrm flipV="1">
            <a:off x="3945444" y="3092824"/>
            <a:ext cx="1055369" cy="1029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4" idx="0"/>
          </p:cNvCxnSpPr>
          <p:nvPr/>
        </p:nvCxnSpPr>
        <p:spPr>
          <a:xfrm flipH="1" flipV="1">
            <a:off x="2930000" y="3092824"/>
            <a:ext cx="1015444" cy="1029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5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Remote </a:t>
            </a:r>
            <a:r>
              <a:rPr lang="en-US" dirty="0"/>
              <a:t>Power Supply </a:t>
            </a:r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RPS220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2" t="23365" b="7931"/>
          <a:stretch/>
        </p:blipFill>
        <p:spPr>
          <a:xfrm>
            <a:off x="529389" y="1278785"/>
            <a:ext cx="8335426" cy="332071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03501" y="864331"/>
            <a:ext cx="1090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RPS module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48544" y="864331"/>
            <a:ext cx="1778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Redundant module </a:t>
            </a:r>
            <a:r>
              <a:rPr lang="en-US" sz="1200" dirty="0">
                <a:latin typeface="+mj-lt"/>
              </a:rPr>
              <a:t>b</a:t>
            </a:r>
            <a:r>
              <a:rPr lang="en-US" sz="1200" dirty="0" smtClean="0">
                <a:latin typeface="+mj-lt"/>
              </a:rPr>
              <a:t>ay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94108" y="4295067"/>
            <a:ext cx="1464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(6) 1200w output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73950" y="4295067"/>
            <a:ext cx="1513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Diagnostics lights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5331" y="1198706"/>
            <a:ext cx="2842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1.5 RU.  19” Rack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9893" y="4295654"/>
            <a:ext cx="1249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RS-232 </a:t>
            </a:r>
            <a:r>
              <a:rPr lang="en-US" sz="1200" dirty="0">
                <a:latin typeface="+mj-lt"/>
              </a:rPr>
              <a:t>c</a:t>
            </a:r>
            <a:r>
              <a:rPr lang="en-US" sz="1200" dirty="0" smtClean="0">
                <a:latin typeface="+mj-lt"/>
              </a:rPr>
              <a:t>ontrol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87562" y="4295067"/>
            <a:ext cx="1748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Breaker per output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43953" y="4295067"/>
            <a:ext cx="1700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+mj-lt"/>
              </a:rPr>
              <a:t>Circuit redundancy</a:t>
            </a:r>
          </a:p>
        </p:txBody>
      </p:sp>
      <p:cxnSp>
        <p:nvCxnSpPr>
          <p:cNvPr id="38" name="Straight Arrow Connector 37"/>
          <p:cNvCxnSpPr>
            <a:stCxn id="30" idx="2"/>
          </p:cNvCxnSpPr>
          <p:nvPr/>
        </p:nvCxnSpPr>
        <p:spPr>
          <a:xfrm>
            <a:off x="2648805" y="1141330"/>
            <a:ext cx="266" cy="808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1" idx="2"/>
          </p:cNvCxnSpPr>
          <p:nvPr/>
        </p:nvCxnSpPr>
        <p:spPr>
          <a:xfrm>
            <a:off x="7337949" y="1141330"/>
            <a:ext cx="10869" cy="808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5" idx="0"/>
          </p:cNvCxnSpPr>
          <p:nvPr/>
        </p:nvCxnSpPr>
        <p:spPr>
          <a:xfrm flipV="1">
            <a:off x="934426" y="3862992"/>
            <a:ext cx="165196" cy="43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3" idx="0"/>
          </p:cNvCxnSpPr>
          <p:nvPr/>
        </p:nvCxnSpPr>
        <p:spPr>
          <a:xfrm flipV="1">
            <a:off x="2330755" y="3643851"/>
            <a:ext cx="412693" cy="651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6" idx="0"/>
          </p:cNvCxnSpPr>
          <p:nvPr/>
        </p:nvCxnSpPr>
        <p:spPr>
          <a:xfrm flipH="1" flipV="1">
            <a:off x="5309398" y="3767603"/>
            <a:ext cx="452238" cy="527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7" idx="1"/>
          </p:cNvCxnSpPr>
          <p:nvPr/>
        </p:nvCxnSpPr>
        <p:spPr>
          <a:xfrm flipH="1" flipV="1">
            <a:off x="6231285" y="3932877"/>
            <a:ext cx="612668" cy="500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2" idx="0"/>
          </p:cNvCxnSpPr>
          <p:nvPr/>
        </p:nvCxnSpPr>
        <p:spPr>
          <a:xfrm flipV="1">
            <a:off x="3926307" y="3526645"/>
            <a:ext cx="32913" cy="768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2" idx="0"/>
          </p:cNvCxnSpPr>
          <p:nvPr/>
        </p:nvCxnSpPr>
        <p:spPr>
          <a:xfrm flipV="1">
            <a:off x="3926307" y="3476801"/>
            <a:ext cx="961255" cy="818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2" idx="0"/>
          </p:cNvCxnSpPr>
          <p:nvPr/>
        </p:nvCxnSpPr>
        <p:spPr>
          <a:xfrm flipH="1" flipV="1">
            <a:off x="3026789" y="3476801"/>
            <a:ext cx="899518" cy="818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2" idx="0"/>
          </p:cNvCxnSpPr>
          <p:nvPr/>
        </p:nvCxnSpPr>
        <p:spPr>
          <a:xfrm flipH="1" flipV="1">
            <a:off x="3524847" y="3476801"/>
            <a:ext cx="401460" cy="818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2" idx="0"/>
          </p:cNvCxnSpPr>
          <p:nvPr/>
        </p:nvCxnSpPr>
        <p:spPr>
          <a:xfrm flipV="1">
            <a:off x="3926307" y="3476801"/>
            <a:ext cx="483573" cy="818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32" idx="0"/>
          </p:cNvCxnSpPr>
          <p:nvPr/>
        </p:nvCxnSpPr>
        <p:spPr>
          <a:xfrm flipV="1">
            <a:off x="3926307" y="3425647"/>
            <a:ext cx="1503996" cy="869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4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Fiber </a:t>
            </a:r>
            <a:r>
              <a:rPr lang="en-US" dirty="0"/>
              <a:t>Video Extension Module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80" y="2096663"/>
            <a:ext cx="7960877" cy="87667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097737" y="1792266"/>
            <a:ext cx="1015" cy="3589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8847" y="1354453"/>
            <a:ext cx="100977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</a:rPr>
              <a:t>Fiber module power switch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73040" y="2799298"/>
            <a:ext cx="0" cy="7315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5353" y="3512437"/>
            <a:ext cx="1295374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+mn-lt"/>
              </a:rPr>
              <a:t>DC Power </a:t>
            </a:r>
            <a:r>
              <a:rPr lang="en-US" sz="1050" dirty="0" smtClean="0">
                <a:latin typeface="+mn-lt"/>
              </a:rPr>
              <a:t/>
            </a:r>
            <a:br>
              <a:rPr lang="en-US" sz="1050" dirty="0" smtClean="0">
                <a:latin typeface="+mn-lt"/>
              </a:rPr>
            </a:br>
            <a:r>
              <a:rPr lang="en-US" sz="1050" dirty="0" smtClean="0">
                <a:latin typeface="+mn-lt"/>
              </a:rPr>
              <a:t>(</a:t>
            </a:r>
            <a:r>
              <a:rPr lang="en-US" sz="1050" dirty="0">
                <a:latin typeface="+mn-lt"/>
              </a:rPr>
              <a:t>4-pin mini-DIN) for Fiber </a:t>
            </a:r>
            <a:r>
              <a:rPr lang="en-US" sz="1050" dirty="0" smtClean="0">
                <a:latin typeface="+mn-lt"/>
              </a:rPr>
              <a:t>module powered by RPS or separate AC supply</a:t>
            </a:r>
            <a:endParaRPr lang="en-US" sz="1050" dirty="0"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36758" y="1363418"/>
            <a:ext cx="6188" cy="9235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45879" y="932531"/>
            <a:ext cx="139297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</a:rPr>
              <a:t>USB </a:t>
            </a:r>
            <a:r>
              <a:rPr lang="en-US" sz="1100" dirty="0" smtClean="0">
                <a:latin typeface="+mn-lt"/>
              </a:rPr>
              <a:t>2.0 input</a:t>
            </a:r>
            <a:r>
              <a:rPr lang="en-US" sz="1100" dirty="0">
                <a:latin typeface="+mn-lt"/>
              </a:rPr>
              <a:t/>
            </a:r>
            <a:br>
              <a:rPr lang="en-US" sz="1100" dirty="0">
                <a:latin typeface="+mn-lt"/>
              </a:rPr>
            </a:br>
            <a:r>
              <a:rPr lang="en-US" sz="1100" dirty="0">
                <a:latin typeface="+mn-lt"/>
              </a:rPr>
              <a:t>(Type-B connector)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610130" y="2633397"/>
            <a:ext cx="0" cy="598308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10130" y="3210801"/>
            <a:ext cx="549070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523972" y="3231705"/>
            <a:ext cx="0" cy="7486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82221" y="3994235"/>
            <a:ext cx="209300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</a:rPr>
              <a:t>Input from the </a:t>
            </a:r>
            <a:r>
              <a:rPr lang="en-US" sz="1100" dirty="0" smtClean="0">
                <a:latin typeface="+mn-lt"/>
              </a:rPr>
              <a:t>Video </a:t>
            </a:r>
            <a:r>
              <a:rPr lang="en-US" sz="1100" dirty="0">
                <a:latin typeface="+mn-lt"/>
              </a:rPr>
              <a:t>Controller 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8118918" y="1684744"/>
            <a:ext cx="7254" cy="602228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6296891" y="1709873"/>
            <a:ext cx="2938" cy="577098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484068" y="1709873"/>
            <a:ext cx="0" cy="577098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682814" y="1684744"/>
            <a:ext cx="0" cy="602228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674503" y="1684744"/>
            <a:ext cx="5463657" cy="1681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813874" y="1260463"/>
            <a:ext cx="0" cy="40765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10730" y="1022063"/>
            <a:ext cx="400628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SFP fiber transceiver connection output to the </a:t>
            </a:r>
            <a:r>
              <a:rPr lang="en-US" sz="1100" dirty="0" smtClean="0"/>
              <a:t>display</a:t>
            </a:r>
            <a:endParaRPr lang="en-US" sz="1100" dirty="0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3434620" y="2633397"/>
            <a:ext cx="1" cy="577404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090691" y="2627268"/>
            <a:ext cx="10145" cy="604437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248230" y="2633397"/>
            <a:ext cx="1" cy="577404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435" y="3510238"/>
            <a:ext cx="1210840" cy="603243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413206" y="3360130"/>
            <a:ext cx="2435530" cy="1047670"/>
          </a:xfrm>
          <a:prstGeom prst="roundRect">
            <a:avLst>
              <a:gd name="adj" fmla="val 8034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477365" y="3530818"/>
            <a:ext cx="23072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Fiber Extension Module used </a:t>
            </a:r>
            <a:br>
              <a:rPr lang="en-US" sz="1100" dirty="0" smtClean="0"/>
            </a:br>
            <a:r>
              <a:rPr lang="en-US" sz="1100" dirty="0" smtClean="0"/>
              <a:t>in </a:t>
            </a:r>
            <a:r>
              <a:rPr lang="en-US" sz="1100" dirty="0"/>
              <a:t>Clarity Matrix </a:t>
            </a:r>
            <a:r>
              <a:rPr lang="en-US" sz="1100" dirty="0" smtClean="0"/>
              <a:t>G3 &amp; </a:t>
            </a:r>
            <a:br>
              <a:rPr lang="en-US" sz="1100" dirty="0" smtClean="0"/>
            </a:br>
            <a:r>
              <a:rPr lang="en-US" sz="1100" dirty="0" smtClean="0"/>
              <a:t>Planar</a:t>
            </a:r>
            <a:r>
              <a:rPr lang="en-US" sz="1100" baseline="30000" dirty="0" smtClean="0"/>
              <a:t>®</a:t>
            </a:r>
            <a:r>
              <a:rPr lang="en-US" sz="1100" dirty="0" smtClean="0"/>
              <a:t> DirectLight</a:t>
            </a:r>
            <a:r>
              <a:rPr lang="en-US" sz="1100" baseline="30000" dirty="0" smtClean="0"/>
              <a:t>®</a:t>
            </a:r>
            <a:r>
              <a:rPr lang="en-US" sz="1100" dirty="0" smtClean="0"/>
              <a:t> </a:t>
            </a:r>
            <a:br>
              <a:rPr lang="en-US" sz="1100" dirty="0" smtClean="0"/>
            </a:br>
            <a:r>
              <a:rPr lang="en-US" sz="1100" dirty="0" smtClean="0"/>
              <a:t>LED Video Wall System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521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Fiber Video Extension Module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Display Interface Board</a:t>
            </a:r>
            <a:endParaRPr lang="en-US" dirty="0"/>
          </a:p>
        </p:txBody>
      </p:sp>
      <p:pic>
        <p:nvPicPr>
          <p:cNvPr id="5" name="809496C9-73B5-4FEE-9EC2-A6D5064BEDED" descr="809496C9-73B5-4FEE-9EC2-A6D5064BEDED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805" y="1989686"/>
            <a:ext cx="8420234" cy="145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8" idx="0"/>
          </p:cNvCxnSpPr>
          <p:nvPr/>
        </p:nvCxnSpPr>
        <p:spPr>
          <a:xfrm flipV="1">
            <a:off x="4829310" y="2873044"/>
            <a:ext cx="0" cy="58555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860" y="2605824"/>
            <a:ext cx="342900" cy="23812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205337" y="3458596"/>
            <a:ext cx="1247946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SFP Input from Fiber Module</a:t>
            </a:r>
            <a:endParaRPr lang="en-US" sz="11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2458" y="3458595"/>
            <a:ext cx="1391141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Power Input and Loop Through</a:t>
            </a:r>
            <a:endParaRPr lang="en-US" sz="1100" dirty="0"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943513" y="2957974"/>
            <a:ext cx="0" cy="5140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968586" y="2957974"/>
            <a:ext cx="0" cy="51406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751513" y="1825701"/>
            <a:ext cx="8314" cy="53805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18252" y="1836347"/>
            <a:ext cx="8314" cy="53805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90280" y="1392014"/>
            <a:ext cx="17467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IR and Ambient Light Sensor Outputs</a:t>
            </a:r>
            <a:endParaRPr lang="en-US" sz="1100" dirty="0">
              <a:latin typeface="+mn-lt"/>
            </a:endParaRPr>
          </a:p>
        </p:txBody>
      </p:sp>
      <p:cxnSp>
        <p:nvCxnSpPr>
          <p:cNvPr id="15" name="Straight Arrow Connector 14"/>
          <p:cNvCxnSpPr>
            <a:stCxn id="16" idx="2"/>
          </p:cNvCxnSpPr>
          <p:nvPr/>
        </p:nvCxnSpPr>
        <p:spPr>
          <a:xfrm>
            <a:off x="5356581" y="1822901"/>
            <a:ext cx="8795" cy="48327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56227" y="1392014"/>
            <a:ext cx="1400707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USB 2.0 Output- </a:t>
            </a:r>
            <a:br>
              <a:rPr lang="en-US" sz="1100" dirty="0" smtClean="0">
                <a:latin typeface="+mn-lt"/>
              </a:rPr>
            </a:br>
            <a:r>
              <a:rPr lang="en-US" sz="1100" dirty="0" smtClean="0">
                <a:latin typeface="+mn-lt"/>
              </a:rPr>
              <a:t>Matrix MultiTouch</a:t>
            </a:r>
            <a:endParaRPr lang="en-US" sz="1100" dirty="0"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508208" y="1826270"/>
            <a:ext cx="0" cy="6656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55293" y="1392014"/>
            <a:ext cx="1305829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Power for </a:t>
            </a:r>
            <a:br>
              <a:rPr lang="en-US" sz="1100" dirty="0" smtClean="0">
                <a:latin typeface="+mn-lt"/>
              </a:rPr>
            </a:br>
            <a:r>
              <a:rPr lang="en-US" sz="1100" dirty="0" smtClean="0">
                <a:latin typeface="+mn-lt"/>
              </a:rPr>
              <a:t>Matrix MultiTouch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749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Supported Cable Lengths</a:t>
            </a:r>
            <a:endParaRPr lang="en-US" dirty="0"/>
          </a:p>
        </p:txBody>
      </p:sp>
      <p:pic>
        <p:nvPicPr>
          <p:cNvPr id="62" name="Picture 61" descr="matrix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78"/>
          <a:stretch/>
        </p:blipFill>
        <p:spPr>
          <a:xfrm flipH="1">
            <a:off x="6532055" y="1602464"/>
            <a:ext cx="2542143" cy="2007420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336114" y="2247024"/>
            <a:ext cx="186465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Planar Remote Power Supply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58" name="Pentagon 57"/>
          <p:cNvSpPr/>
          <p:nvPr/>
        </p:nvSpPr>
        <p:spPr>
          <a:xfrm>
            <a:off x="4561163" y="1002455"/>
            <a:ext cx="1944913" cy="365760"/>
          </a:xfrm>
          <a:prstGeom prst="homePlat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Fiber Extension Module</a:t>
            </a:r>
          </a:p>
        </p:txBody>
      </p:sp>
      <p:sp>
        <p:nvSpPr>
          <p:cNvPr id="59" name="Pentagon 58"/>
          <p:cNvSpPr/>
          <p:nvPr/>
        </p:nvSpPr>
        <p:spPr>
          <a:xfrm>
            <a:off x="4591550" y="1393006"/>
            <a:ext cx="1914526" cy="420624"/>
          </a:xfrm>
          <a:prstGeom prst="homePlate">
            <a:avLst/>
          </a:prstGeom>
          <a:blipFill>
            <a:blip r:embed="rId4">
              <a:duotone>
                <a:srgbClr val="FFFFFF">
                  <a:shade val="40000"/>
                  <a:satMod val="180000"/>
                </a:srgbClr>
                <a:srgbClr val="FFFFFF">
                  <a:tint val="90000"/>
                  <a:satMod val="200000"/>
                </a:srgbClr>
              </a:duotone>
            </a:blip>
            <a:tile tx="0" ty="0" sx="80000" sy="80000" flip="none" algn="tl"/>
          </a:blipFill>
          <a:ln w="12000" cap="flat" cmpd="sng" algn="ctr">
            <a:noFill/>
            <a:prstDash val="solid"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rgbClr val="005B8D">
                <a:tint val="7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Bulk cables and connectors support field-terminated lengths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331329" y="1393006"/>
            <a:ext cx="2260221" cy="42062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Cat 6 Cable Lengths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31329" y="1002454"/>
            <a:ext cx="2266660" cy="365760"/>
          </a:xfrm>
          <a:prstGeom prst="rect">
            <a:avLst/>
          </a:prstGeom>
          <a:blipFill>
            <a:blip r:embed="rId4">
              <a:duotone>
                <a:srgbClr val="FFFFFF">
                  <a:shade val="40000"/>
                  <a:satMod val="180000"/>
                </a:srgbClr>
                <a:srgbClr val="FFFFFF">
                  <a:tint val="90000"/>
                  <a:satMod val="200000"/>
                </a:srgbClr>
              </a:duotone>
            </a:blip>
            <a:tile tx="0" ty="0" sx="80000" sy="80000" flip="none" algn="tl"/>
          </a:blipFill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Standard length 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200ft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 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60m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5B8D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3" name="Pentagon 72"/>
          <p:cNvSpPr/>
          <p:nvPr/>
        </p:nvSpPr>
        <p:spPr>
          <a:xfrm>
            <a:off x="2337791" y="2247024"/>
            <a:ext cx="4168285" cy="365760"/>
          </a:xfrm>
          <a:prstGeom prst="homePlat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Standard configuration support –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500ft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152m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5" name="Pentagon 74"/>
          <p:cNvSpPr/>
          <p:nvPr/>
        </p:nvSpPr>
        <p:spPr>
          <a:xfrm>
            <a:off x="4591550" y="2640088"/>
            <a:ext cx="1920965" cy="420624"/>
          </a:xfrm>
          <a:prstGeom prst="homePlate">
            <a:avLst/>
          </a:prstGeom>
          <a:blipFill>
            <a:blip r:embed="rId4">
              <a:duotone>
                <a:srgbClr val="FFFFFF">
                  <a:shade val="40000"/>
                  <a:satMod val="180000"/>
                </a:srgbClr>
                <a:srgbClr val="FFFFFF">
                  <a:tint val="90000"/>
                  <a:satMod val="200000"/>
                </a:srgbClr>
              </a:duotone>
            </a:blip>
            <a:tile tx="0" ty="0" sx="80000" sy="80000" flip="none" algn="tl"/>
          </a:blipFill>
          <a:ln w="3175" cap="flat" cmpd="sng" algn="ctr">
            <a:solidFill>
              <a:srgbClr val="FFFFFF"/>
            </a:solidFill>
            <a:prstDash val="solid"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rgbClr val="005B8D">
                <a:tint val="7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Bulk cables and connectors support field-terminated lengths 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337768" y="2640088"/>
            <a:ext cx="2260221" cy="42062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Power Cable Lengths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323506" y="3179111"/>
            <a:ext cx="40328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25ft / 7.6m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rot="5400000">
            <a:off x="2943339" y="3122389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cxnSp>
        <p:nvCxnSpPr>
          <p:cNvPr id="80" name="Straight Connector 79"/>
          <p:cNvCxnSpPr/>
          <p:nvPr/>
        </p:nvCxnSpPr>
        <p:spPr>
          <a:xfrm rot="5400000">
            <a:off x="3967709" y="3121000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cxnSp>
        <p:nvCxnSpPr>
          <p:cNvPr id="81" name="Straight Connector 80"/>
          <p:cNvCxnSpPr/>
          <p:nvPr/>
        </p:nvCxnSpPr>
        <p:spPr>
          <a:xfrm rot="5400000">
            <a:off x="2465713" y="3115920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sp>
        <p:nvSpPr>
          <p:cNvPr id="82" name="TextBox 81"/>
          <p:cNvSpPr txBox="1"/>
          <p:nvPr/>
        </p:nvSpPr>
        <p:spPr>
          <a:xfrm>
            <a:off x="2798866" y="3179111"/>
            <a:ext cx="40781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50ft / 15.2m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307541" y="3179111"/>
            <a:ext cx="42228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75ft</a:t>
            </a:r>
            <a:r>
              <a:rPr kumimoji="0" lang="en-US" sz="5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/ </a:t>
            </a: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22.8m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827072" y="3179111"/>
            <a:ext cx="40014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100ft</a:t>
            </a:r>
            <a:r>
              <a:rPr kumimoji="0" lang="en-US" sz="5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/ </a:t>
            </a: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30.4m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rot="5400000">
            <a:off x="3459249" y="3122389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cxnSp>
        <p:nvCxnSpPr>
          <p:cNvPr id="88" name="Straight Connector 87"/>
          <p:cNvCxnSpPr/>
          <p:nvPr/>
        </p:nvCxnSpPr>
        <p:spPr>
          <a:xfrm rot="5400000">
            <a:off x="4487441" y="3124478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sp>
        <p:nvSpPr>
          <p:cNvPr id="89" name="TextBox 88"/>
          <p:cNvSpPr txBox="1"/>
          <p:nvPr/>
        </p:nvSpPr>
        <p:spPr>
          <a:xfrm>
            <a:off x="4368621" y="3179111"/>
            <a:ext cx="356512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indent="-347663" algn="ctr" eaLnBrk="0" hangingPunct="0">
              <a:buClr>
                <a:srgbClr val="F47B20"/>
              </a:buClr>
            </a:pPr>
            <a:r>
              <a:rPr lang="en-US" sz="5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200ft / 60m</a:t>
            </a:r>
            <a:endParaRPr lang="en-US" sz="5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024094" y="4394011"/>
            <a:ext cx="384494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indent="-347663" algn="ctr" eaLnBrk="0" hangingPunct="0">
              <a:buClr>
                <a:srgbClr val="F47B20"/>
              </a:buClr>
            </a:pPr>
            <a:r>
              <a:rPr lang="en-US" sz="5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65.6ft / 20m</a:t>
            </a:r>
            <a:endParaRPr lang="en-US" sz="5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715787" y="4394011"/>
            <a:ext cx="41538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indent="-347663" algn="ctr" eaLnBrk="0" hangingPunct="0">
              <a:buClr>
                <a:srgbClr val="F47B20"/>
              </a:buClr>
            </a:pPr>
            <a:r>
              <a:rPr lang="en-US" sz="5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98.4ft / 30m</a:t>
            </a:r>
            <a:endParaRPr lang="en-US" sz="5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91" y="3650443"/>
            <a:ext cx="1889304" cy="215498"/>
          </a:xfrm>
          <a:prstGeom prst="rect">
            <a:avLst/>
          </a:prstGeom>
        </p:spPr>
      </p:pic>
      <p:sp>
        <p:nvSpPr>
          <p:cNvPr id="91" name="Pentagon 90"/>
          <p:cNvSpPr/>
          <p:nvPr/>
        </p:nvSpPr>
        <p:spPr>
          <a:xfrm>
            <a:off x="4221098" y="3464774"/>
            <a:ext cx="2327862" cy="365760"/>
          </a:xfrm>
          <a:prstGeom prst="homePlat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5B8D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380652" y="3464774"/>
            <a:ext cx="2079790" cy="365760"/>
          </a:xfrm>
          <a:prstGeom prst="rect">
            <a:avLst/>
          </a:prstGeom>
          <a:blipFill>
            <a:blip r:embed="rId4">
              <a:duotone>
                <a:srgbClr val="FFFFFF">
                  <a:shade val="40000"/>
                  <a:satMod val="180000"/>
                </a:srgbClr>
                <a:srgbClr val="FFFFFF">
                  <a:tint val="90000"/>
                  <a:satMod val="200000"/>
                </a:srgbClr>
              </a:duotone>
            </a:blip>
            <a:tile tx="0" ty="0" sx="80000" sy="80000" flip="none" algn="tl"/>
          </a:blipFill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5B8D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3" name="Pentagon 92"/>
          <p:cNvSpPr/>
          <p:nvPr/>
        </p:nvSpPr>
        <p:spPr>
          <a:xfrm>
            <a:off x="4460442" y="3859103"/>
            <a:ext cx="2094957" cy="403304"/>
          </a:xfrm>
          <a:prstGeom prst="homePlate">
            <a:avLst/>
          </a:prstGeom>
          <a:blipFill>
            <a:blip r:embed="rId4">
              <a:duotone>
                <a:srgbClr val="FFFFFF">
                  <a:shade val="40000"/>
                  <a:satMod val="180000"/>
                </a:srgbClr>
                <a:srgbClr val="FFFFFF">
                  <a:tint val="90000"/>
                  <a:satMod val="200000"/>
                </a:srgbClr>
              </a:duotone>
            </a:blip>
            <a:tile tx="0" ty="0" sx="80000" sy="80000" flip="none" algn="tl"/>
          </a:blipFill>
          <a:ln w="12000" cap="flat" cmpd="sng" algn="ctr">
            <a:noFill/>
            <a:prstDash val="solid"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rgbClr val="005B8D">
                <a:tint val="7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30000" noProof="0" dirty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en-US" sz="1100" b="0" i="0" u="none" strike="noStrike" kern="0" cap="none" spc="0" normalizeH="0" baseline="30000" noProof="0" dirty="0">
                <a:ln>
                  <a:noFill/>
                </a:ln>
                <a:solidFill>
                  <a:srgbClr val="005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en-US" sz="1100" b="0" i="0" u="none" strike="noStrike" kern="0" cap="none" spc="0" normalizeH="0" baseline="30000" noProof="0" dirty="0">
              <a:ln>
                <a:noFill/>
              </a:ln>
              <a:solidFill>
                <a:srgbClr val="005B8D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380653" y="3855670"/>
            <a:ext cx="2079790" cy="41017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Fiber Cable Lengths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 rot="5400000">
            <a:off x="3864045" y="4330422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sp>
        <p:nvSpPr>
          <p:cNvPr id="98" name="Rectangle 97"/>
          <p:cNvSpPr/>
          <p:nvPr/>
        </p:nvSpPr>
        <p:spPr>
          <a:xfrm>
            <a:off x="4561163" y="3538100"/>
            <a:ext cx="1733286" cy="26161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 eaLnBrk="0" hangingPunct="0"/>
            <a:r>
              <a:rPr lang="en-US" sz="10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Single Mode 10km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en-US" sz="10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sz="7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(Requires </a:t>
            </a:r>
            <a:r>
              <a:rPr lang="en-US" sz="700" dirty="0">
                <a:solidFill>
                  <a:schemeClr val="bg1"/>
                </a:solidFill>
                <a:latin typeface="+mn-lt"/>
                <a:cs typeface="Arial" pitchFamily="34" charset="0"/>
              </a:rPr>
              <a:t>customization)</a:t>
            </a:r>
          </a:p>
        </p:txBody>
      </p:sp>
      <p:sp>
        <p:nvSpPr>
          <p:cNvPr id="99" name="Rectangle 98"/>
          <p:cNvSpPr/>
          <p:nvPr/>
        </p:nvSpPr>
        <p:spPr>
          <a:xfrm>
            <a:off x="2387091" y="3567643"/>
            <a:ext cx="2073351" cy="16158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 eaLnBrk="0" hangingPunct="0"/>
            <a:r>
              <a:rPr lang="en-US" sz="1050" dirty="0" smtClean="0">
                <a:solidFill>
                  <a:srgbClr val="005480"/>
                </a:solidFill>
                <a:latin typeface="+mj-lt"/>
                <a:cs typeface="Arial" pitchFamily="34" charset="0"/>
              </a:rPr>
              <a:t>Multi-Mode 1000ft / 300m</a:t>
            </a:r>
            <a:endParaRPr lang="en-US" sz="105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543500" y="3940451"/>
            <a:ext cx="182320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US" sz="800" dirty="0" smtClean="0">
                <a:solidFill>
                  <a:srgbClr val="005B8D"/>
                </a:solidFill>
                <a:latin typeface="+mj-lt"/>
                <a:cs typeface="Arial" pitchFamily="34" charset="0"/>
              </a:rPr>
              <a:t>Bulk </a:t>
            </a:r>
            <a:r>
              <a:rPr lang="en-US" sz="800" dirty="0">
                <a:solidFill>
                  <a:srgbClr val="005B8D"/>
                </a:solidFill>
                <a:latin typeface="+mj-lt"/>
                <a:cs typeface="Arial" pitchFamily="34" charset="0"/>
              </a:rPr>
              <a:t>cables and connectors </a:t>
            </a:r>
            <a:r>
              <a:rPr lang="en-US" sz="800" dirty="0" smtClean="0">
                <a:solidFill>
                  <a:srgbClr val="005B8D"/>
                </a:solidFill>
                <a:latin typeface="+mj-lt"/>
                <a:cs typeface="Arial" pitchFamily="34" charset="0"/>
              </a:rPr>
              <a:t>to </a:t>
            </a:r>
            <a:r>
              <a:rPr lang="en-US" sz="800" dirty="0">
                <a:solidFill>
                  <a:srgbClr val="005B8D"/>
                </a:solidFill>
                <a:latin typeface="+mj-lt"/>
                <a:cs typeface="Arial" pitchFamily="34" charset="0"/>
              </a:rPr>
              <a:t>support </a:t>
            </a:r>
            <a:r>
              <a:rPr lang="en-US" sz="800" dirty="0" smtClean="0">
                <a:solidFill>
                  <a:srgbClr val="005B8D"/>
                </a:solidFill>
                <a:latin typeface="+mj-lt"/>
                <a:cs typeface="Arial" pitchFamily="34" charset="0"/>
              </a:rPr>
              <a:t>field-terminated lengths </a:t>
            </a:r>
            <a:r>
              <a:rPr lang="en-US" sz="800" dirty="0">
                <a:solidFill>
                  <a:srgbClr val="005B8D"/>
                </a:solidFill>
                <a:latin typeface="+mj-lt"/>
                <a:cs typeface="Arial" pitchFamily="34" charset="0"/>
              </a:rPr>
              <a:t>available</a:t>
            </a:r>
          </a:p>
        </p:txBody>
      </p:sp>
      <p:cxnSp>
        <p:nvCxnSpPr>
          <p:cNvPr id="102" name="Straight Connector 101"/>
          <p:cNvCxnSpPr/>
          <p:nvPr/>
        </p:nvCxnSpPr>
        <p:spPr>
          <a:xfrm rot="5400000">
            <a:off x="3156905" y="4330422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sp>
        <p:nvSpPr>
          <p:cNvPr id="103" name="TextBox 102"/>
          <p:cNvSpPr txBox="1"/>
          <p:nvPr/>
        </p:nvSpPr>
        <p:spPr>
          <a:xfrm>
            <a:off x="336114" y="3464774"/>
            <a:ext cx="186465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buClr>
                <a:srgbClr val="F47B20"/>
              </a:buClr>
            </a:pPr>
            <a:r>
              <a:rPr lang="en-US" sz="10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Fiber </a:t>
            </a:r>
            <a:r>
              <a:rPr lang="en-US" sz="1000" dirty="0">
                <a:solidFill>
                  <a:srgbClr val="FFFFFF"/>
                </a:solidFill>
                <a:latin typeface="+mj-lt"/>
                <a:cs typeface="Arial" pitchFamily="34" charset="0"/>
              </a:rPr>
              <a:t>Extension Module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36114" y="1002454"/>
            <a:ext cx="186465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buClr>
                <a:srgbClr val="F47B20"/>
              </a:buClr>
            </a:pPr>
            <a:r>
              <a:rPr lang="en-US" sz="10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Planar Video Controller</a:t>
            </a:r>
            <a:endParaRPr lang="en-US" sz="10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45" y="3887051"/>
            <a:ext cx="1764197" cy="194279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2317871" y="1924044"/>
            <a:ext cx="40328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25ft / 7.6m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 rot="5400000">
            <a:off x="2937704" y="1867322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cxnSp>
        <p:nvCxnSpPr>
          <p:cNvPr id="112" name="Straight Connector 111"/>
          <p:cNvCxnSpPr/>
          <p:nvPr/>
        </p:nvCxnSpPr>
        <p:spPr>
          <a:xfrm rot="5400000">
            <a:off x="3962074" y="1865933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cxnSp>
        <p:nvCxnSpPr>
          <p:cNvPr id="113" name="Straight Connector 112"/>
          <p:cNvCxnSpPr/>
          <p:nvPr/>
        </p:nvCxnSpPr>
        <p:spPr>
          <a:xfrm rot="5400000">
            <a:off x="2460078" y="1860853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sp>
        <p:nvSpPr>
          <p:cNvPr id="114" name="TextBox 113"/>
          <p:cNvSpPr txBox="1"/>
          <p:nvPr/>
        </p:nvSpPr>
        <p:spPr>
          <a:xfrm>
            <a:off x="2793231" y="1924044"/>
            <a:ext cx="40781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50ft / 15.2m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301906" y="1924044"/>
            <a:ext cx="42228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75ft</a:t>
            </a:r>
            <a:r>
              <a:rPr kumimoji="0" lang="en-US" sz="5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/ </a:t>
            </a: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22.8m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821437" y="1924044"/>
            <a:ext cx="40014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marR="0" lvl="0" indent="-347663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B20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100ft</a:t>
            </a:r>
            <a:r>
              <a:rPr kumimoji="0" lang="en-US" sz="5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/ </a:t>
            </a: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30.4m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cxnSp>
        <p:nvCxnSpPr>
          <p:cNvPr id="117" name="Straight Connector 116"/>
          <p:cNvCxnSpPr/>
          <p:nvPr/>
        </p:nvCxnSpPr>
        <p:spPr>
          <a:xfrm rot="5400000">
            <a:off x="3453614" y="1867322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cxnSp>
        <p:nvCxnSpPr>
          <p:cNvPr id="118" name="Straight Connector 117"/>
          <p:cNvCxnSpPr/>
          <p:nvPr/>
        </p:nvCxnSpPr>
        <p:spPr>
          <a:xfrm rot="5400000">
            <a:off x="4481806" y="1869411"/>
            <a:ext cx="118872" cy="0"/>
          </a:xfrm>
          <a:prstGeom prst="line">
            <a:avLst/>
          </a:prstGeom>
          <a:noFill/>
          <a:ln w="3175" cap="flat" cmpd="sng" algn="ctr">
            <a:solidFill>
              <a:srgbClr val="0082CB"/>
            </a:solidFill>
            <a:prstDash val="solid"/>
          </a:ln>
          <a:effectLst/>
        </p:spPr>
      </p:cxnSp>
      <p:sp>
        <p:nvSpPr>
          <p:cNvPr id="119" name="TextBox 118"/>
          <p:cNvSpPr txBox="1"/>
          <p:nvPr/>
        </p:nvSpPr>
        <p:spPr>
          <a:xfrm>
            <a:off x="4362986" y="1924044"/>
            <a:ext cx="356512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7663" indent="-347663" algn="ctr" eaLnBrk="0" hangingPunct="0">
              <a:buClr>
                <a:srgbClr val="F47B20"/>
              </a:buClr>
            </a:pPr>
            <a:r>
              <a:rPr lang="en-US" sz="5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200ft / 60m</a:t>
            </a:r>
            <a:endParaRPr lang="en-US" sz="5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75387" y="2119648"/>
            <a:ext cx="63093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275387" y="3360952"/>
            <a:ext cx="63093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t="40285" r="8162" b="41545"/>
          <a:stretch/>
        </p:blipFill>
        <p:spPr>
          <a:xfrm>
            <a:off x="323791" y="1491611"/>
            <a:ext cx="1871744" cy="2312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t="41568" r="7867" b="37778"/>
          <a:stretch/>
        </p:blipFill>
        <p:spPr>
          <a:xfrm>
            <a:off x="203056" y="1198476"/>
            <a:ext cx="2103120" cy="29020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8" t="30791" r="2810" b="21624"/>
          <a:stretch/>
        </p:blipFill>
        <p:spPr>
          <a:xfrm>
            <a:off x="243637" y="2424402"/>
            <a:ext cx="2029704" cy="57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9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164642" y="686014"/>
            <a:ext cx="4771017" cy="3771347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48850" y="793348"/>
            <a:ext cx="3544926" cy="3360017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Cat6 </a:t>
            </a:r>
            <a:r>
              <a:rPr lang="en-US" sz="1400" dirty="0" smtClean="0"/>
              <a:t>cables</a:t>
            </a:r>
            <a:r>
              <a:rPr lang="en-US" sz="1400" dirty="0"/>
              <a:t>: 25, 50, 75, </a:t>
            </a:r>
            <a:r>
              <a:rPr lang="en-US" sz="1400" dirty="0" smtClean="0"/>
              <a:t>100, 200ft</a:t>
            </a:r>
            <a:endParaRPr lang="en-US" sz="14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DC </a:t>
            </a:r>
            <a:r>
              <a:rPr lang="en-US" sz="1400" dirty="0" smtClean="0"/>
              <a:t>power cables (plenum </a:t>
            </a:r>
            <a:r>
              <a:rPr lang="en-US" sz="1400" dirty="0"/>
              <a:t>r</a:t>
            </a:r>
            <a:r>
              <a:rPr lang="en-US" sz="1400" dirty="0" smtClean="0"/>
              <a:t>ated): </a:t>
            </a:r>
            <a:br>
              <a:rPr lang="en-US" sz="1400" dirty="0" smtClean="0"/>
            </a:br>
            <a:r>
              <a:rPr lang="en-US" sz="1400" dirty="0" smtClean="0"/>
              <a:t>8</a:t>
            </a:r>
            <a:r>
              <a:rPr lang="en-US" sz="1400" dirty="0"/>
              <a:t>, 25, 50, 75, 100, </a:t>
            </a:r>
            <a:r>
              <a:rPr lang="en-US" sz="1400" dirty="0" smtClean="0"/>
              <a:t>200ft</a:t>
            </a:r>
            <a:endParaRPr lang="en-US" sz="14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Bulk cables, connectors, tools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Redundant power supply module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Edge trim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Floor stands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Stud adapter bracket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Clarity Matrix </a:t>
            </a:r>
            <a:r>
              <a:rPr lang="en-US" sz="1400" dirty="0"/>
              <a:t>MultiTouch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HDMI 2.0 input </a:t>
            </a:r>
            <a:r>
              <a:rPr lang="en-US" sz="1400" dirty="0" smtClean="0"/>
              <a:t>cables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G3 Accessories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4" b="94340" l="0" r="99682">
                        <a14:backgroundMark x1="3662" y1="21698" x2="3662" y2="21698"/>
                        <a14:backgroundMark x1="7166" y1="21698" x2="7166" y2="21698"/>
                        <a14:backgroundMark x1="11146" y1="21698" x2="11146" y2="21698"/>
                        <a14:backgroundMark x1="14013" y1="21698" x2="14013" y2="21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742" y="3653559"/>
            <a:ext cx="4080348" cy="68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bg1"/>
            </a:glow>
          </a:effectLst>
        </p:spPr>
      </p:pic>
      <p:grpSp>
        <p:nvGrpSpPr>
          <p:cNvPr id="6" name="Group 5"/>
          <p:cNvGrpSpPr/>
          <p:nvPr/>
        </p:nvGrpSpPr>
        <p:grpSpPr>
          <a:xfrm>
            <a:off x="4336983" y="919060"/>
            <a:ext cx="1792331" cy="2548501"/>
            <a:chOff x="2537471" y="1701018"/>
            <a:chExt cx="2262132" cy="32165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0657" y="1701018"/>
              <a:ext cx="1438946" cy="255812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471" y="2621686"/>
              <a:ext cx="1007616" cy="179131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9484" y="4135788"/>
              <a:ext cx="1359747" cy="78173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0" name="Picture 2" descr="http://images.monoprice.com/productlargeimages/3992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558" y="1391103"/>
            <a:ext cx="1320321" cy="990241"/>
          </a:xfrm>
          <a:prstGeom prst="rect">
            <a:avLst/>
          </a:prstGeom>
          <a:noFill/>
        </p:spPr>
      </p:pic>
      <p:pic>
        <p:nvPicPr>
          <p:cNvPr id="11" name="Picture 7" descr="column_sta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1953" y="1466987"/>
            <a:ext cx="1160463" cy="178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1" descr="cat5e-patch-cable_fr-Web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51" r="5231" b="25565"/>
          <a:stretch>
            <a:fillRect/>
          </a:stretch>
        </p:blipFill>
        <p:spPr bwMode="auto">
          <a:xfrm>
            <a:off x="6301654" y="2473357"/>
            <a:ext cx="1403350" cy="864394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18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533708" y="1066041"/>
            <a:ext cx="8179329" cy="966794"/>
          </a:xfrm>
        </p:spPr>
        <p:txBody>
          <a:bodyPr/>
          <a:lstStyle/>
          <a:p>
            <a:pPr marL="68263" indent="0">
              <a:buClr>
                <a:srgbClr val="C00000"/>
              </a:buClr>
            </a:pPr>
            <a:r>
              <a:rPr lang="en-US" sz="1600" dirty="0" smtClean="0"/>
              <a:t>The Accessories Kit contains:</a:t>
            </a:r>
          </a:p>
          <a:p>
            <a:pPr indent="-23653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IR </a:t>
            </a:r>
            <a:r>
              <a:rPr lang="en-US" sz="1600" dirty="0"/>
              <a:t>receiver</a:t>
            </a:r>
          </a:p>
          <a:p>
            <a:pPr indent="-23653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Allen screwdrivers</a:t>
            </a:r>
          </a:p>
          <a:p>
            <a:pPr indent="-23653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Remote </a:t>
            </a:r>
            <a:r>
              <a:rPr lang="en-US" sz="1600" dirty="0"/>
              <a:t>c</a:t>
            </a:r>
            <a:r>
              <a:rPr lang="en-US" sz="1600" dirty="0" smtClean="0"/>
              <a:t>ontrol</a:t>
            </a:r>
            <a:endParaRPr lang="en-US" sz="1600" dirty="0"/>
          </a:p>
          <a:p>
            <a:pPr indent="-23653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Fabric gloves</a:t>
            </a:r>
          </a:p>
          <a:p>
            <a:pPr indent="-23653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Remote off connector</a:t>
            </a:r>
          </a:p>
          <a:p>
            <a:pPr indent="-23653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USB drive with </a:t>
            </a:r>
            <a:r>
              <a:rPr lang="en-US" sz="1600" dirty="0" smtClean="0"/>
              <a:t>manual</a:t>
            </a:r>
            <a:r>
              <a:rPr lang="en-US" sz="1600" dirty="0"/>
              <a:t>, etc</a:t>
            </a:r>
            <a:r>
              <a:rPr lang="en-US" sz="1600" dirty="0" smtClean="0"/>
              <a:t>.</a:t>
            </a:r>
          </a:p>
          <a:p>
            <a:pPr indent="-23653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DP loop through cable (1m)</a:t>
            </a:r>
          </a:p>
          <a:p>
            <a:pPr indent="-23653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Mini HDBNC cables for </a:t>
            </a:r>
            <a:r>
              <a:rPr lang="en-US" sz="1600" dirty="0" err="1" smtClean="0"/>
              <a:t>genlock</a:t>
            </a:r>
            <a:endParaRPr lang="en-US" sz="16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G3 Accessories </a:t>
            </a:r>
            <a:r>
              <a:rPr lang="en-US" dirty="0" smtClean="0"/>
              <a:t>Kit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707715" y="486561"/>
            <a:ext cx="4109990" cy="4079353"/>
            <a:chOff x="4707715" y="486561"/>
            <a:chExt cx="4109990" cy="4079353"/>
          </a:xfrm>
        </p:grpSpPr>
        <p:grpSp>
          <p:nvGrpSpPr>
            <p:cNvPr id="5" name="Group 4"/>
            <p:cNvGrpSpPr/>
            <p:nvPr/>
          </p:nvGrpSpPr>
          <p:grpSpPr>
            <a:xfrm>
              <a:off x="6213362" y="486561"/>
              <a:ext cx="2277238" cy="1420924"/>
              <a:chOff x="3794052" y="68863"/>
              <a:chExt cx="5259115" cy="328151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94052" y="68863"/>
                <a:ext cx="5259115" cy="3281516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441458" y="1120032"/>
                <a:ext cx="15885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E4011C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Accessory Kit</a:t>
                </a:r>
              </a:p>
            </p:txBody>
          </p:sp>
        </p:grpSp>
        <p:pic>
          <p:nvPicPr>
            <p:cNvPr id="8" name="Picture 13" descr="ex_gloves"/>
            <p:cNvPicPr>
              <a:picLocks noChangeAspect="1" noChangeArrowheads="1"/>
            </p:cNvPicPr>
            <p:nvPr/>
          </p:nvPicPr>
          <p:blipFill>
            <a:blip r:embed="rId4" cstate="print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265" y="2231999"/>
              <a:ext cx="926440" cy="636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6" descr="R0010452 [1024x768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9349" y="3908692"/>
              <a:ext cx="1029962" cy="478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8" descr="cable_labels_rotate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5164" y="3115473"/>
              <a:ext cx="806190" cy="477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6118931">
              <a:off x="7479792" y="3866477"/>
              <a:ext cx="655722" cy="743152"/>
            </a:xfrm>
            <a:prstGeom prst="rect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</p:pic>
        <p:grpSp>
          <p:nvGrpSpPr>
            <p:cNvPr id="12" name="Group 11"/>
            <p:cNvGrpSpPr/>
            <p:nvPr/>
          </p:nvGrpSpPr>
          <p:grpSpPr>
            <a:xfrm>
              <a:off x="6962330" y="2086563"/>
              <a:ext cx="827552" cy="1531350"/>
              <a:chOff x="4270842" y="1452846"/>
              <a:chExt cx="1256390" cy="232489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4777844" y="1530109"/>
                <a:ext cx="749388" cy="2247634"/>
                <a:chOff x="4170939" y="1398231"/>
                <a:chExt cx="749388" cy="2247634"/>
              </a:xfrm>
            </p:grpSpPr>
            <p:pic>
              <p:nvPicPr>
                <p:cNvPr id="19" name="Picture 34" descr="allen_screwdriver_cropped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6813401">
                  <a:off x="3500419" y="2695945"/>
                  <a:ext cx="1620440" cy="279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" name="Picture 34" descr="allen_screwdriver_cropped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4465"/>
                <a:stretch/>
              </p:blipFill>
              <p:spPr bwMode="auto">
                <a:xfrm rot="6813401">
                  <a:off x="4312075" y="1714608"/>
                  <a:ext cx="924630" cy="291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4617573" y="1452846"/>
                <a:ext cx="749388" cy="2247634"/>
                <a:chOff x="4170939" y="1398231"/>
                <a:chExt cx="749388" cy="2247634"/>
              </a:xfrm>
            </p:grpSpPr>
            <p:pic>
              <p:nvPicPr>
                <p:cNvPr id="17" name="Picture 34" descr="allen_screwdriver_cropped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6813401">
                  <a:off x="3500419" y="2695945"/>
                  <a:ext cx="1620440" cy="279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34" descr="allen_screwdriver_cropped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4465"/>
                <a:stretch/>
              </p:blipFill>
              <p:spPr bwMode="auto">
                <a:xfrm rot="6813401">
                  <a:off x="4312075" y="1714608"/>
                  <a:ext cx="924630" cy="291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5" name="Picture 34" descr="allen_screwdriver_cropped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813401">
                <a:off x="3786781" y="2660758"/>
                <a:ext cx="1620440" cy="279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34" descr="allen_screwdriver_cropped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813401">
                <a:off x="3600322" y="2578365"/>
                <a:ext cx="1620440" cy="279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078" y="2000096"/>
              <a:ext cx="915666" cy="16278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7715" y="1316773"/>
              <a:ext cx="1229832" cy="1074304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7935164" y="3064933"/>
            <a:ext cx="861703" cy="5926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22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4931888" y="2599168"/>
            <a:ext cx="591050" cy="1018132"/>
            <a:chOff x="4947937" y="2439200"/>
            <a:chExt cx="591050" cy="1018132"/>
          </a:xfrm>
        </p:grpSpPr>
        <p:cxnSp>
          <p:nvCxnSpPr>
            <p:cNvPr id="34" name="Elbow Connector 33"/>
            <p:cNvCxnSpPr/>
            <p:nvPr/>
          </p:nvCxnSpPr>
          <p:spPr>
            <a:xfrm rot="5400000">
              <a:off x="4743105" y="2644032"/>
              <a:ext cx="917985" cy="508321"/>
            </a:xfrm>
            <a:prstGeom prst="bentConnector3">
              <a:avLst>
                <a:gd name="adj1" fmla="val 50000"/>
              </a:avLst>
            </a:prstGeom>
            <a:ln w="28575" cap="flat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/>
            <p:nvPr/>
          </p:nvCxnSpPr>
          <p:spPr>
            <a:xfrm rot="5400000">
              <a:off x="4825834" y="2744179"/>
              <a:ext cx="917985" cy="508321"/>
            </a:xfrm>
            <a:prstGeom prst="bentConnector3">
              <a:avLst>
                <a:gd name="adj1" fmla="val 50000"/>
              </a:avLst>
            </a:prstGeom>
            <a:ln w="28575" cap="flat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Components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285564" y="184050"/>
            <a:ext cx="8399549" cy="3200400"/>
            <a:chOff x="285564" y="188223"/>
            <a:chExt cx="8399549" cy="3200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13" t="4033" r="20619" b="3230"/>
            <a:stretch/>
          </p:blipFill>
          <p:spPr>
            <a:xfrm flipH="1">
              <a:off x="4864872" y="188223"/>
              <a:ext cx="3820241" cy="32004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285564" y="786966"/>
              <a:ext cx="4073602" cy="823302"/>
              <a:chOff x="285564" y="786966"/>
              <a:chExt cx="4073602" cy="823302"/>
            </a:xfrm>
          </p:grpSpPr>
          <p:sp>
            <p:nvSpPr>
              <p:cNvPr id="9" name="Oval 65"/>
              <p:cNvSpPr>
                <a:spLocks noChangeArrowheads="1"/>
              </p:cNvSpPr>
              <p:nvPr/>
            </p:nvSpPr>
            <p:spPr bwMode="auto">
              <a:xfrm>
                <a:off x="285564" y="786966"/>
                <a:ext cx="282724" cy="266810"/>
              </a:xfrm>
              <a:prstGeom prst="flowChartConnector">
                <a:avLst/>
              </a:prstGeom>
              <a:solidFill>
                <a:srgbClr val="C00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fr-FR" dirty="0" smtClean="0">
                    <a:solidFill>
                      <a:schemeClr val="bg1"/>
                    </a:solidFill>
                  </a:rPr>
                  <a:t>1</a:t>
                </a:r>
                <a:endParaRPr lang="en-US" dirty="0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Rectangle 62"/>
              <p:cNvSpPr>
                <a:spLocks noChangeArrowheads="1"/>
              </p:cNvSpPr>
              <p:nvPr/>
            </p:nvSpPr>
            <p:spPr bwMode="auto">
              <a:xfrm>
                <a:off x="583949" y="786966"/>
                <a:ext cx="3775217" cy="823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tIns="0" anchor="t" anchorCtr="0">
                <a:spAutoFit/>
              </a:bodyPr>
              <a:lstStyle/>
              <a:p>
                <a:pPr marL="339725" indent="-339725" eaLnBrk="1" hangingPunct="1">
                  <a:lnSpc>
                    <a:spcPct val="80000"/>
                  </a:lnSpc>
                  <a:spcAft>
                    <a:spcPct val="30000"/>
                  </a:spcAft>
                  <a:buClr>
                    <a:srgbClr val="004165"/>
                  </a:buClr>
                  <a:buSzPct val="120000"/>
                </a:pP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Clarity</a:t>
                </a:r>
                <a:r>
                  <a:rPr lang="en-US" sz="1050" b="1" baseline="30000" dirty="0" smtClean="0">
                    <a:solidFill>
                      <a:srgbClr val="FFFFFF"/>
                    </a:solidFill>
                    <a:latin typeface="+mj-lt"/>
                  </a:rPr>
                  <a:t>®</a:t>
                </a: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 Matrix</a:t>
                </a:r>
                <a:r>
                  <a:rPr lang="en-US" sz="1050" b="1" baseline="30000" dirty="0" smtClean="0">
                    <a:solidFill>
                      <a:srgbClr val="FFFFFF"/>
                    </a:solidFill>
                    <a:latin typeface="+mj-lt"/>
                  </a:rPr>
                  <a:t>®</a:t>
                </a: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 G3 LCD Video Wall System </a:t>
                </a:r>
              </a:p>
              <a:p>
                <a:pPr marL="287338" indent="-171450">
                  <a:lnSpc>
                    <a:spcPct val="8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  <a:tabLst>
                    <a:tab pos="227013" algn="l"/>
                  </a:tabLst>
                  <a:defRPr/>
                </a:pPr>
                <a:r>
                  <a:rPr lang="en-US" sz="950" dirty="0">
                    <a:solidFill>
                      <a:srgbClr val="FFFFFF"/>
                    </a:solidFill>
                  </a:rPr>
                  <a:t>46”, 55” and 65” </a:t>
                </a:r>
                <a:r>
                  <a:rPr lang="en-US" sz="950" dirty="0" smtClean="0">
                    <a:solidFill>
                      <a:srgbClr val="FFFFFF"/>
                    </a:solidFill>
                  </a:rPr>
                  <a:t>LCD displays</a:t>
                </a:r>
              </a:p>
              <a:p>
                <a:pPr marL="287338" indent="-171450">
                  <a:lnSpc>
                    <a:spcPct val="8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  <a:tabLst>
                    <a:tab pos="227013" algn="l"/>
                  </a:tabLst>
                  <a:defRPr/>
                </a:pPr>
                <a:r>
                  <a:rPr lang="en-US" sz="950" dirty="0" smtClean="0">
                    <a:solidFill>
                      <a:srgbClr val="FFFFFF"/>
                    </a:solidFill>
                  </a:rPr>
                  <a:t>World’s smallest tiled bezel width down to 0.88 mm</a:t>
                </a:r>
              </a:p>
              <a:p>
                <a:pPr marL="287338" indent="-171450">
                  <a:lnSpc>
                    <a:spcPct val="8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  <a:tabLst>
                    <a:tab pos="227013" algn="l"/>
                  </a:tabLst>
                  <a:defRPr/>
                </a:pPr>
                <a:r>
                  <a:rPr lang="en-US" sz="950" dirty="0" smtClean="0">
                    <a:solidFill>
                      <a:srgbClr val="FFFFFF"/>
                    </a:solidFill>
                  </a:rPr>
                  <a:t>Slim</a:t>
                </a:r>
                <a:r>
                  <a:rPr lang="en-US" sz="950" dirty="0">
                    <a:solidFill>
                      <a:srgbClr val="FFFFFF"/>
                    </a:solidFill>
                  </a:rPr>
                  <a:t>, </a:t>
                </a:r>
                <a:r>
                  <a:rPr lang="en-US" sz="950" dirty="0" smtClean="0">
                    <a:solidFill>
                      <a:srgbClr val="FFFFFF"/>
                    </a:solidFill>
                  </a:rPr>
                  <a:t>lightweight </a:t>
                </a:r>
                <a:r>
                  <a:rPr lang="en-US" sz="950" dirty="0">
                    <a:solidFill>
                      <a:srgbClr val="FFFFFF"/>
                    </a:solidFill>
                  </a:rPr>
                  <a:t>design</a:t>
                </a:r>
              </a:p>
              <a:p>
                <a:pPr marL="287338" indent="-171450">
                  <a:lnSpc>
                    <a:spcPct val="8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  <a:tabLst>
                    <a:tab pos="227013" algn="l"/>
                  </a:tabLst>
                  <a:defRPr/>
                </a:pPr>
                <a:r>
                  <a:rPr lang="en-US" sz="950" dirty="0">
                    <a:solidFill>
                      <a:srgbClr val="FFFFFF"/>
                    </a:solidFill>
                  </a:rPr>
                  <a:t>Includes Planar</a:t>
                </a:r>
                <a:r>
                  <a:rPr lang="en-US" sz="950" baseline="30000" dirty="0">
                    <a:solidFill>
                      <a:srgbClr val="FFFFFF"/>
                    </a:solidFill>
                  </a:rPr>
                  <a:t>®</a:t>
                </a:r>
                <a:r>
                  <a:rPr lang="en-US" sz="950" dirty="0">
                    <a:solidFill>
                      <a:srgbClr val="FFFFFF"/>
                    </a:solidFill>
                  </a:rPr>
                  <a:t> </a:t>
                </a:r>
                <a:r>
                  <a:rPr lang="en-US" sz="950" dirty="0" err="1">
                    <a:solidFill>
                      <a:srgbClr val="FFFFFF"/>
                    </a:solidFill>
                  </a:rPr>
                  <a:t>EasyAxis</a:t>
                </a:r>
                <a:r>
                  <a:rPr lang="en-US" sz="950" baseline="30000" dirty="0">
                    <a:solidFill>
                      <a:srgbClr val="FFFFFF"/>
                    </a:solidFill>
                  </a:rPr>
                  <a:t>™</a:t>
                </a:r>
                <a:r>
                  <a:rPr lang="en-US" sz="950" dirty="0">
                    <a:solidFill>
                      <a:srgbClr val="FFFFFF"/>
                    </a:solidFill>
                  </a:rPr>
                  <a:t> mounting and alignment system</a:t>
                </a:r>
              </a:p>
            </p:txBody>
          </p:sp>
        </p:grpSp>
        <p:sp>
          <p:nvSpPr>
            <p:cNvPr id="29" name="Oval 65"/>
            <p:cNvSpPr>
              <a:spLocks noChangeArrowheads="1"/>
            </p:cNvSpPr>
            <p:nvPr/>
          </p:nvSpPr>
          <p:spPr bwMode="auto">
            <a:xfrm>
              <a:off x="4749639" y="1084625"/>
              <a:ext cx="282724" cy="266810"/>
            </a:xfrm>
            <a:prstGeom prst="flowChartConnector">
              <a:avLst/>
            </a:prstGeom>
            <a:solidFill>
              <a:srgbClr val="C0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fr-FR" dirty="0" smtClean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85564" y="3053206"/>
            <a:ext cx="5836418" cy="1132547"/>
            <a:chOff x="285564" y="3053206"/>
            <a:chExt cx="5836418" cy="1132547"/>
          </a:xfrm>
        </p:grpSpPr>
        <p:grpSp>
          <p:nvGrpSpPr>
            <p:cNvPr id="27" name="Group 26"/>
            <p:cNvGrpSpPr/>
            <p:nvPr/>
          </p:nvGrpSpPr>
          <p:grpSpPr>
            <a:xfrm>
              <a:off x="285564" y="3053206"/>
              <a:ext cx="3365560" cy="662489"/>
              <a:chOff x="285564" y="2932320"/>
              <a:chExt cx="3365560" cy="662489"/>
            </a:xfrm>
          </p:grpSpPr>
          <p:sp>
            <p:nvSpPr>
              <p:cNvPr id="18" name="Oval 65"/>
              <p:cNvSpPr>
                <a:spLocks noChangeArrowheads="1"/>
              </p:cNvSpPr>
              <p:nvPr/>
            </p:nvSpPr>
            <p:spPr bwMode="auto">
              <a:xfrm>
                <a:off x="285564" y="2932320"/>
                <a:ext cx="282724" cy="266810"/>
              </a:xfrm>
              <a:prstGeom prst="flowChartConnector">
                <a:avLst/>
              </a:prstGeom>
              <a:solidFill>
                <a:srgbClr val="C00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fr-FR" dirty="0" smtClean="0">
                    <a:solidFill>
                      <a:schemeClr val="bg1"/>
                    </a:solidFill>
                  </a:rPr>
                  <a:t>3</a:t>
                </a:r>
                <a:endParaRPr lang="en-US" dirty="0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Rectangle 63"/>
              <p:cNvSpPr>
                <a:spLocks noChangeArrowheads="1"/>
              </p:cNvSpPr>
              <p:nvPr/>
            </p:nvSpPr>
            <p:spPr bwMode="auto">
              <a:xfrm>
                <a:off x="583949" y="2932320"/>
                <a:ext cx="3067175" cy="6624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tIns="0">
                <a:spAutoFit/>
              </a:bodyPr>
              <a:lstStyle/>
              <a:p>
                <a:pPr marL="339725" indent="-339725" eaLnBrk="1" hangingPunct="1">
                  <a:lnSpc>
                    <a:spcPct val="80000"/>
                  </a:lnSpc>
                  <a:spcAft>
                    <a:spcPct val="30000"/>
                  </a:spcAft>
                  <a:buClr>
                    <a:srgbClr val="004165"/>
                  </a:buClr>
                  <a:buSzPct val="120000"/>
                </a:pP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Planar</a:t>
                </a:r>
                <a:r>
                  <a:rPr lang="en-US" sz="1050" b="1" baseline="30000" dirty="0" smtClean="0">
                    <a:solidFill>
                      <a:srgbClr val="FFFFFF"/>
                    </a:solidFill>
                    <a:latin typeface="+mj-lt"/>
                  </a:rPr>
                  <a:t>®</a:t>
                </a: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 Remote Power </a:t>
                </a:r>
                <a:r>
                  <a:rPr lang="en-US" sz="1050" b="1" dirty="0">
                    <a:solidFill>
                      <a:srgbClr val="FFFFFF"/>
                    </a:solidFill>
                    <a:latin typeface="+mj-lt"/>
                  </a:rPr>
                  <a:t>Supply </a:t>
                </a: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(RPS)</a:t>
                </a:r>
              </a:p>
              <a:p>
                <a:pPr marL="171450" indent="-115888">
                  <a:lnSpc>
                    <a:spcPct val="9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  <a:defRPr/>
                </a:pPr>
                <a:r>
                  <a:rPr lang="en-US" sz="950" dirty="0" smtClean="0">
                    <a:solidFill>
                      <a:srgbClr val="FFFFFF"/>
                    </a:solidFill>
                  </a:rPr>
                  <a:t>1U rack-mounted power supply powers complete system (up </a:t>
                </a:r>
                <a:r>
                  <a:rPr lang="en-US" sz="950" dirty="0">
                    <a:solidFill>
                      <a:srgbClr val="FFFFFF"/>
                    </a:solidFill>
                  </a:rPr>
                  <a:t>to 24 </a:t>
                </a:r>
                <a:r>
                  <a:rPr lang="en-US" sz="950" dirty="0" smtClean="0">
                    <a:solidFill>
                      <a:srgbClr val="FFFFFF"/>
                    </a:solidFill>
                  </a:rPr>
                  <a:t>LCD displays &amp; video controllers) </a:t>
                </a:r>
                <a:endParaRPr lang="en-US" sz="950" dirty="0">
                  <a:solidFill>
                    <a:srgbClr val="FFFFFF"/>
                  </a:solidFill>
                </a:endParaRPr>
              </a:p>
              <a:p>
                <a:pPr marL="171450" indent="-115888">
                  <a:lnSpc>
                    <a:spcPct val="9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  <a:defRPr/>
                </a:pPr>
                <a:r>
                  <a:rPr lang="en-US" sz="950" dirty="0" smtClean="0">
                    <a:solidFill>
                      <a:srgbClr val="FFFFFF"/>
                    </a:solidFill>
                  </a:rPr>
                  <a:t>Hot-swappable </a:t>
                </a:r>
                <a:r>
                  <a:rPr lang="en-US" sz="950" dirty="0">
                    <a:solidFill>
                      <a:srgbClr val="FFFFFF"/>
                    </a:solidFill>
                  </a:rPr>
                  <a:t>redundant supply </a:t>
                </a:r>
                <a:r>
                  <a:rPr lang="en-US" sz="950" dirty="0" smtClean="0">
                    <a:solidFill>
                      <a:srgbClr val="FFFFFF"/>
                    </a:solidFill>
                  </a:rPr>
                  <a:t>option</a:t>
                </a:r>
                <a:endParaRPr lang="en-US" sz="950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7" t="40504" r="7010" b="33288"/>
            <a:stretch/>
          </p:blipFill>
          <p:spPr>
            <a:xfrm>
              <a:off x="3773893" y="3650220"/>
              <a:ext cx="2348089" cy="402128"/>
            </a:xfrm>
            <a:prstGeom prst="rect">
              <a:avLst/>
            </a:prstGeom>
          </p:spPr>
        </p:pic>
        <p:sp>
          <p:nvSpPr>
            <p:cNvPr id="31" name="Oval 65"/>
            <p:cNvSpPr>
              <a:spLocks noChangeArrowheads="1"/>
            </p:cNvSpPr>
            <p:nvPr/>
          </p:nvSpPr>
          <p:spPr bwMode="auto">
            <a:xfrm>
              <a:off x="3907602" y="3918943"/>
              <a:ext cx="282724" cy="266810"/>
            </a:xfrm>
            <a:prstGeom prst="flowChartConnector">
              <a:avLst/>
            </a:prstGeom>
            <a:solidFill>
              <a:srgbClr val="C0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fr-FR" dirty="0">
                  <a:solidFill>
                    <a:schemeClr val="bg1"/>
                  </a:solidFill>
                </a:rPr>
                <a:t>3</a:t>
              </a:r>
              <a:endParaRPr lang="en-US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19474" y="2699315"/>
            <a:ext cx="1112846" cy="972183"/>
            <a:chOff x="6019474" y="2699315"/>
            <a:chExt cx="1112846" cy="972183"/>
          </a:xfrm>
        </p:grpSpPr>
        <p:cxnSp>
          <p:nvCxnSpPr>
            <p:cNvPr id="40" name="Straight Connector 39"/>
            <p:cNvCxnSpPr/>
            <p:nvPr/>
          </p:nvCxnSpPr>
          <p:spPr>
            <a:xfrm flipH="1" flipV="1">
              <a:off x="6736686" y="2699315"/>
              <a:ext cx="395634" cy="904769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6019474" y="3617300"/>
              <a:ext cx="1053630" cy="54198"/>
            </a:xfrm>
            <a:prstGeom prst="line">
              <a:avLst/>
            </a:prstGeom>
            <a:ln w="2857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285564" y="3493471"/>
            <a:ext cx="8230000" cy="1035009"/>
            <a:chOff x="285564" y="3493471"/>
            <a:chExt cx="8230000" cy="1035009"/>
          </a:xfrm>
        </p:grpSpPr>
        <p:grpSp>
          <p:nvGrpSpPr>
            <p:cNvPr id="28" name="Group 27"/>
            <p:cNvGrpSpPr/>
            <p:nvPr/>
          </p:nvGrpSpPr>
          <p:grpSpPr>
            <a:xfrm>
              <a:off x="285564" y="3950457"/>
              <a:ext cx="3476099" cy="560615"/>
              <a:chOff x="285564" y="3950457"/>
              <a:chExt cx="3476099" cy="560615"/>
            </a:xfrm>
          </p:grpSpPr>
          <p:sp>
            <p:nvSpPr>
              <p:cNvPr id="14" name="Rectangle 62"/>
              <p:cNvSpPr>
                <a:spLocks noChangeArrowheads="1"/>
              </p:cNvSpPr>
              <p:nvPr/>
            </p:nvSpPr>
            <p:spPr bwMode="auto">
              <a:xfrm>
                <a:off x="583949" y="3950457"/>
                <a:ext cx="3177714" cy="560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  <a:spcAft>
                    <a:spcPct val="30000"/>
                  </a:spcAft>
                  <a:buClr>
                    <a:srgbClr val="004165"/>
                  </a:buClr>
                  <a:buSzPct val="120000"/>
                </a:pPr>
                <a:r>
                  <a:rPr lang="en-US" sz="1050" b="1" dirty="0" smtClean="0">
                    <a:solidFill>
                      <a:srgbClr val="FFFFFF"/>
                    </a:solidFill>
                  </a:rPr>
                  <a:t>Planar</a:t>
                </a:r>
                <a:r>
                  <a:rPr lang="en-US" sz="1050" b="1" baseline="30000" dirty="0" smtClean="0">
                    <a:solidFill>
                      <a:srgbClr val="FFFFFF"/>
                    </a:solidFill>
                    <a:latin typeface="+mj-lt"/>
                  </a:rPr>
                  <a:t>®</a:t>
                </a: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 </a:t>
                </a:r>
                <a:r>
                  <a:rPr lang="en-US" sz="1050" b="1" dirty="0" err="1" smtClean="0">
                    <a:solidFill>
                      <a:srgbClr val="FFFFFF"/>
                    </a:solidFill>
                    <a:latin typeface="+mj-lt"/>
                  </a:rPr>
                  <a:t>WallDirector</a:t>
                </a:r>
                <a:r>
                  <a:rPr lang="en-US" sz="1050" b="1" baseline="30000" dirty="0">
                    <a:solidFill>
                      <a:srgbClr val="FFFFFF"/>
                    </a:solidFill>
                    <a:latin typeface="+mj-lt"/>
                  </a:rPr>
                  <a:t>™</a:t>
                </a: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 Software</a:t>
                </a:r>
              </a:p>
              <a:p>
                <a:pPr marL="171450" indent="-115888" eaLnBrk="1" hangingPunct="1">
                  <a:lnSpc>
                    <a:spcPct val="8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Tool to setup, monitor and operate your video wall</a:t>
                </a:r>
                <a:endParaRPr lang="en-US" sz="950" dirty="0">
                  <a:solidFill>
                    <a:srgbClr val="FFFFFF"/>
                  </a:solidFill>
                  <a:latin typeface="+mj-lt"/>
                </a:endParaRPr>
              </a:p>
              <a:p>
                <a:pPr marL="171450" indent="-115888" eaLnBrk="1" hangingPunct="1">
                  <a:lnSpc>
                    <a:spcPct val="8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Web-based browser interface</a:t>
                </a:r>
                <a:endParaRPr lang="en-US" sz="95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22" name="Oval 65"/>
              <p:cNvSpPr>
                <a:spLocks noChangeArrowheads="1"/>
              </p:cNvSpPr>
              <p:nvPr/>
            </p:nvSpPr>
            <p:spPr bwMode="auto">
              <a:xfrm>
                <a:off x="285564" y="3950457"/>
                <a:ext cx="282724" cy="266810"/>
              </a:xfrm>
              <a:prstGeom prst="flowChartConnector">
                <a:avLst/>
              </a:prstGeom>
              <a:solidFill>
                <a:srgbClr val="C00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4</a:t>
                </a:r>
                <a:endParaRPr lang="en-US" dirty="0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222"/>
            <a:stretch/>
          </p:blipFill>
          <p:spPr>
            <a:xfrm>
              <a:off x="6595324" y="3493471"/>
              <a:ext cx="1920240" cy="1035009"/>
            </a:xfrm>
            <a:prstGeom prst="rect">
              <a:avLst/>
            </a:prstGeom>
          </p:spPr>
        </p:pic>
        <p:sp>
          <p:nvSpPr>
            <p:cNvPr id="32" name="Oval 65"/>
            <p:cNvSpPr>
              <a:spLocks noChangeArrowheads="1"/>
            </p:cNvSpPr>
            <p:nvPr/>
          </p:nvSpPr>
          <p:spPr bwMode="auto">
            <a:xfrm>
              <a:off x="6453962" y="4097359"/>
              <a:ext cx="282724" cy="266810"/>
            </a:xfrm>
            <a:prstGeom prst="flowChartConnector">
              <a:avLst/>
            </a:prstGeom>
            <a:solidFill>
              <a:srgbClr val="C0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4</a:t>
              </a:r>
              <a:endParaRPr lang="en-US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85564" y="1739162"/>
            <a:ext cx="5853539" cy="2086833"/>
            <a:chOff x="285564" y="1934124"/>
            <a:chExt cx="5853539" cy="1891871"/>
          </a:xfrm>
        </p:grpSpPr>
        <p:grpSp>
          <p:nvGrpSpPr>
            <p:cNvPr id="26" name="Group 25"/>
            <p:cNvGrpSpPr/>
            <p:nvPr/>
          </p:nvGrpSpPr>
          <p:grpSpPr>
            <a:xfrm>
              <a:off x="285564" y="1934124"/>
              <a:ext cx="3176260" cy="1037964"/>
              <a:chOff x="285564" y="1818262"/>
              <a:chExt cx="3176260" cy="1037964"/>
            </a:xfrm>
          </p:grpSpPr>
          <p:sp>
            <p:nvSpPr>
              <p:cNvPr id="7" name="Rectangle 62"/>
              <p:cNvSpPr>
                <a:spLocks noChangeArrowheads="1"/>
              </p:cNvSpPr>
              <p:nvPr/>
            </p:nvSpPr>
            <p:spPr bwMode="auto">
              <a:xfrm>
                <a:off x="583949" y="1818262"/>
                <a:ext cx="2877875" cy="1037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tIns="0" anchor="t" anchorCtr="0">
                <a:spAutoFit/>
              </a:bodyPr>
              <a:lstStyle/>
              <a:p>
                <a:pPr marL="55562">
                  <a:lnSpc>
                    <a:spcPct val="8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</a:pPr>
                <a:r>
                  <a:rPr lang="en-US" sz="1050" b="1" dirty="0" smtClean="0">
                    <a:solidFill>
                      <a:srgbClr val="FFFFFF"/>
                    </a:solidFill>
                  </a:rPr>
                  <a:t>Planar</a:t>
                </a:r>
                <a:r>
                  <a:rPr lang="en-US" sz="1050" b="1" baseline="30000" dirty="0" smtClean="0">
                    <a:solidFill>
                      <a:srgbClr val="FFFFFF"/>
                    </a:solidFill>
                    <a:latin typeface="+mj-lt"/>
                  </a:rPr>
                  <a:t>®</a:t>
                </a: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 </a:t>
                </a:r>
                <a:r>
                  <a:rPr lang="en-US" sz="1050" b="1" dirty="0">
                    <a:solidFill>
                      <a:srgbClr val="FFFFFF"/>
                    </a:solidFill>
                    <a:latin typeface="+mj-lt"/>
                  </a:rPr>
                  <a:t>Video Controller (VC</a:t>
                </a:r>
                <a:r>
                  <a:rPr lang="en-US" sz="1050" b="1" dirty="0" smtClean="0">
                    <a:solidFill>
                      <a:srgbClr val="FFFFFF"/>
                    </a:solidFill>
                    <a:latin typeface="+mj-lt"/>
                  </a:rPr>
                  <a:t>)</a:t>
                </a:r>
                <a:endParaRPr lang="en-US" sz="1050" dirty="0" smtClean="0">
                  <a:solidFill>
                    <a:schemeClr val="bg1"/>
                  </a:solidFill>
                  <a:latin typeface="+mj-lt"/>
                </a:endParaRPr>
              </a:p>
              <a:p>
                <a:pPr marL="171450" indent="-115888" eaLnBrk="1" hangingPunct="1">
                  <a:lnSpc>
                    <a:spcPct val="9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950" dirty="0" smtClean="0">
                    <a:solidFill>
                      <a:schemeClr val="bg1"/>
                    </a:solidFill>
                    <a:latin typeface="+mj-lt"/>
                  </a:rPr>
                  <a:t>1U rack-mountable controller </a:t>
                </a:r>
                <a:r>
                  <a:rPr lang="en-US" sz="950" dirty="0">
                    <a:solidFill>
                      <a:schemeClr val="bg1"/>
                    </a:solidFill>
                    <a:latin typeface="+mj-lt"/>
                  </a:rPr>
                  <a:t>drives up to </a:t>
                </a:r>
                <a:r>
                  <a:rPr lang="en-US" sz="950" dirty="0" smtClean="0">
                    <a:solidFill>
                      <a:schemeClr val="bg1"/>
                    </a:solidFill>
                    <a:latin typeface="+mj-lt"/>
                  </a:rPr>
                  <a:t>9 </a:t>
                </a:r>
                <a:r>
                  <a:rPr lang="en-US" sz="950" dirty="0">
                    <a:solidFill>
                      <a:schemeClr val="bg1"/>
                    </a:solidFill>
                    <a:latin typeface="+mj-lt"/>
                  </a:rPr>
                  <a:t>F</a:t>
                </a:r>
                <a:r>
                  <a:rPr lang="en-US" sz="950" dirty="0" smtClean="0">
                    <a:solidFill>
                      <a:schemeClr val="bg1"/>
                    </a:solidFill>
                    <a:latin typeface="+mj-lt"/>
                  </a:rPr>
                  <a:t>ull HD (1920 x 1080) sections</a:t>
                </a:r>
              </a:p>
              <a:p>
                <a:pPr marL="171450" indent="-115888" eaLnBrk="1" hangingPunct="1">
                  <a:lnSpc>
                    <a:spcPct val="9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950" dirty="0" smtClean="0">
                    <a:solidFill>
                      <a:schemeClr val="bg1"/>
                    </a:solidFill>
                    <a:latin typeface="+mj-lt"/>
                  </a:rPr>
                  <a:t>5 4K@60Hz inputs available with each VC</a:t>
                </a:r>
                <a:endParaRPr lang="en-US" sz="950" dirty="0">
                  <a:solidFill>
                    <a:schemeClr val="bg1"/>
                  </a:solidFill>
                  <a:latin typeface="+mj-lt"/>
                </a:endParaRPr>
              </a:p>
              <a:p>
                <a:pPr marL="171450" indent="-115888" eaLnBrk="1" hangingPunct="1">
                  <a:lnSpc>
                    <a:spcPct val="9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Embedded video </a:t>
                </a:r>
                <a:r>
                  <a:rPr lang="en-US" sz="950" dirty="0">
                    <a:solidFill>
                      <a:srgbClr val="FFFFFF"/>
                    </a:solidFill>
                    <a:latin typeface="+mj-lt"/>
                  </a:rPr>
                  <a:t>and control </a:t>
                </a: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extension </a:t>
                </a:r>
                <a:endParaRPr lang="en-US" sz="950" dirty="0">
                  <a:solidFill>
                    <a:srgbClr val="FFFFFF"/>
                  </a:solidFill>
                  <a:latin typeface="+mj-lt"/>
                </a:endParaRPr>
              </a:p>
              <a:p>
                <a:pPr marL="171450" indent="-115888" eaLnBrk="1" hangingPunct="1">
                  <a:lnSpc>
                    <a:spcPct val="90000"/>
                  </a:lnSpc>
                  <a:spcAft>
                    <a:spcPct val="30000"/>
                  </a:spcAft>
                  <a:buClr>
                    <a:srgbClr val="C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Planar</a:t>
                </a:r>
                <a:r>
                  <a:rPr lang="en-US" sz="950" baseline="30000" dirty="0" smtClean="0">
                    <a:solidFill>
                      <a:srgbClr val="FFFFFF"/>
                    </a:solidFill>
                  </a:rPr>
                  <a:t>®</a:t>
                </a: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 Big </a:t>
                </a:r>
                <a:r>
                  <a:rPr lang="en-US" sz="950" dirty="0">
                    <a:solidFill>
                      <a:srgbClr val="FFFFFF"/>
                    </a:solidFill>
                    <a:latin typeface="+mj-lt"/>
                  </a:rPr>
                  <a:t>Picture </a:t>
                </a: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Plus</a:t>
                </a:r>
                <a:r>
                  <a:rPr lang="en-US" sz="950" baseline="30000" dirty="0" smtClean="0">
                    <a:solidFill>
                      <a:srgbClr val="FFFFFF"/>
                    </a:solidFill>
                  </a:rPr>
                  <a:t>™</a:t>
                </a: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 Processing with Planar</a:t>
                </a:r>
                <a:r>
                  <a:rPr lang="en-US" sz="950" baseline="30000" dirty="0" smtClean="0">
                    <a:solidFill>
                      <a:srgbClr val="FFFFFF"/>
                    </a:solidFill>
                  </a:rPr>
                  <a:t>®</a:t>
                </a: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 </a:t>
                </a:r>
                <a:r>
                  <a:rPr lang="en-US" sz="950" dirty="0" err="1" smtClean="0">
                    <a:solidFill>
                      <a:srgbClr val="FFFFFF"/>
                    </a:solidFill>
                    <a:latin typeface="+mj-lt"/>
                  </a:rPr>
                  <a:t>WallSync</a:t>
                </a:r>
                <a:r>
                  <a:rPr lang="en-US" sz="950" baseline="30000" dirty="0" smtClean="0">
                    <a:solidFill>
                      <a:srgbClr val="FFFFFF"/>
                    </a:solidFill>
                  </a:rPr>
                  <a:t>™</a:t>
                </a:r>
                <a:r>
                  <a:rPr lang="en-US" sz="950" dirty="0" smtClean="0">
                    <a:solidFill>
                      <a:srgbClr val="FFFFFF"/>
                    </a:solidFill>
                    <a:latin typeface="+mj-lt"/>
                  </a:rPr>
                  <a:t> genlock technology</a:t>
                </a:r>
                <a:endParaRPr lang="en-US" sz="95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7" name="Oval 65"/>
              <p:cNvSpPr>
                <a:spLocks noChangeArrowheads="1"/>
              </p:cNvSpPr>
              <p:nvPr/>
            </p:nvSpPr>
            <p:spPr bwMode="auto">
              <a:xfrm>
                <a:off x="285564" y="1818262"/>
                <a:ext cx="282724" cy="266810"/>
              </a:xfrm>
              <a:prstGeom prst="flowChartConnector">
                <a:avLst/>
              </a:prstGeom>
              <a:solidFill>
                <a:srgbClr val="C00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fr-FR" dirty="0" smtClean="0">
                    <a:solidFill>
                      <a:schemeClr val="bg1"/>
                    </a:solidFill>
                  </a:rPr>
                  <a:t>2</a:t>
                </a:r>
                <a:endParaRPr lang="en-US" dirty="0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2" t="40870" r="7423" b="36587"/>
            <a:stretch/>
          </p:blipFill>
          <p:spPr>
            <a:xfrm>
              <a:off x="3761663" y="3470679"/>
              <a:ext cx="2377440" cy="355316"/>
            </a:xfrm>
            <a:prstGeom prst="rect">
              <a:avLst/>
            </a:prstGeom>
          </p:spPr>
        </p:pic>
        <p:sp>
          <p:nvSpPr>
            <p:cNvPr id="30" name="Oval 65"/>
            <p:cNvSpPr>
              <a:spLocks noChangeArrowheads="1"/>
            </p:cNvSpPr>
            <p:nvPr/>
          </p:nvSpPr>
          <p:spPr bwMode="auto">
            <a:xfrm>
              <a:off x="3907602" y="3337274"/>
              <a:ext cx="282724" cy="266810"/>
            </a:xfrm>
            <a:prstGeom prst="flowChartConnector">
              <a:avLst/>
            </a:prstGeom>
            <a:solidFill>
              <a:srgbClr val="C0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fr-FR" dirty="0">
                  <a:solidFill>
                    <a:schemeClr val="bg1"/>
                  </a:solidFill>
                </a:rPr>
                <a:t>2</a:t>
              </a:r>
              <a:endParaRPr lang="en-US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5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533708" y="1059582"/>
            <a:ext cx="8179329" cy="973253"/>
          </a:xfrm>
        </p:spPr>
        <p:txBody>
          <a:bodyPr/>
          <a:lstStyle/>
          <a:p>
            <a:pPr marL="68263" indent="0">
              <a:buClr>
                <a:srgbClr val="C00000"/>
              </a:buClr>
            </a:pPr>
            <a:r>
              <a:rPr lang="en-US" sz="1600" dirty="0" smtClean="0"/>
              <a:t>The Accessories Box contains:</a:t>
            </a:r>
          </a:p>
          <a:p>
            <a:pPr indent="-23653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Horizontal spacing brackets</a:t>
            </a:r>
          </a:p>
          <a:p>
            <a:pPr indent="-23653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Vertical spacing brackets</a:t>
            </a:r>
          </a:p>
          <a:p>
            <a:pPr indent="-23653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AC power </a:t>
            </a:r>
            <a:r>
              <a:rPr lang="en-US" sz="1600" dirty="0"/>
              <a:t>cord (3 meters)</a:t>
            </a:r>
          </a:p>
          <a:p>
            <a:pPr indent="-23653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CAT6 STP </a:t>
            </a:r>
            <a:r>
              <a:rPr lang="en-US" sz="1600" dirty="0" smtClean="0"/>
              <a:t>video </a:t>
            </a:r>
            <a:r>
              <a:rPr lang="en-US" sz="1600" dirty="0"/>
              <a:t>cables (if ordered)</a:t>
            </a:r>
          </a:p>
          <a:p>
            <a:pPr indent="-23653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Display power </a:t>
            </a:r>
            <a:r>
              <a:rPr lang="en-US" sz="1600" dirty="0"/>
              <a:t>cables (if ordered</a:t>
            </a:r>
            <a:r>
              <a:rPr lang="en-US" sz="1600" dirty="0" smtClean="0"/>
              <a:t>)</a:t>
            </a:r>
          </a:p>
          <a:p>
            <a:pPr indent="-23653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Display power loop cables (if ordered)</a:t>
            </a:r>
            <a:endParaRPr lang="en-US" sz="16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G3 Accessory Box</a:t>
            </a:r>
          </a:p>
        </p:txBody>
      </p:sp>
      <p:pic>
        <p:nvPicPr>
          <p:cNvPr id="5" name="Picture 32" descr="R0010468 [1024x768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3100" y="3273717"/>
            <a:ext cx="1750128" cy="1195377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</p:spPr>
      </p:pic>
      <p:pic>
        <p:nvPicPr>
          <p:cNvPr id="6" name="Picture 30" descr="IEC-C19_Power cord"/>
          <p:cNvPicPr>
            <a:picLocks noChangeAspect="1" noChangeArrowheads="1"/>
          </p:cNvPicPr>
          <p:nvPr/>
        </p:nvPicPr>
        <p:blipFill>
          <a:blip r:embed="rId4" cstate="print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9247" y="2106876"/>
            <a:ext cx="1828173" cy="91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pbailey\Dropbox\Camera Uploads\2014-04-11 11.53.11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lum bright="1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110" y="3297260"/>
            <a:ext cx="1562445" cy="1171834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127" y="2049056"/>
            <a:ext cx="607297" cy="16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4080207" y="804092"/>
            <a:ext cx="3392592" cy="1265764"/>
            <a:chOff x="3628970" y="246435"/>
            <a:chExt cx="2526767" cy="94272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8970" y="246435"/>
              <a:ext cx="2526767" cy="942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5063759" y="705388"/>
              <a:ext cx="7601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7663" marR="0" lvl="0" indent="-34766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E4011C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Landscape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748463" y="1159531"/>
            <a:ext cx="1197915" cy="737178"/>
            <a:chOff x="6488582" y="153619"/>
            <a:chExt cx="1616660" cy="994867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12" t="5745" r="2608" b="3704"/>
            <a:stretch/>
          </p:blipFill>
          <p:spPr bwMode="auto">
            <a:xfrm>
              <a:off x="6488582" y="153619"/>
              <a:ext cx="1616660" cy="99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6704469" y="669759"/>
              <a:ext cx="5966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7663" marR="0" lvl="0" indent="-34766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E4011C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Portrait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905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Competition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Clarity Matrix G3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095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334847" y="829224"/>
            <a:ext cx="5918200" cy="3533848"/>
          </a:xfrm>
        </p:spPr>
        <p:txBody>
          <a:bodyPr/>
          <a:lstStyle/>
          <a:p>
            <a:r>
              <a:rPr lang="en-US" sz="1300" dirty="0" smtClean="0"/>
              <a:t>The industry’s most advanced and comprehensive video wall system</a:t>
            </a:r>
          </a:p>
          <a:p>
            <a:r>
              <a:rPr lang="en-US" sz="1300" dirty="0" smtClean="0"/>
              <a:t>World’s thinnest tiled bezel width of .88 mm</a:t>
            </a:r>
          </a:p>
          <a:p>
            <a:r>
              <a:rPr lang="en-US" sz="1300" dirty="0" smtClean="0"/>
              <a:t>Off-board rack-mountable electronics architecture with:</a:t>
            </a:r>
          </a:p>
          <a:p>
            <a:pPr marL="454025" lvl="1" indent="0">
              <a:buNone/>
            </a:pPr>
            <a:r>
              <a:rPr lang="en-US" sz="1300" dirty="0" smtClean="0"/>
              <a:t>Hot-swappable power supply with redundancy option  </a:t>
            </a:r>
            <a:endParaRPr lang="en-US" sz="1300" dirty="0"/>
          </a:p>
          <a:p>
            <a:pPr marL="454025" lvl="1" indent="0">
              <a:buNone/>
            </a:pPr>
            <a:r>
              <a:rPr lang="en-US" sz="1300" dirty="0" err="1" smtClean="0"/>
              <a:t>Cascadable</a:t>
            </a:r>
            <a:r>
              <a:rPr lang="en-US" sz="1300" dirty="0" smtClean="0"/>
              <a:t> video controller allows for system scaling </a:t>
            </a:r>
          </a:p>
          <a:p>
            <a:r>
              <a:rPr lang="en-US" sz="1300" dirty="0" smtClean="0"/>
              <a:t>Integrated web-based Wall Director control software</a:t>
            </a:r>
          </a:p>
          <a:p>
            <a:r>
              <a:rPr lang="en-US" sz="1300" dirty="0" smtClean="0"/>
              <a:t>Layout management, windowing, </a:t>
            </a:r>
            <a:r>
              <a:rPr lang="en-US" sz="1300" dirty="0" err="1" smtClean="0"/>
              <a:t>PiP</a:t>
            </a:r>
            <a:r>
              <a:rPr lang="en-US" sz="1300" dirty="0" smtClean="0"/>
              <a:t>, video scaling</a:t>
            </a:r>
          </a:p>
          <a:p>
            <a:pPr marL="454025" lvl="1" indent="0">
              <a:buNone/>
            </a:pPr>
            <a:r>
              <a:rPr lang="en-US" sz="1300" dirty="0"/>
              <a:t>s</a:t>
            </a:r>
            <a:r>
              <a:rPr lang="en-US" sz="1300" dirty="0" smtClean="0"/>
              <a:t>ystem scheduling, monitoring, email and SNMP alerts</a:t>
            </a:r>
          </a:p>
          <a:p>
            <a:r>
              <a:rPr lang="en-US" sz="1300" dirty="0" smtClean="0"/>
              <a:t>HDCP 2.2</a:t>
            </a:r>
          </a:p>
          <a:p>
            <a:r>
              <a:rPr lang="en-US" sz="1300" dirty="0" smtClean="0"/>
              <a:t>4K downscaling</a:t>
            </a:r>
          </a:p>
          <a:p>
            <a:r>
              <a:rPr lang="en-US" sz="1300" dirty="0" smtClean="0"/>
              <a:t>Thinnest ADA-compliant installed depth</a:t>
            </a:r>
          </a:p>
          <a:p>
            <a:r>
              <a:rPr lang="en-US" sz="1300" dirty="0" smtClean="0"/>
              <a:t>Planar ERO-LCD Technology─ protective glass </a:t>
            </a:r>
            <a:br>
              <a:rPr lang="en-US" sz="1300" dirty="0" smtClean="0"/>
            </a:br>
            <a:r>
              <a:rPr lang="en-US" sz="1300" dirty="0" smtClean="0"/>
              <a:t>for high-traffic and touch surface protection</a:t>
            </a:r>
            <a:endParaRPr lang="en-US" sz="13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Matrix G3 Competitive Advantages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9" t="3074" r="8647" b="3625"/>
          <a:stretch/>
        </p:blipFill>
        <p:spPr>
          <a:xfrm>
            <a:off x="5087155" y="1302078"/>
            <a:ext cx="3965474" cy="282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4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764" y="138910"/>
            <a:ext cx="5844336" cy="464342"/>
          </a:xfrm>
        </p:spPr>
        <p:txBody>
          <a:bodyPr/>
          <a:lstStyle/>
          <a:p>
            <a:r>
              <a:rPr lang="en-US" dirty="0" smtClean="0"/>
              <a:t>LCD Video Wall Comparison</a:t>
            </a:r>
            <a:endParaRPr lang="en-US" dirty="0"/>
          </a:p>
        </p:txBody>
      </p:sp>
      <p:graphicFrame>
        <p:nvGraphicFramePr>
          <p:cNvPr id="5" name="Content Placeholder 168"/>
          <p:cNvGraphicFramePr>
            <a:graphicFrameLocks/>
          </p:cNvGraphicFramePr>
          <p:nvPr>
            <p:extLst/>
          </p:nvPr>
        </p:nvGraphicFramePr>
        <p:xfrm>
          <a:off x="275665" y="634022"/>
          <a:ext cx="8455857" cy="3722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5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6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6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69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69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6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51408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bg1"/>
                          </a:solidFill>
                          <a:latin typeface="+mj-lt"/>
                        </a:rPr>
                        <a:t>Feature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bg1"/>
                          </a:solidFill>
                          <a:latin typeface="+mj-lt"/>
                        </a:rPr>
                        <a:t>Benefit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212"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Off-board</a:t>
                      </a: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Electronics</a:t>
                      </a:r>
                      <a:endParaRPr lang="en-US" sz="7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137160" marR="0" indent="-13716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Removes heat, weight, noise, and points of failure from the video wall </a:t>
                      </a:r>
                    </a:p>
                    <a:p>
                      <a:pPr marL="137160" marR="0" indent="-13716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Quicker to service, no disruption or cost associated with servicing at the video wall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2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Depth</a:t>
                      </a: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l</a:t>
                      </a: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ess than ≤ 3.6” / 93mm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137160" indent="-13716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Maintain LCDs’ slim profile</a:t>
                      </a:r>
                    </a:p>
                    <a:p>
                      <a:pPr marL="137160" indent="-13716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ADA-Compliant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939"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Protective Glass Option</a:t>
                      </a:r>
                      <a:endParaRPr lang="en-US" sz="7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137160" indent="-13716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Provides display protection</a:t>
                      </a: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for video walls placed in public spaces</a:t>
                      </a:r>
                    </a:p>
                    <a:p>
                      <a:pPr marL="137160" indent="-13716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Provides a touch surface that is modular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kern="1200" dirty="0" smtClean="0">
                          <a:solidFill>
                            <a:schemeClr val="bg2"/>
                          </a:solidFill>
                          <a:latin typeface="+mj-lt"/>
                          <a:ea typeface="+mn-ea"/>
                          <a:cs typeface="+mn-cs"/>
                        </a:rPr>
                        <a:t>4K Picture-in-</a:t>
                      </a:r>
                      <a:r>
                        <a:rPr kumimoji="0" lang="en-US" sz="700" kern="1200" baseline="0" dirty="0" smtClean="0">
                          <a:solidFill>
                            <a:schemeClr val="bg2"/>
                          </a:solidFill>
                          <a:latin typeface="+mj-lt"/>
                          <a:ea typeface="+mn-ea"/>
                          <a:cs typeface="+mn-cs"/>
                        </a:rPr>
                        <a:t>Picture Windowing</a:t>
                      </a:r>
                      <a:endParaRPr kumimoji="0" lang="en-US" sz="700" kern="1200" dirty="0" smtClean="0">
                        <a:solidFill>
                          <a:schemeClr val="bg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137160" indent="-13716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Allows for creative</a:t>
                      </a: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layering of content</a:t>
                      </a:r>
                    </a:p>
                    <a:p>
                      <a:pPr marL="137160" indent="-13716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Doesn’t require additional hardware</a:t>
                      </a:r>
                      <a:endParaRPr lang="en-US" sz="7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kern="1200" dirty="0" smtClean="0">
                          <a:solidFill>
                            <a:schemeClr val="bg2"/>
                          </a:solidFill>
                          <a:latin typeface="+mj-lt"/>
                          <a:ea typeface="+mn-ea"/>
                          <a:cs typeface="+mn-cs"/>
                        </a:rPr>
                        <a:t>Fan-less LCD Design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137160" indent="-13716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Less noise</a:t>
                      </a:r>
                    </a:p>
                    <a:p>
                      <a:pPr marL="137160" indent="-13716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Less points of failure</a:t>
                      </a:r>
                      <a:endParaRPr lang="en-US" sz="700" b="1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kern="1200" dirty="0" smtClean="0">
                          <a:solidFill>
                            <a:schemeClr val="bg2"/>
                          </a:solidFill>
                          <a:latin typeface="+mj-lt"/>
                          <a:ea typeface="+mn-ea"/>
                          <a:cs typeface="+mn-cs"/>
                        </a:rPr>
                        <a:t>Redundant Power Supply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137160" marR="0" lvl="0" indent="-13716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No downtime if power supply failure occurs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474"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4K Resolution</a:t>
                      </a: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Video Wall Scaling</a:t>
                      </a:r>
                      <a:endParaRPr lang="en-US" sz="7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137160" indent="-13716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Input sources</a:t>
                      </a: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of 4K (3840x2160) </a:t>
                      </a: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can be daisy</a:t>
                      </a: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-chained and scaled across the video wall</a:t>
                      </a:r>
                      <a:endParaRPr lang="en-US" sz="7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2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HDMI 2.0 and HDCP 2.2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137160" indent="-13716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Latest in connectivity for Media</a:t>
                      </a: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players, set top receivers, 4K </a:t>
                      </a:r>
                      <a:r>
                        <a:rPr lang="en-US" sz="700" baseline="0" dirty="0" err="1" smtClean="0">
                          <a:solidFill>
                            <a:schemeClr val="bg2"/>
                          </a:solidFill>
                          <a:latin typeface="+mj-lt"/>
                        </a:rPr>
                        <a:t>Bluray</a:t>
                      </a:r>
                      <a:endParaRPr lang="en-US" sz="700" baseline="0" dirty="0" smtClean="0">
                        <a:solidFill>
                          <a:schemeClr val="bg2"/>
                        </a:solidFill>
                        <a:latin typeface="+mj-lt"/>
                      </a:endParaRPr>
                    </a:p>
                    <a:p>
                      <a:pPr marL="137160" indent="-13716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4K at 60Hz content</a:t>
                      </a:r>
                      <a:endParaRPr lang="en-US" sz="700" dirty="0" smtClean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079"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DisplayPort</a:t>
                      </a: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1.2 Input</a:t>
                      </a:r>
                      <a:endParaRPr lang="en-US" sz="7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137160" indent="-13716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Input sources</a:t>
                      </a: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of 4K </a:t>
                      </a: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resolution </a:t>
                      </a: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at 60Hz</a:t>
                      </a: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 can be input and display native resolution across 2x2 array</a:t>
                      </a:r>
                      <a:endParaRPr lang="en-US" sz="7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Built-in Video Wall Scaling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137160" indent="-13716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No additional</a:t>
                      </a: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</a:t>
                      </a:r>
                      <a:r>
                        <a:rPr lang="en-US" sz="700" dirty="0" smtClean="0">
                          <a:solidFill>
                            <a:schemeClr val="bg2"/>
                          </a:solidFill>
                          <a:latin typeface="+mj-lt"/>
                        </a:rPr>
                        <a:t>scalers or processing needed to stretch an image over</a:t>
                      </a:r>
                      <a:r>
                        <a:rPr lang="en-US" sz="7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the entire video wall</a:t>
                      </a:r>
                      <a:endParaRPr lang="en-US" sz="7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kern="1200" dirty="0" smtClean="0">
                          <a:solidFill>
                            <a:schemeClr val="bg2"/>
                          </a:solidFill>
                          <a:latin typeface="+mj-lt"/>
                        </a:rPr>
                        <a:t>46” and 55” Ultra-narrow</a:t>
                      </a:r>
                      <a:r>
                        <a:rPr kumimoji="0" lang="en-US" sz="700" kern="12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and Extreme narrow bezel LCD</a:t>
                      </a:r>
                      <a:endParaRPr kumimoji="0" lang="en-US" sz="700" kern="1200" dirty="0" smtClean="0">
                        <a:solidFill>
                          <a:schemeClr val="bg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137160" marR="0" indent="-13716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700" kern="1200" dirty="0" smtClean="0">
                          <a:solidFill>
                            <a:schemeClr val="bg2"/>
                          </a:solidFill>
                          <a:latin typeface="+mj-lt"/>
                        </a:rPr>
                        <a:t>Narrow bezel LCD technology for near seamless video walls</a:t>
                      </a:r>
                      <a:endParaRPr kumimoji="0" lang="en-US" sz="700" kern="1200" dirty="0" smtClean="0">
                        <a:solidFill>
                          <a:schemeClr val="bg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7" name="Picture 7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86771" y="640901"/>
            <a:ext cx="515898" cy="2251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" name="Picture 80"/>
          <p:cNvPicPr>
            <a:picLocks noChangeAspect="1" noChangeArrowheads="1"/>
          </p:cNvPicPr>
          <p:nvPr/>
        </p:nvPicPr>
        <p:blipFill rotWithShape="1">
          <a:blip r:embed="rId4" cstate="screen"/>
          <a:srcRect l="5125" t="7440" b="18514"/>
          <a:stretch/>
        </p:blipFill>
        <p:spPr bwMode="auto">
          <a:xfrm>
            <a:off x="7501484" y="645172"/>
            <a:ext cx="538255" cy="21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255250" y="645547"/>
            <a:ext cx="504243" cy="212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Oval 178"/>
          <p:cNvSpPr>
            <a:spLocks noChangeArrowheads="1"/>
          </p:cNvSpPr>
          <p:nvPr/>
        </p:nvSpPr>
        <p:spPr bwMode="auto">
          <a:xfrm>
            <a:off x="6421831" y="977028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 dirty="0"/>
          </a:p>
        </p:txBody>
      </p:sp>
      <p:sp>
        <p:nvSpPr>
          <p:cNvPr id="12" name="Oval 178"/>
          <p:cNvSpPr>
            <a:spLocks noChangeArrowheads="1"/>
          </p:cNvSpPr>
          <p:nvPr/>
        </p:nvSpPr>
        <p:spPr bwMode="auto">
          <a:xfrm>
            <a:off x="6421831" y="1286032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3" name="Oval 178"/>
          <p:cNvSpPr>
            <a:spLocks noChangeArrowheads="1"/>
          </p:cNvSpPr>
          <p:nvPr/>
        </p:nvSpPr>
        <p:spPr bwMode="auto">
          <a:xfrm>
            <a:off x="5776321" y="977028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4" name="Oval 178"/>
          <p:cNvSpPr>
            <a:spLocks noChangeArrowheads="1"/>
          </p:cNvSpPr>
          <p:nvPr/>
        </p:nvSpPr>
        <p:spPr bwMode="auto">
          <a:xfrm>
            <a:off x="7059180" y="977028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5" name="Oval 178"/>
          <p:cNvSpPr>
            <a:spLocks noChangeArrowheads="1"/>
          </p:cNvSpPr>
          <p:nvPr/>
        </p:nvSpPr>
        <p:spPr bwMode="auto">
          <a:xfrm>
            <a:off x="8321509" y="977028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6" name="Oval 178"/>
          <p:cNvSpPr>
            <a:spLocks noChangeArrowheads="1"/>
          </p:cNvSpPr>
          <p:nvPr/>
        </p:nvSpPr>
        <p:spPr bwMode="auto">
          <a:xfrm>
            <a:off x="7059180" y="1286032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7" name="Oval 178"/>
          <p:cNvSpPr>
            <a:spLocks noChangeArrowheads="1"/>
          </p:cNvSpPr>
          <p:nvPr/>
        </p:nvSpPr>
        <p:spPr bwMode="auto">
          <a:xfrm>
            <a:off x="7685071" y="1286032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8" name="Oval 178"/>
          <p:cNvSpPr>
            <a:spLocks noChangeArrowheads="1"/>
          </p:cNvSpPr>
          <p:nvPr/>
        </p:nvSpPr>
        <p:spPr bwMode="auto">
          <a:xfrm>
            <a:off x="5776321" y="1286032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9" name="Oval 178"/>
          <p:cNvSpPr>
            <a:spLocks noChangeArrowheads="1"/>
          </p:cNvSpPr>
          <p:nvPr/>
        </p:nvSpPr>
        <p:spPr bwMode="auto">
          <a:xfrm>
            <a:off x="5776321" y="1600094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 dirty="0"/>
          </a:p>
        </p:txBody>
      </p:sp>
      <p:sp>
        <p:nvSpPr>
          <p:cNvPr id="20" name="Oval 178"/>
          <p:cNvSpPr>
            <a:spLocks noChangeArrowheads="1"/>
          </p:cNvSpPr>
          <p:nvPr/>
        </p:nvSpPr>
        <p:spPr bwMode="auto">
          <a:xfrm>
            <a:off x="5776321" y="1911858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1" name="Oval 178"/>
          <p:cNvSpPr>
            <a:spLocks noChangeArrowheads="1"/>
          </p:cNvSpPr>
          <p:nvPr/>
        </p:nvSpPr>
        <p:spPr bwMode="auto">
          <a:xfrm>
            <a:off x="5776321" y="2225788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2" name="Oval 178"/>
          <p:cNvSpPr>
            <a:spLocks noChangeArrowheads="1"/>
          </p:cNvSpPr>
          <p:nvPr/>
        </p:nvSpPr>
        <p:spPr bwMode="auto">
          <a:xfrm>
            <a:off x="5776321" y="2551350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3" name="Oval 178"/>
          <p:cNvSpPr>
            <a:spLocks noChangeArrowheads="1"/>
          </p:cNvSpPr>
          <p:nvPr/>
        </p:nvSpPr>
        <p:spPr bwMode="auto">
          <a:xfrm>
            <a:off x="5776321" y="2866140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4" name="Oval 178"/>
          <p:cNvSpPr>
            <a:spLocks noChangeArrowheads="1"/>
          </p:cNvSpPr>
          <p:nvPr/>
        </p:nvSpPr>
        <p:spPr bwMode="auto">
          <a:xfrm>
            <a:off x="8321509" y="1286032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5" name="Oval 178"/>
          <p:cNvSpPr>
            <a:spLocks noChangeArrowheads="1"/>
          </p:cNvSpPr>
          <p:nvPr/>
        </p:nvSpPr>
        <p:spPr bwMode="auto">
          <a:xfrm>
            <a:off x="6421831" y="1600094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6" name="Oval 178"/>
          <p:cNvSpPr>
            <a:spLocks noChangeArrowheads="1"/>
          </p:cNvSpPr>
          <p:nvPr/>
        </p:nvSpPr>
        <p:spPr bwMode="auto">
          <a:xfrm>
            <a:off x="7059180" y="1600094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8" name="Oval 178"/>
          <p:cNvSpPr>
            <a:spLocks noChangeArrowheads="1"/>
          </p:cNvSpPr>
          <p:nvPr/>
        </p:nvSpPr>
        <p:spPr bwMode="auto">
          <a:xfrm>
            <a:off x="8321509" y="1600094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0" name="Oval 178"/>
          <p:cNvSpPr>
            <a:spLocks noChangeArrowheads="1"/>
          </p:cNvSpPr>
          <p:nvPr/>
        </p:nvSpPr>
        <p:spPr bwMode="auto">
          <a:xfrm>
            <a:off x="8321509" y="2551350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1" name="Oval 178"/>
          <p:cNvSpPr>
            <a:spLocks noChangeArrowheads="1"/>
          </p:cNvSpPr>
          <p:nvPr/>
        </p:nvSpPr>
        <p:spPr bwMode="auto">
          <a:xfrm>
            <a:off x="8321509" y="1911858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2" name="Oval 178"/>
          <p:cNvSpPr>
            <a:spLocks noChangeArrowheads="1"/>
          </p:cNvSpPr>
          <p:nvPr/>
        </p:nvSpPr>
        <p:spPr bwMode="auto">
          <a:xfrm>
            <a:off x="7685071" y="1600094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3" name="Oval 178"/>
          <p:cNvSpPr>
            <a:spLocks noChangeArrowheads="1"/>
          </p:cNvSpPr>
          <p:nvPr/>
        </p:nvSpPr>
        <p:spPr bwMode="auto">
          <a:xfrm>
            <a:off x="7059180" y="1911858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4" name="Oval 178"/>
          <p:cNvSpPr>
            <a:spLocks noChangeArrowheads="1"/>
          </p:cNvSpPr>
          <p:nvPr/>
        </p:nvSpPr>
        <p:spPr bwMode="auto">
          <a:xfrm>
            <a:off x="6421831" y="1911858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5" name="Oval 178"/>
          <p:cNvSpPr>
            <a:spLocks noChangeArrowheads="1"/>
          </p:cNvSpPr>
          <p:nvPr/>
        </p:nvSpPr>
        <p:spPr bwMode="auto">
          <a:xfrm>
            <a:off x="6421831" y="2225788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6" name="Oval 178"/>
          <p:cNvSpPr>
            <a:spLocks noChangeArrowheads="1"/>
          </p:cNvSpPr>
          <p:nvPr/>
        </p:nvSpPr>
        <p:spPr bwMode="auto">
          <a:xfrm>
            <a:off x="5776321" y="4128241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7" name="Oval 178"/>
          <p:cNvSpPr>
            <a:spLocks noChangeArrowheads="1"/>
          </p:cNvSpPr>
          <p:nvPr/>
        </p:nvSpPr>
        <p:spPr bwMode="auto">
          <a:xfrm>
            <a:off x="6421831" y="3815238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8" name="Oval 178"/>
          <p:cNvSpPr>
            <a:spLocks noChangeArrowheads="1"/>
          </p:cNvSpPr>
          <p:nvPr/>
        </p:nvSpPr>
        <p:spPr bwMode="auto">
          <a:xfrm>
            <a:off x="6421831" y="4125015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9" name="Oval 178"/>
          <p:cNvSpPr>
            <a:spLocks noChangeArrowheads="1"/>
          </p:cNvSpPr>
          <p:nvPr/>
        </p:nvSpPr>
        <p:spPr bwMode="auto">
          <a:xfrm>
            <a:off x="7059180" y="3815238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0" name="Oval 178"/>
          <p:cNvSpPr>
            <a:spLocks noChangeArrowheads="1"/>
          </p:cNvSpPr>
          <p:nvPr/>
        </p:nvSpPr>
        <p:spPr bwMode="auto">
          <a:xfrm>
            <a:off x="7059180" y="4130315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1" name="Oval 178"/>
          <p:cNvSpPr>
            <a:spLocks noChangeArrowheads="1"/>
          </p:cNvSpPr>
          <p:nvPr/>
        </p:nvSpPr>
        <p:spPr bwMode="auto">
          <a:xfrm>
            <a:off x="7685071" y="3815238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2" name="Oval 178"/>
          <p:cNvSpPr>
            <a:spLocks noChangeArrowheads="1"/>
          </p:cNvSpPr>
          <p:nvPr/>
        </p:nvSpPr>
        <p:spPr bwMode="auto">
          <a:xfrm>
            <a:off x="8321509" y="3815238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3" name="Oval 178"/>
          <p:cNvSpPr>
            <a:spLocks noChangeArrowheads="1"/>
          </p:cNvSpPr>
          <p:nvPr/>
        </p:nvSpPr>
        <p:spPr bwMode="auto">
          <a:xfrm>
            <a:off x="7685071" y="4125015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4" name="Oval 178"/>
          <p:cNvSpPr>
            <a:spLocks noChangeArrowheads="1"/>
          </p:cNvSpPr>
          <p:nvPr/>
        </p:nvSpPr>
        <p:spPr bwMode="auto">
          <a:xfrm>
            <a:off x="8321509" y="4130315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5" name="Oval 178"/>
          <p:cNvSpPr>
            <a:spLocks noChangeArrowheads="1"/>
          </p:cNvSpPr>
          <p:nvPr/>
        </p:nvSpPr>
        <p:spPr bwMode="auto">
          <a:xfrm>
            <a:off x="5776321" y="3175933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6" name="Oval 178"/>
          <p:cNvSpPr>
            <a:spLocks noChangeArrowheads="1"/>
          </p:cNvSpPr>
          <p:nvPr/>
        </p:nvSpPr>
        <p:spPr bwMode="auto">
          <a:xfrm>
            <a:off x="5776321" y="3486316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7" name="Oval 178"/>
          <p:cNvSpPr>
            <a:spLocks noChangeArrowheads="1"/>
          </p:cNvSpPr>
          <p:nvPr/>
        </p:nvSpPr>
        <p:spPr bwMode="auto">
          <a:xfrm>
            <a:off x="5776321" y="3815238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9" name="Oval 178"/>
          <p:cNvSpPr>
            <a:spLocks noChangeArrowheads="1"/>
          </p:cNvSpPr>
          <p:nvPr/>
        </p:nvSpPr>
        <p:spPr bwMode="auto">
          <a:xfrm>
            <a:off x="7059180" y="3486316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2" name="Oval 178"/>
          <p:cNvSpPr>
            <a:spLocks noChangeArrowheads="1"/>
          </p:cNvSpPr>
          <p:nvPr/>
        </p:nvSpPr>
        <p:spPr bwMode="auto">
          <a:xfrm>
            <a:off x="7059180" y="2225788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4" name="Oval 178"/>
          <p:cNvSpPr>
            <a:spLocks noChangeArrowheads="1"/>
          </p:cNvSpPr>
          <p:nvPr/>
        </p:nvSpPr>
        <p:spPr bwMode="auto">
          <a:xfrm>
            <a:off x="8321509" y="2225788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5" name="Oval 178"/>
          <p:cNvSpPr>
            <a:spLocks noChangeArrowheads="1"/>
          </p:cNvSpPr>
          <p:nvPr/>
        </p:nvSpPr>
        <p:spPr bwMode="auto">
          <a:xfrm>
            <a:off x="7059180" y="3175933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6" name="Oval 178"/>
          <p:cNvSpPr>
            <a:spLocks noChangeArrowheads="1"/>
          </p:cNvSpPr>
          <p:nvPr/>
        </p:nvSpPr>
        <p:spPr bwMode="auto">
          <a:xfrm>
            <a:off x="7059180" y="2551350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7" name="Oval 178"/>
          <p:cNvSpPr>
            <a:spLocks noChangeArrowheads="1"/>
          </p:cNvSpPr>
          <p:nvPr/>
        </p:nvSpPr>
        <p:spPr bwMode="auto">
          <a:xfrm>
            <a:off x="6421831" y="2551350"/>
            <a:ext cx="171081" cy="16503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9" name="Oval 178"/>
          <p:cNvSpPr>
            <a:spLocks noChangeArrowheads="1"/>
          </p:cNvSpPr>
          <p:nvPr/>
        </p:nvSpPr>
        <p:spPr bwMode="auto">
          <a:xfrm>
            <a:off x="8321509" y="3175933"/>
            <a:ext cx="171081" cy="165031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lumOff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1" name="Oval 178"/>
          <p:cNvSpPr>
            <a:spLocks noChangeArrowheads="1"/>
          </p:cNvSpPr>
          <p:nvPr/>
        </p:nvSpPr>
        <p:spPr bwMode="auto">
          <a:xfrm>
            <a:off x="6421831" y="2866140"/>
            <a:ext cx="171081" cy="165031"/>
          </a:xfrm>
          <a:prstGeom prst="ellipse">
            <a:avLst/>
          </a:prstGeom>
          <a:gradFill>
            <a:gsLst>
              <a:gs pos="0">
                <a:schemeClr val="accent2"/>
              </a:gs>
              <a:gs pos="39999">
                <a:schemeClr val="accent2">
                  <a:lumMod val="60000"/>
                  <a:lumOff val="40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2" name="Oval 178"/>
          <p:cNvSpPr>
            <a:spLocks noChangeArrowheads="1"/>
          </p:cNvSpPr>
          <p:nvPr/>
        </p:nvSpPr>
        <p:spPr bwMode="auto">
          <a:xfrm>
            <a:off x="7059180" y="2866140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4" name="Oval 178"/>
          <p:cNvSpPr>
            <a:spLocks noChangeArrowheads="1"/>
          </p:cNvSpPr>
          <p:nvPr/>
        </p:nvSpPr>
        <p:spPr bwMode="auto">
          <a:xfrm>
            <a:off x="8321509" y="2866140"/>
            <a:ext cx="171081" cy="165031"/>
          </a:xfrm>
          <a:prstGeom prst="ellipse">
            <a:avLst/>
          </a:prstGeom>
          <a:gradFill>
            <a:gsLst>
              <a:gs pos="0">
                <a:schemeClr val="accent2"/>
              </a:gs>
              <a:gs pos="39999">
                <a:schemeClr val="accent2">
                  <a:lumMod val="60000"/>
                  <a:lumOff val="40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5" name="Oval 178"/>
          <p:cNvSpPr>
            <a:spLocks noChangeArrowheads="1"/>
          </p:cNvSpPr>
          <p:nvPr/>
        </p:nvSpPr>
        <p:spPr bwMode="auto">
          <a:xfrm>
            <a:off x="7685071" y="2225788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8" name="Oval 271"/>
          <p:cNvSpPr>
            <a:spLocks noChangeArrowheads="1"/>
          </p:cNvSpPr>
          <p:nvPr/>
        </p:nvSpPr>
        <p:spPr bwMode="auto">
          <a:xfrm>
            <a:off x="785642" y="4468879"/>
            <a:ext cx="168610" cy="158786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 sz="1000">
              <a:latin typeface="Myriad Pro" panose="020B0503030403020204" pitchFamily="34" charset="0"/>
            </a:endParaRPr>
          </a:p>
        </p:txBody>
      </p:sp>
      <p:sp>
        <p:nvSpPr>
          <p:cNvPr id="70" name="TextBox 273"/>
          <p:cNvSpPr txBox="1">
            <a:spLocks noChangeArrowheads="1"/>
          </p:cNvSpPr>
          <p:nvPr/>
        </p:nvSpPr>
        <p:spPr bwMode="auto">
          <a:xfrm>
            <a:off x="897101" y="4430722"/>
            <a:ext cx="16653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</a:rPr>
              <a:t>Model Meets Specification</a:t>
            </a:r>
          </a:p>
        </p:txBody>
      </p:sp>
      <p:sp>
        <p:nvSpPr>
          <p:cNvPr id="71" name="TextBox 274"/>
          <p:cNvSpPr txBox="1">
            <a:spLocks noChangeArrowheads="1"/>
          </p:cNvSpPr>
          <p:nvPr/>
        </p:nvSpPr>
        <p:spPr bwMode="auto">
          <a:xfrm>
            <a:off x="2910122" y="4437072"/>
            <a:ext cx="14332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</a:rPr>
              <a:t>Partially Supported</a:t>
            </a:r>
          </a:p>
        </p:txBody>
      </p:sp>
      <p:sp>
        <p:nvSpPr>
          <p:cNvPr id="72" name="TextBox 275"/>
          <p:cNvSpPr txBox="1">
            <a:spLocks noChangeArrowheads="1"/>
          </p:cNvSpPr>
          <p:nvPr/>
        </p:nvSpPr>
        <p:spPr bwMode="auto">
          <a:xfrm>
            <a:off x="6836051" y="4437072"/>
            <a:ext cx="11970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</a:rPr>
              <a:t>Not Available</a:t>
            </a:r>
          </a:p>
        </p:txBody>
      </p:sp>
      <p:sp>
        <p:nvSpPr>
          <p:cNvPr id="73" name="Oval 178"/>
          <p:cNvSpPr>
            <a:spLocks noChangeArrowheads="1"/>
          </p:cNvSpPr>
          <p:nvPr/>
        </p:nvSpPr>
        <p:spPr bwMode="auto">
          <a:xfrm>
            <a:off x="2795359" y="4468879"/>
            <a:ext cx="184613" cy="182606"/>
          </a:xfrm>
          <a:prstGeom prst="ellipse">
            <a:avLst/>
          </a:prstGeom>
          <a:gradFill>
            <a:gsLst>
              <a:gs pos="0">
                <a:schemeClr val="accent2"/>
              </a:gs>
              <a:gs pos="39999">
                <a:schemeClr val="accent2">
                  <a:lumMod val="60000"/>
                  <a:lumOff val="40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4098" name="Picture 2" descr="L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53"/>
          <a:stretch/>
        </p:blipFill>
        <p:spPr bwMode="auto">
          <a:xfrm>
            <a:off x="8195324" y="670861"/>
            <a:ext cx="423450" cy="17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Oval 178"/>
          <p:cNvSpPr>
            <a:spLocks noChangeArrowheads="1"/>
          </p:cNvSpPr>
          <p:nvPr/>
        </p:nvSpPr>
        <p:spPr bwMode="auto">
          <a:xfrm>
            <a:off x="7685071" y="975873"/>
            <a:ext cx="171081" cy="167341"/>
          </a:xfrm>
          <a:prstGeom prst="ellipse">
            <a:avLst/>
          </a:prstGeom>
          <a:gradFill flip="none" rotWithShape="1">
            <a:gsLst>
              <a:gs pos="0">
                <a:srgbClr val="38B9FF">
                  <a:shade val="30000"/>
                  <a:satMod val="115000"/>
                </a:srgbClr>
              </a:gs>
              <a:gs pos="50000">
                <a:srgbClr val="38B9FF">
                  <a:shade val="67500"/>
                  <a:satMod val="115000"/>
                </a:srgbClr>
              </a:gs>
              <a:gs pos="100000">
                <a:srgbClr val="38B9FF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1" name="TextBox 274"/>
          <p:cNvSpPr txBox="1">
            <a:spLocks noChangeArrowheads="1"/>
          </p:cNvSpPr>
          <p:nvPr/>
        </p:nvSpPr>
        <p:spPr bwMode="auto">
          <a:xfrm>
            <a:off x="5107446" y="4437072"/>
            <a:ext cx="14332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+mj-lt"/>
              </a:rPr>
              <a:t>Certain Models</a:t>
            </a:r>
            <a:endParaRPr lang="en-US" sz="1000" dirty="0">
              <a:latin typeface="+mj-lt"/>
            </a:endParaRPr>
          </a:p>
        </p:txBody>
      </p:sp>
      <p:sp>
        <p:nvSpPr>
          <p:cNvPr id="82" name="Oval 178"/>
          <p:cNvSpPr>
            <a:spLocks noChangeArrowheads="1"/>
          </p:cNvSpPr>
          <p:nvPr/>
        </p:nvSpPr>
        <p:spPr bwMode="auto">
          <a:xfrm>
            <a:off x="6729161" y="4468879"/>
            <a:ext cx="171081" cy="16734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3" name="Oval 178"/>
          <p:cNvSpPr>
            <a:spLocks noChangeArrowheads="1"/>
          </p:cNvSpPr>
          <p:nvPr/>
        </p:nvSpPr>
        <p:spPr bwMode="auto">
          <a:xfrm>
            <a:off x="4990685" y="4468879"/>
            <a:ext cx="171081" cy="167341"/>
          </a:xfrm>
          <a:prstGeom prst="ellipse">
            <a:avLst/>
          </a:prstGeom>
          <a:gradFill flip="none" rotWithShape="1">
            <a:gsLst>
              <a:gs pos="48000">
                <a:schemeClr val="accent2">
                  <a:lumMod val="5000"/>
                  <a:lumOff val="95000"/>
                </a:schemeClr>
              </a:gs>
              <a:gs pos="49000">
                <a:schemeClr val="accent2">
                  <a:lumMod val="45000"/>
                  <a:lumOff val="55000"/>
                </a:schemeClr>
              </a:gs>
            </a:gsLst>
            <a:lin ang="5400000" scaled="1"/>
            <a:tileRect/>
          </a:gra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4" name="Oval 178"/>
          <p:cNvSpPr>
            <a:spLocks noChangeArrowheads="1"/>
          </p:cNvSpPr>
          <p:nvPr/>
        </p:nvSpPr>
        <p:spPr bwMode="auto">
          <a:xfrm>
            <a:off x="7685071" y="1910703"/>
            <a:ext cx="171081" cy="16734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5" name="Oval 178"/>
          <p:cNvSpPr>
            <a:spLocks noChangeArrowheads="1"/>
          </p:cNvSpPr>
          <p:nvPr/>
        </p:nvSpPr>
        <p:spPr bwMode="auto">
          <a:xfrm>
            <a:off x="7685071" y="2550195"/>
            <a:ext cx="171081" cy="16734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6" name="Oval 178"/>
          <p:cNvSpPr>
            <a:spLocks noChangeArrowheads="1"/>
          </p:cNvSpPr>
          <p:nvPr/>
        </p:nvSpPr>
        <p:spPr bwMode="auto">
          <a:xfrm>
            <a:off x="6421831" y="3174778"/>
            <a:ext cx="171081" cy="16734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7" name="Oval 178"/>
          <p:cNvSpPr>
            <a:spLocks noChangeArrowheads="1"/>
          </p:cNvSpPr>
          <p:nvPr/>
        </p:nvSpPr>
        <p:spPr bwMode="auto">
          <a:xfrm>
            <a:off x="6421831" y="3485161"/>
            <a:ext cx="171081" cy="167341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8" name="Oval 178"/>
          <p:cNvSpPr>
            <a:spLocks noChangeArrowheads="1"/>
          </p:cNvSpPr>
          <p:nvPr/>
        </p:nvSpPr>
        <p:spPr bwMode="auto">
          <a:xfrm>
            <a:off x="7685071" y="2864985"/>
            <a:ext cx="171081" cy="16734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9" name="Oval 178"/>
          <p:cNvSpPr>
            <a:spLocks noChangeArrowheads="1"/>
          </p:cNvSpPr>
          <p:nvPr/>
        </p:nvSpPr>
        <p:spPr bwMode="auto">
          <a:xfrm>
            <a:off x="8321509" y="3485161"/>
            <a:ext cx="171081" cy="16734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90" name="Oval 178"/>
          <p:cNvSpPr>
            <a:spLocks noChangeArrowheads="1"/>
          </p:cNvSpPr>
          <p:nvPr/>
        </p:nvSpPr>
        <p:spPr bwMode="auto">
          <a:xfrm>
            <a:off x="7685071" y="3174778"/>
            <a:ext cx="171081" cy="167341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554074" y="645548"/>
            <a:ext cx="615575" cy="21684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178"/>
          <p:cNvSpPr>
            <a:spLocks noChangeArrowheads="1"/>
          </p:cNvSpPr>
          <p:nvPr/>
        </p:nvSpPr>
        <p:spPr bwMode="auto">
          <a:xfrm>
            <a:off x="7685071" y="3485161"/>
            <a:ext cx="171081" cy="167341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003" y="663591"/>
            <a:ext cx="595716" cy="193996"/>
          </a:xfrm>
          <a:prstGeom prst="rect">
            <a:avLst/>
          </a:prstGeom>
        </p:spPr>
      </p:pic>
      <p:sp>
        <p:nvSpPr>
          <p:cNvPr id="74" name="Oval 178"/>
          <p:cNvSpPr>
            <a:spLocks noChangeArrowheads="1"/>
          </p:cNvSpPr>
          <p:nvPr/>
        </p:nvSpPr>
        <p:spPr bwMode="auto">
          <a:xfrm>
            <a:off x="6421831" y="3175933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5" name="Oval 178"/>
          <p:cNvSpPr>
            <a:spLocks noChangeArrowheads="1"/>
          </p:cNvSpPr>
          <p:nvPr/>
        </p:nvSpPr>
        <p:spPr bwMode="auto">
          <a:xfrm>
            <a:off x="6421831" y="3497074"/>
            <a:ext cx="171081" cy="165031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97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162762" y="1126063"/>
            <a:ext cx="7152438" cy="271784"/>
          </a:xfrm>
        </p:spPr>
        <p:txBody>
          <a:bodyPr/>
          <a:lstStyle/>
          <a:p>
            <a:pPr marL="285750" indent="-285750">
              <a:buClr>
                <a:srgbClr val="C00000"/>
              </a:buClr>
            </a:pPr>
            <a:r>
              <a:rPr lang="en-US" sz="1500" dirty="0" smtClean="0">
                <a:latin typeface="+mn-lt"/>
              </a:rPr>
              <a:t>Advanced off-board video wall processing with Planar Video Controller:</a:t>
            </a:r>
          </a:p>
          <a:p>
            <a:pPr marL="563562" lvl="1">
              <a:buFont typeface="Arial" panose="020B0604020202020204" pitchFamily="34" charset="0"/>
              <a:buChar char="−"/>
            </a:pPr>
            <a:r>
              <a:rPr lang="en-US" sz="1200" dirty="0">
                <a:latin typeface="+mn-lt"/>
              </a:rPr>
              <a:t>Windowing, scaling, </a:t>
            </a:r>
            <a:r>
              <a:rPr lang="en-US" sz="1200" dirty="0" smtClean="0">
                <a:latin typeface="+mn-lt"/>
              </a:rPr>
              <a:t>Picture-in-Picture (</a:t>
            </a:r>
            <a:r>
              <a:rPr lang="en-US" sz="1200" dirty="0" err="1" smtClean="0">
                <a:latin typeface="+mn-lt"/>
              </a:rPr>
              <a:t>PiP</a:t>
            </a:r>
            <a:r>
              <a:rPr lang="en-US" sz="1200" dirty="0" smtClean="0">
                <a:latin typeface="+mn-lt"/>
              </a:rPr>
              <a:t>), </a:t>
            </a:r>
            <a:r>
              <a:rPr lang="en-US" sz="1200" dirty="0">
                <a:latin typeface="+mn-lt"/>
              </a:rPr>
              <a:t>layout storage and recall</a:t>
            </a:r>
          </a:p>
          <a:p>
            <a:pPr marL="563562" lvl="1">
              <a:buFont typeface="Arial" panose="020B0604020202020204" pitchFamily="34" charset="0"/>
              <a:buChar char="−"/>
            </a:pPr>
            <a:r>
              <a:rPr lang="en-US" sz="1200" dirty="0">
                <a:latin typeface="+mn-lt"/>
              </a:rPr>
              <a:t>HDMI 2.0 and DisplayPort 1.2 inputs (</a:t>
            </a:r>
            <a:r>
              <a:rPr lang="en-US" sz="1200" dirty="0" smtClean="0">
                <a:latin typeface="+mn-lt"/>
              </a:rPr>
              <a:t>4K@60Hz</a:t>
            </a:r>
            <a:r>
              <a:rPr lang="en-US" sz="1200" dirty="0">
                <a:latin typeface="+mn-lt"/>
              </a:rPr>
              <a:t>)</a:t>
            </a:r>
          </a:p>
          <a:p>
            <a:pPr marL="563562" lvl="1">
              <a:buFont typeface="Arial" panose="020B0604020202020204" pitchFamily="34" charset="0"/>
              <a:buChar char="−"/>
            </a:pPr>
            <a:r>
              <a:rPr lang="en-US" sz="1200" dirty="0">
                <a:latin typeface="+mn-lt"/>
              </a:rPr>
              <a:t>DisplayPort 1.2 loop output</a:t>
            </a:r>
          </a:p>
          <a:p>
            <a:pPr marL="563562" lvl="1">
              <a:buFont typeface="Arial" panose="020B0604020202020204" pitchFamily="34" charset="0"/>
              <a:buChar char="−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Drives up to (9) Full HD (1920 x 1080) display sections</a:t>
            </a:r>
          </a:p>
          <a:p>
            <a:pPr marL="563562" lvl="1">
              <a:buFont typeface="Arial" panose="020B0604020202020204" pitchFamily="34" charset="0"/>
              <a:buChar char="−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Up to 200ft (61m) transmission 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distance over Cat6*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  <a:p>
            <a:pPr marL="285750" indent="-285750"/>
            <a:r>
              <a:rPr lang="en-US" sz="1500" dirty="0" smtClean="0">
                <a:latin typeface="+mn-lt"/>
              </a:rPr>
              <a:t>Off-board Planar Remote Power Supply:</a:t>
            </a:r>
            <a:endParaRPr lang="en-US" sz="1500" dirty="0">
              <a:latin typeface="+mn-lt"/>
            </a:endParaRPr>
          </a:p>
          <a:p>
            <a:pPr marL="569913" lvl="2" indent="-285750">
              <a:buFont typeface="Arial" panose="020B0604020202020204" pitchFamily="34" charset="0"/>
              <a:buChar char="−"/>
            </a:pPr>
            <a:r>
              <a:rPr lang="en-US" sz="1300" dirty="0">
                <a:latin typeface="+mn-lt"/>
              </a:rPr>
              <a:t>Redundant hot-swappable power supply module</a:t>
            </a:r>
          </a:p>
          <a:p>
            <a:pPr marL="569913" lvl="2" indent="-285750">
              <a:buFont typeface="Arial" panose="020B0604020202020204" pitchFamily="34" charset="0"/>
              <a:buChar char="−"/>
            </a:pPr>
            <a:r>
              <a:rPr lang="en-US" sz="1300" dirty="0">
                <a:latin typeface="+mn-lt"/>
              </a:rPr>
              <a:t>Compact power density</a:t>
            </a:r>
          </a:p>
          <a:p>
            <a:pPr marL="569913" lvl="2" indent="-285750">
              <a:buFont typeface="Arial" panose="020B0604020202020204" pitchFamily="34" charset="0"/>
              <a:buChar char="−"/>
            </a:pPr>
            <a:r>
              <a:rPr lang="en-US" sz="1300" dirty="0">
                <a:latin typeface="+mn-lt"/>
              </a:rPr>
              <a:t>Low power standby </a:t>
            </a:r>
            <a:r>
              <a:rPr lang="en-US" sz="1300" dirty="0" smtClean="0">
                <a:latin typeface="+mn-lt"/>
              </a:rPr>
              <a:t>mode</a:t>
            </a:r>
          </a:p>
          <a:p>
            <a:pPr marL="571500" lvl="2" indent="-285750">
              <a:buFont typeface="Arial" panose="020B0604020202020204" pitchFamily="34" charset="0"/>
              <a:buChar char="−"/>
            </a:pPr>
            <a:endParaRPr lang="en-US" sz="1300" dirty="0">
              <a:latin typeface="+mn-lt"/>
            </a:endParaRPr>
          </a:p>
          <a:p>
            <a:pPr marL="315912" lvl="1"/>
            <a:r>
              <a:rPr lang="en-US" sz="1400" dirty="0" smtClean="0"/>
              <a:t>Planar</a:t>
            </a:r>
            <a:r>
              <a:rPr lang="en-US" sz="1400" baseline="30000" dirty="0" smtClean="0"/>
              <a:t>®</a:t>
            </a:r>
            <a:r>
              <a:rPr lang="en-US" sz="1400" dirty="0" smtClean="0"/>
              <a:t> </a:t>
            </a:r>
            <a:r>
              <a:rPr lang="en-US" sz="1400" dirty="0" err="1" smtClean="0"/>
              <a:t>EasyAxis</a:t>
            </a:r>
            <a:r>
              <a:rPr lang="en-US" sz="1400" baseline="30000" dirty="0" smtClean="0"/>
              <a:t>™</a:t>
            </a:r>
            <a:r>
              <a:rPr lang="en-US" sz="1400" dirty="0" smtClean="0"/>
              <a:t> </a:t>
            </a:r>
            <a:r>
              <a:rPr lang="en-US" sz="1400" dirty="0"/>
              <a:t>Mounting System </a:t>
            </a:r>
            <a:r>
              <a:rPr lang="en-US" sz="1400" dirty="0" smtClean="0"/>
              <a:t>offers </a:t>
            </a:r>
            <a:r>
              <a:rPr lang="en-US" sz="1400" dirty="0"/>
              <a:t>the </a:t>
            </a:r>
            <a:r>
              <a:rPr lang="en-US" sz="1400" dirty="0" smtClean="0"/>
              <a:t>industry’s </a:t>
            </a:r>
            <a:br>
              <a:rPr lang="en-US" sz="1400" dirty="0" smtClean="0"/>
            </a:br>
            <a:r>
              <a:rPr lang="en-US" sz="1400" dirty="0" smtClean="0"/>
              <a:t>thinnest </a:t>
            </a:r>
            <a:r>
              <a:rPr lang="en-US" sz="1400" dirty="0"/>
              <a:t>available mounting </a:t>
            </a:r>
            <a:r>
              <a:rPr lang="en-US" sz="1400" dirty="0" smtClean="0"/>
              <a:t>depth</a:t>
            </a:r>
            <a:endParaRPr lang="en-US" sz="1300" dirty="0">
              <a:latin typeface="+mn-lt"/>
            </a:endParaRPr>
          </a:p>
          <a:p>
            <a:pPr marL="285750" lvl="2" indent="0">
              <a:buNone/>
            </a:pPr>
            <a:r>
              <a:rPr lang="en-US" sz="1300" dirty="0">
                <a:latin typeface="+mn-lt"/>
              </a:rPr>
              <a:t/>
            </a:r>
            <a:br>
              <a:rPr lang="en-US" sz="1300" dirty="0">
                <a:latin typeface="+mn-lt"/>
              </a:rPr>
            </a:br>
            <a:r>
              <a:rPr lang="en-US" sz="1300" dirty="0" smtClean="0">
                <a:latin typeface="+mn-lt"/>
              </a:rPr>
              <a:t>*</a:t>
            </a:r>
            <a:r>
              <a:rPr lang="en-US" sz="800" dirty="0" smtClean="0"/>
              <a:t>MX65U-4K maximum transmission distance = 40 m over Cat6a</a:t>
            </a:r>
            <a:endParaRPr lang="en-US" sz="800" dirty="0"/>
          </a:p>
          <a:p>
            <a:pPr marL="285750" lvl="2" indent="0">
              <a:buNone/>
            </a:pPr>
            <a:endParaRPr lang="en-US" sz="1300" dirty="0">
              <a:latin typeface="+mn-lt"/>
            </a:endParaRPr>
          </a:p>
          <a:p>
            <a:pPr marL="277812" lvl="1" indent="0">
              <a:buNone/>
            </a:pPr>
            <a:endParaRPr lang="en-US" sz="12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38908"/>
            <a:ext cx="8745912" cy="464342"/>
          </a:xfrm>
        </p:spPr>
        <p:txBody>
          <a:bodyPr/>
          <a:lstStyle/>
          <a:p>
            <a:r>
              <a:rPr lang="en-US" b="1" dirty="0" smtClean="0"/>
              <a:t>Clarity Matrix G3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333822" y="1483314"/>
            <a:ext cx="16674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900" i="1" dirty="0" smtClean="0">
                <a:latin typeface="+mn-lt"/>
              </a:rPr>
              <a:t>Planar Video Controller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46414" y="2437074"/>
            <a:ext cx="18169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900" i="1" dirty="0" smtClean="0">
                <a:latin typeface="+mn-lt"/>
              </a:rPr>
              <a:t>Planar Remote Power Supply</a:t>
            </a:r>
          </a:p>
        </p:txBody>
      </p:sp>
      <p:cxnSp>
        <p:nvCxnSpPr>
          <p:cNvPr id="28" name="Elbow Connector 27"/>
          <p:cNvCxnSpPr>
            <a:endCxn id="27" idx="0"/>
          </p:cNvCxnSpPr>
          <p:nvPr/>
        </p:nvCxnSpPr>
        <p:spPr>
          <a:xfrm>
            <a:off x="7826198" y="2259104"/>
            <a:ext cx="328672" cy="177970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26" idx="2"/>
          </p:cNvCxnSpPr>
          <p:nvPr/>
        </p:nvCxnSpPr>
        <p:spPr>
          <a:xfrm rot="5400000">
            <a:off x="7789151" y="1623442"/>
            <a:ext cx="287685" cy="469092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 descr="wall-black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443379" y="2849435"/>
            <a:ext cx="1744203" cy="174110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530355" y="3689832"/>
            <a:ext cx="1391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900" i="1" dirty="0" smtClean="0">
                <a:latin typeface="+mn-lt"/>
              </a:rPr>
              <a:t>Planar </a:t>
            </a:r>
            <a:r>
              <a:rPr lang="en-US" sz="900" i="1" dirty="0" err="1" smtClean="0">
                <a:latin typeface="+mn-lt"/>
              </a:rPr>
              <a:t>EasyAxis</a:t>
            </a:r>
            <a:r>
              <a:rPr lang="en-US" sz="900" i="1" dirty="0" smtClean="0">
                <a:latin typeface="+mn-lt"/>
              </a:rPr>
              <a:t> Mounting System</a:t>
            </a:r>
          </a:p>
        </p:txBody>
      </p:sp>
      <p:cxnSp>
        <p:nvCxnSpPr>
          <p:cNvPr id="49" name="Straight Arrow Connector 48"/>
          <p:cNvCxnSpPr>
            <a:stCxn id="41" idx="1"/>
          </p:cNvCxnSpPr>
          <p:nvPr/>
        </p:nvCxnSpPr>
        <p:spPr>
          <a:xfrm flipH="1" flipV="1">
            <a:off x="7100047" y="3872753"/>
            <a:ext cx="430308" cy="1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54987" r="5737" b="5047"/>
          <a:stretch/>
        </p:blipFill>
        <p:spPr>
          <a:xfrm>
            <a:off x="5092214" y="1682447"/>
            <a:ext cx="2981441" cy="760438"/>
          </a:xfrm>
          <a:prstGeom prst="rect">
            <a:avLst/>
          </a:prstGeom>
        </p:spPr>
      </p:pic>
      <p:sp>
        <p:nvSpPr>
          <p:cNvPr id="22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/>
          <a:p>
            <a:pPr marL="68263" indent="0">
              <a:buNone/>
            </a:pPr>
            <a:r>
              <a:rPr lang="en-US" sz="2000" dirty="0" smtClean="0">
                <a:latin typeface="+mj-lt"/>
              </a:rPr>
              <a:t>Key Features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04024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69102" y="1385046"/>
            <a:ext cx="3949440" cy="1909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61286" y="1290919"/>
            <a:ext cx="4399386" cy="3476062"/>
          </a:xfrm>
        </p:spPr>
        <p:txBody>
          <a:bodyPr/>
          <a:lstStyle/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Rack-mountable components keep heat</a:t>
            </a:r>
            <a:r>
              <a:rPr lang="en-US" sz="1400" dirty="0"/>
              <a:t>, weight, depth, </a:t>
            </a:r>
            <a:r>
              <a:rPr lang="en-US" sz="1400" dirty="0" smtClean="0"/>
              <a:t>noise </a:t>
            </a:r>
            <a:r>
              <a:rPr lang="en-US" sz="1400" dirty="0"/>
              <a:t>and points of </a:t>
            </a:r>
            <a:r>
              <a:rPr lang="en-US" sz="1400" dirty="0" smtClean="0"/>
              <a:t>failure away </a:t>
            </a:r>
            <a:r>
              <a:rPr lang="en-US" sz="1400" dirty="0"/>
              <a:t>from the video </a:t>
            </a:r>
            <a:r>
              <a:rPr lang="en-US" sz="1400" dirty="0" smtClean="0"/>
              <a:t>wall</a:t>
            </a:r>
            <a:endParaRPr lang="en-US" sz="1400" dirty="0"/>
          </a:p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G3 components </a:t>
            </a:r>
            <a:r>
              <a:rPr lang="en-US" sz="1400" dirty="0"/>
              <a:t>can be co-located with sources and </a:t>
            </a:r>
            <a:r>
              <a:rPr lang="en-US" sz="1400" dirty="0" smtClean="0"/>
              <a:t>processing equipment </a:t>
            </a:r>
            <a:r>
              <a:rPr lang="en-US" sz="1400" dirty="0"/>
              <a:t>for </a:t>
            </a:r>
            <a:r>
              <a:rPr lang="en-US" sz="1400" dirty="0" smtClean="0"/>
              <a:t>simplified connectivity, </a:t>
            </a:r>
            <a:r>
              <a:rPr lang="en-US" sz="1400" dirty="0"/>
              <a:t>security, and </a:t>
            </a:r>
            <a:r>
              <a:rPr lang="en-US" sz="1400" dirty="0" smtClean="0"/>
              <a:t>maintenance</a:t>
            </a:r>
          </a:p>
          <a:p>
            <a: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Redundant </a:t>
            </a:r>
            <a:r>
              <a:rPr lang="en-US" sz="1400" dirty="0"/>
              <a:t>power supply option maintains operation in the case of a power supply </a:t>
            </a:r>
            <a:r>
              <a:rPr lang="en-US" sz="1400" dirty="0" smtClean="0"/>
              <a:t>failure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38910"/>
            <a:ext cx="8573022" cy="464342"/>
          </a:xfrm>
        </p:spPr>
        <p:txBody>
          <a:bodyPr/>
          <a:lstStyle/>
          <a:p>
            <a:r>
              <a:rPr lang="en-US" dirty="0" smtClean="0"/>
              <a:t>Off-Board Electronics Architecture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14187" y="1532288"/>
            <a:ext cx="16674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dirty="0" smtClean="0">
                <a:latin typeface="+mn-lt"/>
              </a:rPr>
              <a:t>Planar Video Controller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14187" y="2895110"/>
            <a:ext cx="2124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100" dirty="0" smtClean="0">
                <a:latin typeface="+mn-lt"/>
              </a:rPr>
              <a:t>Planar Remote Power Supply</a:t>
            </a:r>
          </a:p>
        </p:txBody>
      </p:sp>
      <p:cxnSp>
        <p:nvCxnSpPr>
          <p:cNvPr id="10" name="Elbow Connector 9"/>
          <p:cNvCxnSpPr>
            <a:endCxn id="8" idx="1"/>
          </p:cNvCxnSpPr>
          <p:nvPr/>
        </p:nvCxnSpPr>
        <p:spPr>
          <a:xfrm rot="16200000" flipH="1">
            <a:off x="5207849" y="2419577"/>
            <a:ext cx="691184" cy="521492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7" idx="3"/>
          </p:cNvCxnSpPr>
          <p:nvPr/>
        </p:nvCxnSpPr>
        <p:spPr>
          <a:xfrm>
            <a:off x="7481621" y="1663093"/>
            <a:ext cx="484098" cy="645105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" t="55947" r="6323" b="5621"/>
          <a:stretch/>
        </p:blipFill>
        <p:spPr>
          <a:xfrm>
            <a:off x="4936337" y="1858880"/>
            <a:ext cx="3840480" cy="951230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</p:spPr>
        <p:txBody>
          <a:bodyPr/>
          <a:lstStyle/>
          <a:p>
            <a:r>
              <a:rPr lang="en-US" dirty="0" smtClean="0"/>
              <a:t>Key 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4453468" y="1295247"/>
            <a:ext cx="4622800" cy="2942017"/>
          </a:xfrm>
        </p:spPr>
        <p:txBody>
          <a:bodyPr/>
          <a:lstStyle/>
          <a:p>
            <a:pPr indent="-236538">
              <a:buClr>
                <a:srgbClr val="C00000"/>
              </a:buClr>
            </a:pPr>
            <a:r>
              <a:rPr lang="en-US" sz="1400" dirty="0">
                <a:latin typeface="+mj-lt"/>
              </a:rPr>
              <a:t>Cross-platform web </a:t>
            </a:r>
            <a:r>
              <a:rPr lang="en-US" sz="1400" dirty="0" smtClean="0">
                <a:latin typeface="+mj-lt"/>
              </a:rPr>
              <a:t>browser-based software locally </a:t>
            </a:r>
            <a:r>
              <a:rPr lang="en-US" sz="1400" dirty="0">
                <a:latin typeface="+mj-lt"/>
              </a:rPr>
              <a:t>hosted on </a:t>
            </a:r>
            <a:r>
              <a:rPr lang="en-US" sz="1400" dirty="0" smtClean="0">
                <a:latin typeface="+mj-lt"/>
              </a:rPr>
              <a:t>remote equipment</a:t>
            </a:r>
            <a:endParaRPr lang="en-US" sz="1400" dirty="0">
              <a:latin typeface="+mj-lt"/>
            </a:endParaRPr>
          </a:p>
          <a:p>
            <a:pPr indent="-236538">
              <a:buClr>
                <a:srgbClr val="C00000"/>
              </a:buClr>
            </a:pPr>
            <a:r>
              <a:rPr lang="en-US" sz="1400" dirty="0" smtClean="0">
                <a:latin typeface="+mj-lt"/>
              </a:rPr>
              <a:t>Modern, user-friendly interface controlled from PC or mobile </a:t>
            </a:r>
            <a:r>
              <a:rPr lang="en-US" sz="1400" dirty="0" smtClean="0"/>
              <a:t>device</a:t>
            </a:r>
            <a:endParaRPr lang="en-US" sz="1400" dirty="0">
              <a:latin typeface="+mj-lt"/>
            </a:endParaRPr>
          </a:p>
          <a:p>
            <a:pPr indent="-236538">
              <a:buClr>
                <a:srgbClr val="C00000"/>
              </a:buClr>
            </a:pPr>
            <a:r>
              <a:rPr lang="en-US" sz="1400" dirty="0" smtClean="0">
                <a:latin typeface="+mj-lt"/>
              </a:rPr>
              <a:t>Intelligently detects components in the system</a:t>
            </a:r>
          </a:p>
          <a:p>
            <a:pPr indent="-236538">
              <a:buClr>
                <a:srgbClr val="C00000"/>
              </a:buClr>
            </a:pPr>
            <a:r>
              <a:rPr lang="en-US" sz="1400" dirty="0" smtClean="0"/>
              <a:t>Processing and system management capabilities: Windowing layout creation, storage and recall, source scaling and switching, system s</a:t>
            </a:r>
            <a:r>
              <a:rPr lang="en-US" sz="1400" dirty="0" smtClean="0">
                <a:latin typeface="+mj-lt"/>
              </a:rPr>
              <a:t>cheduling and monitoring with customizable email and SNMP alerts</a:t>
            </a:r>
          </a:p>
          <a:p>
            <a:pPr indent="-236538">
              <a:buClr>
                <a:srgbClr val="C00000"/>
              </a:buClr>
            </a:pPr>
            <a:r>
              <a:rPr lang="en-US" sz="1400" dirty="0" smtClean="0">
                <a:latin typeface="+mj-lt"/>
              </a:rPr>
              <a:t>Administrative privileges and control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Planar </a:t>
            </a:r>
            <a:r>
              <a:rPr lang="en-US" b="1" dirty="0" err="1" smtClean="0"/>
              <a:t>WallDirector</a:t>
            </a:r>
            <a:r>
              <a:rPr lang="en-US" b="1" dirty="0" smtClean="0"/>
              <a:t> Software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62764" y="694327"/>
            <a:ext cx="8981236" cy="373568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Intuitive Software Simplifies Configuration, Servicing, Monitoring &amp; Operating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1" b="49118"/>
          <a:stretch/>
        </p:blipFill>
        <p:spPr>
          <a:xfrm>
            <a:off x="237067" y="1383441"/>
            <a:ext cx="4300473" cy="23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53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3611880" y="1159388"/>
            <a:ext cx="5307581" cy="3290868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300" dirty="0" smtClean="0"/>
              <a:t>Clarity </a:t>
            </a:r>
            <a:r>
              <a:rPr lang="en-US" sz="1300" dirty="0"/>
              <a:t>Matrix G3 supports a variety of different source configurations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300" dirty="0" smtClean="0"/>
              <a:t>Allows scaling </a:t>
            </a:r>
            <a:r>
              <a:rPr lang="en-US" sz="1300" dirty="0"/>
              <a:t>an image across the entire video wall or in sections of the </a:t>
            </a:r>
            <a:r>
              <a:rPr lang="en-US" sz="1300" dirty="0" smtClean="0"/>
              <a:t>video wall</a:t>
            </a:r>
            <a:endParaRPr lang="en-US" sz="13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300" dirty="0" smtClean="0"/>
              <a:t>Clarity Matrix </a:t>
            </a:r>
            <a:r>
              <a:rPr lang="en-US" sz="1300" dirty="0"/>
              <a:t>G3 </a:t>
            </a:r>
            <a:r>
              <a:rPr lang="en-US" sz="1300" dirty="0" smtClean="0"/>
              <a:t>adds </a:t>
            </a:r>
            <a:r>
              <a:rPr lang="en-US" sz="1300" dirty="0" err="1" smtClean="0"/>
              <a:t>PiP</a:t>
            </a:r>
            <a:r>
              <a:rPr lang="en-US" sz="1300" dirty="0" smtClean="0"/>
              <a:t> </a:t>
            </a:r>
            <a:r>
              <a:rPr lang="en-US" sz="1300" dirty="0"/>
              <a:t>overlapping of </a:t>
            </a:r>
            <a:r>
              <a:rPr lang="en-US" sz="1300" dirty="0" smtClean="0"/>
              <a:t>sources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300" dirty="0" smtClean="0"/>
              <a:t>Planar </a:t>
            </a:r>
            <a:r>
              <a:rPr lang="en-US" sz="1300" dirty="0" err="1"/>
              <a:t>WallSync</a:t>
            </a:r>
            <a:r>
              <a:rPr lang="en-US" sz="1300" dirty="0"/>
              <a:t> technology </a:t>
            </a:r>
            <a:r>
              <a:rPr lang="en-US" sz="1300" dirty="0" smtClean="0"/>
              <a:t>used to </a:t>
            </a:r>
            <a:r>
              <a:rPr lang="en-US" sz="1300" dirty="0"/>
              <a:t>eliminate video tearing and deliver genlock synchronization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300" dirty="0"/>
              <a:t>How your wall is cabled and which VC your source is plugged into can limit where you can place content on the screens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300" dirty="0" smtClean="0"/>
              <a:t>Planar </a:t>
            </a:r>
            <a:r>
              <a:rPr lang="en-US" sz="1300" dirty="0" err="1" smtClean="0"/>
              <a:t>WallDirector</a:t>
            </a:r>
            <a:r>
              <a:rPr lang="en-US" sz="1300" dirty="0" smtClean="0"/>
              <a:t> </a:t>
            </a:r>
            <a:r>
              <a:rPr lang="en-US" sz="1300" dirty="0"/>
              <a:t>software is </a:t>
            </a:r>
            <a:r>
              <a:rPr lang="en-US" sz="1300" dirty="0" smtClean="0"/>
              <a:t>used </a:t>
            </a:r>
            <a:r>
              <a:rPr lang="en-US" sz="1300" dirty="0"/>
              <a:t>to configure and operate the source </a:t>
            </a:r>
            <a:r>
              <a:rPr lang="en-US" sz="1300" dirty="0" smtClean="0"/>
              <a:t>configuration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300" dirty="0" smtClean="0"/>
              <a:t>Also supports third-party processing solutions</a:t>
            </a:r>
            <a:endParaRPr lang="en-US" sz="1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38910"/>
            <a:ext cx="8706916" cy="464342"/>
          </a:xfrm>
        </p:spPr>
        <p:txBody>
          <a:bodyPr/>
          <a:lstStyle/>
          <a:p>
            <a:r>
              <a:rPr lang="en-US" dirty="0" smtClean="0"/>
              <a:t>Planar Big Picture </a:t>
            </a:r>
            <a:r>
              <a:rPr lang="en-US" dirty="0"/>
              <a:t>Plus </a:t>
            </a:r>
            <a:r>
              <a:rPr lang="en-US" dirty="0" smtClean="0"/>
              <a:t>Video Processing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Flexibility and Enhanced Capabilities with Clarity Matrix G3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r="17401"/>
          <a:stretch/>
        </p:blipFill>
        <p:spPr>
          <a:xfrm>
            <a:off x="162764" y="1059582"/>
            <a:ext cx="3559869" cy="314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4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342805" y="1243852"/>
            <a:ext cx="5356429" cy="2317196"/>
          </a:xfrm>
        </p:spPr>
        <p:txBody>
          <a:bodyPr/>
          <a:lstStyle/>
          <a:p>
            <a:r>
              <a:rPr lang="en-US" dirty="0"/>
              <a:t>Supports video wall synchronization to both customer-selected connected video sources and external house </a:t>
            </a:r>
            <a:r>
              <a:rPr lang="en-US" dirty="0" smtClean="0"/>
              <a:t>syncs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Incorporates Smart Genlock feature to ensure perfectly synchronized video display without misalignment or tearing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Accessible through Planar </a:t>
            </a:r>
            <a:r>
              <a:rPr lang="en-US" dirty="0" err="1" smtClean="0"/>
              <a:t>WallDirector</a:t>
            </a:r>
            <a:r>
              <a:rPr lang="en-US" dirty="0" smtClean="0"/>
              <a:t> Software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WallSync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Industry’s First Fully Integrated Synchronized Video Wall Technology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00" y="1550712"/>
            <a:ext cx="3409249" cy="191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2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rk Template">
  <a:themeElements>
    <a:clrScheme name="Leyard/Planar Colors">
      <a:dk1>
        <a:srgbClr val="FFFFFF"/>
      </a:dk1>
      <a:lt1>
        <a:srgbClr val="FFFFFF"/>
      </a:lt1>
      <a:dk2>
        <a:srgbClr val="000000"/>
      </a:dk2>
      <a:lt2>
        <a:srgbClr val="FFFFFF"/>
      </a:lt2>
      <a:accent1>
        <a:srgbClr val="B9191E"/>
      </a:accent1>
      <a:accent2>
        <a:srgbClr val="004165"/>
      </a:accent2>
      <a:accent3>
        <a:srgbClr val="8A8D8F"/>
      </a:accent3>
      <a:accent4>
        <a:srgbClr val="24A2F3"/>
      </a:accent4>
      <a:accent5>
        <a:srgbClr val="631719"/>
      </a:accent5>
      <a:accent6>
        <a:srgbClr val="FF0000"/>
      </a:accent6>
      <a:hlink>
        <a:srgbClr val="B9191E"/>
      </a:hlink>
      <a:folHlink>
        <a:srgbClr val="8A8D8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1"/>
          </a:buClr>
          <a:buFont typeface="Wingdings" pitchFamily="2" charset="2"/>
          <a:buChar char="§"/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lanar PowerPoint Template-2020" id="{C724D491-68CD-455A-B4E2-EC139B68ED68}" vid="{2E7B5AE6-E05D-4D9D-9192-B16F517AFD3F}"/>
    </a:ext>
  </a:extLst>
</a:theme>
</file>

<file path=ppt/theme/theme2.xml><?xml version="1.0" encoding="utf-8"?>
<a:theme xmlns:a="http://schemas.openxmlformats.org/drawingml/2006/main" name="Light Template">
  <a:themeElements>
    <a:clrScheme name="Leyard-Planar Light">
      <a:dk1>
        <a:srgbClr val="3C3C3C"/>
      </a:dk1>
      <a:lt1>
        <a:srgbClr val="3C3C3C"/>
      </a:lt1>
      <a:dk2>
        <a:srgbClr val="FFFFFF"/>
      </a:dk2>
      <a:lt2>
        <a:srgbClr val="3C3C3C"/>
      </a:lt2>
      <a:accent1>
        <a:srgbClr val="ED661A"/>
      </a:accent1>
      <a:accent2>
        <a:srgbClr val="26B8E7"/>
      </a:accent2>
      <a:accent3>
        <a:srgbClr val="961D24"/>
      </a:accent3>
      <a:accent4>
        <a:srgbClr val="003F66"/>
      </a:accent4>
      <a:accent5>
        <a:srgbClr val="8BC53F"/>
      </a:accent5>
      <a:accent6>
        <a:srgbClr val="E4011C"/>
      </a:accent6>
      <a:hlink>
        <a:srgbClr val="ED661A"/>
      </a:hlink>
      <a:folHlink>
        <a:srgbClr val="ED661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lanar PowerPoint Template-2020" id="{C724D491-68CD-455A-B4E2-EC139B68ED68}" vid="{0FC82551-E143-4253-B973-8C79CF06C5F2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Planar">
      <a:dk1>
        <a:sysClr val="windowText" lastClr="000000"/>
      </a:dk1>
      <a:lt1>
        <a:sysClr val="window" lastClr="FFFFFF"/>
      </a:lt1>
      <a:dk2>
        <a:srgbClr val="004165"/>
      </a:dk2>
      <a:lt2>
        <a:srgbClr val="005B8D"/>
      </a:lt2>
      <a:accent1>
        <a:srgbClr val="0082CB"/>
      </a:accent1>
      <a:accent2>
        <a:srgbClr val="004165"/>
      </a:accent2>
      <a:accent3>
        <a:srgbClr val="265F7E"/>
      </a:accent3>
      <a:accent4>
        <a:srgbClr val="004165"/>
      </a:accent4>
      <a:accent5>
        <a:srgbClr val="005B8D"/>
      </a:accent5>
      <a:accent6>
        <a:srgbClr val="F47B20"/>
      </a:accent6>
      <a:hlink>
        <a:srgbClr val="005B8D"/>
      </a:hlink>
      <a:folHlink>
        <a:srgbClr val="F47B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7AF2C5C121F9448DCA233CC03C673C" ma:contentTypeVersion="4" ma:contentTypeDescription="Create a new document." ma:contentTypeScope="" ma:versionID="d9686d89eb31974550a316e6d548ddea">
  <xsd:schema xmlns:xsd="http://www.w3.org/2001/XMLSchema" xmlns:p="http://schemas.microsoft.com/office/2006/metadata/properties" targetNamespace="http://schemas.microsoft.com/office/2006/metadata/properties" ma:root="true" ma:fieldsID="bfb85531492299a443187b2d09fe2a1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71B2E213-F73C-4D7B-B92D-E948AC747A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65AD57AA-4DA0-47F1-8FED-9C84F0A451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EBBA4E-D582-4D66-93E1-D95B26DEDCA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Planar PowerPoint Template-2020</Template>
  <TotalTime>6</TotalTime>
  <Words>2787</Words>
  <Application>Microsoft Office PowerPoint</Application>
  <PresentationFormat>On-screen Show (16:9)</PresentationFormat>
  <Paragraphs>646</Paragraphs>
  <Slides>44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Bell Gothic Std Black</vt:lpstr>
      <vt:lpstr>Calibri</vt:lpstr>
      <vt:lpstr>Consolas</vt:lpstr>
      <vt:lpstr>Myriad Pro</vt:lpstr>
      <vt:lpstr>Times New Roman</vt:lpstr>
      <vt:lpstr>Wingdings</vt:lpstr>
      <vt:lpstr>Wingdings 2</vt:lpstr>
      <vt:lpstr>Dark Template</vt:lpstr>
      <vt:lpstr>Light Template</vt:lpstr>
      <vt:lpstr>CLARITY MATRIX G3  LCD VIDEO WALL SYSTEM</vt:lpstr>
      <vt:lpstr>Clarity Matrix G3 LCD Video Wall System</vt:lpstr>
      <vt:lpstr> Audiences and Applications</vt:lpstr>
      <vt:lpstr>System Components</vt:lpstr>
      <vt:lpstr>Clarity Matrix G3</vt:lpstr>
      <vt:lpstr>Off-Board Electronics Architecture</vt:lpstr>
      <vt:lpstr>Planar WallDirector Software</vt:lpstr>
      <vt:lpstr>Planar Big Picture Plus Video Processing </vt:lpstr>
      <vt:lpstr>Planar WallSync</vt:lpstr>
      <vt:lpstr>Mounting for Clarity Matrix G3</vt:lpstr>
      <vt:lpstr>Mounting for Clarity Matrix G3</vt:lpstr>
      <vt:lpstr>Clarity Matrix G3 LCD Video Wall System</vt:lpstr>
      <vt:lpstr>Additional Features and Options for Clarity Matrix G3</vt:lpstr>
      <vt:lpstr>Clarity Matrix G3 Complete</vt:lpstr>
      <vt:lpstr>Clarity Matrix G3 Complete</vt:lpstr>
      <vt:lpstr>Clarity Matrix G3 LCD Video Wall System</vt:lpstr>
      <vt:lpstr>Clarity Matrix G3 LCD Video Wall System</vt:lpstr>
      <vt:lpstr>Clarity Matrix G3 Models</vt:lpstr>
      <vt:lpstr>Planar ERO-LCD (Extended Ruggedness and Optics)</vt:lpstr>
      <vt:lpstr>Clarity Matrix G3 MultiTouch </vt:lpstr>
      <vt:lpstr>New Clarity Matrix G3 Packaging Carton</vt:lpstr>
      <vt:lpstr>Off-Board Rack Components</vt:lpstr>
      <vt:lpstr>Clarity Matrix G3 Off-Board Electronics Architecture</vt:lpstr>
      <vt:lpstr>Planar Video Controller (VC)</vt:lpstr>
      <vt:lpstr>Available Video Controller Models</vt:lpstr>
      <vt:lpstr>Video Controller Models</vt:lpstr>
      <vt:lpstr>Planar Video Controller</vt:lpstr>
      <vt:lpstr>9-Output Planar Video Controller</vt:lpstr>
      <vt:lpstr>4-Output Video Controller</vt:lpstr>
      <vt:lpstr>Video Controller Models</vt:lpstr>
      <vt:lpstr>Planar Remote Power Supply</vt:lpstr>
      <vt:lpstr>Planar Remote Power Supply Models</vt:lpstr>
      <vt:lpstr>Planar Remote Power Supply Models</vt:lpstr>
      <vt:lpstr>Planar Remote Power Supply Models</vt:lpstr>
      <vt:lpstr>Fiber Video Extension Module</vt:lpstr>
      <vt:lpstr>Clarity Matrix Fiber Video Extension Module</vt:lpstr>
      <vt:lpstr>Supported Cable Lengths</vt:lpstr>
      <vt:lpstr>Clarity Matrix G3 Accessories</vt:lpstr>
      <vt:lpstr>Clarity Matrix G3 Accessories Kit</vt:lpstr>
      <vt:lpstr>Clarity Matrix G3 Accessory Box</vt:lpstr>
      <vt:lpstr>Competition</vt:lpstr>
      <vt:lpstr>Clarity Matrix G3 Competitive Advantages</vt:lpstr>
      <vt:lpstr>LCD Video Wall Comparison</vt:lpstr>
      <vt:lpstr>Thank you</vt:lpstr>
    </vt:vector>
  </TitlesOfParts>
  <Company>Planar Systems,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CLARITY MATRIX G3  LCD VIDEO WALL SYSTEM</dc:title>
  <dc:creator>Kyle Henderson</dc:creator>
  <dc:description>PresentationLoad.com</dc:description>
  <cp:lastModifiedBy>Kyle Henderson</cp:lastModifiedBy>
  <cp:revision>1</cp:revision>
  <cp:lastPrinted>2016-04-08T21:44:43Z</cp:lastPrinted>
  <dcterms:created xsi:type="dcterms:W3CDTF">2020-01-15T17:24:14Z</dcterms:created>
  <dcterms:modified xsi:type="dcterms:W3CDTF">2020-01-15T17:30:50Z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0x0101001A7AF2C5C121F9448DCA233CC03C673C</vt:lpwstr>
  </property>
</Properties>
</file>