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90" r:id="rId4"/>
    <p:sldMasterId id="2147484664" r:id="rId5"/>
  </p:sldMasterIdLst>
  <p:notesMasterIdLst>
    <p:notesMasterId r:id="rId26"/>
  </p:notesMasterIdLst>
  <p:handoutMasterIdLst>
    <p:handoutMasterId r:id="rId27"/>
  </p:handoutMasterIdLst>
  <p:sldIdLst>
    <p:sldId id="489" r:id="rId6"/>
    <p:sldId id="675" r:id="rId7"/>
    <p:sldId id="672" r:id="rId8"/>
    <p:sldId id="674" r:id="rId9"/>
    <p:sldId id="676" r:id="rId10"/>
    <p:sldId id="678" r:id="rId11"/>
    <p:sldId id="632" r:id="rId12"/>
    <p:sldId id="633" r:id="rId13"/>
    <p:sldId id="634" r:id="rId14"/>
    <p:sldId id="635" r:id="rId15"/>
    <p:sldId id="677" r:id="rId16"/>
    <p:sldId id="679" r:id="rId17"/>
    <p:sldId id="685" r:id="rId18"/>
    <p:sldId id="684" r:id="rId19"/>
    <p:sldId id="692" r:id="rId20"/>
    <p:sldId id="686" r:id="rId21"/>
    <p:sldId id="688" r:id="rId22"/>
    <p:sldId id="680" r:id="rId23"/>
    <p:sldId id="691" r:id="rId24"/>
    <p:sldId id="383" r:id="rId25"/>
  </p:sldIdLst>
  <p:sldSz cx="9144000" cy="5143500" type="screen16x9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4036"/>
    <a:srgbClr val="1D1D1D"/>
    <a:srgbClr val="414141"/>
    <a:srgbClr val="3D3D3D"/>
    <a:srgbClr val="494949"/>
    <a:srgbClr val="EF4036"/>
    <a:srgbClr val="3B3B3B"/>
    <a:srgbClr val="2A2A2A"/>
    <a:srgbClr val="4D4D4D"/>
    <a:srgbClr val="69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3" autoAdjust="0"/>
    <p:restoredTop sz="86395" autoAdjust="0"/>
  </p:normalViewPr>
  <p:slideViewPr>
    <p:cSldViewPr snapToGrid="0">
      <p:cViewPr varScale="1">
        <p:scale>
          <a:sx n="126" d="100"/>
          <a:sy n="126" d="100"/>
        </p:scale>
        <p:origin x="738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78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834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A17669A-5BB7-4D94-B429-607C76D7E0D9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89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F7B9195-2302-403D-B502-E5C2878536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32334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7B9195-2302-403D-B502-E5C287853655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2262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7B9195-2302-403D-B502-E5C287853655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3256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7B9195-2302-403D-B502-E5C287853655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4960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7B9195-2302-403D-B502-E5C287853655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9427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3" y="2825088"/>
            <a:ext cx="9141293" cy="231841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cxnSp>
        <p:nvCxnSpPr>
          <p:cNvPr id="15" name="Straight Connector 14"/>
          <p:cNvCxnSpPr/>
          <p:nvPr userDrawn="1"/>
        </p:nvCxnSpPr>
        <p:spPr>
          <a:xfrm>
            <a:off x="5072477" y="1365120"/>
            <a:ext cx="6532" cy="1293223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7"/>
          <p:cNvSpPr txBox="1">
            <a:spLocks/>
          </p:cNvSpPr>
          <p:nvPr userDrawn="1"/>
        </p:nvSpPr>
        <p:spPr>
          <a:xfrm>
            <a:off x="491431" y="4830161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latin typeface="+mn-lt"/>
              </a:rPr>
              <a:t>Confidential </a:t>
            </a:r>
            <a:endParaRPr lang="en-US" sz="600" b="0" cap="none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5803" y="1815918"/>
            <a:ext cx="3479758" cy="275877"/>
          </a:xfrm>
          <a:prstGeom prst="rect">
            <a:avLst/>
          </a:prstGeom>
        </p:spPr>
      </p:pic>
      <p:sp>
        <p:nvSpPr>
          <p:cNvPr id="9" name="Title 7"/>
          <p:cNvSpPr>
            <a:spLocks noGrp="1"/>
          </p:cNvSpPr>
          <p:nvPr>
            <p:ph type="ctrTitle" hasCustomPrompt="1"/>
          </p:nvPr>
        </p:nvSpPr>
        <p:spPr>
          <a:xfrm>
            <a:off x="682714" y="1772926"/>
            <a:ext cx="4319191" cy="454479"/>
          </a:xfrm>
          <a:prstGeom prst="rect">
            <a:avLst/>
          </a:prstGeom>
        </p:spPr>
        <p:txBody>
          <a:bodyPr anchor="b"/>
          <a:lstStyle>
            <a:lvl1pPr marR="9144" algn="l">
              <a:defRPr sz="2800" b="1" cap="all" spc="0" baseline="0">
                <a:solidFill>
                  <a:schemeClr val="bg1"/>
                </a:solidFill>
                <a:effectLst/>
              </a:defRPr>
            </a:lvl1pPr>
            <a:extLst/>
          </a:lstStyle>
          <a:p>
            <a:r>
              <a:rPr lang="en-US" dirty="0" smtClean="0"/>
              <a:t>Click to edit master headline</a:t>
            </a:r>
            <a:endParaRPr lang="en-US" dirty="0"/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682714" y="2292723"/>
            <a:ext cx="4319191" cy="329293"/>
          </a:xfrm>
          <a:prstGeom prst="rect">
            <a:avLst/>
          </a:prstGeom>
        </p:spPr>
        <p:txBody>
          <a:bodyPr lIns="100584" anchor="ctr"/>
          <a:lstStyle>
            <a:lvl1pPr marL="0" indent="0" algn="l"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Myriad Pro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90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Center)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72202" y="1245030"/>
            <a:ext cx="7398589" cy="28388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/>
          <a:lstStyle>
            <a:lvl1pPr marL="68263" indent="0">
              <a:buClr>
                <a:srgbClr val="C00000"/>
              </a:buClr>
              <a:buFontTx/>
              <a:buNone/>
              <a:defRPr>
                <a:latin typeface="+mn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785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Center) and Text (Below)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233294" y="1246506"/>
            <a:ext cx="6560911" cy="252277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/>
          <a:lstStyle>
            <a:lvl1pPr marL="68263" indent="0">
              <a:buClr>
                <a:srgbClr val="B9191E"/>
              </a:buClr>
              <a:buFontTx/>
              <a:buNone/>
              <a:defRPr>
                <a:latin typeface="+mn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1230099" y="3842414"/>
            <a:ext cx="6585857" cy="457535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829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Full Screen)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3999" cy="4654296"/>
          </a:xfrm>
          <a:prstGeom prst="rect">
            <a:avLst/>
          </a:prstGeom>
          <a:ln>
            <a:noFill/>
          </a:ln>
        </p:spPr>
        <p:txBody>
          <a:bodyPr/>
          <a:lstStyle>
            <a:lvl1pPr marL="68263" indent="0">
              <a:buClr>
                <a:schemeClr val="accent1"/>
              </a:buClr>
              <a:buFontTx/>
              <a:buNone/>
              <a:defRPr>
                <a:latin typeface="Myriad Pro" pitchFamily="34" charset="0"/>
              </a:defRPr>
            </a:lvl1pPr>
          </a:lstStyle>
          <a:p>
            <a:pPr lvl="0"/>
            <a:r>
              <a:rPr lang="en-US" noProof="0" dirty="0" smtClean="0"/>
              <a:t>Drag picture to placeholder or click icon to adds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2979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480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3" y="2825088"/>
            <a:ext cx="9141293" cy="231841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Title 7"/>
          <p:cNvSpPr txBox="1">
            <a:spLocks/>
          </p:cNvSpPr>
          <p:nvPr userDrawn="1"/>
        </p:nvSpPr>
        <p:spPr>
          <a:xfrm>
            <a:off x="-1916" y="1644643"/>
            <a:ext cx="9145915" cy="87347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Thank you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solidFill>
                  <a:schemeClr val="bg1"/>
                </a:solidFill>
                <a:latin typeface="+mn-lt"/>
              </a:rPr>
              <a:t>Confidential</a:t>
            </a:r>
            <a:endParaRPr lang="en-US" sz="600" b="0" cap="none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4723" y="4697234"/>
            <a:ext cx="1996205" cy="16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99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660401" y="1218804"/>
            <a:ext cx="8195733" cy="685800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yriad Pro" pitchFamily="34" charset="0"/>
              </a:defRPr>
            </a:lvl1pPr>
            <a:lvl2pPr>
              <a:defRPr sz="1600">
                <a:latin typeface="Myriad Pro" pitchFamily="34" charset="0"/>
              </a:defRPr>
            </a:lvl2pPr>
            <a:lvl3pPr>
              <a:defRPr sz="1600">
                <a:latin typeface="Myriad Pro" pitchFamily="34" charset="0"/>
              </a:defRPr>
            </a:lvl3pPr>
            <a:lvl4pPr>
              <a:defRPr sz="1600">
                <a:latin typeface="Myriad Pro" pitchFamily="34" charset="0"/>
              </a:defRPr>
            </a:lvl4pPr>
            <a:lvl5pPr>
              <a:defRPr sz="1600">
                <a:latin typeface="Myriad Pro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2764" y="138908"/>
            <a:ext cx="7772400" cy="46434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63972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72188" y="4804342"/>
            <a:ext cx="2895600" cy="200369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r>
              <a:rPr lang="en-US" smtClean="0"/>
              <a:t>Confidential | Planar Systems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25425" y="4800600"/>
            <a:ext cx="427038" cy="163289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847915"/>
      </p:ext>
    </p:extLst>
  </p:cSld>
  <p:clrMapOvr>
    <a:masterClrMapping/>
  </p:clrMapOvr>
  <p:transition spd="med">
    <p:fade/>
  </p:transition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 userDrawn="1"/>
        </p:nvCxnSpPr>
        <p:spPr>
          <a:xfrm>
            <a:off x="5072477" y="1365120"/>
            <a:ext cx="6532" cy="1293223"/>
          </a:xfrm>
          <a:prstGeom prst="line">
            <a:avLst/>
          </a:prstGeom>
          <a:ln w="25400">
            <a:solidFill>
              <a:srgbClr val="EE40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5803" y="1815918"/>
            <a:ext cx="3479758" cy="275877"/>
          </a:xfrm>
          <a:prstGeom prst="rect">
            <a:avLst/>
          </a:prstGeom>
        </p:spPr>
      </p:pic>
      <p:sp>
        <p:nvSpPr>
          <p:cNvPr id="20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25898" y="2231798"/>
            <a:ext cx="4953726" cy="3292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eaLnBrk="1" hangingPunct="1">
              <a:spcBef>
                <a:spcPct val="0"/>
              </a:spcBef>
            </a:pPr>
            <a:endParaRPr lang="en-US" noProof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itle 7"/>
          <p:cNvSpPr txBox="1">
            <a:spLocks/>
          </p:cNvSpPr>
          <p:nvPr userDrawn="1"/>
        </p:nvSpPr>
        <p:spPr>
          <a:xfrm>
            <a:off x="491431" y="4830161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solidFill>
                  <a:schemeClr val="bg2"/>
                </a:solidFill>
                <a:latin typeface="+mn-lt"/>
              </a:rPr>
              <a:t>Confidential</a:t>
            </a:r>
            <a:endParaRPr lang="en-US" sz="600" b="0" cap="none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3" y="2825088"/>
            <a:ext cx="9141293" cy="231841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0625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3" y="2825088"/>
            <a:ext cx="9141293" cy="2318412"/>
          </a:xfrm>
          <a:prstGeom prst="rect">
            <a:avLst/>
          </a:prstGeom>
          <a:effectLst/>
        </p:spPr>
      </p:pic>
      <p:sp>
        <p:nvSpPr>
          <p:cNvPr id="12" name="Title 7"/>
          <p:cNvSpPr>
            <a:spLocks noGrp="1"/>
          </p:cNvSpPr>
          <p:nvPr>
            <p:ph type="ctrTitle" hasCustomPrompt="1"/>
          </p:nvPr>
        </p:nvSpPr>
        <p:spPr>
          <a:xfrm>
            <a:off x="348343" y="1944456"/>
            <a:ext cx="7772400" cy="454479"/>
          </a:xfrm>
          <a:prstGeom prst="rect">
            <a:avLst/>
          </a:prstGeom>
        </p:spPr>
        <p:txBody>
          <a:bodyPr anchor="b"/>
          <a:lstStyle>
            <a:lvl1pPr marR="9144" algn="l">
              <a:defRPr sz="2800" b="1" cap="all" spc="0" baseline="0">
                <a:solidFill>
                  <a:schemeClr val="bg1"/>
                </a:solidFill>
                <a:effectLst/>
              </a:defRPr>
            </a:lvl1pPr>
            <a:extLst/>
          </a:lstStyle>
          <a:p>
            <a:r>
              <a:rPr lang="en-US" dirty="0" smtClean="0"/>
              <a:t>Click to edit master headline</a:t>
            </a:r>
            <a:endParaRPr lang="en-US" dirty="0"/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348343" y="2464253"/>
            <a:ext cx="7772400" cy="329293"/>
          </a:xfrm>
          <a:prstGeom prst="rect">
            <a:avLst/>
          </a:prstGeom>
        </p:spPr>
        <p:txBody>
          <a:bodyPr lIns="100584" anchor="ctr"/>
          <a:lstStyle>
            <a:lvl1pPr marL="0" indent="0" algn="l"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  <a:latin typeface="Myriad Pro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Confidential</a:t>
            </a:r>
            <a:endParaRPr lang="en-US" sz="600" b="0" cap="none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4723" y="4697234"/>
            <a:ext cx="1996205" cy="16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66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1885950"/>
            <a:ext cx="48260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7663" indent="-347663">
              <a:buClr>
                <a:schemeClr val="accent6"/>
              </a:buClr>
              <a:buFont typeface="Wingdings" pitchFamily="2" charset="2"/>
              <a:buChar char="§"/>
              <a:defRPr/>
            </a:pPr>
            <a:endParaRPr lang="en-US" dirty="0">
              <a:latin typeface="Myriad Pro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59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Subhead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579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3" y="2825088"/>
            <a:ext cx="9141293" cy="231841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6" name="Title 7"/>
          <p:cNvSpPr>
            <a:spLocks noGrp="1"/>
          </p:cNvSpPr>
          <p:nvPr>
            <p:ph type="ctrTitle" hasCustomPrompt="1"/>
          </p:nvPr>
        </p:nvSpPr>
        <p:spPr>
          <a:xfrm>
            <a:off x="348343" y="1944456"/>
            <a:ext cx="7772400" cy="454479"/>
          </a:xfrm>
          <a:prstGeom prst="rect">
            <a:avLst/>
          </a:prstGeom>
        </p:spPr>
        <p:txBody>
          <a:bodyPr anchor="b"/>
          <a:lstStyle>
            <a:lvl1pPr marR="9144" algn="l">
              <a:defRPr sz="2800" b="1" cap="all" spc="0" baseline="0">
                <a:solidFill>
                  <a:schemeClr val="bg1"/>
                </a:solidFill>
                <a:effectLst/>
              </a:defRPr>
            </a:lvl1pPr>
            <a:extLst/>
          </a:lstStyle>
          <a:p>
            <a:r>
              <a:rPr lang="en-US" dirty="0" smtClean="0"/>
              <a:t>Click to edit master headline</a:t>
            </a:r>
            <a:endParaRPr lang="en-US" dirty="0"/>
          </a:p>
        </p:txBody>
      </p:sp>
      <p:sp>
        <p:nvSpPr>
          <p:cNvPr id="7" name="Subtitle 8"/>
          <p:cNvSpPr>
            <a:spLocks noGrp="1"/>
          </p:cNvSpPr>
          <p:nvPr>
            <p:ph type="subTitle" idx="1"/>
          </p:nvPr>
        </p:nvSpPr>
        <p:spPr>
          <a:xfrm>
            <a:off x="348343" y="2464253"/>
            <a:ext cx="7772400" cy="329293"/>
          </a:xfrm>
          <a:prstGeom prst="rect">
            <a:avLst/>
          </a:prstGeom>
        </p:spPr>
        <p:txBody>
          <a:bodyPr lIns="100584" anchor="ctr"/>
          <a:lstStyle>
            <a:lvl1pPr marL="0" indent="0" algn="l"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Myriad Pro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latin typeface="+mn-lt"/>
              </a:rPr>
              <a:t>Confidential</a:t>
            </a:r>
            <a:endParaRPr lang="en-US" sz="600" b="0" cap="none" dirty="0"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4723" y="4697234"/>
            <a:ext cx="1996205" cy="16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3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 and Inset Tex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533708" y="1347035"/>
            <a:ext cx="8179329" cy="685800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latin typeface="Myriad Pro" pitchFamily="34" charset="0"/>
              </a:defRPr>
            </a:lvl1pPr>
            <a:lvl2pPr>
              <a:buNone/>
              <a:defRPr sz="1800">
                <a:latin typeface="Myriad Pro" pitchFamily="34" charset="0"/>
              </a:defRPr>
            </a:lvl2pPr>
            <a:lvl3pPr>
              <a:buNone/>
              <a:defRPr sz="1800">
                <a:latin typeface="Myriad Pro" pitchFamily="34" charset="0"/>
              </a:defRPr>
            </a:lvl3pPr>
            <a:lvl4pPr>
              <a:buNone/>
              <a:defRPr sz="1800">
                <a:latin typeface="Myriad Pro" pitchFamily="34" charset="0"/>
              </a:defRPr>
            </a:lvl4pPr>
            <a:lvl5pPr>
              <a:buNone/>
              <a:defRPr sz="1800">
                <a:latin typeface="Myriad Pro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358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 and Bullets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36079" y="1352034"/>
            <a:ext cx="8195733" cy="685800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1600">
                <a:latin typeface="Myriad Pro" pitchFamily="34" charset="0"/>
              </a:defRPr>
            </a:lvl1pPr>
            <a:lvl2pPr>
              <a:buClr>
                <a:srgbClr val="C00000"/>
              </a:buClr>
              <a:defRPr sz="1600">
                <a:latin typeface="Myriad Pro" pitchFamily="34" charset="0"/>
              </a:defRPr>
            </a:lvl2pPr>
            <a:lvl3pPr>
              <a:buClr>
                <a:srgbClr val="C00000"/>
              </a:buClr>
              <a:defRPr sz="1600">
                <a:latin typeface="Myriad Pro" pitchFamily="34" charset="0"/>
              </a:defRPr>
            </a:lvl3pPr>
            <a:lvl4pPr>
              <a:buClr>
                <a:srgbClr val="C00000"/>
              </a:buClr>
              <a:defRPr sz="1600">
                <a:latin typeface="Myriad Pro" pitchFamily="34" charset="0"/>
              </a:defRPr>
            </a:lvl4pPr>
            <a:lvl5pPr>
              <a:buClr>
                <a:srgbClr val="C00000"/>
              </a:buClr>
              <a:defRPr sz="1600">
                <a:latin typeface="Myriad Pro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443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 and Tex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1885950"/>
            <a:ext cx="48260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7663" indent="-347663">
              <a:buClr>
                <a:schemeClr val="accent6"/>
              </a:buClr>
              <a:buFont typeface="Wingdings" pitchFamily="2" charset="2"/>
              <a:buChar char="§"/>
              <a:defRPr/>
            </a:pPr>
            <a:endParaRPr lang="en-US" dirty="0">
              <a:latin typeface="Myriad Pro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36079" y="1352034"/>
            <a:ext cx="8195733" cy="685800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latin typeface="Myriad Pro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77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L) and Bullets (R)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534517" y="1250307"/>
            <a:ext cx="3874559" cy="279446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>
              <a:buClr>
                <a:srgbClr val="C00000"/>
              </a:buClr>
              <a:defRPr>
                <a:latin typeface="Myriad Pro" pitchFamily="34" charset="0"/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530241" y="1724302"/>
            <a:ext cx="4579937" cy="1723747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>
                <a:latin typeface="Myriad Pro" pitchFamily="34" charset="0"/>
              </a:defRPr>
            </a:lvl1pPr>
            <a:lvl2pPr>
              <a:buClr>
                <a:srgbClr val="C00000"/>
              </a:buClr>
              <a:defRPr>
                <a:latin typeface="Myriad Pro" pitchFamily="34" charset="0"/>
              </a:defRPr>
            </a:lvl2pPr>
            <a:lvl3pPr>
              <a:buClr>
                <a:srgbClr val="C00000"/>
              </a:buClr>
              <a:defRPr>
                <a:latin typeface="Myriad Pro" pitchFamily="34" charset="0"/>
              </a:defRPr>
            </a:lvl3pPr>
            <a:lvl4pPr>
              <a:buClr>
                <a:srgbClr val="C00000"/>
              </a:buClr>
              <a:defRPr>
                <a:latin typeface="Myriad Pro" pitchFamily="34" charset="0"/>
              </a:defRPr>
            </a:lvl4pPr>
            <a:lvl5pPr>
              <a:buClr>
                <a:srgbClr val="C00000"/>
              </a:buClr>
              <a:defRPr>
                <a:latin typeface="Myriad Pro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4506684" y="1316602"/>
            <a:ext cx="4572000" cy="685800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40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(L) and Image (R)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942991" y="1250307"/>
            <a:ext cx="3720495" cy="28611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/>
          <a:lstStyle>
            <a:lvl1pPr>
              <a:buClr>
                <a:srgbClr val="C00000"/>
              </a:buClr>
              <a:buSzPct val="100000"/>
              <a:defRPr>
                <a:latin typeface="Myriad Pro" pitchFamily="34" charset="0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355780" y="1703397"/>
            <a:ext cx="4500112" cy="685800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00000"/>
              <a:defRPr sz="1800">
                <a:latin typeface="Myriad Pro" pitchFamily="34" charset="0"/>
              </a:defRPr>
            </a:lvl1pPr>
            <a:lvl2pPr>
              <a:buClr>
                <a:srgbClr val="C00000"/>
              </a:buClr>
              <a:buSzPct val="100000"/>
              <a:defRPr sz="1800">
                <a:latin typeface="Myriad Pro" pitchFamily="34" charset="0"/>
              </a:defRPr>
            </a:lvl2pPr>
            <a:lvl3pPr>
              <a:buClr>
                <a:srgbClr val="C00000"/>
              </a:buClr>
              <a:buSzPct val="100000"/>
              <a:defRPr sz="1800">
                <a:latin typeface="Myriad Pro" pitchFamily="34" charset="0"/>
              </a:defRPr>
            </a:lvl3pPr>
            <a:lvl4pPr>
              <a:buClr>
                <a:srgbClr val="C00000"/>
              </a:buClr>
              <a:buSzPct val="100000"/>
              <a:defRPr sz="1800">
                <a:latin typeface="Myriad Pro" pitchFamily="34" charset="0"/>
              </a:defRPr>
            </a:lvl4pPr>
            <a:lvl5pPr>
              <a:buClr>
                <a:srgbClr val="C00000"/>
              </a:buClr>
              <a:buSzPct val="100000"/>
              <a:defRPr sz="1800">
                <a:latin typeface="Myriad Pro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338317" y="1328701"/>
            <a:ext cx="4506688" cy="350722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070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Center)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700637" y="1235553"/>
            <a:ext cx="7398589" cy="28388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/>
          <a:lstStyle>
            <a:lvl1pPr>
              <a:buClr>
                <a:srgbClr val="C00000"/>
              </a:buClr>
              <a:defRPr>
                <a:latin typeface="Myriad Pro" pitchFamily="34" charset="0"/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231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Center) and Text (Below)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233294" y="1246506"/>
            <a:ext cx="6560911" cy="252277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/>
          <a:lstStyle>
            <a:lvl1pPr>
              <a:buClr>
                <a:srgbClr val="C00000"/>
              </a:buClr>
              <a:defRPr>
                <a:latin typeface="Myriad Pro" pitchFamily="34" charset="0"/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1230099" y="3842414"/>
            <a:ext cx="6585857" cy="457535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Myriad Pro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895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Full Screen)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3999" cy="4654296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Clr>
                <a:schemeClr val="accent1"/>
              </a:buClr>
              <a:defRPr>
                <a:latin typeface="Myriad Pro" pitchFamily="34" charset="0"/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3232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20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solidFill>
                  <a:schemeClr val="bg2"/>
                </a:solidFill>
                <a:latin typeface="+mn-lt"/>
              </a:rPr>
              <a:t>Confidential</a:t>
            </a:r>
            <a:endParaRPr lang="en-US" sz="600" b="0" cap="none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3" name="Title 7"/>
          <p:cNvSpPr txBox="1">
            <a:spLocks/>
          </p:cNvSpPr>
          <p:nvPr userDrawn="1"/>
        </p:nvSpPr>
        <p:spPr>
          <a:xfrm>
            <a:off x="-1916" y="1644643"/>
            <a:ext cx="9145915" cy="87347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Thank you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3" y="2825088"/>
            <a:ext cx="9141293" cy="2318412"/>
          </a:xfrm>
          <a:prstGeom prst="rect">
            <a:avLst/>
          </a:prstGeom>
          <a:effectLst/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4723" y="4697234"/>
            <a:ext cx="1996205" cy="16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61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Subhead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350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 and Inset Text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533708" y="1347035"/>
            <a:ext cx="8179329" cy="685800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latin typeface="+mn-lt"/>
              </a:defRPr>
            </a:lvl1pPr>
            <a:lvl2pPr>
              <a:buNone/>
              <a:defRPr sz="1800">
                <a:latin typeface="+mn-lt"/>
              </a:defRPr>
            </a:lvl2pPr>
            <a:lvl3pPr>
              <a:buNone/>
              <a:defRPr sz="1800">
                <a:latin typeface="+mn-lt"/>
              </a:defRPr>
            </a:lvl3pPr>
            <a:lvl4pPr>
              <a:buNone/>
              <a:defRPr sz="1800">
                <a:latin typeface="+mn-lt"/>
              </a:defRPr>
            </a:lvl4pPr>
            <a:lvl5pPr>
              <a:buNone/>
              <a:defRPr sz="18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308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 and Bullets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36079" y="1352034"/>
            <a:ext cx="8195733" cy="685800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1600">
                <a:latin typeface="+mn-lt"/>
              </a:defRPr>
            </a:lvl1pPr>
            <a:lvl2pPr>
              <a:buClr>
                <a:srgbClr val="C00000"/>
              </a:buClr>
              <a:defRPr sz="1600">
                <a:latin typeface="+mn-lt"/>
              </a:defRPr>
            </a:lvl2pPr>
            <a:lvl3pPr>
              <a:buClr>
                <a:srgbClr val="C00000"/>
              </a:buClr>
              <a:defRPr sz="1600">
                <a:latin typeface="+mn-lt"/>
              </a:defRPr>
            </a:lvl3pPr>
            <a:lvl4pPr>
              <a:buClr>
                <a:srgbClr val="C00000"/>
              </a:buClr>
              <a:defRPr sz="1600">
                <a:latin typeface="+mn-lt"/>
              </a:defRPr>
            </a:lvl4pPr>
            <a:lvl5pPr>
              <a:buClr>
                <a:srgbClr val="C00000"/>
              </a:buClr>
              <a:defRPr sz="16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437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 and Text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36079" y="1352034"/>
            <a:ext cx="8195733" cy="685800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32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L) and Bullets (R)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534517" y="1250307"/>
            <a:ext cx="3874559" cy="279446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68263" indent="0">
              <a:buClr>
                <a:schemeClr val="accent1"/>
              </a:buClr>
              <a:buFontTx/>
              <a:buNone/>
              <a:defRPr>
                <a:latin typeface="+mn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530241" y="1724303"/>
            <a:ext cx="4579937" cy="685800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>
                <a:latin typeface="+mj-lt"/>
              </a:defRPr>
            </a:lvl1pPr>
            <a:lvl2pPr>
              <a:buClr>
                <a:srgbClr val="C00000"/>
              </a:buClr>
              <a:defRPr>
                <a:latin typeface="+mj-lt"/>
              </a:defRPr>
            </a:lvl2pPr>
            <a:lvl3pPr>
              <a:buClr>
                <a:srgbClr val="C00000"/>
              </a:buClr>
              <a:defRPr>
                <a:latin typeface="+mj-lt"/>
              </a:defRPr>
            </a:lvl3pPr>
            <a:lvl4pPr>
              <a:buClr>
                <a:srgbClr val="C00000"/>
              </a:buClr>
              <a:defRPr>
                <a:latin typeface="+mj-lt"/>
              </a:defRPr>
            </a:lvl4pPr>
            <a:lvl5pPr>
              <a:buClr>
                <a:srgbClr val="C00000"/>
              </a:buCl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4506684" y="1316602"/>
            <a:ext cx="4572000" cy="685800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346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(L) and Image (R)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942991" y="1250307"/>
            <a:ext cx="3720495" cy="28611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/>
          <a:lstStyle>
            <a:lvl1pPr marL="68263" indent="0">
              <a:buClr>
                <a:schemeClr val="accent1"/>
              </a:buClr>
              <a:buSzPct val="100000"/>
              <a:buFontTx/>
              <a:buNone/>
              <a:defRPr>
                <a:latin typeface="+mn-l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355780" y="1703397"/>
            <a:ext cx="4500112" cy="685800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00000"/>
              <a:defRPr sz="1800">
                <a:latin typeface="+mn-lt"/>
              </a:defRPr>
            </a:lvl1pPr>
            <a:lvl2pPr>
              <a:buClr>
                <a:srgbClr val="C00000"/>
              </a:buClr>
              <a:buSzPct val="100000"/>
              <a:defRPr sz="1800">
                <a:latin typeface="+mn-lt"/>
              </a:defRPr>
            </a:lvl2pPr>
            <a:lvl3pPr>
              <a:buClr>
                <a:srgbClr val="C00000"/>
              </a:buClr>
              <a:buSzPct val="100000"/>
              <a:defRPr sz="1800">
                <a:latin typeface="+mn-lt"/>
              </a:defRPr>
            </a:lvl3pPr>
            <a:lvl4pPr>
              <a:buClr>
                <a:srgbClr val="C00000"/>
              </a:buClr>
              <a:buSzPct val="100000"/>
              <a:defRPr sz="1800">
                <a:latin typeface="+mn-lt"/>
              </a:defRPr>
            </a:lvl4pPr>
            <a:lvl5pPr>
              <a:buClr>
                <a:srgbClr val="C00000"/>
              </a:buClr>
              <a:buSzPct val="100000"/>
              <a:defRPr sz="18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338317" y="1328701"/>
            <a:ext cx="4506688" cy="350722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178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 userDrawn="1"/>
        </p:nvSpPr>
        <p:spPr>
          <a:xfrm>
            <a:off x="183751" y="4846320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0A0BCD-70B4-4B9D-BC9B-42A87D9211B4}" type="slidenum">
              <a:rPr lang="en-US" sz="600" b="0" smtClean="0">
                <a:latin typeface="+mn-lt"/>
              </a:rPr>
              <a:pPr marL="0" marR="914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600" b="0" baseline="0" dirty="0" smtClean="0">
                <a:latin typeface="+mn-lt"/>
              </a:rPr>
              <a:t>     </a:t>
            </a:r>
            <a:r>
              <a:rPr lang="en-US" sz="600" b="0" cap="none" dirty="0" smtClean="0">
                <a:latin typeface="+mn-lt"/>
              </a:rPr>
              <a:t>Confidential</a:t>
            </a:r>
            <a:endParaRPr lang="en-US" sz="600" b="0" cap="none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5596" y="4697234"/>
            <a:ext cx="2074460" cy="1644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49" t="86369" b="10713"/>
          <a:stretch/>
        </p:blipFill>
        <p:spPr>
          <a:xfrm>
            <a:off x="-1" y="4688007"/>
            <a:ext cx="6652741" cy="1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959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91" r:id="rId1"/>
    <p:sldLayoutId id="2147484592" r:id="rId2"/>
    <p:sldLayoutId id="2147484594" r:id="rId3"/>
    <p:sldLayoutId id="2147484595" r:id="rId4"/>
    <p:sldLayoutId id="2147484596" r:id="rId5"/>
    <p:sldLayoutId id="2147484597" r:id="rId6"/>
    <p:sldLayoutId id="2147484598" r:id="rId7"/>
    <p:sldLayoutId id="2147484599" r:id="rId8"/>
    <p:sldLayoutId id="2147484600" r:id="rId9"/>
    <p:sldLayoutId id="2147484663" r:id="rId10"/>
    <p:sldLayoutId id="2147484734" r:id="rId11"/>
    <p:sldLayoutId id="2147484736" r:id="rId12"/>
    <p:sldLayoutId id="2147484755" r:id="rId13"/>
    <p:sldLayoutId id="2147484760" r:id="rId14"/>
    <p:sldLayoutId id="2147484761" r:id="rId1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 spc="-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1" fontAlgn="base" hangingPunct="1">
        <a:spcBef>
          <a:spcPts val="700"/>
        </a:spcBef>
        <a:spcAft>
          <a:spcPct val="0"/>
        </a:spcAft>
        <a:buClr>
          <a:srgbClr val="F47B20"/>
        </a:buClr>
        <a:buSzPct val="95000"/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39775" indent="-285750" algn="l" rtl="0" eaLnBrk="1" fontAlgn="base" hangingPunct="1">
        <a:spcBef>
          <a:spcPct val="20000"/>
        </a:spcBef>
        <a:spcAft>
          <a:spcPct val="0"/>
        </a:spcAft>
        <a:buClr>
          <a:srgbClr val="F47B20"/>
        </a:buClr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rgbClr val="F47B20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260475" indent="-228600" algn="l" rtl="0" eaLnBrk="1" fontAlgn="base" hangingPunct="1">
        <a:spcBef>
          <a:spcPct val="20000"/>
        </a:spcBef>
        <a:spcAft>
          <a:spcPct val="0"/>
        </a:spcAft>
        <a:buClr>
          <a:srgbClr val="F47B20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481138" indent="-209550" algn="l" rtl="0" eaLnBrk="1" fontAlgn="base" hangingPunct="1">
        <a:spcBef>
          <a:spcPct val="20000"/>
        </a:spcBef>
        <a:spcAft>
          <a:spcPct val="0"/>
        </a:spcAft>
        <a:buClr>
          <a:srgbClr val="F47B20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 mod="1">
    <p:ext uri="{27BBF7A9-308A-43DC-89C8-2F10F3537804}">
      <p15:sldGuideLst xmlns:p15="http://schemas.microsoft.com/office/powerpoint/2012/main">
        <p15:guide id="1" orient="horz" pos="1068" userDrawn="1">
          <p15:clr>
            <a:srgbClr val="F26B43"/>
          </p15:clr>
        </p15:guide>
        <p15:guide id="2" pos="3816" userDrawn="1">
          <p15:clr>
            <a:srgbClr val="F26B43"/>
          </p15:clr>
        </p15:guide>
        <p15:guide id="3" pos="1920" userDrawn="1">
          <p15:clr>
            <a:srgbClr val="F26B43"/>
          </p15:clr>
        </p15:guide>
        <p15:guide id="4" orient="horz" pos="217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 userDrawn="1"/>
        </p:nvSpPr>
        <p:spPr>
          <a:xfrm>
            <a:off x="183751" y="4846320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0A0BCD-70B4-4B9D-BC9B-42A87D9211B4}" type="slidenum">
              <a:rPr lang="en-US" sz="600" b="0" smtClean="0">
                <a:latin typeface="+mn-lt"/>
              </a:rPr>
              <a:pPr marL="0" marR="914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600" b="0" baseline="0" dirty="0" smtClean="0">
                <a:latin typeface="+mn-lt"/>
              </a:rPr>
              <a:t>     </a:t>
            </a:r>
            <a:r>
              <a:rPr lang="en-US" sz="600" b="0" cap="none" dirty="0" smtClean="0">
                <a:latin typeface="+mn-lt"/>
              </a:rPr>
              <a:t>Confidential</a:t>
            </a:r>
            <a:endParaRPr lang="en-US" sz="600" b="0" cap="none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5596" y="4697234"/>
            <a:ext cx="2074460" cy="1644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49" t="86369" b="10713"/>
          <a:stretch/>
        </p:blipFill>
        <p:spPr>
          <a:xfrm>
            <a:off x="-1" y="4688007"/>
            <a:ext cx="6652741" cy="1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323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665" r:id="rId1"/>
    <p:sldLayoutId id="2147484666" r:id="rId2"/>
    <p:sldLayoutId id="2147484668" r:id="rId3"/>
    <p:sldLayoutId id="2147484669" r:id="rId4"/>
    <p:sldLayoutId id="2147484670" r:id="rId5"/>
    <p:sldLayoutId id="2147484671" r:id="rId6"/>
    <p:sldLayoutId id="2147484672" r:id="rId7"/>
    <p:sldLayoutId id="2147484673" r:id="rId8"/>
    <p:sldLayoutId id="2147484674" r:id="rId9"/>
    <p:sldLayoutId id="2147484675" r:id="rId10"/>
    <p:sldLayoutId id="2147484740" r:id="rId11"/>
    <p:sldLayoutId id="2147484739" r:id="rId12"/>
    <p:sldLayoutId id="2147484754" r:id="rId13"/>
    <p:sldLayoutId id="2147484667" r:id="rId1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spc="-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rgbClr val="F47B20"/>
        </a:buClr>
        <a:buSzPct val="95000"/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rgbClr val="F47B20"/>
        </a:buClr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F47B20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47B20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47B20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 mod="1">
    <p:ext uri="{27BBF7A9-308A-43DC-89C8-2F10F3537804}">
      <p15:sldGuideLst xmlns:p15="http://schemas.microsoft.com/office/powerpoint/2012/main">
        <p15:guide id="1" orient="horz" pos="109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920" userDrawn="1">
          <p15:clr>
            <a:srgbClr val="F26B43"/>
          </p15:clr>
        </p15:guide>
        <p15:guide id="4" orient="horz" pos="21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Leyard </a:t>
            </a:r>
            <a:r>
              <a:rPr lang="en-US" dirty="0" err="1" smtClean="0"/>
              <a:t>Wallsync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Technology Overview – May 2018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574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Horizontal Tearing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42" y="702201"/>
            <a:ext cx="7498082" cy="394375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6872921" y="1810360"/>
            <a:ext cx="731520" cy="5669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536079" y="1142344"/>
            <a:ext cx="8195733" cy="895490"/>
          </a:xfrm>
        </p:spPr>
        <p:txBody>
          <a:bodyPr/>
          <a:lstStyle/>
          <a:p>
            <a:pPr marL="68263" indent="0">
              <a:buNone/>
            </a:pPr>
            <a:r>
              <a:rPr lang="en-US" dirty="0" smtClean="0"/>
              <a:t>Clarity Matrix G3 LCD panels are not only perfectly synchronized to internal sources or external sync clocks, they are driven in a way that eliminates this horizontal tearing artifact.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Leyard </a:t>
            </a:r>
            <a:r>
              <a:rPr lang="en-US" dirty="0" err="1" smtClean="0"/>
              <a:t>WallSync</a:t>
            </a:r>
            <a:r>
              <a:rPr lang="en-US" dirty="0" smtClean="0"/>
              <a:t> Eliminates Tearing Artifact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298329" y="2046891"/>
            <a:ext cx="2124305" cy="18133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3298330" y="2057170"/>
            <a:ext cx="0" cy="180311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360482" y="2057170"/>
            <a:ext cx="0" cy="180311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22634" y="2064021"/>
            <a:ext cx="0" cy="180311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236178" y="2046891"/>
            <a:ext cx="0" cy="180311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193286" y="2052591"/>
            <a:ext cx="0" cy="478934"/>
          </a:xfrm>
          <a:prstGeom prst="straightConnector1">
            <a:avLst/>
          </a:prstGeom>
          <a:ln>
            <a:solidFill>
              <a:schemeClr val="accent2">
                <a:lumMod val="90000"/>
                <a:lumOff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4193286" y="2766799"/>
            <a:ext cx="0" cy="478934"/>
          </a:xfrm>
          <a:prstGeom prst="straightConnector1">
            <a:avLst/>
          </a:prstGeom>
          <a:ln>
            <a:solidFill>
              <a:schemeClr val="accent2">
                <a:lumMod val="90000"/>
                <a:lumOff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193286" y="3250093"/>
            <a:ext cx="0" cy="478934"/>
          </a:xfrm>
          <a:prstGeom prst="straightConnector1">
            <a:avLst/>
          </a:prstGeom>
          <a:ln>
            <a:solidFill>
              <a:schemeClr val="accent2">
                <a:lumMod val="90000"/>
                <a:lumOff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644445" y="1980647"/>
            <a:ext cx="3141983" cy="2221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300" dirty="0" smtClean="0">
                <a:latin typeface="+mn-lt"/>
              </a:rPr>
              <a:t>Leyard </a:t>
            </a:r>
            <a:r>
              <a:rPr lang="en-US" sz="1300" dirty="0" err="1" smtClean="0">
                <a:latin typeface="+mn-lt"/>
              </a:rPr>
              <a:t>WallSync’s</a:t>
            </a:r>
            <a:r>
              <a:rPr lang="en-US" sz="1300" dirty="0" smtClean="0">
                <a:latin typeface="+mn-lt"/>
              </a:rPr>
              <a:t> scan inversion ensures vertical images “meet” at the horizontal bezel </a:t>
            </a:r>
          </a:p>
          <a:p>
            <a:pPr marL="285750" indent="-285750"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300" dirty="0" smtClean="0">
                <a:latin typeface="+mn-lt"/>
              </a:rPr>
              <a:t>Tearing artifact is eliminated and eye perceives smooth motion of vertical image across the screen</a:t>
            </a:r>
          </a:p>
          <a:p>
            <a:pPr marL="285750" indent="-285750">
              <a:spcAft>
                <a:spcPts val="5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300" dirty="0" smtClean="0">
                <a:latin typeface="+mn-lt"/>
              </a:rPr>
              <a:t>Makes physical panel alignment </a:t>
            </a:r>
            <a:r>
              <a:rPr lang="en-US" sz="1300" dirty="0">
                <a:latin typeface="+mn-lt"/>
              </a:rPr>
              <a:t>with Planar </a:t>
            </a:r>
            <a:r>
              <a:rPr lang="en-US" sz="1300" dirty="0" err="1">
                <a:latin typeface="+mn-lt"/>
              </a:rPr>
              <a:t>EasyAxis</a:t>
            </a:r>
            <a:r>
              <a:rPr lang="en-US" sz="1300" dirty="0">
                <a:latin typeface="+mn-lt"/>
              </a:rPr>
              <a:t> Mounting </a:t>
            </a:r>
            <a:r>
              <a:rPr lang="en-US" sz="1300" dirty="0" smtClean="0">
                <a:latin typeface="+mn-lt"/>
              </a:rPr>
              <a:t>System even more critical for best visual performance</a:t>
            </a:r>
          </a:p>
        </p:txBody>
      </p:sp>
      <p:sp>
        <p:nvSpPr>
          <p:cNvPr id="32" name="Down Arrow 31"/>
          <p:cNvSpPr/>
          <p:nvPr/>
        </p:nvSpPr>
        <p:spPr>
          <a:xfrm rot="16200000">
            <a:off x="4272509" y="3459822"/>
            <a:ext cx="226185" cy="1812982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946293" y="3856367"/>
            <a:ext cx="1369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1200" b="1" dirty="0" smtClean="0">
                <a:latin typeface="+mn-lt"/>
              </a:rPr>
              <a:t>Stopped Image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69062" y="2029838"/>
            <a:ext cx="2124305" cy="18133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569063" y="2040117"/>
            <a:ext cx="0" cy="180311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631215" y="2040117"/>
            <a:ext cx="0" cy="180311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693367" y="2046968"/>
            <a:ext cx="0" cy="180311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1128434" y="2021934"/>
            <a:ext cx="1" cy="1821293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69062" y="2635446"/>
            <a:ext cx="212430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69062" y="3230775"/>
            <a:ext cx="212430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298329" y="2652499"/>
            <a:ext cx="212430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298329" y="3247828"/>
            <a:ext cx="212430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423877" y="3849341"/>
            <a:ext cx="2374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1200" b="1" dirty="0" smtClean="0">
                <a:latin typeface="+mn-lt"/>
              </a:rPr>
              <a:t>Image in motion moving across screen</a:t>
            </a:r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3772235" y="2048425"/>
            <a:ext cx="76911" cy="596522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3771806" y="2647932"/>
            <a:ext cx="76911" cy="596522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3779071" y="3241108"/>
            <a:ext cx="76911" cy="596522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86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548165" y="4346638"/>
            <a:ext cx="3187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2764" y="138910"/>
            <a:ext cx="8792310" cy="464342"/>
          </a:xfrm>
        </p:spPr>
        <p:txBody>
          <a:bodyPr/>
          <a:lstStyle/>
          <a:p>
            <a:r>
              <a:rPr lang="en-US" dirty="0" smtClean="0"/>
              <a:t>Addressing Challenges of </a:t>
            </a:r>
            <a:r>
              <a:rPr lang="en-US" dirty="0"/>
              <a:t>LED with Leyard </a:t>
            </a:r>
            <a:r>
              <a:rPr lang="en-US" dirty="0" err="1"/>
              <a:t>WallSync</a:t>
            </a:r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Accommodating Uncommon Resolutions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15127" y="1190859"/>
            <a:ext cx="50508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+mn-lt"/>
              </a:rPr>
              <a:t>Sync or </a:t>
            </a:r>
            <a:r>
              <a:rPr lang="en-US" sz="1400" dirty="0" err="1" smtClean="0">
                <a:latin typeface="+mn-lt"/>
              </a:rPr>
              <a:t>genlock</a:t>
            </a:r>
            <a:r>
              <a:rPr lang="en-US" sz="1400" dirty="0" smtClean="0">
                <a:latin typeface="+mn-lt"/>
              </a:rPr>
              <a:t> to 1 source</a:t>
            </a:r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+mn-lt"/>
              </a:rPr>
              <a:t>Sync multiple VCs</a:t>
            </a:r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+mn-lt"/>
              </a:rPr>
              <a:t>&gt; 4K video wall with perfectly synchronized video playback and no tearing between 1080 bezel-less sections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89596" y="2358527"/>
            <a:ext cx="5213446" cy="1760562"/>
          </a:xfrm>
          <a:prstGeom prst="rect">
            <a:avLst/>
          </a:prstGeom>
          <a:solidFill>
            <a:schemeClr val="tx1">
              <a:lumMod val="65000"/>
            </a:schemeClr>
          </a:solidFill>
          <a:ln w="38100"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97934" y="2544189"/>
            <a:ext cx="2605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1200" dirty="0" smtClean="0">
                <a:latin typeface="+mn-lt"/>
              </a:rPr>
              <a:t>Example:</a:t>
            </a:r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+mn-lt"/>
              </a:rPr>
              <a:t>Leyard DirectLight X </a:t>
            </a:r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+mn-lt"/>
              </a:rPr>
              <a:t>1.2mm pixel pitch</a:t>
            </a:r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+mn-lt"/>
              </a:rPr>
              <a:t>11 x 7 LED cabinet configuration</a:t>
            </a:r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latin typeface="+mn-lt"/>
              </a:rPr>
              <a:t>2 Video Controllers</a:t>
            </a:r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200" dirty="0" smtClean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2512" y="4271152"/>
            <a:ext cx="667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buClr>
                <a:schemeClr val="accent1"/>
              </a:buClr>
            </a:pPr>
            <a:r>
              <a:rPr lang="en-US" sz="1000" dirty="0" smtClean="0">
                <a:latin typeface="+mn-lt"/>
              </a:rPr>
              <a:t>1 source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96368" y="2108613"/>
            <a:ext cx="2258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1000" dirty="0" smtClean="0">
                <a:latin typeface="+mn-lt"/>
              </a:rPr>
              <a:t>Scale 1 video across the video wall</a:t>
            </a:r>
          </a:p>
        </p:txBody>
      </p:sp>
      <p:grpSp>
        <p:nvGrpSpPr>
          <p:cNvPr id="120" name="Group 119"/>
          <p:cNvGrpSpPr/>
          <p:nvPr/>
        </p:nvGrpSpPr>
        <p:grpSpPr>
          <a:xfrm>
            <a:off x="1740091" y="4185808"/>
            <a:ext cx="1003110" cy="464675"/>
            <a:chOff x="1740091" y="4185808"/>
            <a:chExt cx="1003110" cy="464675"/>
          </a:xfrm>
        </p:grpSpPr>
        <p:sp>
          <p:nvSpPr>
            <p:cNvPr id="16" name="Rectangle 15"/>
            <p:cNvSpPr/>
            <p:nvPr/>
          </p:nvSpPr>
          <p:spPr>
            <a:xfrm>
              <a:off x="1740091" y="4185808"/>
              <a:ext cx="1003110" cy="229251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740091" y="4421883"/>
              <a:ext cx="1003110" cy="2286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845932" y="4353645"/>
              <a:ext cx="784745" cy="0"/>
            </a:xfrm>
            <a:prstGeom prst="line">
              <a:avLst/>
            </a:prstGeom>
            <a:ln>
              <a:solidFill>
                <a:srgbClr val="EE403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841378" y="4594158"/>
              <a:ext cx="784745" cy="0"/>
            </a:xfrm>
            <a:prstGeom prst="line">
              <a:avLst/>
            </a:prstGeom>
            <a:ln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2022280" y="4196895"/>
              <a:ext cx="42293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1"/>
                </a:buClr>
              </a:pPr>
              <a:r>
                <a:rPr lang="en-US" sz="700" dirty="0" smtClean="0">
                  <a:latin typeface="+mn-lt"/>
                </a:rPr>
                <a:t>VC 1</a:t>
              </a:r>
              <a:endParaRPr lang="en-US" sz="1000" dirty="0" smtClean="0">
                <a:latin typeface="+mn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034939" y="4425495"/>
              <a:ext cx="42293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1"/>
                </a:buClr>
              </a:pPr>
              <a:r>
                <a:rPr lang="en-US" sz="700" dirty="0" smtClean="0">
                  <a:latin typeface="+mn-lt"/>
                </a:rPr>
                <a:t>VC 2</a:t>
              </a:r>
              <a:endParaRPr lang="en-US" sz="1000" dirty="0" smtClean="0">
                <a:latin typeface="+mn-lt"/>
              </a:endParaRPr>
            </a:p>
          </p:txBody>
        </p:sp>
      </p:grpSp>
      <p:sp>
        <p:nvSpPr>
          <p:cNvPr id="104" name="Rectangle 103"/>
          <p:cNvSpPr/>
          <p:nvPr/>
        </p:nvSpPr>
        <p:spPr>
          <a:xfrm>
            <a:off x="3489596" y="2358531"/>
            <a:ext cx="5213446" cy="1760562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5" name="Group 134"/>
          <p:cNvGrpSpPr/>
          <p:nvPr/>
        </p:nvGrpSpPr>
        <p:grpSpPr>
          <a:xfrm>
            <a:off x="1740091" y="2357794"/>
            <a:ext cx="6962952" cy="2276269"/>
            <a:chOff x="1740091" y="2357794"/>
            <a:chExt cx="6962952" cy="2276269"/>
          </a:xfrm>
        </p:grpSpPr>
        <p:grpSp>
          <p:nvGrpSpPr>
            <p:cNvPr id="133" name="Group 132"/>
            <p:cNvGrpSpPr/>
            <p:nvPr/>
          </p:nvGrpSpPr>
          <p:grpSpPr>
            <a:xfrm>
              <a:off x="1740091" y="2357794"/>
              <a:ext cx="6962952" cy="2276269"/>
              <a:chOff x="1740091" y="2357794"/>
              <a:chExt cx="6962952" cy="2276269"/>
            </a:xfrm>
          </p:grpSpPr>
          <p:cxnSp>
            <p:nvCxnSpPr>
              <p:cNvPr id="99" name="Elbow Connector 98"/>
              <p:cNvCxnSpPr/>
              <p:nvPr/>
            </p:nvCxnSpPr>
            <p:spPr>
              <a:xfrm rot="5400000">
                <a:off x="4720957" y="1556985"/>
                <a:ext cx="406430" cy="5549697"/>
              </a:xfrm>
              <a:prstGeom prst="bentConnector2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Elbow Connector 97"/>
              <p:cNvCxnSpPr/>
              <p:nvPr/>
            </p:nvCxnSpPr>
            <p:spPr>
              <a:xfrm rot="5400000">
                <a:off x="4676517" y="1512232"/>
                <a:ext cx="406430" cy="5549697"/>
              </a:xfrm>
              <a:prstGeom prst="bentConnector2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Elbow Connector 99"/>
              <p:cNvCxnSpPr/>
              <p:nvPr/>
            </p:nvCxnSpPr>
            <p:spPr>
              <a:xfrm flipV="1">
                <a:off x="2039288" y="4127211"/>
                <a:ext cx="3610857" cy="237917"/>
              </a:xfrm>
              <a:prstGeom prst="bentConnector2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Elbow Connector 100"/>
              <p:cNvCxnSpPr/>
              <p:nvPr/>
            </p:nvCxnSpPr>
            <p:spPr>
              <a:xfrm flipV="1">
                <a:off x="1995417" y="4086174"/>
                <a:ext cx="3610857" cy="237917"/>
              </a:xfrm>
              <a:prstGeom prst="bentConnector2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Elbow Connector 101"/>
              <p:cNvCxnSpPr/>
              <p:nvPr/>
            </p:nvCxnSpPr>
            <p:spPr>
              <a:xfrm flipV="1">
                <a:off x="1954065" y="4040374"/>
                <a:ext cx="3610857" cy="237917"/>
              </a:xfrm>
              <a:prstGeom prst="bentConnector2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Elbow Connector 102"/>
              <p:cNvCxnSpPr/>
              <p:nvPr/>
            </p:nvCxnSpPr>
            <p:spPr>
              <a:xfrm flipV="1">
                <a:off x="1907950" y="3997811"/>
                <a:ext cx="3610857" cy="237917"/>
              </a:xfrm>
              <a:prstGeom prst="bentConnector2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/>
            </p:nvSpPr>
            <p:spPr>
              <a:xfrm>
                <a:off x="3489453" y="2421675"/>
                <a:ext cx="188193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>
                  <a:buClr>
                    <a:schemeClr val="accent1"/>
                  </a:buClr>
                </a:pPr>
                <a:r>
                  <a:rPr lang="en-US" sz="1200" dirty="0" smtClean="0">
                    <a:solidFill>
                      <a:schemeClr val="bg2">
                        <a:lumMod val="95000"/>
                        <a:lumOff val="5000"/>
                      </a:schemeClr>
                    </a:solidFill>
                    <a:latin typeface="+mn-lt"/>
                  </a:rPr>
                  <a:t>4 x 3</a:t>
                </a:r>
              </a:p>
              <a:p>
                <a:pPr algn="ctr">
                  <a:buClr>
                    <a:schemeClr val="accent1"/>
                  </a:buClr>
                </a:pPr>
                <a:r>
                  <a:rPr lang="en-US" sz="1000" dirty="0" smtClean="0">
                    <a:solidFill>
                      <a:schemeClr val="bg2">
                        <a:lumMod val="95000"/>
                        <a:lumOff val="5000"/>
                      </a:schemeClr>
                    </a:solidFill>
                    <a:latin typeface="+mn-lt"/>
                  </a:rPr>
                  <a:t>VC 1, OUT 1</a:t>
                </a:r>
                <a:br>
                  <a:rPr lang="en-US" sz="1000" dirty="0" smtClean="0">
                    <a:solidFill>
                      <a:schemeClr val="bg2">
                        <a:lumMod val="95000"/>
                        <a:lumOff val="5000"/>
                      </a:schemeClr>
                    </a:solidFill>
                    <a:latin typeface="+mn-lt"/>
                  </a:rPr>
                </a:br>
                <a:r>
                  <a:rPr lang="en-US" sz="900" dirty="0" smtClean="0">
                    <a:solidFill>
                      <a:schemeClr val="bg2">
                        <a:lumMod val="95000"/>
                        <a:lumOff val="5000"/>
                      </a:schemeClr>
                    </a:solidFill>
                    <a:latin typeface="+mn-lt"/>
                  </a:rPr>
                  <a:t>(1920 x 810)</a:t>
                </a: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7310971" y="3116715"/>
                <a:ext cx="1392071" cy="1003111"/>
              </a:xfrm>
              <a:prstGeom prst="rect">
                <a:avLst/>
              </a:prstGeom>
              <a:solidFill>
                <a:schemeClr val="tx1">
                  <a:lumMod val="65000"/>
                </a:schemeClr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7330197" y="3316977"/>
                <a:ext cx="1363178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chemeClr val="accent1"/>
                  </a:buClr>
                </a:pPr>
                <a:r>
                  <a:rPr lang="en-US" sz="1200" dirty="0" smtClean="0">
                    <a:solidFill>
                      <a:schemeClr val="bg2">
                        <a:lumMod val="95000"/>
                        <a:lumOff val="5000"/>
                      </a:schemeClr>
                    </a:solidFill>
                    <a:latin typeface="+mn-lt"/>
                  </a:rPr>
                  <a:t>3 x 4</a:t>
                </a:r>
                <a:endParaRPr lang="en-US" sz="1800" dirty="0">
                  <a:solidFill>
                    <a:schemeClr val="bg2">
                      <a:lumMod val="95000"/>
                      <a:lumOff val="5000"/>
                    </a:schemeClr>
                  </a:solidFill>
                </a:endParaRPr>
              </a:p>
              <a:p>
                <a:pPr algn="ctr">
                  <a:buClr>
                    <a:schemeClr val="accent1"/>
                  </a:buClr>
                </a:pPr>
                <a:r>
                  <a:rPr lang="en-US" sz="1000" dirty="0" smtClean="0">
                    <a:solidFill>
                      <a:schemeClr val="bg2">
                        <a:lumMod val="95000"/>
                        <a:lumOff val="5000"/>
                      </a:schemeClr>
                    </a:solidFill>
                  </a:rPr>
                  <a:t>VC 2, OUT 2</a:t>
                </a:r>
              </a:p>
              <a:p>
                <a:pPr algn="ctr">
                  <a:buClr>
                    <a:schemeClr val="accent1"/>
                  </a:buClr>
                </a:pPr>
                <a:r>
                  <a:rPr lang="en-US" sz="900" dirty="0">
                    <a:solidFill>
                      <a:schemeClr val="bg2">
                        <a:lumMod val="95000"/>
                        <a:lumOff val="5000"/>
                      </a:schemeClr>
                    </a:solidFill>
                  </a:rPr>
                  <a:t>(</a:t>
                </a:r>
                <a:r>
                  <a:rPr lang="en-US" sz="900" dirty="0" smtClean="0">
                    <a:solidFill>
                      <a:schemeClr val="bg2">
                        <a:lumMod val="95000"/>
                        <a:lumOff val="5000"/>
                      </a:schemeClr>
                    </a:solidFill>
                  </a:rPr>
                  <a:t>1440 </a:t>
                </a:r>
                <a:r>
                  <a:rPr lang="en-US" sz="900" dirty="0">
                    <a:solidFill>
                      <a:schemeClr val="bg2">
                        <a:lumMod val="95000"/>
                        <a:lumOff val="5000"/>
                      </a:schemeClr>
                    </a:solidFill>
                  </a:rPr>
                  <a:t>x </a:t>
                </a:r>
                <a:r>
                  <a:rPr lang="en-US" sz="900" dirty="0" smtClean="0">
                    <a:solidFill>
                      <a:schemeClr val="bg2">
                        <a:lumMod val="95000"/>
                        <a:lumOff val="5000"/>
                      </a:schemeClr>
                    </a:solidFill>
                  </a:rPr>
                  <a:t>108</a:t>
                </a:r>
                <a:r>
                  <a:rPr lang="en-US" sz="900" dirty="0" smtClean="0">
                    <a:solidFill>
                      <a:schemeClr val="bg2">
                        <a:lumMod val="95000"/>
                        <a:lumOff val="5000"/>
                      </a:schemeClr>
                    </a:solidFill>
                  </a:rPr>
                  <a:t>0</a:t>
                </a:r>
                <a:r>
                  <a:rPr lang="en-US" sz="900" dirty="0" smtClean="0">
                    <a:solidFill>
                      <a:schemeClr val="bg2">
                        <a:lumMod val="95000"/>
                        <a:lumOff val="5000"/>
                      </a:schemeClr>
                    </a:solidFill>
                  </a:rPr>
                  <a:t>)</a:t>
                </a:r>
                <a:endParaRPr lang="en-US" sz="1000" dirty="0">
                  <a:solidFill>
                    <a:schemeClr val="bg2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3489597" y="3116715"/>
                <a:ext cx="1910687" cy="1003111"/>
              </a:xfrm>
              <a:prstGeom prst="rect">
                <a:avLst/>
              </a:prstGeom>
              <a:noFill/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7310971" y="2359264"/>
                <a:ext cx="1392072" cy="757451"/>
              </a:xfrm>
              <a:prstGeom prst="rect">
                <a:avLst/>
              </a:prstGeom>
              <a:solidFill>
                <a:schemeClr val="tx1">
                  <a:lumMod val="65000"/>
                </a:schemeClr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5400284" y="3116719"/>
                <a:ext cx="1910687" cy="1003111"/>
              </a:xfrm>
              <a:prstGeom prst="rect">
                <a:avLst/>
              </a:prstGeom>
              <a:solidFill>
                <a:schemeClr val="tx1">
                  <a:lumMod val="65000"/>
                </a:schemeClr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3489596" y="2359268"/>
                <a:ext cx="1910687" cy="757451"/>
              </a:xfrm>
              <a:prstGeom prst="rect">
                <a:avLst/>
              </a:prstGeom>
              <a:noFill/>
              <a:ln w="38100">
                <a:solidFill>
                  <a:schemeClr val="tx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5400283" y="2359268"/>
                <a:ext cx="1910687" cy="757451"/>
              </a:xfrm>
              <a:prstGeom prst="rect">
                <a:avLst/>
              </a:prstGeom>
              <a:noFill/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3499119" y="3316977"/>
                <a:ext cx="1881937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chemeClr val="accent1"/>
                  </a:buClr>
                </a:pPr>
                <a:r>
                  <a:rPr lang="en-US" sz="1200" dirty="0" smtClean="0">
                    <a:solidFill>
                      <a:schemeClr val="bg2">
                        <a:lumMod val="95000"/>
                        <a:lumOff val="5000"/>
                      </a:schemeClr>
                    </a:solidFill>
                    <a:latin typeface="+mn-lt"/>
                  </a:rPr>
                  <a:t>4 x 4</a:t>
                </a:r>
                <a:endParaRPr lang="en-US" sz="1800" dirty="0">
                  <a:solidFill>
                    <a:schemeClr val="bg2">
                      <a:lumMod val="95000"/>
                      <a:lumOff val="5000"/>
                    </a:schemeClr>
                  </a:solidFill>
                </a:endParaRPr>
              </a:p>
              <a:p>
                <a:pPr algn="ctr">
                  <a:buClr>
                    <a:schemeClr val="accent1"/>
                  </a:buClr>
                </a:pPr>
                <a:r>
                  <a:rPr lang="en-US" sz="1000" dirty="0" smtClean="0">
                    <a:solidFill>
                      <a:schemeClr val="bg2">
                        <a:lumMod val="95000"/>
                        <a:lumOff val="5000"/>
                      </a:schemeClr>
                    </a:solidFill>
                  </a:rPr>
                  <a:t>VC 1, OUT 3</a:t>
                </a:r>
              </a:p>
              <a:p>
                <a:pPr algn="ctr">
                  <a:buClr>
                    <a:schemeClr val="accent1"/>
                  </a:buClr>
                </a:pPr>
                <a:r>
                  <a:rPr lang="en-US" sz="900" dirty="0">
                    <a:solidFill>
                      <a:schemeClr val="bg2">
                        <a:lumMod val="95000"/>
                        <a:lumOff val="5000"/>
                      </a:schemeClr>
                    </a:solidFill>
                  </a:rPr>
                  <a:t>(1920 x </a:t>
                </a:r>
                <a:r>
                  <a:rPr lang="en-US" sz="900" dirty="0" smtClean="0">
                    <a:solidFill>
                      <a:schemeClr val="bg2">
                        <a:lumMod val="95000"/>
                        <a:lumOff val="5000"/>
                      </a:schemeClr>
                    </a:solidFill>
                  </a:rPr>
                  <a:t>1080</a:t>
                </a:r>
                <a:r>
                  <a:rPr lang="en-US" sz="900" dirty="0" smtClean="0">
                    <a:solidFill>
                      <a:schemeClr val="bg2">
                        <a:lumMod val="95000"/>
                        <a:lumOff val="5000"/>
                      </a:schemeClr>
                    </a:solidFill>
                  </a:rPr>
                  <a:t>)</a:t>
                </a:r>
                <a:endParaRPr lang="en-US" sz="1000" dirty="0">
                  <a:solidFill>
                    <a:schemeClr val="bg2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5419510" y="3316977"/>
                <a:ext cx="1872233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chemeClr val="accent1"/>
                  </a:buClr>
                </a:pPr>
                <a:r>
                  <a:rPr lang="en-US" sz="1200" dirty="0" smtClean="0">
                    <a:solidFill>
                      <a:schemeClr val="bg2">
                        <a:lumMod val="95000"/>
                        <a:lumOff val="5000"/>
                      </a:schemeClr>
                    </a:solidFill>
                    <a:latin typeface="+mn-lt"/>
                  </a:rPr>
                  <a:t>4 x 4</a:t>
                </a:r>
                <a:endParaRPr lang="en-US" sz="1800" dirty="0">
                  <a:solidFill>
                    <a:schemeClr val="bg2">
                      <a:lumMod val="95000"/>
                      <a:lumOff val="5000"/>
                    </a:schemeClr>
                  </a:solidFill>
                </a:endParaRPr>
              </a:p>
              <a:p>
                <a:pPr algn="ctr">
                  <a:buClr>
                    <a:schemeClr val="accent1"/>
                  </a:buClr>
                </a:pPr>
                <a:r>
                  <a:rPr lang="en-US" sz="1000" dirty="0">
                    <a:solidFill>
                      <a:schemeClr val="bg2">
                        <a:lumMod val="95000"/>
                        <a:lumOff val="5000"/>
                      </a:schemeClr>
                    </a:solidFill>
                  </a:rPr>
                  <a:t>VC </a:t>
                </a:r>
                <a:r>
                  <a:rPr lang="en-US" sz="1000" dirty="0" smtClean="0">
                    <a:solidFill>
                      <a:schemeClr val="bg2">
                        <a:lumMod val="95000"/>
                        <a:lumOff val="5000"/>
                      </a:schemeClr>
                    </a:solidFill>
                  </a:rPr>
                  <a:t>1, OUT 4</a:t>
                </a:r>
              </a:p>
              <a:p>
                <a:pPr algn="ctr">
                  <a:buClr>
                    <a:schemeClr val="accent1"/>
                  </a:buClr>
                </a:pPr>
                <a:r>
                  <a:rPr lang="en-US" sz="900" dirty="0">
                    <a:solidFill>
                      <a:schemeClr val="bg2">
                        <a:lumMod val="95000"/>
                        <a:lumOff val="5000"/>
                      </a:schemeClr>
                    </a:solidFill>
                  </a:rPr>
                  <a:t>(1920 x </a:t>
                </a:r>
                <a:r>
                  <a:rPr lang="en-US" sz="900" dirty="0" smtClean="0">
                    <a:solidFill>
                      <a:schemeClr val="bg2">
                        <a:lumMod val="95000"/>
                        <a:lumOff val="5000"/>
                      </a:schemeClr>
                    </a:solidFill>
                  </a:rPr>
                  <a:t>108</a:t>
                </a:r>
                <a:r>
                  <a:rPr lang="en-US" sz="900" dirty="0" smtClean="0">
                    <a:solidFill>
                      <a:schemeClr val="bg2">
                        <a:lumMod val="95000"/>
                        <a:lumOff val="5000"/>
                      </a:schemeClr>
                    </a:solidFill>
                  </a:rPr>
                  <a:t>0</a:t>
                </a:r>
                <a:r>
                  <a:rPr lang="en-US" sz="900" dirty="0" smtClean="0">
                    <a:solidFill>
                      <a:schemeClr val="bg2">
                        <a:lumMod val="95000"/>
                        <a:lumOff val="5000"/>
                      </a:schemeClr>
                    </a:solidFill>
                  </a:rPr>
                  <a:t>)</a:t>
                </a:r>
                <a:endParaRPr lang="en-US" sz="1000" dirty="0">
                  <a:solidFill>
                    <a:schemeClr val="bg2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5419510" y="2421675"/>
                <a:ext cx="1872233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chemeClr val="accent1"/>
                  </a:buClr>
                </a:pPr>
                <a:r>
                  <a:rPr lang="en-US" sz="1200" dirty="0" smtClean="0">
                    <a:solidFill>
                      <a:schemeClr val="bg2">
                        <a:lumMod val="95000"/>
                        <a:lumOff val="5000"/>
                      </a:schemeClr>
                    </a:solidFill>
                    <a:latin typeface="+mn-lt"/>
                  </a:rPr>
                  <a:t>4 x 3</a:t>
                </a:r>
              </a:p>
              <a:p>
                <a:pPr algn="ctr">
                  <a:buClr>
                    <a:schemeClr val="accent1"/>
                  </a:buClr>
                </a:pPr>
                <a:r>
                  <a:rPr lang="en-US" sz="1000" dirty="0">
                    <a:solidFill>
                      <a:schemeClr val="bg2">
                        <a:lumMod val="95000"/>
                        <a:lumOff val="5000"/>
                      </a:schemeClr>
                    </a:solidFill>
                  </a:rPr>
                  <a:t>VC </a:t>
                </a:r>
                <a:r>
                  <a:rPr lang="en-US" sz="1000" dirty="0" smtClean="0">
                    <a:solidFill>
                      <a:schemeClr val="bg2">
                        <a:lumMod val="95000"/>
                        <a:lumOff val="5000"/>
                      </a:schemeClr>
                    </a:solidFill>
                  </a:rPr>
                  <a:t>1, OUT 2</a:t>
                </a:r>
              </a:p>
              <a:p>
                <a:pPr algn="ctr">
                  <a:buClr>
                    <a:schemeClr val="accent1"/>
                  </a:buClr>
                </a:pPr>
                <a:r>
                  <a:rPr lang="en-US" sz="900" dirty="0">
                    <a:solidFill>
                      <a:schemeClr val="bg2">
                        <a:lumMod val="95000"/>
                        <a:lumOff val="5000"/>
                      </a:schemeClr>
                    </a:solidFill>
                  </a:rPr>
                  <a:t>(1920 x 810</a:t>
                </a:r>
                <a:r>
                  <a:rPr lang="en-US" sz="900" dirty="0" smtClean="0">
                    <a:solidFill>
                      <a:schemeClr val="bg2">
                        <a:lumMod val="95000"/>
                        <a:lumOff val="5000"/>
                      </a:schemeClr>
                    </a:solidFill>
                  </a:rPr>
                  <a:t>)</a:t>
                </a:r>
                <a:endParaRPr lang="en-US" sz="900" dirty="0">
                  <a:solidFill>
                    <a:schemeClr val="bg2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3499120" y="2362953"/>
                <a:ext cx="3803427" cy="1756136"/>
              </a:xfrm>
              <a:prstGeom prst="rect">
                <a:avLst/>
              </a:prstGeom>
              <a:noFill/>
              <a:ln>
                <a:solidFill>
                  <a:srgbClr val="EE403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7321775" y="2357794"/>
                <a:ext cx="1371600" cy="1761295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1740091" y="4188056"/>
                <a:ext cx="1003110" cy="215327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1740091" y="4414607"/>
                <a:ext cx="1003110" cy="219456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5" name="Straight Connector 124"/>
              <p:cNvCxnSpPr/>
              <p:nvPr/>
            </p:nvCxnSpPr>
            <p:spPr>
              <a:xfrm>
                <a:off x="1841378" y="4584501"/>
                <a:ext cx="784745" cy="0"/>
              </a:xfrm>
              <a:prstGeom prst="line">
                <a:avLst/>
              </a:prstGeom>
              <a:ln>
                <a:solidFill>
                  <a:srgbClr val="0070C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TextBox 125"/>
              <p:cNvSpPr txBox="1"/>
              <p:nvPr/>
            </p:nvSpPr>
            <p:spPr>
              <a:xfrm>
                <a:off x="2022280" y="4189619"/>
                <a:ext cx="42293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accent1"/>
                  </a:buClr>
                </a:pPr>
                <a:r>
                  <a:rPr lang="en-US" sz="700" dirty="0" smtClean="0">
                    <a:latin typeface="+mn-lt"/>
                  </a:rPr>
                  <a:t>VC 1</a:t>
                </a:r>
                <a:endParaRPr lang="en-US" sz="1000" dirty="0" smtClean="0">
                  <a:latin typeface="+mn-lt"/>
                </a:endParaRPr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2034939" y="4413457"/>
                <a:ext cx="42293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accent1"/>
                  </a:buClr>
                </a:pPr>
                <a:r>
                  <a:rPr lang="en-US" sz="700" dirty="0" smtClean="0">
                    <a:latin typeface="+mn-lt"/>
                  </a:rPr>
                  <a:t>VC 2</a:t>
                </a:r>
                <a:endParaRPr lang="en-US" sz="1000" dirty="0" smtClean="0">
                  <a:latin typeface="+mn-lt"/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7330197" y="2421675"/>
                <a:ext cx="1372845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chemeClr val="accent1"/>
                  </a:buClr>
                </a:pPr>
                <a:r>
                  <a:rPr lang="en-US" sz="1200" dirty="0" smtClean="0">
                    <a:solidFill>
                      <a:schemeClr val="bg2">
                        <a:lumMod val="95000"/>
                        <a:lumOff val="5000"/>
                      </a:schemeClr>
                    </a:solidFill>
                    <a:latin typeface="+mn-lt"/>
                  </a:rPr>
                  <a:t>3 x 3</a:t>
                </a:r>
                <a:endParaRPr lang="en-US" sz="1800" dirty="0">
                  <a:solidFill>
                    <a:schemeClr val="bg2">
                      <a:lumMod val="95000"/>
                      <a:lumOff val="5000"/>
                    </a:schemeClr>
                  </a:solidFill>
                </a:endParaRPr>
              </a:p>
              <a:p>
                <a:pPr algn="ctr">
                  <a:buClr>
                    <a:schemeClr val="accent1"/>
                  </a:buClr>
                </a:pPr>
                <a:r>
                  <a:rPr lang="en-US" sz="1000" dirty="0" smtClean="0">
                    <a:solidFill>
                      <a:schemeClr val="bg2">
                        <a:lumMod val="95000"/>
                        <a:lumOff val="5000"/>
                      </a:schemeClr>
                    </a:solidFill>
                  </a:rPr>
                  <a:t>VC 2, OUT 1</a:t>
                </a:r>
              </a:p>
              <a:p>
                <a:pPr algn="ctr">
                  <a:buClr>
                    <a:schemeClr val="accent1"/>
                  </a:buClr>
                </a:pPr>
                <a:r>
                  <a:rPr lang="en-US" sz="900" dirty="0" smtClean="0">
                    <a:solidFill>
                      <a:schemeClr val="bg2">
                        <a:lumMod val="95000"/>
                        <a:lumOff val="5000"/>
                      </a:schemeClr>
                    </a:solidFill>
                  </a:rPr>
                  <a:t>(1440 </a:t>
                </a:r>
                <a:r>
                  <a:rPr lang="en-US" sz="900" dirty="0">
                    <a:solidFill>
                      <a:schemeClr val="bg2">
                        <a:lumMod val="95000"/>
                        <a:lumOff val="5000"/>
                      </a:schemeClr>
                    </a:solidFill>
                  </a:rPr>
                  <a:t>x 810</a:t>
                </a:r>
                <a:r>
                  <a:rPr lang="en-US" sz="900" dirty="0" smtClean="0">
                    <a:solidFill>
                      <a:schemeClr val="bg2">
                        <a:lumMod val="95000"/>
                        <a:lumOff val="5000"/>
                      </a:schemeClr>
                    </a:solidFill>
                  </a:rPr>
                  <a:t>)</a:t>
                </a:r>
                <a:endParaRPr lang="en-US" sz="900" dirty="0">
                  <a:solidFill>
                    <a:schemeClr val="bg2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cxnSp>
          <p:nvCxnSpPr>
            <p:cNvPr id="134" name="Straight Connector 133"/>
            <p:cNvCxnSpPr/>
            <p:nvPr/>
          </p:nvCxnSpPr>
          <p:spPr>
            <a:xfrm>
              <a:off x="1845932" y="4358276"/>
              <a:ext cx="784745" cy="0"/>
            </a:xfrm>
            <a:prstGeom prst="line">
              <a:avLst/>
            </a:prstGeom>
            <a:ln>
              <a:solidFill>
                <a:srgbClr val="EE403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6" name="TextBox 135"/>
          <p:cNvSpPr txBox="1"/>
          <p:nvPr/>
        </p:nvSpPr>
        <p:spPr>
          <a:xfrm>
            <a:off x="5780970" y="4124525"/>
            <a:ext cx="10040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900" dirty="0" smtClean="0">
                <a:latin typeface="+mn-lt"/>
              </a:rPr>
              <a:t>5280 pixels</a:t>
            </a:r>
          </a:p>
        </p:txBody>
      </p:sp>
      <p:sp>
        <p:nvSpPr>
          <p:cNvPr id="137" name="TextBox 136"/>
          <p:cNvSpPr txBox="1"/>
          <p:nvPr/>
        </p:nvSpPr>
        <p:spPr>
          <a:xfrm rot="5400000">
            <a:off x="8306780" y="3123168"/>
            <a:ext cx="10040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900" dirty="0" smtClean="0">
                <a:latin typeface="+mn-lt"/>
              </a:rPr>
              <a:t>1890 pixels</a:t>
            </a:r>
          </a:p>
        </p:txBody>
      </p:sp>
    </p:spTree>
    <p:extLst>
      <p:ext uri="{BB962C8B-B14F-4D97-AF65-F5344CB8AC3E}">
        <p14:creationId xmlns:p14="http://schemas.microsoft.com/office/powerpoint/2010/main" val="403835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294724" y="1158972"/>
            <a:ext cx="5391060" cy="3483592"/>
          </a:xfrm>
        </p:spPr>
        <p:txBody>
          <a:bodyPr/>
          <a:lstStyle/>
          <a:p>
            <a:pPr marL="68263" indent="0">
              <a:buClr>
                <a:srgbClr val="C00000"/>
              </a:buClr>
              <a:buNone/>
            </a:pPr>
            <a:r>
              <a:rPr lang="en-US" dirty="0" smtClean="0">
                <a:latin typeface="+mj-lt"/>
              </a:rPr>
              <a:t>Allows for user control of all Leyard </a:t>
            </a:r>
            <a:r>
              <a:rPr lang="en-US" dirty="0" err="1" smtClean="0">
                <a:latin typeface="+mj-lt"/>
              </a:rPr>
              <a:t>WallSync</a:t>
            </a:r>
            <a:r>
              <a:rPr lang="en-US" dirty="0" smtClean="0">
                <a:latin typeface="+mj-lt"/>
              </a:rPr>
              <a:t> features:</a:t>
            </a:r>
          </a:p>
          <a:p>
            <a:pPr lvl="1">
              <a:buClr>
                <a:srgbClr val="C00000"/>
              </a:buClr>
            </a:pPr>
            <a:r>
              <a:rPr lang="en-US" dirty="0" smtClean="0">
                <a:latin typeface="+mj-lt"/>
              </a:rPr>
              <a:t>Turn on/off Smart (Auto) </a:t>
            </a:r>
            <a:r>
              <a:rPr lang="en-US" dirty="0" err="1" smtClean="0">
                <a:latin typeface="+mj-lt"/>
              </a:rPr>
              <a:t>Genlock</a:t>
            </a:r>
            <a:endParaRPr lang="en-US" dirty="0" smtClean="0">
              <a:latin typeface="+mj-lt"/>
            </a:endParaRPr>
          </a:p>
          <a:p>
            <a:pPr lvl="1">
              <a:buClr>
                <a:srgbClr val="C00000"/>
              </a:buClr>
            </a:pPr>
            <a:r>
              <a:rPr lang="en-US" dirty="0" smtClean="0">
                <a:latin typeface="+mj-lt"/>
              </a:rPr>
              <a:t>Set sync reference per VC</a:t>
            </a:r>
          </a:p>
          <a:p>
            <a:pPr lvl="1">
              <a:buClr>
                <a:srgbClr val="C00000"/>
              </a:buClr>
            </a:pPr>
            <a:r>
              <a:rPr lang="en-US" dirty="0" smtClean="0">
                <a:latin typeface="+mj-lt"/>
              </a:rPr>
              <a:t>Turn on/off scan inversion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(only applies to LCD)</a:t>
            </a:r>
            <a:endParaRPr lang="en-US" dirty="0">
              <a:latin typeface="+mj-lt"/>
            </a:endParaRP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Leyard </a:t>
            </a:r>
            <a:r>
              <a:rPr lang="en-US" b="1" dirty="0" err="1" smtClean="0"/>
              <a:t>WallDirector</a:t>
            </a:r>
            <a:r>
              <a:rPr lang="en-US" b="1" dirty="0" smtClean="0"/>
              <a:t> Software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63972" y="694327"/>
            <a:ext cx="8678862" cy="373568"/>
          </a:xfrm>
        </p:spPr>
        <p:txBody>
          <a:bodyPr/>
          <a:lstStyle/>
          <a:p>
            <a:pPr marL="58738" indent="0"/>
            <a:r>
              <a:rPr lang="en-US" sz="1800" dirty="0" smtClean="0">
                <a:latin typeface="+mj-lt"/>
              </a:rPr>
              <a:t>Simple, Comprehensive Interface For Clarity Matrix G3 and Leyard DirectLight X</a:t>
            </a:r>
            <a:endParaRPr lang="en-US" sz="18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8873" y="1568478"/>
            <a:ext cx="4526073" cy="24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833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Configuring Leyard </a:t>
            </a:r>
            <a:r>
              <a:rPr lang="en-US" dirty="0" err="1" smtClean="0"/>
              <a:t>WallSync</a:t>
            </a:r>
            <a:endParaRPr lang="en-US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627519" y="791964"/>
            <a:ext cx="7833729" cy="685800"/>
          </a:xfrm>
        </p:spPr>
        <p:txBody>
          <a:bodyPr/>
          <a:lstStyle/>
          <a:p>
            <a:pPr marL="68263" indent="0">
              <a:buNone/>
            </a:pPr>
            <a:r>
              <a:rPr lang="en-US" dirty="0" smtClean="0"/>
              <a:t>Smart (Auto) Genlock (default):</a:t>
            </a:r>
          </a:p>
          <a:p>
            <a:pPr lvl="1"/>
            <a:r>
              <a:rPr lang="en-US" dirty="0" smtClean="0"/>
              <a:t>Automatically </a:t>
            </a:r>
            <a:r>
              <a:rPr lang="en-US" dirty="0" err="1" smtClean="0"/>
              <a:t>genlocks</a:t>
            </a:r>
            <a:r>
              <a:rPr lang="en-US" dirty="0" smtClean="0"/>
              <a:t> video wall to whichever input source is configured as the Planar Big Picture Plus (full screen) source</a:t>
            </a:r>
            <a:br>
              <a:rPr lang="en-US" dirty="0" smtClean="0"/>
            </a:br>
            <a:endParaRPr lang="en-US" dirty="0" smtClean="0"/>
          </a:p>
          <a:p>
            <a:pPr marL="68263" indent="0">
              <a:buNone/>
            </a:pPr>
            <a:r>
              <a:rPr lang="en-US" dirty="0" smtClean="0"/>
              <a:t>Set Sync Reference (per Leyard Video </a:t>
            </a:r>
            <a:r>
              <a:rPr lang="en-US" dirty="0"/>
              <a:t>C</a:t>
            </a:r>
            <a:r>
              <a:rPr lang="en-US" dirty="0" smtClean="0"/>
              <a:t>ontroller):</a:t>
            </a:r>
          </a:p>
          <a:p>
            <a:pPr lvl="1"/>
            <a:r>
              <a:rPr lang="en-US" dirty="0" smtClean="0"/>
              <a:t>Smart (Auto) </a:t>
            </a:r>
            <a:r>
              <a:rPr lang="en-US" dirty="0" err="1" smtClean="0"/>
              <a:t>Genlock</a:t>
            </a:r>
            <a:r>
              <a:rPr lang="en-US" dirty="0" smtClean="0"/>
              <a:t> (default)</a:t>
            </a:r>
          </a:p>
          <a:p>
            <a:pPr lvl="1"/>
            <a:r>
              <a:rPr lang="en-US" dirty="0" smtClean="0"/>
              <a:t>Sync In</a:t>
            </a:r>
          </a:p>
          <a:p>
            <a:pPr lvl="1"/>
            <a:r>
              <a:rPr lang="en-US" dirty="0" smtClean="0"/>
              <a:t>HDMI 1, 2, 3 or 4 In</a:t>
            </a:r>
          </a:p>
          <a:p>
            <a:pPr lvl="1"/>
            <a:r>
              <a:rPr lang="en-US" dirty="0" smtClean="0"/>
              <a:t>DisplayPort In (Loop In)</a:t>
            </a:r>
            <a:br>
              <a:rPr lang="en-US" dirty="0" smtClean="0"/>
            </a:br>
            <a:endParaRPr lang="en-US" dirty="0"/>
          </a:p>
          <a:p>
            <a:pPr marL="68263" indent="0">
              <a:buNone/>
            </a:pPr>
            <a:r>
              <a:rPr lang="en-US" dirty="0" smtClean="0"/>
              <a:t>Scan Inversion (per video wall) – </a:t>
            </a:r>
            <a:r>
              <a:rPr lang="en-US" i="1" dirty="0" smtClean="0"/>
              <a:t>Only applies to Clarity Matrix G3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On (default) – Self-configures to every even number row of displays</a:t>
            </a:r>
          </a:p>
          <a:p>
            <a:pPr lvl="1"/>
            <a:r>
              <a:rPr lang="en-US" dirty="0" smtClean="0"/>
              <a:t>Off</a:t>
            </a:r>
            <a:endParaRPr lang="en-US" dirty="0" smtClean="0">
              <a:solidFill>
                <a:srgbClr val="FFFF00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33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548165" y="4346638"/>
            <a:ext cx="3187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2764" y="138910"/>
            <a:ext cx="8792310" cy="464342"/>
          </a:xfrm>
        </p:spPr>
        <p:txBody>
          <a:bodyPr/>
          <a:lstStyle/>
          <a:p>
            <a:r>
              <a:rPr lang="en-US" dirty="0" smtClean="0"/>
              <a:t>Addressing Challenges of </a:t>
            </a:r>
            <a:r>
              <a:rPr lang="en-US" dirty="0"/>
              <a:t>LED with Leyard </a:t>
            </a:r>
            <a:r>
              <a:rPr lang="en-US" dirty="0" err="1"/>
              <a:t>WallSync</a:t>
            </a:r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Accommodating Uncommon Resolutions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15127" y="1190859"/>
            <a:ext cx="50508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+mn-lt"/>
              </a:rPr>
              <a:t>Sync or </a:t>
            </a:r>
            <a:r>
              <a:rPr lang="en-US" sz="1400" dirty="0" err="1" smtClean="0">
                <a:latin typeface="+mn-lt"/>
              </a:rPr>
              <a:t>genlock</a:t>
            </a:r>
            <a:r>
              <a:rPr lang="en-US" sz="1400" dirty="0" smtClean="0">
                <a:latin typeface="+mn-lt"/>
              </a:rPr>
              <a:t> to 1 source</a:t>
            </a:r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+mn-lt"/>
              </a:rPr>
              <a:t>Sync multiple VCs</a:t>
            </a:r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+mn-lt"/>
              </a:rPr>
              <a:t>&gt; 4K video wall with perfectly synchronized video playback and no tearing between 1080 bezel-less sections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7934" y="2544189"/>
            <a:ext cx="2605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1200" dirty="0" smtClean="0">
                <a:latin typeface="+mn-lt"/>
              </a:rPr>
              <a:t>Example:</a:t>
            </a:r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+mn-lt"/>
              </a:rPr>
              <a:t>Leyard DirectLight X </a:t>
            </a:r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+mn-lt"/>
              </a:rPr>
              <a:t>1.2mm pixel pitch</a:t>
            </a:r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+mn-lt"/>
              </a:rPr>
              <a:t>11 x 7 LED cabinet configuration</a:t>
            </a:r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latin typeface="+mn-lt"/>
              </a:rPr>
              <a:t>2 Video Controllers</a:t>
            </a:r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200" dirty="0" smtClean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2512" y="4271152"/>
            <a:ext cx="6678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buClr>
                <a:schemeClr val="accent1"/>
              </a:buClr>
            </a:pPr>
            <a:r>
              <a:rPr lang="en-US" sz="1000" dirty="0" smtClean="0">
                <a:latin typeface="+mn-lt"/>
              </a:rPr>
              <a:t>1 source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96368" y="2108613"/>
            <a:ext cx="2258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1000" dirty="0" smtClean="0">
                <a:latin typeface="+mn-lt"/>
              </a:rPr>
              <a:t>Scale 1 video across the video wall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907950" y="2358527"/>
            <a:ext cx="6795093" cy="2176518"/>
            <a:chOff x="1907950" y="2358527"/>
            <a:chExt cx="6795093" cy="2176518"/>
          </a:xfrm>
        </p:grpSpPr>
        <p:cxnSp>
          <p:nvCxnSpPr>
            <p:cNvPr id="28" name="Elbow Connector 27"/>
            <p:cNvCxnSpPr/>
            <p:nvPr/>
          </p:nvCxnSpPr>
          <p:spPr>
            <a:xfrm rot="5400000">
              <a:off x="5028942" y="1512228"/>
              <a:ext cx="406430" cy="5549697"/>
            </a:xfrm>
            <a:prstGeom prst="bentConnector2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Elbow Connector 49"/>
            <p:cNvCxnSpPr/>
            <p:nvPr/>
          </p:nvCxnSpPr>
          <p:spPr>
            <a:xfrm rot="5400000">
              <a:off x="5073382" y="1556981"/>
              <a:ext cx="406430" cy="5549697"/>
            </a:xfrm>
            <a:prstGeom prst="bentConnector2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Elbow Connector 43"/>
            <p:cNvCxnSpPr/>
            <p:nvPr/>
          </p:nvCxnSpPr>
          <p:spPr>
            <a:xfrm flipV="1">
              <a:off x="2039288" y="4127207"/>
              <a:ext cx="3610857" cy="237917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Elbow Connector 46"/>
            <p:cNvCxnSpPr/>
            <p:nvPr/>
          </p:nvCxnSpPr>
          <p:spPr>
            <a:xfrm flipV="1">
              <a:off x="1995417" y="4086170"/>
              <a:ext cx="3610857" cy="237917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Elbow Connector 47"/>
            <p:cNvCxnSpPr/>
            <p:nvPr/>
          </p:nvCxnSpPr>
          <p:spPr>
            <a:xfrm flipV="1">
              <a:off x="1954065" y="4040370"/>
              <a:ext cx="3610857" cy="237917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Elbow Connector 48"/>
            <p:cNvCxnSpPr/>
            <p:nvPr/>
          </p:nvCxnSpPr>
          <p:spPr>
            <a:xfrm flipV="1">
              <a:off x="1907950" y="3997807"/>
              <a:ext cx="3610857" cy="237917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3489596" y="2358527"/>
              <a:ext cx="5213446" cy="1760562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489597" y="3116715"/>
              <a:ext cx="1910687" cy="1003111"/>
            </a:xfrm>
            <a:prstGeom prst="rect">
              <a:avLst/>
            </a:prstGeom>
            <a:noFill/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400284" y="3116715"/>
              <a:ext cx="1910687" cy="1003111"/>
            </a:xfrm>
            <a:prstGeom prst="rect">
              <a:avLst/>
            </a:prstGeom>
            <a:noFill/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310971" y="3116715"/>
              <a:ext cx="1392071" cy="1003111"/>
            </a:xfrm>
            <a:prstGeom prst="rect">
              <a:avLst/>
            </a:prstGeom>
            <a:noFill/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89596" y="2359264"/>
              <a:ext cx="1910687" cy="757451"/>
            </a:xfrm>
            <a:prstGeom prst="rect">
              <a:avLst/>
            </a:prstGeom>
            <a:noFill/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310971" y="2359264"/>
              <a:ext cx="1392072" cy="757451"/>
            </a:xfrm>
            <a:prstGeom prst="rect">
              <a:avLst/>
            </a:prstGeom>
            <a:noFill/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00283" y="2359264"/>
              <a:ext cx="1910687" cy="757451"/>
            </a:xfrm>
            <a:prstGeom prst="rect">
              <a:avLst/>
            </a:prstGeom>
            <a:noFill/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99119" y="3316973"/>
              <a:ext cx="188193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US" sz="1200" dirty="0" smtClean="0">
                  <a:solidFill>
                    <a:schemeClr val="bg2">
                      <a:lumMod val="95000"/>
                      <a:lumOff val="5000"/>
                    </a:schemeClr>
                  </a:solidFill>
                  <a:latin typeface="+mn-lt"/>
                </a:rPr>
                <a:t>4 x 4</a:t>
              </a:r>
              <a:endParaRPr lang="en-US" sz="1800" dirty="0">
                <a:solidFill>
                  <a:schemeClr val="bg2">
                    <a:lumMod val="95000"/>
                    <a:lumOff val="5000"/>
                  </a:schemeClr>
                </a:solidFill>
              </a:endParaRPr>
            </a:p>
            <a:p>
              <a:pPr algn="ctr">
                <a:buClr>
                  <a:schemeClr val="accent1"/>
                </a:buClr>
              </a:pPr>
              <a:r>
                <a:rPr lang="en-US" sz="1000" dirty="0" smtClean="0">
                  <a:solidFill>
                    <a:schemeClr val="bg2">
                      <a:lumMod val="95000"/>
                      <a:lumOff val="5000"/>
                    </a:schemeClr>
                  </a:solidFill>
                </a:rPr>
                <a:t>VC 1, OUT 3</a:t>
              </a:r>
            </a:p>
            <a:p>
              <a:pPr algn="ctr">
                <a:buClr>
                  <a:schemeClr val="accent1"/>
                </a:buClr>
              </a:pPr>
              <a:r>
                <a:rPr lang="en-US" sz="900" dirty="0">
                  <a:solidFill>
                    <a:schemeClr val="bg2">
                      <a:lumMod val="95000"/>
                      <a:lumOff val="5000"/>
                    </a:schemeClr>
                  </a:solidFill>
                </a:rPr>
                <a:t>(1920 x 810</a:t>
              </a:r>
              <a:r>
                <a:rPr lang="en-US" sz="900" dirty="0" smtClean="0">
                  <a:solidFill>
                    <a:schemeClr val="bg2">
                      <a:lumMod val="95000"/>
                      <a:lumOff val="5000"/>
                    </a:schemeClr>
                  </a:solidFill>
                </a:rPr>
                <a:t>)</a:t>
              </a:r>
              <a:endParaRPr lang="en-US" sz="1000" dirty="0">
                <a:solidFill>
                  <a:schemeClr val="bg2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330197" y="3316973"/>
              <a:ext cx="1363178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US" sz="1200" dirty="0" smtClean="0">
                  <a:solidFill>
                    <a:schemeClr val="bg2">
                      <a:lumMod val="95000"/>
                      <a:lumOff val="5000"/>
                    </a:schemeClr>
                  </a:solidFill>
                  <a:latin typeface="+mn-lt"/>
                </a:rPr>
                <a:t>3 x 4</a:t>
              </a:r>
              <a:endParaRPr lang="en-US" sz="1800" dirty="0">
                <a:solidFill>
                  <a:schemeClr val="bg2">
                    <a:lumMod val="95000"/>
                    <a:lumOff val="5000"/>
                  </a:schemeClr>
                </a:solidFill>
              </a:endParaRPr>
            </a:p>
            <a:p>
              <a:pPr algn="ctr">
                <a:buClr>
                  <a:schemeClr val="accent1"/>
                </a:buClr>
              </a:pPr>
              <a:r>
                <a:rPr lang="en-US" sz="1000" dirty="0" smtClean="0">
                  <a:solidFill>
                    <a:schemeClr val="bg2">
                      <a:lumMod val="95000"/>
                      <a:lumOff val="5000"/>
                    </a:schemeClr>
                  </a:solidFill>
                </a:rPr>
                <a:t>VC 2, OUT 2</a:t>
              </a:r>
            </a:p>
            <a:p>
              <a:pPr algn="ctr">
                <a:buClr>
                  <a:schemeClr val="accent1"/>
                </a:buClr>
              </a:pPr>
              <a:r>
                <a:rPr lang="en-US" sz="900" dirty="0">
                  <a:solidFill>
                    <a:schemeClr val="bg2">
                      <a:lumMod val="95000"/>
                      <a:lumOff val="5000"/>
                    </a:schemeClr>
                  </a:solidFill>
                </a:rPr>
                <a:t>(</a:t>
              </a:r>
              <a:r>
                <a:rPr lang="en-US" sz="900" dirty="0" smtClean="0">
                  <a:solidFill>
                    <a:schemeClr val="bg2">
                      <a:lumMod val="95000"/>
                      <a:lumOff val="5000"/>
                    </a:schemeClr>
                  </a:solidFill>
                </a:rPr>
                <a:t>1440 </a:t>
              </a:r>
              <a:r>
                <a:rPr lang="en-US" sz="900" dirty="0">
                  <a:solidFill>
                    <a:schemeClr val="bg2">
                      <a:lumMod val="95000"/>
                      <a:lumOff val="5000"/>
                    </a:schemeClr>
                  </a:solidFill>
                </a:rPr>
                <a:t>x 810</a:t>
              </a:r>
              <a:r>
                <a:rPr lang="en-US" sz="900" dirty="0" smtClean="0">
                  <a:solidFill>
                    <a:schemeClr val="bg2">
                      <a:lumMod val="95000"/>
                      <a:lumOff val="5000"/>
                    </a:schemeClr>
                  </a:solidFill>
                </a:rPr>
                <a:t>)</a:t>
              </a:r>
              <a:endParaRPr lang="en-US" sz="1000" dirty="0">
                <a:solidFill>
                  <a:schemeClr val="bg2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19510" y="3316973"/>
              <a:ext cx="1872233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US" sz="1200" dirty="0" smtClean="0">
                  <a:solidFill>
                    <a:schemeClr val="bg2">
                      <a:lumMod val="95000"/>
                      <a:lumOff val="5000"/>
                    </a:schemeClr>
                  </a:solidFill>
                  <a:latin typeface="+mn-lt"/>
                </a:rPr>
                <a:t>4 x 4</a:t>
              </a:r>
              <a:endParaRPr lang="en-US" sz="1800" dirty="0">
                <a:solidFill>
                  <a:schemeClr val="bg2">
                    <a:lumMod val="95000"/>
                    <a:lumOff val="5000"/>
                  </a:schemeClr>
                </a:solidFill>
              </a:endParaRPr>
            </a:p>
            <a:p>
              <a:pPr algn="ctr">
                <a:buClr>
                  <a:schemeClr val="accent1"/>
                </a:buClr>
              </a:pPr>
              <a:r>
                <a:rPr lang="en-US" sz="1000" dirty="0">
                  <a:solidFill>
                    <a:schemeClr val="bg2">
                      <a:lumMod val="95000"/>
                      <a:lumOff val="5000"/>
                    </a:schemeClr>
                  </a:solidFill>
                </a:rPr>
                <a:t>VC </a:t>
              </a:r>
              <a:r>
                <a:rPr lang="en-US" sz="1000" dirty="0" smtClean="0">
                  <a:solidFill>
                    <a:schemeClr val="bg2">
                      <a:lumMod val="95000"/>
                      <a:lumOff val="5000"/>
                    </a:schemeClr>
                  </a:solidFill>
                </a:rPr>
                <a:t>1, OUT 4</a:t>
              </a:r>
            </a:p>
            <a:p>
              <a:pPr algn="ctr">
                <a:buClr>
                  <a:schemeClr val="accent1"/>
                </a:buClr>
              </a:pPr>
              <a:r>
                <a:rPr lang="en-US" sz="900" dirty="0">
                  <a:solidFill>
                    <a:schemeClr val="bg2">
                      <a:lumMod val="95000"/>
                      <a:lumOff val="5000"/>
                    </a:schemeClr>
                  </a:solidFill>
                </a:rPr>
                <a:t>(1920 x 810</a:t>
              </a:r>
              <a:r>
                <a:rPr lang="en-US" sz="900" dirty="0" smtClean="0">
                  <a:solidFill>
                    <a:schemeClr val="bg2">
                      <a:lumMod val="95000"/>
                      <a:lumOff val="5000"/>
                    </a:schemeClr>
                  </a:solidFill>
                </a:rPr>
                <a:t>)</a:t>
              </a:r>
              <a:endParaRPr lang="en-US" sz="1000" dirty="0">
                <a:solidFill>
                  <a:schemeClr val="bg2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89453" y="2421671"/>
              <a:ext cx="1881936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US" sz="1200" dirty="0" smtClean="0">
                  <a:solidFill>
                    <a:schemeClr val="bg2">
                      <a:lumMod val="95000"/>
                      <a:lumOff val="5000"/>
                    </a:schemeClr>
                  </a:solidFill>
                  <a:latin typeface="+mn-lt"/>
                </a:rPr>
                <a:t>4 x 3</a:t>
              </a:r>
            </a:p>
            <a:p>
              <a:pPr algn="ctr">
                <a:buClr>
                  <a:schemeClr val="accent1"/>
                </a:buClr>
              </a:pPr>
              <a:r>
                <a:rPr lang="en-US" sz="1000" dirty="0" smtClean="0">
                  <a:solidFill>
                    <a:schemeClr val="bg2">
                      <a:lumMod val="95000"/>
                      <a:lumOff val="5000"/>
                    </a:schemeClr>
                  </a:solidFill>
                  <a:latin typeface="+mn-lt"/>
                </a:rPr>
                <a:t>VC 1, OUT 1</a:t>
              </a:r>
              <a:br>
                <a:rPr lang="en-US" sz="1000" dirty="0" smtClean="0">
                  <a:solidFill>
                    <a:schemeClr val="bg2">
                      <a:lumMod val="95000"/>
                      <a:lumOff val="5000"/>
                    </a:schemeClr>
                  </a:solidFill>
                  <a:latin typeface="+mn-lt"/>
                </a:rPr>
              </a:br>
              <a:r>
                <a:rPr lang="en-US" sz="900" dirty="0" smtClean="0">
                  <a:solidFill>
                    <a:schemeClr val="bg2">
                      <a:lumMod val="95000"/>
                      <a:lumOff val="5000"/>
                    </a:schemeClr>
                  </a:solidFill>
                  <a:latin typeface="+mn-lt"/>
                </a:rPr>
                <a:t>(1920 x 810)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330197" y="2421671"/>
              <a:ext cx="13728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US" sz="1200" dirty="0" smtClean="0">
                  <a:solidFill>
                    <a:schemeClr val="bg2">
                      <a:lumMod val="95000"/>
                      <a:lumOff val="5000"/>
                    </a:schemeClr>
                  </a:solidFill>
                  <a:latin typeface="+mn-lt"/>
                </a:rPr>
                <a:t>3 x 3</a:t>
              </a:r>
              <a:endParaRPr lang="en-US" sz="1800" dirty="0">
                <a:solidFill>
                  <a:schemeClr val="bg2">
                    <a:lumMod val="95000"/>
                    <a:lumOff val="5000"/>
                  </a:schemeClr>
                </a:solidFill>
              </a:endParaRPr>
            </a:p>
            <a:p>
              <a:pPr algn="ctr">
                <a:buClr>
                  <a:schemeClr val="accent1"/>
                </a:buClr>
              </a:pPr>
              <a:r>
                <a:rPr lang="en-US" sz="1000" dirty="0" smtClean="0">
                  <a:solidFill>
                    <a:schemeClr val="bg2">
                      <a:lumMod val="95000"/>
                      <a:lumOff val="5000"/>
                    </a:schemeClr>
                  </a:solidFill>
                </a:rPr>
                <a:t>VC 2, OUT 1</a:t>
              </a:r>
            </a:p>
            <a:p>
              <a:pPr algn="ctr">
                <a:buClr>
                  <a:schemeClr val="accent1"/>
                </a:buClr>
              </a:pPr>
              <a:r>
                <a:rPr lang="en-US" sz="900" dirty="0" smtClean="0">
                  <a:solidFill>
                    <a:schemeClr val="bg2">
                      <a:lumMod val="95000"/>
                      <a:lumOff val="5000"/>
                    </a:schemeClr>
                  </a:solidFill>
                </a:rPr>
                <a:t>(1440 </a:t>
              </a:r>
              <a:r>
                <a:rPr lang="en-US" sz="900" dirty="0">
                  <a:solidFill>
                    <a:schemeClr val="bg2">
                      <a:lumMod val="95000"/>
                      <a:lumOff val="5000"/>
                    </a:schemeClr>
                  </a:solidFill>
                </a:rPr>
                <a:t>x 810</a:t>
              </a:r>
              <a:r>
                <a:rPr lang="en-US" sz="900" dirty="0" smtClean="0">
                  <a:solidFill>
                    <a:schemeClr val="bg2">
                      <a:lumMod val="95000"/>
                      <a:lumOff val="5000"/>
                    </a:schemeClr>
                  </a:solidFill>
                </a:rPr>
                <a:t>)</a:t>
              </a:r>
              <a:endParaRPr lang="en-US" sz="900" dirty="0">
                <a:solidFill>
                  <a:schemeClr val="bg2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419510" y="2421671"/>
              <a:ext cx="1872233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US" sz="1200" dirty="0" smtClean="0">
                  <a:solidFill>
                    <a:schemeClr val="bg2">
                      <a:lumMod val="95000"/>
                      <a:lumOff val="5000"/>
                    </a:schemeClr>
                  </a:solidFill>
                  <a:latin typeface="+mn-lt"/>
                </a:rPr>
                <a:t>4 x 3</a:t>
              </a:r>
            </a:p>
            <a:p>
              <a:pPr algn="ctr">
                <a:buClr>
                  <a:schemeClr val="accent1"/>
                </a:buClr>
              </a:pPr>
              <a:r>
                <a:rPr lang="en-US" sz="1000" dirty="0">
                  <a:solidFill>
                    <a:schemeClr val="bg2">
                      <a:lumMod val="95000"/>
                      <a:lumOff val="5000"/>
                    </a:schemeClr>
                  </a:solidFill>
                </a:rPr>
                <a:t>VC </a:t>
              </a:r>
              <a:r>
                <a:rPr lang="en-US" sz="1000" dirty="0" smtClean="0">
                  <a:solidFill>
                    <a:schemeClr val="bg2">
                      <a:lumMod val="95000"/>
                      <a:lumOff val="5000"/>
                    </a:schemeClr>
                  </a:solidFill>
                </a:rPr>
                <a:t>1, OUT 2</a:t>
              </a:r>
            </a:p>
            <a:p>
              <a:pPr algn="ctr">
                <a:buClr>
                  <a:schemeClr val="accent1"/>
                </a:buClr>
              </a:pPr>
              <a:r>
                <a:rPr lang="en-US" sz="900" dirty="0">
                  <a:solidFill>
                    <a:schemeClr val="bg2">
                      <a:lumMod val="95000"/>
                      <a:lumOff val="5000"/>
                    </a:schemeClr>
                  </a:solidFill>
                </a:rPr>
                <a:t>(1920 x 810</a:t>
              </a:r>
              <a:r>
                <a:rPr lang="en-US" sz="900" dirty="0" smtClean="0">
                  <a:solidFill>
                    <a:schemeClr val="bg2">
                      <a:lumMod val="95000"/>
                      <a:lumOff val="5000"/>
                    </a:schemeClr>
                  </a:solidFill>
                </a:rPr>
                <a:t>)</a:t>
              </a:r>
              <a:endParaRPr lang="en-US" sz="900" dirty="0">
                <a:solidFill>
                  <a:schemeClr val="bg2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499120" y="2358527"/>
              <a:ext cx="3803427" cy="1760562"/>
            </a:xfrm>
            <a:prstGeom prst="rect">
              <a:avLst/>
            </a:prstGeom>
            <a:noFill/>
            <a:ln>
              <a:solidFill>
                <a:srgbClr val="EE403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321775" y="2358527"/>
              <a:ext cx="1371600" cy="1760562"/>
            </a:xfrm>
            <a:prstGeom prst="rect">
              <a:avLst/>
            </a:prstGeom>
            <a:noFill/>
            <a:ln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740091" y="4185804"/>
            <a:ext cx="1003110" cy="22925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740091" y="4421879"/>
            <a:ext cx="1003110" cy="2286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1845932" y="4353641"/>
            <a:ext cx="784745" cy="0"/>
          </a:xfrm>
          <a:prstGeom prst="line">
            <a:avLst/>
          </a:prstGeom>
          <a:ln>
            <a:solidFill>
              <a:srgbClr val="EE403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841378" y="4594154"/>
            <a:ext cx="784745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022280" y="4196891"/>
            <a:ext cx="42293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700" dirty="0" smtClean="0">
                <a:latin typeface="+mn-lt"/>
              </a:rPr>
              <a:t>VC 1</a:t>
            </a:r>
            <a:endParaRPr lang="en-US" sz="1000" dirty="0" smtClean="0"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34939" y="4425491"/>
            <a:ext cx="42293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700" dirty="0" smtClean="0">
                <a:latin typeface="+mn-lt"/>
              </a:rPr>
              <a:t>VC 2</a:t>
            </a:r>
            <a:endParaRPr lang="en-US" sz="1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932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2764" y="138910"/>
            <a:ext cx="8920780" cy="464342"/>
          </a:xfrm>
        </p:spPr>
        <p:txBody>
          <a:bodyPr/>
          <a:lstStyle/>
          <a:p>
            <a:r>
              <a:rPr lang="en-US" dirty="0" smtClean="0"/>
              <a:t>How to Apply Leyard </a:t>
            </a:r>
            <a:r>
              <a:rPr lang="en-US" dirty="0" err="1" smtClean="0"/>
              <a:t>WallSync</a:t>
            </a:r>
            <a:r>
              <a:rPr lang="en-US" dirty="0" smtClean="0"/>
              <a:t> to 1-VC Video Walls</a:t>
            </a:r>
            <a:endParaRPr lang="en-US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616089" y="793489"/>
            <a:ext cx="7833729" cy="912876"/>
          </a:xfrm>
        </p:spPr>
        <p:txBody>
          <a:bodyPr/>
          <a:lstStyle/>
          <a:p>
            <a:pPr marL="68263" indent="0">
              <a:buNone/>
            </a:pPr>
            <a:r>
              <a:rPr lang="en-US" dirty="0" smtClean="0"/>
              <a:t>Two Use Cases: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Sync In hardware allows for </a:t>
            </a:r>
            <a:r>
              <a:rPr lang="en-US" dirty="0" err="1" smtClean="0"/>
              <a:t>genlocking</a:t>
            </a:r>
            <a:r>
              <a:rPr lang="en-US" dirty="0" smtClean="0"/>
              <a:t> to external source</a:t>
            </a:r>
          </a:p>
          <a:p>
            <a:pPr>
              <a:buFont typeface="+mj-lt"/>
              <a:buAutoNum type="arabicPeriod"/>
            </a:pP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Scan </a:t>
            </a:r>
            <a:r>
              <a:rPr lang="en-US" dirty="0" smtClean="0"/>
              <a:t>Inversion has value in 2x2 Clarity Matrix G3 LCD video walls with horizontal-motion video performance along horizontal bezel.  (Does not require Sync board in VC)</a:t>
            </a:r>
          </a:p>
          <a:p>
            <a:pPr>
              <a:buFont typeface="+mj-lt"/>
              <a:buAutoNum type="arabicPeriod"/>
            </a:pPr>
            <a:endParaRPr lang="en-US" dirty="0" smtClean="0"/>
          </a:p>
          <a:p>
            <a:pPr marL="68263" indent="0">
              <a:buNone/>
            </a:pPr>
            <a:r>
              <a:rPr lang="en-US" dirty="0" smtClean="0"/>
              <a:t>For syncing to a video source connected to the VC, the VC already synchronizes the 4 video outputs to a single clock.</a:t>
            </a:r>
          </a:p>
          <a:p>
            <a:pPr lvl="1"/>
            <a:r>
              <a:rPr lang="en-US" dirty="0" smtClean="0"/>
              <a:t>With a multi-VC wall, the sync cable between VCs ensures synchronization</a:t>
            </a:r>
          </a:p>
          <a:p>
            <a:pPr lvl="1"/>
            <a:r>
              <a:rPr lang="en-US" dirty="0" smtClean="0"/>
              <a:t>Syncing on DisplayPort In (loop channel) with no sync cable interconnection works well too as a means to sync VCs</a:t>
            </a:r>
          </a:p>
          <a:p>
            <a:pPr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66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Leyard </a:t>
            </a:r>
            <a:r>
              <a:rPr lang="en-US" dirty="0" err="1" smtClean="0"/>
              <a:t>WallSync</a:t>
            </a:r>
            <a:r>
              <a:rPr lang="en-US" dirty="0" smtClean="0"/>
              <a:t> </a:t>
            </a:r>
            <a:r>
              <a:rPr lang="en-US" dirty="0"/>
              <a:t>Launch Timing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143776"/>
              </p:ext>
            </p:extLst>
          </p:nvPr>
        </p:nvGraphicFramePr>
        <p:xfrm>
          <a:off x="342805" y="1142344"/>
          <a:ext cx="8505263" cy="32461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949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55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Date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Item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May</a:t>
                      </a:r>
                      <a:r>
                        <a:rPr lang="en-US" sz="1300" baseline="0" dirty="0" smtClean="0"/>
                        <a:t> 23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300" dirty="0" smtClean="0"/>
                        <a:t>Press Release for Clarity Matrix G3 with Leyard </a:t>
                      </a:r>
                      <a:r>
                        <a:rPr lang="en-US" sz="1300" dirty="0" err="1" smtClean="0"/>
                        <a:t>WallSync</a:t>
                      </a:r>
                      <a:endParaRPr lang="en-US" sz="1300" baseline="0" dirty="0" smtClean="0"/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300" baseline="0" dirty="0" smtClean="0"/>
                        <a:t>Updated Clarity Matrix G3 web pages on Planar.com and Leyard.com sites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300" baseline="0" dirty="0" smtClean="0"/>
                        <a:t>Updated Clarity Matrix G3 Brochure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300" baseline="0" dirty="0" smtClean="0"/>
                        <a:t>Updated Clarity Matrix G3 Bid Specs – Partner Portal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In</a:t>
                      </a:r>
                      <a:r>
                        <a:rPr lang="en-US" sz="1300" baseline="0" dirty="0" smtClean="0"/>
                        <a:t> process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Sync Board hardware now being cut into all VC stock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In process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300" baseline="0" dirty="0" smtClean="0"/>
                        <a:t>Clarity Matrix G3 </a:t>
                      </a:r>
                      <a:r>
                        <a:rPr lang="en-US" sz="1300" dirty="0" smtClean="0"/>
                        <a:t>in Demo fleet</a:t>
                      </a:r>
                      <a:r>
                        <a:rPr lang="en-US" sz="1300" baseline="0" dirty="0" smtClean="0"/>
                        <a:t> and showroom units updated as necessary – Ron coordinating</a:t>
                      </a:r>
                      <a:endParaRPr lang="en-US" sz="13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In</a:t>
                      </a:r>
                      <a:r>
                        <a:rPr lang="en-US" sz="1300" baseline="0" dirty="0" smtClean="0"/>
                        <a:t> process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300" baseline="0" dirty="0" smtClean="0"/>
                        <a:t>Clarity Matrix G3</a:t>
                      </a:r>
                      <a:r>
                        <a:rPr lang="en-US" sz="1300" dirty="0" smtClean="0"/>
                        <a:t> training</a:t>
                      </a:r>
                      <a:r>
                        <a:rPr lang="en-US" sz="1300" baseline="0" dirty="0" smtClean="0"/>
                        <a:t> materials being updated</a:t>
                      </a:r>
                      <a:endParaRPr lang="en-US" sz="13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June 6-9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300" dirty="0" smtClean="0"/>
                        <a:t>Demonstrate</a:t>
                      </a:r>
                      <a:r>
                        <a:rPr lang="en-US" sz="1300" baseline="0" dirty="0" smtClean="0"/>
                        <a:t> at </a:t>
                      </a:r>
                      <a:r>
                        <a:rPr lang="en-US" sz="1300" baseline="0" dirty="0" err="1" smtClean="0"/>
                        <a:t>InfoComm</a:t>
                      </a:r>
                      <a:endParaRPr lang="en-US" sz="13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June end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300" dirty="0" smtClean="0"/>
                        <a:t>Leyard </a:t>
                      </a:r>
                      <a:r>
                        <a:rPr lang="en-US" sz="1300" dirty="0" err="1" smtClean="0"/>
                        <a:t>Wall</a:t>
                      </a:r>
                      <a:r>
                        <a:rPr lang="en-US" sz="1300" baseline="0" dirty="0" err="1" smtClean="0"/>
                        <a:t>Sync</a:t>
                      </a:r>
                      <a:r>
                        <a:rPr lang="en-US" sz="1300" baseline="0" dirty="0" smtClean="0"/>
                        <a:t> software release – functionality + </a:t>
                      </a:r>
                      <a:r>
                        <a:rPr lang="en-US" sz="1300" baseline="0" dirty="0" err="1" smtClean="0"/>
                        <a:t>WallDirector</a:t>
                      </a:r>
                      <a:r>
                        <a:rPr lang="en-US" sz="1300" baseline="0" dirty="0" smtClean="0"/>
                        <a:t> UI updates </a:t>
                      </a:r>
                      <a:endParaRPr lang="en-US" sz="13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478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558939" y="1214874"/>
            <a:ext cx="7833729" cy="685800"/>
          </a:xfrm>
        </p:spPr>
        <p:txBody>
          <a:bodyPr/>
          <a:lstStyle/>
          <a:p>
            <a:r>
              <a:rPr lang="en-US" dirty="0" smtClean="0"/>
              <a:t>Upon request by customer</a:t>
            </a:r>
          </a:p>
          <a:p>
            <a:r>
              <a:rPr lang="en-US" dirty="0" smtClean="0"/>
              <a:t>For-fee upgrade service offering</a:t>
            </a:r>
          </a:p>
          <a:p>
            <a:pPr lvl="2"/>
            <a:r>
              <a:rPr lang="en-US" dirty="0" smtClean="0"/>
              <a:t>On-site VC upgrades by Leyard / Planar technician</a:t>
            </a:r>
          </a:p>
          <a:p>
            <a:pPr lvl="1"/>
            <a:endParaRPr lang="en-US" dirty="0" smtClean="0">
              <a:solidFill>
                <a:srgbClr val="FFFF00"/>
              </a:solidFill>
            </a:endParaRPr>
          </a:p>
          <a:p>
            <a:pPr lvl="1"/>
            <a:endParaRPr lang="en-US" dirty="0" smtClean="0">
              <a:solidFill>
                <a:srgbClr val="FFFF00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Upgrading Existing Clarity Matrix G3 Customers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423082" y="1233225"/>
            <a:ext cx="5363570" cy="2979009"/>
          </a:xfrm>
        </p:spPr>
        <p:txBody>
          <a:bodyPr/>
          <a:lstStyle/>
          <a:p>
            <a:r>
              <a:rPr lang="en-US" sz="1500" dirty="0"/>
              <a:t>Supports video wall synchronization to a range of customer selectable internal and external </a:t>
            </a:r>
            <a:r>
              <a:rPr lang="en-US" sz="1500" dirty="0" smtClean="0"/>
              <a:t>sync sources</a:t>
            </a:r>
            <a:br>
              <a:rPr lang="en-US" sz="1500" dirty="0" smtClean="0"/>
            </a:br>
            <a:endParaRPr lang="en-US" sz="1500" dirty="0"/>
          </a:p>
          <a:p>
            <a:r>
              <a:rPr lang="en-US" sz="1500" dirty="0" smtClean="0"/>
              <a:t>Ensures perfectly synchronized video display without misalignment or tearing</a:t>
            </a:r>
            <a:br>
              <a:rPr lang="en-US" sz="1500" dirty="0" smtClean="0"/>
            </a:br>
            <a:endParaRPr lang="en-US" sz="1500" dirty="0"/>
          </a:p>
          <a:p>
            <a:r>
              <a:rPr lang="en-US" sz="1500" dirty="0" smtClean="0"/>
              <a:t>Includes unique Smart Genlock feature that works in concert with Planar</a:t>
            </a:r>
            <a:r>
              <a:rPr lang="en-US" sz="1500" baseline="30000" dirty="0" smtClean="0"/>
              <a:t>®</a:t>
            </a:r>
            <a:r>
              <a:rPr lang="en-US" sz="1500" dirty="0" smtClean="0"/>
              <a:t> Big Picture Plus</a:t>
            </a:r>
            <a:r>
              <a:rPr lang="en-US" sz="1500" baseline="30000" dirty="0" smtClean="0"/>
              <a:t>™</a:t>
            </a:r>
            <a:r>
              <a:rPr lang="en-US" sz="1500" dirty="0" smtClean="0"/>
              <a:t> scaling technology</a:t>
            </a:r>
            <a:br>
              <a:rPr lang="en-US" sz="1500" dirty="0" smtClean="0"/>
            </a:br>
            <a:endParaRPr lang="en-US" sz="1500" dirty="0" smtClean="0"/>
          </a:p>
          <a:p>
            <a:r>
              <a:rPr lang="en-US" sz="1500" dirty="0" smtClean="0"/>
              <a:t>Works with select LCD and LED video walls from Leyard and Planar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Leyard</a:t>
            </a:r>
            <a:r>
              <a:rPr lang="en-US" baseline="30000" dirty="0" smtClean="0"/>
              <a:t>®</a:t>
            </a:r>
            <a:r>
              <a:rPr lang="en-US" dirty="0" smtClean="0"/>
              <a:t> </a:t>
            </a:r>
            <a:r>
              <a:rPr lang="en-US" dirty="0" err="1" smtClean="0"/>
              <a:t>WallSync</a:t>
            </a:r>
            <a:r>
              <a:rPr lang="en-US" baseline="30000" dirty="0" smtClean="0"/>
              <a:t>™</a:t>
            </a:r>
            <a:endParaRPr lang="en-US" baseline="30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Industry’s First Fully Integrated Synchronized Video Wall Technology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960" y="1804881"/>
            <a:ext cx="3263461" cy="183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8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423082" y="1233225"/>
            <a:ext cx="5363570" cy="2979009"/>
          </a:xfrm>
        </p:spPr>
        <p:txBody>
          <a:bodyPr/>
          <a:lstStyle/>
          <a:p>
            <a:r>
              <a:rPr lang="en-US" sz="1500" dirty="0"/>
              <a:t>Supports video wall synchronization to a range of customer selectable internal and external </a:t>
            </a:r>
            <a:r>
              <a:rPr lang="en-US" sz="1500" dirty="0" smtClean="0"/>
              <a:t>sync sources</a:t>
            </a:r>
            <a:br>
              <a:rPr lang="en-US" sz="1500" dirty="0" smtClean="0"/>
            </a:br>
            <a:endParaRPr lang="en-US" sz="1500" dirty="0"/>
          </a:p>
          <a:p>
            <a:r>
              <a:rPr lang="en-US" sz="1500" dirty="0" smtClean="0"/>
              <a:t>Ensures perfectly synchronized video display without misalignment or tearing</a:t>
            </a:r>
            <a:br>
              <a:rPr lang="en-US" sz="1500" dirty="0" smtClean="0"/>
            </a:br>
            <a:endParaRPr lang="en-US" sz="1500" dirty="0"/>
          </a:p>
          <a:p>
            <a:r>
              <a:rPr lang="en-US" sz="1500" dirty="0" smtClean="0"/>
              <a:t>Includes unique Smart Genlock feature that works in concert with Planar</a:t>
            </a:r>
            <a:r>
              <a:rPr lang="en-US" sz="1500" baseline="30000" dirty="0" smtClean="0"/>
              <a:t>®</a:t>
            </a:r>
            <a:r>
              <a:rPr lang="en-US" sz="1500" dirty="0" smtClean="0"/>
              <a:t> Big Picture Plus</a:t>
            </a:r>
            <a:r>
              <a:rPr lang="en-US" sz="1500" baseline="30000" dirty="0" smtClean="0"/>
              <a:t>™</a:t>
            </a:r>
            <a:r>
              <a:rPr lang="en-US" sz="1500" dirty="0" smtClean="0"/>
              <a:t> scaling technology</a:t>
            </a:r>
            <a:br>
              <a:rPr lang="en-US" sz="1500" dirty="0" smtClean="0"/>
            </a:br>
            <a:endParaRPr lang="en-US" sz="1500" dirty="0" smtClean="0"/>
          </a:p>
          <a:p>
            <a:r>
              <a:rPr lang="en-US" sz="1500" dirty="0" smtClean="0"/>
              <a:t>Works with select LCD and LED video walls from Leyard and Planar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Leyard</a:t>
            </a:r>
            <a:r>
              <a:rPr lang="en-US" baseline="30000" dirty="0" smtClean="0"/>
              <a:t>®</a:t>
            </a:r>
            <a:r>
              <a:rPr lang="en-US" dirty="0" smtClean="0"/>
              <a:t> </a:t>
            </a:r>
            <a:r>
              <a:rPr lang="en-US" dirty="0" err="1" smtClean="0"/>
              <a:t>WallSync</a:t>
            </a:r>
            <a:r>
              <a:rPr lang="en-US" baseline="30000" dirty="0" smtClean="0"/>
              <a:t>™</a:t>
            </a:r>
            <a:endParaRPr lang="en-US" baseline="30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Industry’s First Fully Integrated Synchronized Video Wall Technology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960" y="1804881"/>
            <a:ext cx="3263461" cy="183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91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8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4063236" y="1347035"/>
            <a:ext cx="4649801" cy="685800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Enhanced video wall processing and software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Mission-critical design with off-board electronics, hot-swappable redundant power supply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dirty="0" smtClean="0"/>
              <a:t>Industry’s </a:t>
            </a:r>
            <a:r>
              <a:rPr lang="en-US" sz="1400" dirty="0"/>
              <a:t>thinnest installed depth and micro adjustments and easiest to service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M</a:t>
            </a:r>
            <a:r>
              <a:rPr lang="en-US" sz="1400" dirty="0" smtClean="0"/>
              <a:t>ost </a:t>
            </a:r>
            <a:r>
              <a:rPr lang="en-US" sz="1400" dirty="0"/>
              <a:t>advanced and comprehensive line up of LCD video wall </a:t>
            </a:r>
            <a:r>
              <a:rPr lang="en-US" sz="1400" dirty="0" smtClean="0"/>
              <a:t>models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FFC000"/>
                </a:solidFill>
              </a:rPr>
              <a:t>Now with Leyard </a:t>
            </a:r>
            <a:r>
              <a:rPr lang="en-US" sz="1400" dirty="0" err="1" smtClean="0">
                <a:solidFill>
                  <a:srgbClr val="FFC000"/>
                </a:solidFill>
              </a:rPr>
              <a:t>WallSync</a:t>
            </a:r>
            <a:r>
              <a:rPr lang="en-US" sz="1400" dirty="0" smtClean="0">
                <a:solidFill>
                  <a:srgbClr val="FFC000"/>
                </a:solidFill>
              </a:rPr>
              <a:t> – delivering the </a:t>
            </a:r>
            <a:r>
              <a:rPr lang="en-US" sz="1400" dirty="0">
                <a:solidFill>
                  <a:srgbClr val="FFC000"/>
                </a:solidFill>
              </a:rPr>
              <a:t>i</a:t>
            </a:r>
            <a:r>
              <a:rPr lang="en-US" sz="1400" dirty="0" smtClean="0">
                <a:solidFill>
                  <a:srgbClr val="FFC000"/>
                </a:solidFill>
              </a:rPr>
              <a:t>ndustry’s first fully integrated video wall content synchronization </a:t>
            </a:r>
            <a:endParaRPr lang="en-US" sz="1400" dirty="0">
              <a:solidFill>
                <a:srgbClr val="FFC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Clarity</a:t>
            </a:r>
            <a:r>
              <a:rPr lang="en-US" baseline="30000" dirty="0" smtClean="0"/>
              <a:t>®</a:t>
            </a:r>
            <a:r>
              <a:rPr lang="en-US" dirty="0" smtClean="0"/>
              <a:t> Matrix</a:t>
            </a:r>
            <a:r>
              <a:rPr lang="en-US" baseline="30000" dirty="0" smtClean="0"/>
              <a:t>®</a:t>
            </a:r>
            <a:r>
              <a:rPr lang="en-US" dirty="0" smtClean="0"/>
              <a:t> </a:t>
            </a:r>
            <a:r>
              <a:rPr lang="en-US" dirty="0"/>
              <a:t>G3 LCD Video Wall System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Industry-Leading </a:t>
            </a:r>
            <a:r>
              <a:rPr lang="en-US" dirty="0"/>
              <a:t>Performance and Value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382" y="1110145"/>
            <a:ext cx="3870732" cy="29177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1953" y="3883768"/>
            <a:ext cx="33755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6"/>
              </a:buClr>
            </a:pPr>
            <a:r>
              <a:rPr lang="en-US" sz="1050" dirty="0" smtClean="0">
                <a:solidFill>
                  <a:schemeClr val="bg1"/>
                </a:solidFill>
                <a:latin typeface="+mn-lt"/>
              </a:rPr>
              <a:t>46” and 55” Ultra-narrow and Extreme Narrow Bezel </a:t>
            </a:r>
          </a:p>
        </p:txBody>
      </p:sp>
    </p:spTree>
    <p:extLst>
      <p:ext uri="{BB962C8B-B14F-4D97-AF65-F5344CB8AC3E}">
        <p14:creationId xmlns:p14="http://schemas.microsoft.com/office/powerpoint/2010/main" val="59441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Leyard</a:t>
            </a:r>
            <a:r>
              <a:rPr lang="en-US" baseline="30000" dirty="0" smtClean="0"/>
              <a:t>®</a:t>
            </a:r>
            <a:r>
              <a:rPr lang="en-US" dirty="0" smtClean="0"/>
              <a:t> Video Controller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857862" y="1160981"/>
            <a:ext cx="6934245" cy="962762"/>
            <a:chOff x="1299745" y="1250815"/>
            <a:chExt cx="6314739" cy="87674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99745" y="1250815"/>
              <a:ext cx="6314739" cy="87674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4103" b="-1"/>
            <a:stretch/>
          </p:blipFill>
          <p:spPr>
            <a:xfrm>
              <a:off x="4819722" y="1600464"/>
              <a:ext cx="685466" cy="290172"/>
            </a:xfrm>
            <a:prstGeom prst="rect">
              <a:avLst/>
            </a:prstGeom>
          </p:spPr>
        </p:pic>
      </p:grpSp>
      <p:sp>
        <p:nvSpPr>
          <p:cNvPr id="19" name="Oval 18"/>
          <p:cNvSpPr/>
          <p:nvPr/>
        </p:nvSpPr>
        <p:spPr>
          <a:xfrm>
            <a:off x="6244610" y="1979614"/>
            <a:ext cx="45720" cy="4572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862" y="2177691"/>
            <a:ext cx="7028588" cy="764685"/>
          </a:xfrm>
          <a:prstGeom prst="rect">
            <a:avLst/>
          </a:prstGeom>
        </p:spPr>
      </p:pic>
      <p:sp>
        <p:nvSpPr>
          <p:cNvPr id="42" name="Rounded Rectangle 41"/>
          <p:cNvSpPr/>
          <p:nvPr/>
        </p:nvSpPr>
        <p:spPr>
          <a:xfrm>
            <a:off x="7042936" y="2214081"/>
            <a:ext cx="791110" cy="27740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7886450" y="2177691"/>
            <a:ext cx="1343279" cy="1304570"/>
          </a:xfrm>
          <a:prstGeom prst="rect">
            <a:avLst/>
          </a:prstGeom>
        </p:spPr>
        <p:txBody>
          <a:bodyPr/>
          <a:lstStyle/>
          <a:p>
            <a:pPr marL="68263" indent="0">
              <a:buNone/>
            </a:pPr>
            <a:r>
              <a:rPr lang="en-US" sz="1000" dirty="0" smtClean="0">
                <a:latin typeface="+mj-lt"/>
              </a:rPr>
              <a:t>Built-in Synchronization Board</a:t>
            </a:r>
            <a:endParaRPr lang="en-US" sz="1000" dirty="0">
              <a:latin typeface="+mj-lt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790123" y="3250307"/>
            <a:ext cx="8055925" cy="1304570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C00000"/>
              </a:buClr>
            </a:pPr>
            <a:r>
              <a:rPr lang="en-US" sz="1400" dirty="0" smtClean="0">
                <a:latin typeface="+mj-lt"/>
              </a:rPr>
              <a:t>Sync to external signals – i.e. house sync in Broadcast environments</a:t>
            </a:r>
          </a:p>
          <a:p>
            <a:pPr>
              <a:buClr>
                <a:srgbClr val="C00000"/>
              </a:buClr>
            </a:pPr>
            <a:r>
              <a:rPr lang="en-US" sz="1400" dirty="0">
                <a:latin typeface="+mj-lt"/>
              </a:rPr>
              <a:t>Sync Video Controllers by cabling </a:t>
            </a:r>
            <a:r>
              <a:rPr lang="en-US" sz="1400" dirty="0" smtClean="0">
                <a:latin typeface="+mj-lt"/>
              </a:rPr>
              <a:t>Sync </a:t>
            </a:r>
            <a:r>
              <a:rPr lang="en-US" sz="1400" dirty="0">
                <a:latin typeface="+mj-lt"/>
              </a:rPr>
              <a:t>O</a:t>
            </a:r>
            <a:r>
              <a:rPr lang="en-US" sz="1400" dirty="0" smtClean="0">
                <a:latin typeface="+mj-lt"/>
              </a:rPr>
              <a:t>ut </a:t>
            </a:r>
            <a:r>
              <a:rPr lang="en-US" sz="1400" dirty="0">
                <a:latin typeface="+mj-lt"/>
              </a:rPr>
              <a:t>to </a:t>
            </a:r>
            <a:r>
              <a:rPr lang="en-US" sz="1400" dirty="0" smtClean="0">
                <a:latin typeface="+mj-lt"/>
              </a:rPr>
              <a:t>Sync </a:t>
            </a:r>
            <a:r>
              <a:rPr lang="en-US" sz="1400" dirty="0">
                <a:latin typeface="+mj-lt"/>
              </a:rPr>
              <a:t>I</a:t>
            </a:r>
            <a:r>
              <a:rPr lang="en-US" sz="1400" dirty="0" smtClean="0">
                <a:latin typeface="+mj-lt"/>
              </a:rPr>
              <a:t>n</a:t>
            </a:r>
            <a:endParaRPr lang="en-US" sz="1400" dirty="0">
              <a:latin typeface="+mj-lt"/>
            </a:endParaRPr>
          </a:p>
          <a:p>
            <a:pPr>
              <a:buClr>
                <a:srgbClr val="C00000"/>
              </a:buClr>
            </a:pPr>
            <a:r>
              <a:rPr lang="en-US" sz="1400" dirty="0" err="1" smtClean="0">
                <a:latin typeface="+mj-lt"/>
              </a:rPr>
              <a:t>Genlock</a:t>
            </a:r>
            <a:r>
              <a:rPr lang="en-US" sz="1400" dirty="0" smtClean="0">
                <a:latin typeface="+mj-lt"/>
              </a:rPr>
              <a:t> to </a:t>
            </a:r>
            <a:r>
              <a:rPr lang="en-US" sz="1400" dirty="0">
                <a:latin typeface="+mj-lt"/>
              </a:rPr>
              <a:t>any single input </a:t>
            </a:r>
            <a:r>
              <a:rPr lang="en-US" sz="1400" dirty="0" smtClean="0">
                <a:latin typeface="+mj-lt"/>
              </a:rPr>
              <a:t>within the video wall</a:t>
            </a:r>
          </a:p>
          <a:p>
            <a:pPr>
              <a:buClr>
                <a:srgbClr val="C00000"/>
              </a:buClr>
            </a:pPr>
            <a:r>
              <a:rPr lang="en-US" sz="1400" dirty="0" smtClean="0">
                <a:latin typeface="+mj-lt"/>
              </a:rPr>
              <a:t>Mini-BNC connector with adapter to BNC</a:t>
            </a:r>
            <a:endParaRPr lang="en-US" sz="1400" dirty="0">
              <a:latin typeface="+mj-lt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839183" y="2305870"/>
            <a:ext cx="18988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342805" y="621096"/>
            <a:ext cx="8678862" cy="373568"/>
          </a:xfrm>
        </p:spPr>
        <p:txBody>
          <a:bodyPr/>
          <a:lstStyle/>
          <a:p>
            <a:r>
              <a:rPr lang="en-US" dirty="0" smtClean="0"/>
              <a:t>Used in Clarity Matrix G3 and Leyard DirectLight X Video </a:t>
            </a:r>
            <a:r>
              <a:rPr lang="en-US" dirty="0"/>
              <a:t>W</a:t>
            </a:r>
            <a:r>
              <a:rPr lang="en-US" dirty="0" smtClean="0"/>
              <a:t>alls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40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533708" y="1140166"/>
            <a:ext cx="8179329" cy="892670"/>
          </a:xfrm>
        </p:spPr>
        <p:txBody>
          <a:bodyPr/>
          <a:lstStyle/>
          <a:p>
            <a:pPr marL="68263" indent="0"/>
            <a:r>
              <a:rPr lang="en-US" sz="1600" dirty="0" smtClean="0"/>
              <a:t>If panel A and B are not </a:t>
            </a:r>
            <a:r>
              <a:rPr lang="en-US" sz="1600" dirty="0" err="1" smtClean="0"/>
              <a:t>genlocked</a:t>
            </a:r>
            <a:r>
              <a:rPr lang="en-US" sz="1600" dirty="0" smtClean="0"/>
              <a:t> or synchronized: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dirty="0" smtClean="0"/>
              <a:t>They begin drawing at different times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dirty="0" smtClean="0"/>
              <a:t>Horizontal content with vertical motion can appear to tear where the panels meet along the vertical bezel </a:t>
            </a: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2763" y="138910"/>
            <a:ext cx="8799867" cy="464342"/>
          </a:xfrm>
        </p:spPr>
        <p:txBody>
          <a:bodyPr/>
          <a:lstStyle/>
          <a:p>
            <a:r>
              <a:rPr lang="en-US" dirty="0" smtClean="0"/>
              <a:t>Genlock and Synchronization Critical to Performance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Leyard </a:t>
            </a:r>
            <a:r>
              <a:rPr lang="en-US" dirty="0" err="1" smtClean="0"/>
              <a:t>WallSync</a:t>
            </a:r>
            <a:r>
              <a:rPr lang="en-US" dirty="0" smtClean="0"/>
              <a:t> Ensures All VCs and Panels are Synchronized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6605639" y="3264995"/>
            <a:ext cx="1691974" cy="478934"/>
            <a:chOff x="6032401" y="2844353"/>
            <a:chExt cx="1691974" cy="478934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6032401" y="2844353"/>
              <a:ext cx="0" cy="478934"/>
            </a:xfrm>
            <a:prstGeom prst="straightConnector1">
              <a:avLst/>
            </a:prstGeom>
            <a:ln>
              <a:solidFill>
                <a:schemeClr val="accent2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6039134" y="2896858"/>
              <a:ext cx="168524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3038" indent="-173038">
                <a:buClr>
                  <a:schemeClr val="accent1"/>
                </a:buClr>
              </a:pPr>
              <a:r>
                <a:rPr lang="en-US" sz="1050" dirty="0" smtClean="0">
                  <a:latin typeface="+mn-lt"/>
                </a:rPr>
                <a:t>=  direction of LCD scanning / drawing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91691" y="2324946"/>
            <a:ext cx="4704589" cy="2087922"/>
            <a:chOff x="967981" y="2540286"/>
            <a:chExt cx="4704589" cy="2087922"/>
          </a:xfrm>
        </p:grpSpPr>
        <p:grpSp>
          <p:nvGrpSpPr>
            <p:cNvPr id="32" name="Group 31"/>
            <p:cNvGrpSpPr/>
            <p:nvPr/>
          </p:nvGrpSpPr>
          <p:grpSpPr>
            <a:xfrm>
              <a:off x="2474126" y="2807968"/>
              <a:ext cx="3198444" cy="1820240"/>
              <a:chOff x="2224190" y="2533648"/>
              <a:chExt cx="3198444" cy="1820240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2224190" y="2533648"/>
                <a:ext cx="3198444" cy="1820240"/>
                <a:chOff x="1690236" y="2320288"/>
                <a:chExt cx="3198444" cy="1820240"/>
              </a:xfrm>
            </p:grpSpPr>
            <p:sp>
              <p:nvSpPr>
                <p:cNvPr id="6" name="Rectangle 5"/>
                <p:cNvSpPr/>
                <p:nvPr/>
              </p:nvSpPr>
              <p:spPr>
                <a:xfrm>
                  <a:off x="1690237" y="2320288"/>
                  <a:ext cx="3198443" cy="181338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342900" indent="-342900" algn="ctr">
                    <a:buFont typeface="Arial" panose="020B0604020202020204" pitchFamily="34" charset="0"/>
                    <a:buChar char="•"/>
                  </a:pPr>
                  <a:endParaRPr lang="en-US"/>
                </a:p>
              </p:txBody>
            </p:sp>
            <p:cxnSp>
              <p:nvCxnSpPr>
                <p:cNvPr id="7" name="Straight Connector 6"/>
                <p:cNvCxnSpPr/>
                <p:nvPr/>
              </p:nvCxnSpPr>
              <p:spPr>
                <a:xfrm>
                  <a:off x="1715922" y="2925896"/>
                  <a:ext cx="3172758" cy="0"/>
                </a:xfrm>
                <a:prstGeom prst="line">
                  <a:avLst/>
                </a:prstGeom>
                <a:ln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1690236" y="3521225"/>
                  <a:ext cx="3198444" cy="0"/>
                </a:xfrm>
                <a:prstGeom prst="line">
                  <a:avLst/>
                </a:prstGeom>
                <a:ln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2764376" y="2330567"/>
                  <a:ext cx="0" cy="1803110"/>
                </a:xfrm>
                <a:prstGeom prst="line">
                  <a:avLst/>
                </a:prstGeom>
                <a:ln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3826528" y="2330567"/>
                  <a:ext cx="0" cy="1803110"/>
                </a:xfrm>
                <a:prstGeom prst="line">
                  <a:avLst/>
                </a:prstGeom>
                <a:ln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4888680" y="2337418"/>
                  <a:ext cx="0" cy="1803110"/>
                </a:xfrm>
                <a:prstGeom prst="line">
                  <a:avLst/>
                </a:prstGeom>
                <a:ln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1702224" y="2320288"/>
                  <a:ext cx="0" cy="1803110"/>
                </a:xfrm>
                <a:prstGeom prst="line">
                  <a:avLst/>
                </a:prstGeom>
                <a:ln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Rectangle 16"/>
              <p:cNvSpPr/>
              <p:nvPr/>
            </p:nvSpPr>
            <p:spPr>
              <a:xfrm rot="16200000">
                <a:off x="2660575" y="2305374"/>
                <a:ext cx="213360" cy="106215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 algn="ctr">
                  <a:buFont typeface="Arial" panose="020B0604020202020204" pitchFamily="34" charset="0"/>
                  <a:buChar char="•"/>
                </a:pPr>
                <a:endParaRPr lang="en-US"/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>
                <a:off x="2511552" y="2550778"/>
                <a:ext cx="0" cy="478934"/>
              </a:xfrm>
              <a:prstGeom prst="straightConnector1">
                <a:avLst/>
              </a:prstGeom>
              <a:ln>
                <a:solidFill>
                  <a:schemeClr val="accent2">
                    <a:lumMod val="90000"/>
                    <a:lumOff val="1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 28"/>
              <p:cNvSpPr/>
              <p:nvPr/>
            </p:nvSpPr>
            <p:spPr>
              <a:xfrm rot="16200000">
                <a:off x="3734712" y="2235927"/>
                <a:ext cx="213360" cy="106215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 algn="ctr">
                  <a:buFont typeface="Arial" panose="020B0604020202020204" pitchFamily="34" charset="0"/>
                  <a:buChar char="•"/>
                </a:pPr>
                <a:endParaRPr lang="en-US"/>
              </a:p>
            </p:txBody>
          </p:sp>
          <p:cxnSp>
            <p:nvCxnSpPr>
              <p:cNvPr id="21" name="Straight Arrow Connector 20"/>
              <p:cNvCxnSpPr/>
              <p:nvPr/>
            </p:nvCxnSpPr>
            <p:spPr>
              <a:xfrm>
                <a:off x="3529584" y="2550778"/>
                <a:ext cx="6096" cy="398450"/>
              </a:xfrm>
              <a:prstGeom prst="straightConnector1">
                <a:avLst/>
              </a:prstGeom>
              <a:ln>
                <a:solidFill>
                  <a:schemeClr val="accent2">
                    <a:lumMod val="90000"/>
                    <a:lumOff val="1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/>
            <p:cNvSpPr txBox="1"/>
            <p:nvPr/>
          </p:nvSpPr>
          <p:spPr>
            <a:xfrm>
              <a:off x="2444269" y="2540286"/>
              <a:ext cx="11338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1"/>
                </a:buClr>
              </a:pPr>
              <a:r>
                <a:rPr lang="en-US" sz="1400" dirty="0" smtClean="0">
                  <a:latin typeface="+mn-lt"/>
                </a:rPr>
                <a:t>A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548380" y="2546283"/>
              <a:ext cx="11338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1"/>
                </a:buClr>
              </a:pPr>
              <a:r>
                <a:rPr lang="en-US" sz="1400" dirty="0" smtClean="0">
                  <a:latin typeface="+mn-lt"/>
                </a:rPr>
                <a:t>B</a:t>
              </a:r>
            </a:p>
          </p:txBody>
        </p:sp>
        <p:sp>
          <p:nvSpPr>
            <p:cNvPr id="4" name="Down Arrow 3"/>
            <p:cNvSpPr/>
            <p:nvPr/>
          </p:nvSpPr>
          <p:spPr>
            <a:xfrm>
              <a:off x="1798214" y="3085138"/>
              <a:ext cx="464023" cy="1248770"/>
            </a:xfrm>
            <a:prstGeom prst="downArrow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bg2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67981" y="3367083"/>
              <a:ext cx="11483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1"/>
                </a:buClr>
              </a:pPr>
              <a:r>
                <a:rPr lang="en-US" sz="1000" dirty="0">
                  <a:latin typeface="+mn-lt"/>
                </a:rPr>
                <a:t>D</a:t>
              </a:r>
              <a:r>
                <a:rPr lang="en-US" sz="1000" dirty="0" smtClean="0">
                  <a:latin typeface="+mn-lt"/>
                </a:rPr>
                <a:t>irection that content is moving down screen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642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722684" y="1142344"/>
            <a:ext cx="8179329" cy="890491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Even with synchronized or </a:t>
            </a:r>
            <a:r>
              <a:rPr lang="en-US" sz="1600" dirty="0" err="1" smtClean="0"/>
              <a:t>genlocked</a:t>
            </a:r>
            <a:r>
              <a:rPr lang="en-US" sz="1600" dirty="0"/>
              <a:t> </a:t>
            </a:r>
            <a:r>
              <a:rPr lang="en-US" sz="1600" dirty="0" smtClean="0"/>
              <a:t>video walls, tearing artifact still appears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Occurs with combination of fast horizontal motion or panning with content that includes vertical content elements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LCD Video Wall Appearance of Video Tearing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Common Artifact Seen In Narrow Bezel Tiled LCD Video Walls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98329" y="2093925"/>
            <a:ext cx="2124305" cy="18133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298330" y="2104204"/>
            <a:ext cx="0" cy="180311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60482" y="2104204"/>
            <a:ext cx="0" cy="180311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22634" y="2111055"/>
            <a:ext cx="0" cy="180311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36178" y="2093925"/>
            <a:ext cx="0" cy="180311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193286" y="2099625"/>
            <a:ext cx="0" cy="478934"/>
          </a:xfrm>
          <a:prstGeom prst="straightConnector1">
            <a:avLst/>
          </a:prstGeom>
          <a:ln>
            <a:solidFill>
              <a:schemeClr val="accent2">
                <a:lumMod val="90000"/>
                <a:lumOff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193286" y="2688103"/>
            <a:ext cx="0" cy="478934"/>
          </a:xfrm>
          <a:prstGeom prst="straightConnector1">
            <a:avLst/>
          </a:prstGeom>
          <a:ln>
            <a:solidFill>
              <a:schemeClr val="accent2">
                <a:lumMod val="90000"/>
                <a:lumOff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193286" y="3297127"/>
            <a:ext cx="0" cy="478934"/>
          </a:xfrm>
          <a:prstGeom prst="straightConnector1">
            <a:avLst/>
          </a:prstGeom>
          <a:ln>
            <a:solidFill>
              <a:schemeClr val="accent2">
                <a:lumMod val="90000"/>
                <a:lumOff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589829" y="2111055"/>
            <a:ext cx="30492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400" dirty="0" smtClean="0">
                <a:latin typeface="+mn-lt"/>
              </a:rPr>
              <a:t>LCD panels draw top to bottom and are synced to start exactly together</a:t>
            </a:r>
          </a:p>
          <a:p>
            <a:pPr marL="347663" indent="-347663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400" dirty="0" smtClean="0">
                <a:latin typeface="+mn-lt"/>
              </a:rPr>
              <a:t>Vertical content element in combination with horizontal motion, causes tearing artifact </a:t>
            </a:r>
          </a:p>
          <a:p>
            <a:pPr marL="347663" indent="-347663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400" dirty="0" smtClean="0">
                <a:latin typeface="+mn-lt"/>
              </a:rPr>
              <a:t>Even in the latest generation video walls</a:t>
            </a:r>
          </a:p>
        </p:txBody>
      </p:sp>
      <p:sp>
        <p:nvSpPr>
          <p:cNvPr id="25" name="Down Arrow 24"/>
          <p:cNvSpPr/>
          <p:nvPr/>
        </p:nvSpPr>
        <p:spPr>
          <a:xfrm rot="16200000">
            <a:off x="4272509" y="3572443"/>
            <a:ext cx="226185" cy="1812982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946293" y="3895844"/>
            <a:ext cx="1369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1200" b="1" dirty="0" smtClean="0">
                <a:latin typeface="+mn-lt"/>
              </a:rPr>
              <a:t>Stopped Image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69062" y="2076872"/>
            <a:ext cx="2124305" cy="18133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endParaRPr lang="en-US"/>
          </a:p>
        </p:txBody>
      </p:sp>
      <p:cxnSp>
        <p:nvCxnSpPr>
          <p:cNvPr id="47" name="Straight Connector 46"/>
          <p:cNvCxnSpPr/>
          <p:nvPr/>
        </p:nvCxnSpPr>
        <p:spPr>
          <a:xfrm>
            <a:off x="569063" y="2087151"/>
            <a:ext cx="0" cy="180311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631215" y="2087151"/>
            <a:ext cx="0" cy="180311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693367" y="2094002"/>
            <a:ext cx="0" cy="180311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1128434" y="2068968"/>
            <a:ext cx="1" cy="1821293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69062" y="2682480"/>
            <a:ext cx="212430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69062" y="3277809"/>
            <a:ext cx="212430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298329" y="2699533"/>
            <a:ext cx="212430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298329" y="3294862"/>
            <a:ext cx="212430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298329" y="3908624"/>
            <a:ext cx="2374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1200" b="1" dirty="0" smtClean="0">
                <a:latin typeface="+mn-lt"/>
              </a:rPr>
              <a:t>Image in motion moving across screen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3686543" y="2111528"/>
            <a:ext cx="76911" cy="596522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3679937" y="2702080"/>
            <a:ext cx="76911" cy="596522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3673360" y="3299673"/>
            <a:ext cx="76911" cy="596522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18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Horizontal </a:t>
            </a:r>
            <a:r>
              <a:rPr lang="en-US" dirty="0"/>
              <a:t>T</a:t>
            </a:r>
            <a:r>
              <a:rPr lang="en-US" dirty="0" smtClean="0"/>
              <a:t>earing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874" y="710837"/>
            <a:ext cx="6902142" cy="386096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3784254" y="2822068"/>
            <a:ext cx="731520" cy="5669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5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Horizontal Tearing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990" y="686014"/>
            <a:ext cx="6851174" cy="389231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1889487" y="1029930"/>
            <a:ext cx="731520" cy="5669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132088" y="861585"/>
            <a:ext cx="731520" cy="5669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75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Horizontal Tearing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398" y="696560"/>
            <a:ext cx="6905766" cy="39106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3009332" y="1229204"/>
            <a:ext cx="648268" cy="6346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152029" y="1160965"/>
            <a:ext cx="559559" cy="6337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76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rk Template">
  <a:themeElements>
    <a:clrScheme name="Leyard/Planar Colors">
      <a:dk1>
        <a:srgbClr val="FFFFFF"/>
      </a:dk1>
      <a:lt1>
        <a:srgbClr val="FFFFFF"/>
      </a:lt1>
      <a:dk2>
        <a:srgbClr val="000000"/>
      </a:dk2>
      <a:lt2>
        <a:srgbClr val="FFFFFF"/>
      </a:lt2>
      <a:accent1>
        <a:srgbClr val="B9191E"/>
      </a:accent1>
      <a:accent2>
        <a:srgbClr val="004165"/>
      </a:accent2>
      <a:accent3>
        <a:srgbClr val="8A8D8F"/>
      </a:accent3>
      <a:accent4>
        <a:srgbClr val="24A2F3"/>
      </a:accent4>
      <a:accent5>
        <a:srgbClr val="631719"/>
      </a:accent5>
      <a:accent6>
        <a:srgbClr val="FF0000"/>
      </a:accent6>
      <a:hlink>
        <a:srgbClr val="B9191E"/>
      </a:hlink>
      <a:folHlink>
        <a:srgbClr val="8A8D8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7663" indent="-347663">
          <a:buClr>
            <a:schemeClr val="accent1"/>
          </a:buClr>
          <a:buFont typeface="Wingdings" pitchFamily="2" charset="2"/>
          <a:buChar char="§"/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ual-branded PPT Template-2018" id="{003FE68B-49F8-4AAE-979A-FD0DBDB1D75D}" vid="{24EF18AC-00E3-4191-8B42-6F444C9A461C}"/>
    </a:ext>
  </a:extLst>
</a:theme>
</file>

<file path=ppt/theme/theme2.xml><?xml version="1.0" encoding="utf-8"?>
<a:theme xmlns:a="http://schemas.openxmlformats.org/drawingml/2006/main" name="Light Template">
  <a:themeElements>
    <a:clrScheme name="Leyard-Planar Light">
      <a:dk1>
        <a:srgbClr val="3C3C3C"/>
      </a:dk1>
      <a:lt1>
        <a:srgbClr val="3C3C3C"/>
      </a:lt1>
      <a:dk2>
        <a:srgbClr val="FFFFFF"/>
      </a:dk2>
      <a:lt2>
        <a:srgbClr val="3C3C3C"/>
      </a:lt2>
      <a:accent1>
        <a:srgbClr val="ED661A"/>
      </a:accent1>
      <a:accent2>
        <a:srgbClr val="26B8E7"/>
      </a:accent2>
      <a:accent3>
        <a:srgbClr val="961D24"/>
      </a:accent3>
      <a:accent4>
        <a:srgbClr val="003F66"/>
      </a:accent4>
      <a:accent5>
        <a:srgbClr val="8BC53F"/>
      </a:accent5>
      <a:accent6>
        <a:srgbClr val="E4011C"/>
      </a:accent6>
      <a:hlink>
        <a:srgbClr val="ED661A"/>
      </a:hlink>
      <a:folHlink>
        <a:srgbClr val="ED661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7663" indent="-347663">
          <a:buClr>
            <a:schemeClr val="accent6"/>
          </a:buClr>
          <a:buFont typeface="Wingdings" pitchFamily="2" charset="2"/>
          <a:buChar char="§"/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ual-branded PPT Template-2018" id="{003FE68B-49F8-4AAE-979A-FD0DBDB1D75D}" vid="{0122BF9A-62EF-41FE-B088-D71C25FDB8B2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Planar">
      <a:dk1>
        <a:sysClr val="windowText" lastClr="000000"/>
      </a:dk1>
      <a:lt1>
        <a:sysClr val="window" lastClr="FFFFFF"/>
      </a:lt1>
      <a:dk2>
        <a:srgbClr val="004165"/>
      </a:dk2>
      <a:lt2>
        <a:srgbClr val="005B8D"/>
      </a:lt2>
      <a:accent1>
        <a:srgbClr val="0082CB"/>
      </a:accent1>
      <a:accent2>
        <a:srgbClr val="004165"/>
      </a:accent2>
      <a:accent3>
        <a:srgbClr val="265F7E"/>
      </a:accent3>
      <a:accent4>
        <a:srgbClr val="004165"/>
      </a:accent4>
      <a:accent5>
        <a:srgbClr val="005B8D"/>
      </a:accent5>
      <a:accent6>
        <a:srgbClr val="F47B20"/>
      </a:accent6>
      <a:hlink>
        <a:srgbClr val="005B8D"/>
      </a:hlink>
      <a:folHlink>
        <a:srgbClr val="F47B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A8F88F4CBB024BB342962F6215470C" ma:contentTypeVersion="4" ma:contentTypeDescription="Create a new document." ma:contentTypeScope="" ma:versionID="f824fd14b168d41c7845c6c2d6644b08">
  <xsd:schema xmlns:xsd="http://www.w3.org/2001/XMLSchema" xmlns:p="http://schemas.microsoft.com/office/2006/metadata/properties" targetNamespace="http://schemas.microsoft.com/office/2006/metadata/properties" ma:root="true" ma:fieldsID="bfb85531492299a443187b2d09fe2a1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65AD57AA-4DA0-47F1-8FED-9C84F0A451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EBBA4E-D582-4D66-93E1-D95B26DEDCA3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52EB246-FB5F-4B6F-BD62-5E5A485E8D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27165</TotalTime>
  <Words>1038</Words>
  <Application>Microsoft Office PowerPoint</Application>
  <PresentationFormat>On-screen Show (16:9)</PresentationFormat>
  <Paragraphs>180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Bell Gothic Std Black</vt:lpstr>
      <vt:lpstr>Consolas</vt:lpstr>
      <vt:lpstr>Myriad Pro</vt:lpstr>
      <vt:lpstr>Times New Roman</vt:lpstr>
      <vt:lpstr>Wingdings</vt:lpstr>
      <vt:lpstr>Wingdings 2</vt:lpstr>
      <vt:lpstr>Dark Template</vt:lpstr>
      <vt:lpstr>Light Template</vt:lpstr>
      <vt:lpstr>Leyard Wallsync</vt:lpstr>
      <vt:lpstr>Introducing Leyard® WallSync™</vt:lpstr>
      <vt:lpstr>Clarity® Matrix® G3 LCD Video Wall System</vt:lpstr>
      <vt:lpstr>Leyard® Video Controller</vt:lpstr>
      <vt:lpstr>Genlock and Synchronization Critical to Performance</vt:lpstr>
      <vt:lpstr>LCD Video Wall Appearance of Video Tearing</vt:lpstr>
      <vt:lpstr>Example: Horizontal Tearing</vt:lpstr>
      <vt:lpstr>Example: Horizontal Tearing</vt:lpstr>
      <vt:lpstr>Example: Horizontal Tearing</vt:lpstr>
      <vt:lpstr>Example: Horizontal Tearing</vt:lpstr>
      <vt:lpstr>Leyard WallSync Eliminates Tearing Artifact</vt:lpstr>
      <vt:lpstr>Addressing Challenges of LED with Leyard WallSync </vt:lpstr>
      <vt:lpstr>Leyard WallDirector Software</vt:lpstr>
      <vt:lpstr>Configuring Leyard WallSync</vt:lpstr>
      <vt:lpstr>Addressing Challenges of LED with Leyard WallSync </vt:lpstr>
      <vt:lpstr>How to Apply Leyard WallSync to 1-VC Video Walls</vt:lpstr>
      <vt:lpstr>Leyard WallSync Launch Timing</vt:lpstr>
      <vt:lpstr>Upgrading Existing Clarity Matrix G3 Customers</vt:lpstr>
      <vt:lpstr>Introducing Leyard® WallSync™</vt:lpstr>
      <vt:lpstr>PowerPoint Presentation</vt:lpstr>
    </vt:vector>
  </TitlesOfParts>
  <Company>Planar Systems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edit  master headline</dc:title>
  <dc:creator>Kim Brown</dc:creator>
  <dc:description>PresentationLoad.com</dc:description>
  <cp:lastModifiedBy>Ashley Lyon</cp:lastModifiedBy>
  <cp:revision>422</cp:revision>
  <cp:lastPrinted>2018-05-16T20:30:44Z</cp:lastPrinted>
  <dcterms:created xsi:type="dcterms:W3CDTF">2017-12-18T17:56:31Z</dcterms:created>
  <dcterms:modified xsi:type="dcterms:W3CDTF">2018-05-18T15:50:50Z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0x0101006BA8F88F4CBB024BB342962F6215470C</vt:lpwstr>
  </property>
</Properties>
</file>