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5"/>
  </p:notesMasterIdLst>
  <p:handoutMasterIdLst>
    <p:handoutMasterId r:id="rId16"/>
  </p:handoutMasterIdLst>
  <p:sldIdLst>
    <p:sldId id="256" r:id="rId2"/>
    <p:sldId id="731" r:id="rId3"/>
    <p:sldId id="586" r:id="rId4"/>
    <p:sldId id="742" r:id="rId5"/>
    <p:sldId id="737" r:id="rId6"/>
    <p:sldId id="746" r:id="rId7"/>
    <p:sldId id="740" r:id="rId8"/>
    <p:sldId id="547" r:id="rId9"/>
    <p:sldId id="542" r:id="rId10"/>
    <p:sldId id="548" r:id="rId11"/>
    <p:sldId id="544" r:id="rId12"/>
    <p:sldId id="553" r:id="rId13"/>
    <p:sldId id="556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69">
          <p15:clr>
            <a:srgbClr val="A4A3A4"/>
          </p15:clr>
        </p15:guide>
        <p15:guide id="2" orient="horz" pos="71">
          <p15:clr>
            <a:srgbClr val="A4A3A4"/>
          </p15:clr>
        </p15:guide>
        <p15:guide id="3" orient="horz" pos="737">
          <p15:clr>
            <a:srgbClr val="A4A3A4"/>
          </p15:clr>
        </p15:guide>
        <p15:guide id="4" orient="horz" pos="838">
          <p15:clr>
            <a:srgbClr val="A4A3A4"/>
          </p15:clr>
        </p15:guide>
        <p15:guide id="5" pos="154">
          <p15:clr>
            <a:srgbClr val="A4A3A4"/>
          </p15:clr>
        </p15:guide>
        <p15:guide id="6" pos="2876">
          <p15:clr>
            <a:srgbClr val="A4A3A4"/>
          </p15:clr>
        </p15:guide>
        <p15:guide id="7" pos="2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ri Nagel" initials="LN" lastIdx="4" clrIdx="0"/>
  <p:cmAuthor id="1" name="Jeff Yates" initials="JY" lastIdx="11" clrIdx="1"/>
  <p:cmAuthor id="2" name="Antonio MONTOYA" initials="" lastIdx="1" clrIdx="2"/>
  <p:cmAuthor id="3" name="Volker Zirn" initials="VZ" lastIdx="1" clrIdx="3">
    <p:extLst>
      <p:ext uri="{19B8F6BF-5375-455C-9EA6-DF929625EA0E}">
        <p15:presenceInfo xmlns:p15="http://schemas.microsoft.com/office/powerpoint/2012/main" userId="513963174b5678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2027"/>
    <a:srgbClr val="9F300D"/>
    <a:srgbClr val="E59F03"/>
    <a:srgbClr val="E8AB00"/>
    <a:srgbClr val="0033CC"/>
    <a:srgbClr val="0000FF"/>
    <a:srgbClr val="01209D"/>
    <a:srgbClr val="000000"/>
    <a:srgbClr val="EDAC29"/>
    <a:srgbClr val="D1A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1543" autoAdjust="0"/>
  </p:normalViewPr>
  <p:slideViewPr>
    <p:cSldViewPr snapToGrid="0">
      <p:cViewPr varScale="1">
        <p:scale>
          <a:sx n="123" d="100"/>
          <a:sy n="123" d="100"/>
        </p:scale>
        <p:origin x="326" y="86"/>
      </p:cViewPr>
      <p:guideLst>
        <p:guide orient="horz" pos="4169"/>
        <p:guide orient="horz" pos="71"/>
        <p:guide orient="horz" pos="737"/>
        <p:guide orient="horz" pos="838"/>
        <p:guide pos="154"/>
        <p:guide pos="2876"/>
        <p:guide pos="2882"/>
      </p:guideLst>
    </p:cSldViewPr>
  </p:slideViewPr>
  <p:outlineViewPr>
    <p:cViewPr>
      <p:scale>
        <a:sx n="33" d="100"/>
        <a:sy n="33" d="100"/>
      </p:scale>
      <p:origin x="0" y="45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968580-4160-4182-BC57-5F2A8C68C9F2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6885E2-6410-49B2-BBAF-51A214B57610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42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DCB31A8-73BD-402A-836F-D1900C08F2B8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491542-95FD-4E1F-A64C-C72CFEB40DF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3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91542-95FD-4E1F-A64C-C72CFEB40DF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34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6F3C4-6AB2-43B0-B74F-8DD3E9998F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85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7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47140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884175EC-221B-4D99-8BBA-3375691F03F6}" type="slidenum">
              <a:rPr lang="en-US" sz="1200"/>
              <a:pPr algn="r"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16306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91542-95FD-4E1F-A64C-C72CFEB40DF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55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This is the Elevator Pitch, boiled down</a:t>
            </a:r>
            <a:r>
              <a:rPr lang="en-US" baseline="0" dirty="0"/>
              <a:t> to its barest essentials.</a:t>
            </a:r>
          </a:p>
          <a:p>
            <a:r>
              <a:rPr lang="en-US" baseline="0" dirty="0"/>
              <a:t>Engineers and users of </a:t>
            </a:r>
            <a:r>
              <a:rPr lang="en-US" i="1" baseline="0" dirty="0"/>
              <a:t>“survey grade”</a:t>
            </a:r>
            <a:r>
              <a:rPr lang="en-US" i="0" baseline="0" dirty="0"/>
              <a:t> data will be familiar with (and not frightened by) the term DPW</a:t>
            </a:r>
          </a:p>
          <a:p>
            <a:r>
              <a:rPr lang="en-US" i="0" baseline="0" dirty="0"/>
              <a:t>Non-engineers and users of “</a:t>
            </a:r>
            <a:r>
              <a:rPr lang="en-US" i="1" baseline="0" dirty="0"/>
              <a:t>resource-grade” </a:t>
            </a:r>
            <a:r>
              <a:rPr lang="en-US" i="0" baseline="0" dirty="0"/>
              <a:t>data are more comfortable with the term “digitizer”</a:t>
            </a:r>
            <a:endParaRPr lang="en-US" i="0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99FFD5-664B-45F3-A611-8A7684A9149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6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91542-95FD-4E1F-A64C-C72CFEB40DF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72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EAD95-8046-460F-B345-7E43B017192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400" b="1" dirty="0"/>
              <a:t>Elevate Layers for ArcGIS</a:t>
            </a:r>
          </a:p>
          <a:p>
            <a:r>
              <a:rPr lang="en-US" dirty="0"/>
              <a:t>DAT/EM’s Elevate Layers tool converts 2D </a:t>
            </a:r>
            <a:r>
              <a:rPr lang="en-US" dirty="0" err="1"/>
              <a:t>shapefiles</a:t>
            </a:r>
            <a:r>
              <a:rPr lang="en-US" dirty="0"/>
              <a:t> and Personal Geodatabase feature classes to 3D.</a:t>
            </a:r>
          </a:p>
          <a:p>
            <a:pPr lvl="1">
              <a:buFontTx/>
              <a:buChar char="•"/>
            </a:pPr>
            <a:r>
              <a:rPr lang="en-US" dirty="0"/>
              <a:t>Input a </a:t>
            </a:r>
            <a:r>
              <a:rPr lang="en-US" dirty="0" err="1"/>
              <a:t>shapefile</a:t>
            </a:r>
            <a:r>
              <a:rPr lang="en-US" dirty="0"/>
              <a:t> or Personal Geodatabase feature class</a:t>
            </a:r>
          </a:p>
          <a:p>
            <a:pPr lvl="1">
              <a:buFontTx/>
              <a:buChar char="•"/>
            </a:pPr>
            <a:r>
              <a:rPr lang="en-US" dirty="0"/>
              <a:t>Input a DTM </a:t>
            </a:r>
            <a:r>
              <a:rPr lang="en-US" dirty="0" err="1"/>
              <a:t>masspoints</a:t>
            </a:r>
            <a:r>
              <a:rPr lang="en-US" dirty="0"/>
              <a:t> file (several formats supported)</a:t>
            </a:r>
          </a:p>
          <a:p>
            <a:pPr lvl="1">
              <a:buFontTx/>
              <a:buChar char="•"/>
            </a:pPr>
            <a:r>
              <a:rPr lang="en-US" dirty="0"/>
              <a:t>Output a new </a:t>
            </a:r>
            <a:r>
              <a:rPr lang="en-US" dirty="0" err="1"/>
              <a:t>shapefile</a:t>
            </a:r>
            <a:r>
              <a:rPr lang="en-US" dirty="0"/>
              <a:t> or feature class that has elevation</a:t>
            </a:r>
          </a:p>
          <a:p>
            <a:pPr lvl="1">
              <a:buFontTx/>
              <a:buChar char="•"/>
            </a:pPr>
            <a:r>
              <a:rPr lang="en-US" dirty="0"/>
              <a:t>Easily verify results by viewing superimposed vectors “on the ground” in SUMMIT EVOLUTION</a:t>
            </a:r>
          </a:p>
        </p:txBody>
      </p:sp>
    </p:spTree>
    <p:extLst>
      <p:ext uri="{BB962C8B-B14F-4D97-AF65-F5344CB8AC3E}">
        <p14:creationId xmlns:p14="http://schemas.microsoft.com/office/powerpoint/2010/main" val="692469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91542-95FD-4E1F-A64C-C72CFEB40DF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16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EAD95-8046-460F-B345-7E43B017192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400" b="1" dirty="0"/>
              <a:t>Elevate Layers for ArcGIS</a:t>
            </a:r>
          </a:p>
          <a:p>
            <a:r>
              <a:rPr lang="en-US" dirty="0"/>
              <a:t>DAT/EM’s Elevate Layers tool converts 2D </a:t>
            </a:r>
            <a:r>
              <a:rPr lang="en-US" dirty="0" err="1"/>
              <a:t>shapefiles</a:t>
            </a:r>
            <a:r>
              <a:rPr lang="en-US" dirty="0"/>
              <a:t> and Personal Geodatabase feature classes to 3D.</a:t>
            </a:r>
          </a:p>
          <a:p>
            <a:pPr lvl="1">
              <a:buFontTx/>
              <a:buChar char="•"/>
            </a:pPr>
            <a:r>
              <a:rPr lang="en-US" dirty="0"/>
              <a:t>Input a </a:t>
            </a:r>
            <a:r>
              <a:rPr lang="en-US" dirty="0" err="1"/>
              <a:t>shapefile</a:t>
            </a:r>
            <a:r>
              <a:rPr lang="en-US" dirty="0"/>
              <a:t> or Personal Geodatabase feature class</a:t>
            </a:r>
          </a:p>
          <a:p>
            <a:pPr lvl="1">
              <a:buFontTx/>
              <a:buChar char="•"/>
            </a:pPr>
            <a:r>
              <a:rPr lang="en-US" dirty="0"/>
              <a:t>Input a DTM </a:t>
            </a:r>
            <a:r>
              <a:rPr lang="en-US" dirty="0" err="1"/>
              <a:t>masspoints</a:t>
            </a:r>
            <a:r>
              <a:rPr lang="en-US" dirty="0"/>
              <a:t> file (several formats supported)</a:t>
            </a:r>
          </a:p>
          <a:p>
            <a:pPr lvl="1">
              <a:buFontTx/>
              <a:buChar char="•"/>
            </a:pPr>
            <a:r>
              <a:rPr lang="en-US" dirty="0"/>
              <a:t>Output a new </a:t>
            </a:r>
            <a:r>
              <a:rPr lang="en-US" dirty="0" err="1"/>
              <a:t>shapefile</a:t>
            </a:r>
            <a:r>
              <a:rPr lang="en-US" dirty="0"/>
              <a:t> or feature class that has elevation</a:t>
            </a:r>
          </a:p>
          <a:p>
            <a:pPr lvl="1">
              <a:buFontTx/>
              <a:buChar char="•"/>
            </a:pPr>
            <a:r>
              <a:rPr lang="en-US" dirty="0"/>
              <a:t>Easily verify results by viewing superimposed vectors “on the ground” in SUMMIT EVOLUTION</a:t>
            </a:r>
          </a:p>
        </p:txBody>
      </p:sp>
    </p:spTree>
    <p:extLst>
      <p:ext uri="{BB962C8B-B14F-4D97-AF65-F5344CB8AC3E}">
        <p14:creationId xmlns:p14="http://schemas.microsoft.com/office/powerpoint/2010/main" val="3860330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EAD95-8046-460F-B345-7E43B017192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400" b="1" dirty="0"/>
              <a:t>Elevate Layers for ArcGIS</a:t>
            </a:r>
          </a:p>
          <a:p>
            <a:r>
              <a:rPr lang="en-US" dirty="0"/>
              <a:t>DAT/EM’s Elevate Layers tool converts 2D </a:t>
            </a:r>
            <a:r>
              <a:rPr lang="en-US" dirty="0" err="1"/>
              <a:t>shapefiles</a:t>
            </a:r>
            <a:r>
              <a:rPr lang="en-US" dirty="0"/>
              <a:t> and Personal Geodatabase feature classes to 3D.</a:t>
            </a:r>
          </a:p>
          <a:p>
            <a:pPr lvl="1">
              <a:buFontTx/>
              <a:buChar char="•"/>
            </a:pPr>
            <a:r>
              <a:rPr lang="en-US" dirty="0"/>
              <a:t>Input a </a:t>
            </a:r>
            <a:r>
              <a:rPr lang="en-US" dirty="0" err="1"/>
              <a:t>shapefile</a:t>
            </a:r>
            <a:r>
              <a:rPr lang="en-US" dirty="0"/>
              <a:t> or Personal Geodatabase feature class</a:t>
            </a:r>
          </a:p>
          <a:p>
            <a:pPr lvl="1">
              <a:buFontTx/>
              <a:buChar char="•"/>
            </a:pPr>
            <a:r>
              <a:rPr lang="en-US" dirty="0"/>
              <a:t>Input a DTM </a:t>
            </a:r>
            <a:r>
              <a:rPr lang="en-US" dirty="0" err="1"/>
              <a:t>masspoints</a:t>
            </a:r>
            <a:r>
              <a:rPr lang="en-US" dirty="0"/>
              <a:t> file (several formats supported)</a:t>
            </a:r>
          </a:p>
          <a:p>
            <a:pPr lvl="1">
              <a:buFontTx/>
              <a:buChar char="•"/>
            </a:pPr>
            <a:r>
              <a:rPr lang="en-US" dirty="0"/>
              <a:t>Output a new </a:t>
            </a:r>
            <a:r>
              <a:rPr lang="en-US" dirty="0" err="1"/>
              <a:t>shapefile</a:t>
            </a:r>
            <a:r>
              <a:rPr lang="en-US" dirty="0"/>
              <a:t> or feature class that has elevation</a:t>
            </a:r>
          </a:p>
          <a:p>
            <a:pPr lvl="1">
              <a:buFontTx/>
              <a:buChar char="•"/>
            </a:pPr>
            <a:r>
              <a:rPr lang="en-US" dirty="0"/>
              <a:t>Easily verify results by viewing superimposed vectors “on the ground” in SUMMIT EVOLUTION</a:t>
            </a:r>
          </a:p>
        </p:txBody>
      </p:sp>
    </p:spTree>
    <p:extLst>
      <p:ext uri="{BB962C8B-B14F-4D97-AF65-F5344CB8AC3E}">
        <p14:creationId xmlns:p14="http://schemas.microsoft.com/office/powerpoint/2010/main" val="2284165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EAD95-8046-460F-B345-7E43B017192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400" b="1" dirty="0"/>
              <a:t>Elevate Layers for ArcGIS</a:t>
            </a:r>
          </a:p>
          <a:p>
            <a:r>
              <a:rPr lang="en-US" dirty="0"/>
              <a:t>DAT/EM’s Elevate Layers tool converts 2D </a:t>
            </a:r>
            <a:r>
              <a:rPr lang="en-US" dirty="0" err="1"/>
              <a:t>shapefiles</a:t>
            </a:r>
            <a:r>
              <a:rPr lang="en-US" dirty="0"/>
              <a:t> and Personal Geodatabase feature classes to 3D.</a:t>
            </a:r>
          </a:p>
          <a:p>
            <a:pPr lvl="1">
              <a:buFontTx/>
              <a:buChar char="•"/>
            </a:pPr>
            <a:r>
              <a:rPr lang="en-US" dirty="0"/>
              <a:t>Input a </a:t>
            </a:r>
            <a:r>
              <a:rPr lang="en-US" dirty="0" err="1"/>
              <a:t>shapefile</a:t>
            </a:r>
            <a:r>
              <a:rPr lang="en-US" dirty="0"/>
              <a:t> or Personal Geodatabase feature class</a:t>
            </a:r>
          </a:p>
          <a:p>
            <a:pPr lvl="1">
              <a:buFontTx/>
              <a:buChar char="•"/>
            </a:pPr>
            <a:r>
              <a:rPr lang="en-US" dirty="0"/>
              <a:t>Input a DTM </a:t>
            </a:r>
            <a:r>
              <a:rPr lang="en-US" dirty="0" err="1"/>
              <a:t>masspoints</a:t>
            </a:r>
            <a:r>
              <a:rPr lang="en-US" dirty="0"/>
              <a:t> file (several formats supported)</a:t>
            </a:r>
          </a:p>
          <a:p>
            <a:pPr lvl="1">
              <a:buFontTx/>
              <a:buChar char="•"/>
            </a:pPr>
            <a:r>
              <a:rPr lang="en-US" dirty="0"/>
              <a:t>Output a new </a:t>
            </a:r>
            <a:r>
              <a:rPr lang="en-US" dirty="0" err="1"/>
              <a:t>shapefile</a:t>
            </a:r>
            <a:r>
              <a:rPr lang="en-US" dirty="0"/>
              <a:t> or feature class that has elevation</a:t>
            </a:r>
          </a:p>
          <a:p>
            <a:pPr lvl="1">
              <a:buFontTx/>
              <a:buChar char="•"/>
            </a:pPr>
            <a:r>
              <a:rPr lang="en-US" dirty="0"/>
              <a:t>Easily verify results by viewing superimposed vectors “on the ground” in SUMMIT EVOLUTION</a:t>
            </a:r>
          </a:p>
        </p:txBody>
      </p:sp>
    </p:spTree>
    <p:extLst>
      <p:ext uri="{BB962C8B-B14F-4D97-AF65-F5344CB8AC3E}">
        <p14:creationId xmlns:p14="http://schemas.microsoft.com/office/powerpoint/2010/main" val="2284165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EAD95-8046-460F-B345-7E43B017192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400" b="1" dirty="0"/>
              <a:t>Elevate Layers for ArcGIS</a:t>
            </a:r>
          </a:p>
          <a:p>
            <a:r>
              <a:rPr lang="en-US" dirty="0"/>
              <a:t>DAT/EM’s Elevate Layers tool converts 2D </a:t>
            </a:r>
            <a:r>
              <a:rPr lang="en-US" dirty="0" err="1"/>
              <a:t>shapefiles</a:t>
            </a:r>
            <a:r>
              <a:rPr lang="en-US" dirty="0"/>
              <a:t> and Personal Geodatabase feature classes to 3D.</a:t>
            </a:r>
          </a:p>
          <a:p>
            <a:pPr lvl="1">
              <a:buFontTx/>
              <a:buChar char="•"/>
            </a:pPr>
            <a:r>
              <a:rPr lang="en-US" dirty="0"/>
              <a:t>Input a </a:t>
            </a:r>
            <a:r>
              <a:rPr lang="en-US" dirty="0" err="1"/>
              <a:t>shapefile</a:t>
            </a:r>
            <a:r>
              <a:rPr lang="en-US" dirty="0"/>
              <a:t> or Personal Geodatabase feature class</a:t>
            </a:r>
          </a:p>
          <a:p>
            <a:pPr lvl="1">
              <a:buFontTx/>
              <a:buChar char="•"/>
            </a:pPr>
            <a:r>
              <a:rPr lang="en-US" dirty="0"/>
              <a:t>Input a DTM </a:t>
            </a:r>
            <a:r>
              <a:rPr lang="en-US" dirty="0" err="1"/>
              <a:t>masspoints</a:t>
            </a:r>
            <a:r>
              <a:rPr lang="en-US" dirty="0"/>
              <a:t> file (several formats supported)</a:t>
            </a:r>
          </a:p>
          <a:p>
            <a:pPr lvl="1">
              <a:buFontTx/>
              <a:buChar char="•"/>
            </a:pPr>
            <a:r>
              <a:rPr lang="en-US" dirty="0"/>
              <a:t>Output a new </a:t>
            </a:r>
            <a:r>
              <a:rPr lang="en-US" dirty="0" err="1"/>
              <a:t>shapefile</a:t>
            </a:r>
            <a:r>
              <a:rPr lang="en-US" dirty="0"/>
              <a:t> or feature class that has elevation</a:t>
            </a:r>
          </a:p>
          <a:p>
            <a:pPr lvl="1">
              <a:buFontTx/>
              <a:buChar char="•"/>
            </a:pPr>
            <a:r>
              <a:rPr lang="en-US" dirty="0"/>
              <a:t>Easily verify results by viewing superimposed vectors “on the ground” in SUMMIT EVOLUTION</a:t>
            </a:r>
          </a:p>
        </p:txBody>
      </p:sp>
    </p:spTree>
    <p:extLst>
      <p:ext uri="{BB962C8B-B14F-4D97-AF65-F5344CB8AC3E}">
        <p14:creationId xmlns:p14="http://schemas.microsoft.com/office/powerpoint/2010/main" val="228416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5171" y="4176939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1pPr>
          </a:lstStyle>
          <a:p>
            <a:r>
              <a:rPr lang="en-US" dirty="0"/>
              <a:t>Click to add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2238" y="6138863"/>
            <a:ext cx="7210425" cy="566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Helvetica Light"/>
              </a:defRPr>
            </a:lvl1pPr>
            <a:lvl2pPr marL="457200" indent="0">
              <a:buNone/>
              <a:defRPr>
                <a:latin typeface="Helvetica Light"/>
              </a:defRPr>
            </a:lvl2pPr>
            <a:lvl3pPr marL="914400" indent="0">
              <a:buNone/>
              <a:defRPr>
                <a:latin typeface="Helvetica Light"/>
              </a:defRPr>
            </a:lvl3pPr>
            <a:lvl4pPr marL="1371600" indent="0">
              <a:buNone/>
              <a:defRPr>
                <a:latin typeface="Helvetica Light"/>
              </a:defRPr>
            </a:lvl4pPr>
            <a:lvl5pPr marL="1828800" indent="0">
              <a:buNone/>
              <a:defRPr>
                <a:latin typeface="Helvetica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1921" y="87313"/>
            <a:ext cx="8917576" cy="1123178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2474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umment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91" y="93885"/>
            <a:ext cx="8888818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23" y="1562986"/>
            <a:ext cx="4432190" cy="432926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0413" y="1562986"/>
            <a:ext cx="4445996" cy="433989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323013"/>
            <a:ext cx="31511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152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5246" cy="39036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2" y="6328932"/>
            <a:ext cx="3144013" cy="28651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40746" y="206734"/>
            <a:ext cx="8537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LandScape</a:t>
            </a:r>
            <a:br>
              <a:rPr 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4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3D Point Cloud Viewing and Editing</a:t>
            </a:r>
            <a:endParaRPr lang="en-US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52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 Overlap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74341"/>
            <a:ext cx="8943703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93" y="1355651"/>
            <a:ext cx="5975498" cy="36203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2848" y="2190306"/>
            <a:ext cx="2775762" cy="33281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428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Bottom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74341"/>
            <a:ext cx="8943703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93" y="1355651"/>
            <a:ext cx="6124354" cy="38436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241312" y="1350335"/>
            <a:ext cx="2775762" cy="384898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6326" y="5241850"/>
            <a:ext cx="8920715" cy="7653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1pPr>
            <a:lvl2pPr marL="4572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2pPr>
            <a:lvl3pPr marL="9144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3pPr>
            <a:lvl4pPr marL="13716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4pPr>
            <a:lvl5pPr marL="18288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4449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91" y="93885"/>
            <a:ext cx="8888818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223" y="1366284"/>
            <a:ext cx="443219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0413" y="1376916"/>
            <a:ext cx="444599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911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Hu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0" y="115150"/>
            <a:ext cx="8952614" cy="1096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36834"/>
            <a:ext cx="9144001" cy="4571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657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RI One Hu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0" y="115150"/>
            <a:ext cx="8952614" cy="10969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32996" y="1636834"/>
            <a:ext cx="8278009" cy="38925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0" y="6223404"/>
            <a:ext cx="1044610" cy="46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235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and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92" y="83251"/>
            <a:ext cx="8931349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26" y="1313121"/>
            <a:ext cx="8910083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6694" y="5632480"/>
            <a:ext cx="4884737" cy="469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Helvetica Ligh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70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ery Top RT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009457" y="85061"/>
            <a:ext cx="6038850" cy="760412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3000">
                <a:solidFill>
                  <a:schemeClr val="bg1"/>
                </a:solidFill>
                <a:latin typeface="Helvetica Ligh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93" y="6196515"/>
            <a:ext cx="1531090" cy="486860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10450" y="6196013"/>
            <a:ext cx="1531938" cy="4873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21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enery Lower L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4000" baseline="0">
                <a:latin typeface="Arial" panose="020B0604020202020204" pitchFamily="34" charset="0"/>
                <a:ea typeface="Adobe Fan Heiti Std B" pitchFamily="34" charset="-128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38668" y="5922963"/>
            <a:ext cx="6038850" cy="76041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000">
                <a:solidFill>
                  <a:schemeClr val="bg1"/>
                </a:solidFill>
                <a:latin typeface="Helvetica Light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93" y="6196515"/>
            <a:ext cx="1531090" cy="4868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10450" y="6196013"/>
            <a:ext cx="1531938" cy="4873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1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74341"/>
            <a:ext cx="8943703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5246" cy="390361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1pPr>
            <a:lvl2pPr marL="742950" indent="-28575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2pPr>
            <a:lvl3pPr marL="11430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3pPr>
            <a:lvl4pPr marL="16002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4pPr>
            <a:lvl5pPr marL="20574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316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A6E95511-A7BF-453D-8068-51438851A401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88861DD-36BF-4A8E-8FA8-99A722B1E71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77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ndscap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2" y="6328932"/>
            <a:ext cx="3144013" cy="286512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40746" y="206734"/>
            <a:ext cx="8537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LandScape</a:t>
            </a:r>
            <a:endParaRPr lang="en-U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631355" y="803275"/>
            <a:ext cx="5756275" cy="484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68338" y="1749425"/>
            <a:ext cx="7815262" cy="3387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2943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5636E78-056C-4629-9A90-3AAB64B8E057}" type="slidenum">
              <a:rPr lang="en-US" altLang="en-US"/>
              <a:pPr/>
              <a:t>‹Nr.›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504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a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74341"/>
            <a:ext cx="8943703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5246" cy="390361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1pPr>
            <a:lvl2pPr marL="742950" indent="-28575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2pPr>
            <a:lvl3pPr marL="11430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3pPr>
            <a:lvl4pPr marL="16002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4pPr>
            <a:lvl5pPr marL="20574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6327776"/>
            <a:ext cx="3114675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30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ge Image With Subtitle CA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74341"/>
            <a:ext cx="8943703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8288"/>
            <a:ext cx="9144000" cy="48697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1339850"/>
            <a:ext cx="9144000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1pPr>
            <a:lvl2pPr marL="4572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2pPr>
            <a:lvl3pPr marL="9144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3pPr>
            <a:lvl4pPr marL="13716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4pPr>
            <a:lvl5pPr marL="18288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6326750"/>
            <a:ext cx="3116597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SRI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74341"/>
            <a:ext cx="8943703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5246" cy="390361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1pPr>
            <a:lvl2pPr marL="742950" indent="-28575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2pPr>
            <a:lvl3pPr marL="11430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3pPr>
            <a:lvl4pPr marL="16002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4pPr>
            <a:lvl5pPr marL="20574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96" y="6221714"/>
            <a:ext cx="10429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49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uge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74341"/>
            <a:ext cx="8943703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6540"/>
            <a:ext cx="9144000" cy="557146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1pPr>
            <a:lvl2pPr marL="742950" indent="-28575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2pPr>
            <a:lvl3pPr marL="11430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3pPr>
            <a:lvl4pPr marL="16002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4pPr>
            <a:lvl5pPr marL="2057400" indent="-228600">
              <a:buClr>
                <a:srgbClr val="0038A8"/>
              </a:buClr>
              <a:buFont typeface="Wingdings" pitchFamily="2" charset="2"/>
              <a:buChar char="§"/>
              <a:defRPr>
                <a:solidFill>
                  <a:schemeClr val="accent3">
                    <a:lumMod val="75000"/>
                  </a:schemeClr>
                </a:solidFill>
                <a:latin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743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ge Image With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74341"/>
            <a:ext cx="8943703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8288"/>
            <a:ext cx="9144000" cy="48697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1339850"/>
            <a:ext cx="9144000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1pPr>
            <a:lvl2pPr marL="4572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2pPr>
            <a:lvl3pPr marL="9144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3pPr>
            <a:lvl4pPr marL="13716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4pPr>
            <a:lvl5pPr marL="1828800" indent="0">
              <a:buNone/>
              <a:defRPr>
                <a:solidFill>
                  <a:schemeClr val="accent4">
                    <a:lumMod val="75000"/>
                  </a:schemeClr>
                </a:solidFill>
                <a:latin typeface="Helvetica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66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it EV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74341"/>
            <a:ext cx="8943703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5246" cy="39036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 smtClean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Wingdings" pitchFamily="2" charset="2"/>
              <a:buChar char="§"/>
              <a:defRPr lang="en-US" sz="3200" kern="1200" dirty="0">
                <a:solidFill>
                  <a:schemeClr val="accent3">
                    <a:lumMod val="75000"/>
                  </a:schemeClr>
                </a:solidFill>
                <a:latin typeface="Helvetica Ligh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9" y="6328995"/>
            <a:ext cx="3151644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26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ummit and ESRI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252"/>
            <a:ext cx="885337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52400" y="1414463"/>
            <a:ext cx="8864600" cy="44227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1" y="6324312"/>
            <a:ext cx="31511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194" y="6225094"/>
            <a:ext cx="9636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 cstate="print">
            <a:biLevel thresh="50000"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402" y="6222838"/>
            <a:ext cx="1472827" cy="46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4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35" r:id="rId3"/>
    <p:sldLayoutId id="2147483736" r:id="rId4"/>
    <p:sldLayoutId id="2147483733" r:id="rId5"/>
    <p:sldLayoutId id="2147483729" r:id="rId6"/>
    <p:sldLayoutId id="2147483730" r:id="rId7"/>
    <p:sldLayoutId id="2147483725" r:id="rId8"/>
    <p:sldLayoutId id="2147483734" r:id="rId9"/>
    <p:sldLayoutId id="2147483727" r:id="rId10"/>
    <p:sldLayoutId id="2147483726" r:id="rId11"/>
    <p:sldLayoutId id="2147483724" r:id="rId12"/>
    <p:sldLayoutId id="2147483728" r:id="rId13"/>
    <p:sldLayoutId id="2147483705" r:id="rId14"/>
    <p:sldLayoutId id="2147483717" r:id="rId15"/>
    <p:sldLayoutId id="2147483732" r:id="rId16"/>
    <p:sldLayoutId id="2147483720" r:id="rId17"/>
    <p:sldLayoutId id="2147483737" r:id="rId18"/>
    <p:sldLayoutId id="2147483738" r:id="rId19"/>
    <p:sldLayoutId id="2147483744" r:id="rId20"/>
    <p:sldLayoutId id="2147483749" r:id="rId21"/>
    <p:sldLayoutId id="2147483751" r:id="rId22"/>
    <p:sldLayoutId id="2147483752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BlairMdITC TT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BlairMdITC T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lairMdITC T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lairMdITC T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lairMdITC T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662731" y="-912358"/>
            <a:ext cx="10335235" cy="8026222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656" y="6075157"/>
            <a:ext cx="2158236" cy="6815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15" y="171022"/>
            <a:ext cx="898892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32033" y="15887"/>
            <a:ext cx="96738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Helvetica Light"/>
                <a:cs typeface="Arial" panose="020B0604020202020204" pitchFamily="34" charset="0"/>
              </a:rPr>
              <a:t>3D Stereo Mapping Solutions</a:t>
            </a:r>
          </a:p>
        </p:txBody>
      </p:sp>
    </p:spTree>
    <p:extLst>
      <p:ext uri="{BB962C8B-B14F-4D97-AF65-F5344CB8AC3E}">
        <p14:creationId xmlns:p14="http://schemas.microsoft.com/office/powerpoint/2010/main" val="659367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4714" y="1393906"/>
            <a:ext cx="9190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Example of collecting </a:t>
            </a:r>
            <a:r>
              <a:rPr lang="en-US" dirty="0" err="1"/>
              <a:t>planimetric</a:t>
            </a:r>
            <a:r>
              <a:rPr lang="en-US" dirty="0"/>
              <a:t> vectors using </a:t>
            </a:r>
          </a:p>
          <a:p>
            <a:pPr algn="ctr"/>
            <a:r>
              <a:rPr lang="en-US" dirty="0"/>
              <a:t>DAT/EM Capture for </a:t>
            </a:r>
            <a:r>
              <a:rPr lang="en-US" dirty="0" err="1"/>
              <a:t>MicroStation</a:t>
            </a:r>
            <a:r>
              <a:rPr lang="en-US" dirty="0"/>
              <a:t> and DAT/EM </a:t>
            </a:r>
            <a:r>
              <a:rPr lang="en-US" dirty="0" err="1"/>
              <a:t>SuperImposition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66334" y="2188521"/>
            <a:ext cx="6783421" cy="3602682"/>
            <a:chOff x="-57666" y="2023761"/>
            <a:chExt cx="6783421" cy="3602682"/>
          </a:xfrm>
        </p:grpSpPr>
        <p:sp>
          <p:nvSpPr>
            <p:cNvPr id="11" name="Rectangle 10"/>
            <p:cNvSpPr/>
            <p:nvPr/>
          </p:nvSpPr>
          <p:spPr>
            <a:xfrm rot="5400000">
              <a:off x="5393980" y="3717380"/>
              <a:ext cx="244810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Photo courtesy of </a:t>
              </a:r>
              <a:r>
                <a:rPr lang="en-US" sz="800" dirty="0" err="1"/>
                <a:t>Gorrondona</a:t>
              </a:r>
              <a:r>
                <a:rPr lang="en-US" sz="800" dirty="0"/>
                <a:t> &amp; Associates, Inc. </a:t>
              </a:r>
            </a:p>
          </p:txBody>
        </p:sp>
        <p:pic>
          <p:nvPicPr>
            <p:cNvPr id="12" name="Picture 2" descr="Z:\Marketing\Advertisements\2014\xHyt Professional Surveyor\Article August 2014\Final Images and files for xyHt Article\GAI - 01-Collect-Planimetric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666" y="2023761"/>
              <a:ext cx="6561519" cy="3602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95794" y="74341"/>
            <a:ext cx="8943703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DAT/EM Capture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3D Vector Feature Collection for ArcGIS, AutoCAD, MicroStation, Global Mapper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08320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68490" y="-37294"/>
            <a:ext cx="89437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Helvetica Ligh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DAT/EM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MapEditor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3D Map Editing for AutoCAD and </a:t>
            </a:r>
            <a:r>
              <a:rPr lang="en-US" sz="1800" dirty="0" err="1">
                <a:latin typeface="Calibri" panose="020F0502020204030204" pitchFamily="34" charset="0"/>
              </a:rPr>
              <a:t>MicroStation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296" y="1359168"/>
            <a:ext cx="8806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Reduce overall editing time from hours to minutes with DAT/EM </a:t>
            </a:r>
            <a:r>
              <a:rPr lang="en-US" dirty="0" err="1"/>
              <a:t>MapEditor</a:t>
            </a:r>
            <a:r>
              <a:rPr lang="en-US" dirty="0"/>
              <a:t>. Customized </a:t>
            </a:r>
            <a:r>
              <a:rPr lang="en-US" dirty="0" err="1"/>
              <a:t>MapEditor</a:t>
            </a:r>
            <a:r>
              <a:rPr lang="en-US" dirty="0"/>
              <a:t> processing allows features in </a:t>
            </a:r>
            <a:br>
              <a:rPr lang="en-US" dirty="0"/>
            </a:br>
            <a:r>
              <a:rPr lang="en-US" dirty="0"/>
              <a:t>AutoCAD and </a:t>
            </a:r>
            <a:r>
              <a:rPr lang="en-US" dirty="0" err="1"/>
              <a:t>MicroStation</a:t>
            </a:r>
            <a:r>
              <a:rPr lang="en-US" dirty="0"/>
              <a:t> to be modified with a batch method.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11611" y="2342288"/>
            <a:ext cx="5212725" cy="2614875"/>
            <a:chOff x="2136686" y="2011246"/>
            <a:chExt cx="5212725" cy="2614875"/>
          </a:xfrm>
        </p:grpSpPr>
        <p:pic>
          <p:nvPicPr>
            <p:cNvPr id="8" name="Picture 3" descr="Z:\Marketing\Advertisements\2014\xHyt Professional Surveyor\Article July 2014\Final Images and files for xyHt Article\GAI - 02-Curb-Clip-BeforeAndAfter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686" y="2011246"/>
              <a:ext cx="4997281" cy="261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5400000">
              <a:off x="6017636" y="3210961"/>
              <a:ext cx="244810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Photo courtesy of </a:t>
              </a:r>
              <a:r>
                <a:rPr lang="en-US" sz="800" dirty="0" err="1"/>
                <a:t>Gorrondona</a:t>
              </a:r>
              <a:r>
                <a:rPr lang="en-US" sz="800" dirty="0"/>
                <a:t> &amp; Associates, Inc. 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00296" y="5040549"/>
            <a:ext cx="8680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Above: customized curb process used to modify segments of a </a:t>
            </a:r>
            <a:br>
              <a:rPr lang="en-US" dirty="0"/>
            </a:br>
            <a:r>
              <a:rPr lang="en-US" dirty="0"/>
              <a:t>curbed‐road between driveways and saved many hours of manual manipulation.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1"/>
          <a:stretch/>
        </p:blipFill>
        <p:spPr>
          <a:xfrm>
            <a:off x="200296" y="6309411"/>
            <a:ext cx="2939592" cy="29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80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6" name="Picture 4" descr="LandscapeBogardVectorFiles34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3841" y="1535957"/>
            <a:ext cx="6309360" cy="4158691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382300" y="846039"/>
            <a:ext cx="4232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Point Cloud Viewing and Editing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9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436180" y="1273607"/>
            <a:ext cx="3894082" cy="203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28600" tIns="228600" rIns="228600" bIns="228600"/>
          <a:lstStyle/>
          <a:p>
            <a:pPr algn="l">
              <a:buClr>
                <a:srgbClr val="000099"/>
              </a:buClr>
            </a:pPr>
            <a:r>
              <a:rPr lang="en-US" u="none" dirty="0">
                <a:latin typeface="+mj-lt"/>
              </a:rPr>
              <a:t>3D Point Cloud Editing and Classification tools</a:t>
            </a:r>
          </a:p>
          <a:p>
            <a:pPr algn="l">
              <a:buClr>
                <a:srgbClr val="000099"/>
              </a:buClr>
            </a:pPr>
            <a:endParaRPr lang="en-US" sz="2000" u="none" dirty="0">
              <a:latin typeface="Tahoma" pitchFamily="34" charset="0"/>
            </a:endParaRPr>
          </a:p>
        </p:txBody>
      </p:sp>
      <p:pic>
        <p:nvPicPr>
          <p:cNvPr id="5" name="Picture 3" descr="O:\6.7 - Final Build 12-01-2012\Graphics\BuildingClassificationExampl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36791" y="1809316"/>
            <a:ext cx="285273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:\6.7 - Final Build 12-01-2012\Graphics\LandscapeBuildingClassific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69" y="1480599"/>
            <a:ext cx="3259359" cy="372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3819" y="5397911"/>
            <a:ext cx="178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Building Classify</a:t>
            </a:r>
          </a:p>
        </p:txBody>
      </p:sp>
      <p:sp>
        <p:nvSpPr>
          <p:cNvPr id="2" name="Rectangle 1"/>
          <p:cNvSpPr/>
          <p:nvPr/>
        </p:nvSpPr>
        <p:spPr>
          <a:xfrm>
            <a:off x="3355893" y="904275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Point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2417747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DAT/EM Product Line-Up</a:t>
            </a:r>
            <a:br>
              <a:rPr lang="en-US" dirty="0"/>
            </a:br>
            <a:r>
              <a:rPr lang="en-US" b="1" dirty="0"/>
              <a:t>Summit Evolution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47" y="3083416"/>
            <a:ext cx="5264008" cy="2626739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77812" y="1330326"/>
            <a:ext cx="8561387" cy="2460010"/>
          </a:xfrm>
        </p:spPr>
        <p:txBody>
          <a:bodyPr/>
          <a:lstStyle/>
          <a:p>
            <a:r>
              <a:rPr lang="en-US" sz="2800" dirty="0">
                <a:cs typeface="Arial" panose="020B0604020202020204" pitchFamily="34" charset="0"/>
              </a:rPr>
              <a:t>Software to </a:t>
            </a:r>
            <a:r>
              <a:rPr lang="en-US" sz="2800" b="1" dirty="0">
                <a:cs typeface="Arial" panose="020B0604020202020204" pitchFamily="34" charset="0"/>
              </a:rPr>
              <a:t>Extract</a:t>
            </a:r>
            <a:r>
              <a:rPr lang="en-US" sz="2800" dirty="0">
                <a:cs typeface="Arial" panose="020B0604020202020204" pitchFamily="34" charset="0"/>
              </a:rPr>
              <a:t> and </a:t>
            </a:r>
            <a:r>
              <a:rPr lang="en-US" sz="2800" b="1" dirty="0">
                <a:cs typeface="Arial" panose="020B0604020202020204" pitchFamily="34" charset="0"/>
              </a:rPr>
              <a:t>Edit 3D Vector Features </a:t>
            </a:r>
            <a:r>
              <a:rPr lang="en-US" sz="2800" dirty="0">
                <a:cs typeface="Arial" panose="020B0604020202020204" pitchFamily="34" charset="0"/>
              </a:rPr>
              <a:t>from </a:t>
            </a:r>
            <a:r>
              <a:rPr lang="en-US" sz="2800" b="1" dirty="0">
                <a:cs typeface="Arial" panose="020B0604020202020204" pitchFamily="34" charset="0"/>
              </a:rPr>
              <a:t>Stereo</a:t>
            </a:r>
            <a:r>
              <a:rPr lang="en-US" sz="2800" dirty="0">
                <a:cs typeface="Arial" panose="020B0604020202020204" pitchFamily="34" charset="0"/>
              </a:rPr>
              <a:t> Imagery</a:t>
            </a:r>
          </a:p>
          <a:p>
            <a:r>
              <a:rPr lang="en-US" sz="2800" dirty="0">
                <a:cs typeface="Arial" panose="020B0604020202020204" pitchFamily="34" charset="0"/>
              </a:rPr>
              <a:t>Two ways to describe it: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A Digital Photogrammetric Workstation (DPW)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cs typeface="Arial" panose="020B0604020202020204" pitchFamily="34" charset="0"/>
              </a:rPr>
              <a:t>A 3D stereo digitizer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5258" y="4184542"/>
            <a:ext cx="3387813" cy="1569660"/>
          </a:xfrm>
          <a:prstGeom prst="rect">
            <a:avLst/>
          </a:prstGeom>
          <a:solidFill>
            <a:srgbClr val="000066">
              <a:alpha val="21000"/>
            </a:srgbClr>
          </a:solidFill>
        </p:spPr>
        <p:txBody>
          <a:bodyPr wrap="square">
            <a:sp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Arial" panose="020B0604020202020204" pitchFamily="34" charset="0"/>
              <a:buChar char="•"/>
              <a:defRPr lang="en-US" sz="3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Arial" panose="020B0604020202020204" pitchFamily="34" charset="0"/>
              <a:buChar char="•"/>
              <a:defRPr lang="en-US" sz="3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Arial" panose="020B0604020202020204" pitchFamily="34" charset="0"/>
              <a:buChar char="•"/>
              <a:defRPr lang="en-US" sz="3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Arial" panose="020B0604020202020204" pitchFamily="34" charset="0"/>
              <a:buChar char="•"/>
              <a:defRPr lang="en-US" sz="3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Clr>
                <a:srgbClr val="0038A8"/>
              </a:buClr>
              <a:buFont typeface="Arial" panose="020B0604020202020204" pitchFamily="34" charset="0"/>
              <a:buChar char="•"/>
              <a:defRPr lang="en-US" sz="3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cs typeface="Arial" panose="020B0604020202020204" pitchFamily="34" charset="0"/>
              </a:rPr>
              <a:t>It is a </a:t>
            </a:r>
            <a:r>
              <a:rPr lang="en-US" sz="2400" b="1" i="1" dirty="0">
                <a:solidFill>
                  <a:srgbClr val="000066"/>
                </a:solidFill>
                <a:cs typeface="Arial" panose="020B0604020202020204" pitchFamily="34" charset="0"/>
              </a:rPr>
              <a:t>Human Interface </a:t>
            </a:r>
            <a:r>
              <a:rPr lang="en-US" sz="2400" dirty="0">
                <a:cs typeface="Arial" panose="020B0604020202020204" pitchFamily="34" charset="0"/>
              </a:rPr>
              <a:t>device, designed to maximize human efficiency</a:t>
            </a:r>
          </a:p>
        </p:txBody>
      </p:sp>
      <p:pic>
        <p:nvPicPr>
          <p:cNvPr id="7" name="Picture 18984">
            <a:extLst>
              <a:ext uri="{FF2B5EF4-FFF2-40B4-BE49-F238E27FC236}">
                <a16:creationId xmlns:a16="http://schemas.microsoft.com/office/drawing/2014/main" id="{FF40FF0F-A1E3-467A-B46C-9CF2A7824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014" y="4523006"/>
            <a:ext cx="2572322" cy="23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37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7833" y="4486327"/>
            <a:ext cx="2048434" cy="17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sz="2800" dirty="0"/>
              <a:t>AutoCAD 2004 - 2021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96AF0BE-2169-4F43-9766-60E8E8D71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21" y="1291684"/>
            <a:ext cx="9102408" cy="412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D10654E-0F77-460D-8EB5-1857A96652A0}"/>
              </a:ext>
            </a:extLst>
          </p:cNvPr>
          <p:cNvSpPr txBox="1"/>
          <p:nvPr/>
        </p:nvSpPr>
        <p:spPr>
          <a:xfrm>
            <a:off x="-81121" y="5421348"/>
            <a:ext cx="9264650" cy="830997"/>
          </a:xfrm>
          <a:prstGeom prst="rect">
            <a:avLst/>
          </a:pr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1600" dirty="0"/>
              <a:t>Summit with a second viewport that has the same model in it, but with a channel map. This might be used to show the 4th band, for example, while the larger viewport shows the RGB bands. It could also show a different imagery set, such as an orthophoto of the same area.</a:t>
            </a:r>
            <a:endParaRPr lang="de-DE" sz="16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E1E6E77-220C-4846-A9E3-12EE1325328C}"/>
              </a:ext>
            </a:extLst>
          </p:cNvPr>
          <p:cNvSpPr txBox="1">
            <a:spLocks/>
          </p:cNvSpPr>
          <p:nvPr/>
        </p:nvSpPr>
        <p:spPr>
          <a:xfrm>
            <a:off x="95794" y="74341"/>
            <a:ext cx="8943703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DAT/EM Capture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5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371600" y="304800"/>
            <a:ext cx="64007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u="none" dirty="0">
              <a:solidFill>
                <a:srgbClr val="000066"/>
              </a:solidFill>
            </a:endParaRPr>
          </a:p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792" y="460310"/>
            <a:ext cx="8943703" cy="78318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DAT/EM Capture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ArcGIS Pro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05" y="1447800"/>
            <a:ext cx="7463879" cy="46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9717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7833" y="4486327"/>
            <a:ext cx="2048434" cy="17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87939"/>
            <a:ext cx="9144000" cy="952295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DAT/EM Capture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/>
              <a:t>MicroStation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1F2E92-F676-4386-8AD0-EFC43F847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2750"/>
            <a:ext cx="9119269" cy="420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7DA98CB-14EB-4665-874B-B9CBBBEFA706}"/>
              </a:ext>
            </a:extLst>
          </p:cNvPr>
          <p:cNvSpPr txBox="1"/>
          <p:nvPr/>
        </p:nvSpPr>
        <p:spPr>
          <a:xfrm>
            <a:off x="0" y="4996035"/>
            <a:ext cx="9119269" cy="120032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Summit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UAS Terrain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project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open. This Project was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made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form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point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cloud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generated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UAS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processing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software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Summit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following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terrain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that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automatically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setting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its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elevation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surface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elevation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Terrain Project. This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terrain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following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can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stopped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started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any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time.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DAT/EM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supplies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specialty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mapping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commands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such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building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squaring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spot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elevation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commands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(and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many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more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!)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Summit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can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show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text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upper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right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corner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of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CAD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command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so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you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don't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have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look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away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from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Summit </a:t>
            </a:r>
            <a:r>
              <a:rPr lang="de-DE" sz="1200" dirty="0" err="1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window</a:t>
            </a:r>
            <a:r>
              <a:rPr lang="de-DE" sz="1200" dirty="0">
                <a:solidFill>
                  <a:srgbClr val="34363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de-DE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7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A2DC505B-F85A-494E-B26D-969E1F9B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5" y="1258048"/>
            <a:ext cx="8857009" cy="490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F3698E-9134-4FE1-9557-0224867B8FE9}"/>
              </a:ext>
            </a:extLst>
          </p:cNvPr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DAT/EM Capture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/>
              <a:t>Global Mapper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8DBAB9-4B09-4F4C-8A6D-0243CC73EEA2}"/>
              </a:ext>
            </a:extLst>
          </p:cNvPr>
          <p:cNvSpPr txBox="1"/>
          <p:nvPr/>
        </p:nvSpPr>
        <p:spPr>
          <a:xfrm>
            <a:off x="0" y="4356921"/>
            <a:ext cx="9299085" cy="800219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Global Mapper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add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-on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your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other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CAD/GIS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choice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(AutoCAD, MicroStation,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ArcGIS).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not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fully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featured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other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Captures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but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it's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great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tool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quality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control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checks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done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 a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less</a:t>
            </a:r>
            <a:r>
              <a:rPr lang="de-DE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-expensive GIS 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environment</a:t>
            </a:r>
            <a:r>
              <a:rPr lang="de-DE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de-D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02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371600" y="304800"/>
            <a:ext cx="64007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u="none" dirty="0">
              <a:solidFill>
                <a:srgbClr val="000066"/>
              </a:solidFill>
            </a:endParaRPr>
          </a:p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DAT/EM Capture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45" y="1378131"/>
            <a:ext cx="6620799" cy="46155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8693" y="89957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Global Mapper</a:t>
            </a:r>
          </a:p>
        </p:txBody>
      </p:sp>
    </p:spTree>
    <p:extLst>
      <p:ext uri="{BB962C8B-B14F-4D97-AF65-F5344CB8AC3E}">
        <p14:creationId xmlns:p14="http://schemas.microsoft.com/office/powerpoint/2010/main" val="154556482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371600" y="304800"/>
            <a:ext cx="64007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u="none" dirty="0">
              <a:solidFill>
                <a:srgbClr val="000066"/>
              </a:solidFill>
            </a:endParaRPr>
          </a:p>
          <a:p>
            <a:pPr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DAT/EM Capture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3D Vector Feature Collection for ArcGIS, AutoCAD, </a:t>
            </a:r>
            <a:r>
              <a:rPr lang="en-US" sz="1800">
                <a:latin typeface="Calibri" panose="020F0502020204030204" pitchFamily="34" charset="0"/>
              </a:rPr>
              <a:t>MicroStation, Global </a:t>
            </a:r>
            <a:r>
              <a:rPr lang="en-US" sz="1800" dirty="0">
                <a:latin typeface="Calibri" panose="020F0502020204030204" pitchFamily="34" charset="0"/>
              </a:rPr>
              <a:t>Mapper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1379" y="1472616"/>
            <a:ext cx="43565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Visual feedback is immediate and overlays 3D vector data back atop the stereo imagery in Summit Evolution for feature verification.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75931" y="4644474"/>
            <a:ext cx="4123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Light"/>
                <a:cs typeface="Arial" panose="020B0604020202020204" pitchFamily="34" charset="0"/>
              </a:rPr>
              <a:t>DAT/EM Capture </a:t>
            </a:r>
            <a:r>
              <a:rPr lang="en-US" dirty="0"/>
              <a:t>allows complete interaction as well as adds many important 3D tools.</a:t>
            </a:r>
          </a:p>
        </p:txBody>
      </p:sp>
      <p:pic>
        <p:nvPicPr>
          <p:cNvPr id="2050" name="Picture 2" descr="Z:\Marketing\Marketing Photos\DATEM product screenshots\CaptureArcGIS-ArcMapSide-2 of 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22" y="1430160"/>
            <a:ext cx="3937900" cy="309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Marketing\Marketing Photos\DATEM product screenshots\CaptureArcGIS-SummitSide-1 of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7" y="2672945"/>
            <a:ext cx="4020584" cy="316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7417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DAT/EM Capture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3D Vector Feature Collection for ArcGIS, AutoCAD, MicroStation, Global Mapper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51379" y="1472616"/>
            <a:ext cx="43565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Light"/>
                <a:cs typeface="Arial" panose="020B0604020202020204" pitchFamily="34" charset="0"/>
              </a:rPr>
              <a:t>Digitize 3D vector information from stereo imagery into several CAD or GIS programs </a:t>
            </a:r>
            <a:endParaRPr lang="en-US" dirty="0"/>
          </a:p>
        </p:txBody>
      </p:sp>
      <p:pic>
        <p:nvPicPr>
          <p:cNvPr id="3075" name="Picture 3" descr="Z:\Marketing\PowerPoint Presentations\2014\Blue Marble UC\Images\MonitorLeft--Sum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9" y="2678866"/>
            <a:ext cx="4044778" cy="265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Marketing\PowerPoint Presentations\2014\Blue Marble UC\Images\MonitorRight-Wh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37" y="1444762"/>
            <a:ext cx="4084625" cy="267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75931" y="4326689"/>
            <a:ext cx="4123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 Light"/>
                <a:cs typeface="Arial" panose="020B0604020202020204" pitchFamily="34" charset="0"/>
              </a:rPr>
              <a:t>DAT/EM Capture toolbar displays in CAD or GIS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5589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DATEM Swoosh theme.thm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>
            <a:lumMod val="25000"/>
          </a:schemeClr>
        </a:solidFill>
        <a:ln>
          <a:solidFill>
            <a:schemeClr val="tx1">
              <a:lumMod val="75000"/>
              <a:lumOff val="2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920</Words>
  <Application>Microsoft Office PowerPoint</Application>
  <PresentationFormat>Bildschirmpräsentation (4:3)</PresentationFormat>
  <Paragraphs>82</Paragraphs>
  <Slides>13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BlairMdITC TT</vt:lpstr>
      <vt:lpstr>Calibri</vt:lpstr>
      <vt:lpstr>Helvetica Light</vt:lpstr>
      <vt:lpstr>Tahoma</vt:lpstr>
      <vt:lpstr>Wingdings</vt:lpstr>
      <vt:lpstr>1_DATEM Swoosh theme.thm</vt:lpstr>
      <vt:lpstr>PowerPoint-Präsentation</vt:lpstr>
      <vt:lpstr>DAT/EM Product Line-Up Summit Evolution</vt:lpstr>
      <vt:lpstr>  AutoCAD 2004 - 2021</vt:lpstr>
      <vt:lpstr>DAT/EM Capture ArcGIS Pro </vt:lpstr>
      <vt:lpstr>DAT/EM Capture MicroStation</vt:lpstr>
      <vt:lpstr>PowerPoint-Präsentation</vt:lpstr>
      <vt:lpstr>DAT/EM Capture</vt:lpstr>
      <vt:lpstr>DAT/EM Capture 3D Vector Feature Collection for ArcGIS, AutoCAD, MicroStation, Global Mapper </vt:lpstr>
      <vt:lpstr>DAT/EM Capture 3D Vector Feature Collection for ArcGIS, AutoCAD, MicroStation, Global Mapper </vt:lpstr>
      <vt:lpstr>DAT/EM Capture 3D Vector Feature Collection for ArcGIS, AutoCAD, MicroStation, Global Mapper 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Fredrickson</dc:creator>
  <cp:lastModifiedBy>Volker Zirn</cp:lastModifiedBy>
  <cp:revision>792</cp:revision>
  <cp:lastPrinted>2014-08-26T17:07:15Z</cp:lastPrinted>
  <dcterms:created xsi:type="dcterms:W3CDTF">2013-04-18T21:34:46Z</dcterms:created>
  <dcterms:modified xsi:type="dcterms:W3CDTF">2021-05-10T14:49:56Z</dcterms:modified>
</cp:coreProperties>
</file>